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63" d="100"/>
          <a:sy n="63" d="100"/>
        </p:scale>
        <p:origin x="8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5168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412339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510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73626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1883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94432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3897244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70796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61754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1994D9A-38CB-4561-AD02-13CEE61DC77F}"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45207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1994D9A-38CB-4561-AD02-13CEE61DC77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79333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1994D9A-38CB-4561-AD02-13CEE61DC77F}" type="datetimeFigureOut">
              <a:rPr lang="tr-TR" smtClean="0"/>
              <a:t>15.11.2022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59918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1994D9A-38CB-4561-AD02-13CEE61DC77F}"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65349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94D9A-38CB-4561-AD02-13CEE61DC77F}" type="datetimeFigureOut">
              <a:rPr lang="tr-TR" smtClean="0"/>
              <a:t>15.11.2022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0296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1994D9A-38CB-4561-AD02-13CEE61DC77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332849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1994D9A-38CB-4561-AD02-13CEE61DC77F}"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7BDF40B-8321-4E7F-BC40-AF1976C121F5}" type="slidenum">
              <a:rPr lang="tr-TR" smtClean="0"/>
              <a:t>‹#›</a:t>
            </a:fld>
            <a:endParaRPr lang="tr-TR"/>
          </a:p>
        </p:txBody>
      </p:sp>
    </p:spTree>
    <p:extLst>
      <p:ext uri="{BB962C8B-B14F-4D97-AF65-F5344CB8AC3E}">
        <p14:creationId xmlns:p14="http://schemas.microsoft.com/office/powerpoint/2010/main" val="229124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994D9A-38CB-4561-AD02-13CEE61DC77F}" type="datetimeFigureOut">
              <a:rPr lang="tr-TR" smtClean="0"/>
              <a:t>15.11.2022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BDF40B-8321-4E7F-BC40-AF1976C121F5}" type="slidenum">
              <a:rPr lang="tr-TR" smtClean="0"/>
              <a:t>‹#›</a:t>
            </a:fld>
            <a:endParaRPr lang="tr-TR"/>
          </a:p>
        </p:txBody>
      </p:sp>
    </p:spTree>
    <p:extLst>
      <p:ext uri="{BB962C8B-B14F-4D97-AF65-F5344CB8AC3E}">
        <p14:creationId xmlns:p14="http://schemas.microsoft.com/office/powerpoint/2010/main" val="17815629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B406BD-D799-3907-E02A-290CF30A53C4}"/>
              </a:ext>
            </a:extLst>
          </p:cNvPr>
          <p:cNvSpPr>
            <a:spLocks noGrp="1"/>
          </p:cNvSpPr>
          <p:nvPr>
            <p:ph type="ctrTitle"/>
          </p:nvPr>
        </p:nvSpPr>
        <p:spPr/>
        <p:txBody>
          <a:bodyPr/>
          <a:lstStyle/>
          <a:p>
            <a:r>
              <a:rPr lang="tr-TR" dirty="0"/>
              <a:t>FİLTRE MAKALE SUNUMU</a:t>
            </a:r>
          </a:p>
        </p:txBody>
      </p:sp>
      <p:sp>
        <p:nvSpPr>
          <p:cNvPr id="3" name="Alt Başlık 2">
            <a:extLst>
              <a:ext uri="{FF2B5EF4-FFF2-40B4-BE49-F238E27FC236}">
                <a16:creationId xmlns:a16="http://schemas.microsoft.com/office/drawing/2014/main" id="{97DBB58C-C99A-F0D4-5AA4-2E17833E26FD}"/>
              </a:ext>
            </a:extLst>
          </p:cNvPr>
          <p:cNvSpPr>
            <a:spLocks noGrp="1"/>
          </p:cNvSpPr>
          <p:nvPr>
            <p:ph type="subTitle" idx="1"/>
          </p:nvPr>
        </p:nvSpPr>
        <p:spPr/>
        <p:txBody>
          <a:bodyPr/>
          <a:lstStyle/>
          <a:p>
            <a:r>
              <a:rPr lang="tr-TR" dirty="0"/>
              <a:t>EDA KORKMAZ </a:t>
            </a:r>
          </a:p>
          <a:p>
            <a:r>
              <a:rPr lang="tr-TR" dirty="0"/>
              <a:t>02200201071</a:t>
            </a:r>
          </a:p>
        </p:txBody>
      </p:sp>
    </p:spTree>
    <p:extLst>
      <p:ext uri="{BB962C8B-B14F-4D97-AF65-F5344CB8AC3E}">
        <p14:creationId xmlns:p14="http://schemas.microsoft.com/office/powerpoint/2010/main" val="418158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51215-EF8B-4878-564F-BED021CCE884}"/>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E9C6E4B1-C9D1-69C1-FF09-FDA5F05F405A}"/>
              </a:ext>
            </a:extLst>
          </p:cNvPr>
          <p:cNvSpPr>
            <a:spLocks noGrp="1"/>
          </p:cNvSpPr>
          <p:nvPr>
            <p:ph idx="1"/>
          </p:nvPr>
        </p:nvSpPr>
        <p:spPr/>
        <p:txBody>
          <a:bodyPr>
            <a:normAutofit/>
          </a:bodyPr>
          <a:lstStyle/>
          <a:p>
            <a:r>
              <a:rPr lang="tr-TR" dirty="0"/>
              <a:t>Kiraz, gülgiller familyasındandır. Dünyada 1500 civarında kiraz çeşidi vardır. Dünyada kiraz üretiminin yapıldığı önemli ülkelerin başında yaklaşık 500 bin ton üretimle Türkiye gelmektedir.</a:t>
            </a:r>
          </a:p>
          <a:p>
            <a:r>
              <a:rPr lang="tr-TR" dirty="0"/>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a:t>
            </a:r>
          </a:p>
          <a:p>
            <a:r>
              <a:rPr lang="tr-TR" dirty="0"/>
              <a:t>Görüntü, gölge, ışık ve çevresel faktörlerden oluşan tümleşik bir ifadedir. Bu tümleşik görüntülerdeki katmanları doğru ve kayıpsız şekilde analiz edebilmek için çeşitli filtre ve ışık kaynaklarına ihtiyaç vardır. </a:t>
            </a:r>
          </a:p>
        </p:txBody>
      </p:sp>
    </p:spTree>
    <p:extLst>
      <p:ext uri="{BB962C8B-B14F-4D97-AF65-F5344CB8AC3E}">
        <p14:creationId xmlns:p14="http://schemas.microsoft.com/office/powerpoint/2010/main" val="184225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833122-1CFE-29BA-B990-02D961ACC1AF}"/>
              </a:ext>
            </a:extLst>
          </p:cNvPr>
          <p:cNvSpPr>
            <a:spLocks noGrp="1"/>
          </p:cNvSpPr>
          <p:nvPr>
            <p:ph idx="1"/>
          </p:nvPr>
        </p:nvSpPr>
        <p:spPr>
          <a:xfrm>
            <a:off x="741680" y="1381760"/>
            <a:ext cx="10612120" cy="4795203"/>
          </a:xfrm>
        </p:spPr>
        <p:txBody>
          <a:bodyPr>
            <a:normAutofit/>
          </a:bodyPr>
          <a:lstStyle/>
          <a:p>
            <a:r>
              <a:rPr lang="tr-TR" dirty="0"/>
              <a:t>Bazı görüntü işleme donanımlarında kullanılan bu ışık kaynakları UR, NIR, IR gibi </a:t>
            </a:r>
            <a:r>
              <a:rPr lang="tr-TR" dirty="0" err="1"/>
              <a:t>infarred</a:t>
            </a:r>
            <a:r>
              <a:rPr lang="tr-TR" dirty="0"/>
              <a:t> ve ultraviole ışınlardır.</a:t>
            </a:r>
          </a:p>
          <a:p>
            <a:r>
              <a:rPr lang="tr-TR" dirty="0"/>
              <a:t>. Görüntü işleme kısaca, kamera, tarayıcı vb. diğer cihazlar ile bilgisayar ortamına aktarılan görüntülerin belirli programlar aracılığı ile analiz edilmesidir.</a:t>
            </a:r>
          </a:p>
          <a:p>
            <a:r>
              <a:rPr lang="tr-TR" dirty="0"/>
              <a:t>Yapılan çalışmada, ülkemizde yaygın olarak yetiştirilen ve önemli ihracat ürünlerinden biri olan kiraz meyvesinin, Matlab R2013a programı kullanılarak büyüklüklerine göre sınıflandırılması amaçlanmıştır.</a:t>
            </a:r>
          </a:p>
          <a:p>
            <a:r>
              <a:rPr lang="tr-TR" dirty="0"/>
              <a:t>Bu amaçla, görüntü işleme yöntemleri ile görüntünün arka planı siyah bir zemin haline getirilerek sınıflandırılacak kiraz meyvesinin arka planı temizlenmiştir</a:t>
            </a:r>
          </a:p>
        </p:txBody>
      </p:sp>
    </p:spTree>
    <p:extLst>
      <p:ext uri="{BB962C8B-B14F-4D97-AF65-F5344CB8AC3E}">
        <p14:creationId xmlns:p14="http://schemas.microsoft.com/office/powerpoint/2010/main" val="135678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51BF1-5E8C-6B6D-8D8A-3FB8D7F58D17}"/>
              </a:ext>
            </a:extLst>
          </p:cNvPr>
          <p:cNvSpPr>
            <a:spLocks noGrp="1"/>
          </p:cNvSpPr>
          <p:nvPr>
            <p:ph type="title"/>
          </p:nvPr>
        </p:nvSpPr>
        <p:spPr/>
        <p:txBody>
          <a:bodyPr/>
          <a:lstStyle/>
          <a:p>
            <a:r>
              <a:rPr lang="tr-TR" dirty="0"/>
              <a:t>Materyal Ve Metot:</a:t>
            </a:r>
          </a:p>
        </p:txBody>
      </p:sp>
      <p:sp>
        <p:nvSpPr>
          <p:cNvPr id="3" name="İçerik Yer Tutucusu 2">
            <a:extLst>
              <a:ext uri="{FF2B5EF4-FFF2-40B4-BE49-F238E27FC236}">
                <a16:creationId xmlns:a16="http://schemas.microsoft.com/office/drawing/2014/main" id="{FDB83EE3-4B5A-CDB5-D7AB-9D7B146F1373}"/>
              </a:ext>
            </a:extLst>
          </p:cNvPr>
          <p:cNvSpPr>
            <a:spLocks noGrp="1"/>
          </p:cNvSpPr>
          <p:nvPr>
            <p:ph idx="1"/>
          </p:nvPr>
        </p:nvSpPr>
        <p:spPr>
          <a:xfrm>
            <a:off x="838200" y="1876425"/>
            <a:ext cx="10515600" cy="4351338"/>
          </a:xfrm>
        </p:spPr>
        <p:txBody>
          <a:bodyPr>
            <a:normAutofit/>
          </a:bodyPr>
          <a:lstStyle/>
          <a:p>
            <a:pPr marL="514350" indent="-514350">
              <a:buAutoNum type="arabicParenR"/>
            </a:pPr>
            <a:r>
              <a:rPr lang="tr-TR" dirty="0"/>
              <a:t>Kiraz Meyvesi:</a:t>
            </a:r>
          </a:p>
          <a:p>
            <a:r>
              <a:rPr lang="tr-TR" dirty="0"/>
              <a:t>Kiraz; kalsiyum, çinko, potasyum, karotenoidler, lif, ve C vitamini, demir, tiamin, riboflavin, </a:t>
            </a:r>
            <a:r>
              <a:rPr lang="tr-TR" dirty="0" err="1"/>
              <a:t>niasin</a:t>
            </a:r>
            <a:r>
              <a:rPr lang="tr-TR" dirty="0"/>
              <a:t>, magnezyum, E ve B6 vitaminleri bakımından zengin bir meyvedir. </a:t>
            </a:r>
          </a:p>
          <a:p>
            <a:r>
              <a:rPr lang="tr-TR" dirty="0"/>
              <a:t>2014-2018 yılları arası kiraz üretimi incelendiğinde, beş yıllık üretim ortalaması 570 bin ton olan Türkiye’nin dünya liderliğini aldığı, ikinci sırada ise 333 bin ton üretim ile ABD’nin ülkemizi takip ettiği görülmektedir. </a:t>
            </a:r>
          </a:p>
          <a:p>
            <a:r>
              <a:rPr lang="tr-TR" dirty="0"/>
              <a:t>Türkiye 2018 yılında 84.087 ha ile toplam dünya kiraz alanının %19’unu ve 639.564 ton ile de toplam dünya kiraz üretiminin %25’ini oluşturarak Dünya Liderliğini sürdürmektedir</a:t>
            </a:r>
          </a:p>
        </p:txBody>
      </p:sp>
    </p:spTree>
    <p:extLst>
      <p:ext uri="{BB962C8B-B14F-4D97-AF65-F5344CB8AC3E}">
        <p14:creationId xmlns:p14="http://schemas.microsoft.com/office/powerpoint/2010/main" val="150534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0B7B037-1DEF-C4DA-8A2A-5991A671669E}"/>
              </a:ext>
            </a:extLst>
          </p:cNvPr>
          <p:cNvSpPr>
            <a:spLocks noGrp="1"/>
          </p:cNvSpPr>
          <p:nvPr>
            <p:ph idx="1"/>
          </p:nvPr>
        </p:nvSpPr>
        <p:spPr>
          <a:xfrm>
            <a:off x="838200" y="1168400"/>
            <a:ext cx="10515600" cy="5008563"/>
          </a:xfrm>
        </p:spPr>
        <p:txBody>
          <a:bodyPr/>
          <a:lstStyle/>
          <a:p>
            <a:pPr marL="0" indent="0">
              <a:buNone/>
            </a:pPr>
            <a:r>
              <a:rPr lang="tr-TR" dirty="0"/>
              <a:t>2) Görüntü İşleme Görüntü işleme:</a:t>
            </a:r>
          </a:p>
          <a:p>
            <a:r>
              <a:rPr lang="tr-TR" dirty="0"/>
              <a:t>Günümüzde görüntü işleme tıp, askeri alanlar, güvenlik, yüz tanıma, duygu analizi, robotik, sınıflandırma gibi pek çok alanda kullanılmaktadır.</a:t>
            </a:r>
          </a:p>
          <a:p>
            <a:r>
              <a:rPr lang="tr-TR" dirty="0"/>
              <a:t> Görüntü işleme yöntemlerinde pikseli oluşturan matris hücrelerinin üzerinden işlemler yapılmaktadır.</a:t>
            </a:r>
          </a:p>
          <a:p>
            <a:r>
              <a:rPr lang="tr-TR" dirty="0"/>
              <a:t>Görüntü işlemede c, c++, </a:t>
            </a:r>
            <a:r>
              <a:rPr lang="tr-TR" dirty="0" err="1"/>
              <a:t>python</a:t>
            </a:r>
            <a:r>
              <a:rPr lang="tr-TR" dirty="0"/>
              <a:t> gibi yazılım dillerinin yanı sıra amaca uygun çeşitli kütüphanelerde kullanılmaktadır. </a:t>
            </a:r>
            <a:r>
              <a:rPr lang="tr-TR" dirty="0" err="1"/>
              <a:t>OpenCV</a:t>
            </a:r>
            <a:r>
              <a:rPr lang="tr-TR" dirty="0"/>
              <a:t> gibi popüler kütüphanelerin yanı sıra MATLAB programlama dili de görüntü işlemede en çok </a:t>
            </a:r>
            <a:r>
              <a:rPr lang="tr-TR" dirty="0" err="1"/>
              <a:t>kulanılan</a:t>
            </a:r>
            <a:r>
              <a:rPr lang="tr-TR" dirty="0"/>
              <a:t> programlama dilleri arasındadır.</a:t>
            </a:r>
          </a:p>
        </p:txBody>
      </p:sp>
    </p:spTree>
    <p:extLst>
      <p:ext uri="{BB962C8B-B14F-4D97-AF65-F5344CB8AC3E}">
        <p14:creationId xmlns:p14="http://schemas.microsoft.com/office/powerpoint/2010/main" val="280088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34FBD5-57E8-4E5C-5F45-9E0228B29AD9}"/>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49C05438-1E35-5505-5016-C8CAD948A8EB}"/>
              </a:ext>
            </a:extLst>
          </p:cNvPr>
          <p:cNvSpPr>
            <a:spLocks noGrp="1"/>
          </p:cNvSpPr>
          <p:nvPr>
            <p:ph idx="1"/>
          </p:nvPr>
        </p:nvSpPr>
        <p:spPr/>
        <p:txBody>
          <a:bodyPr/>
          <a:lstStyle/>
          <a:p>
            <a:r>
              <a:rPr lang="tr-TR" dirty="0"/>
              <a:t>Yapılan çalışmada ülkemizde yaygın olarak yetiştirilen kiraz meyvesi ele alınmıştır. Kirazların görüntü işleme yöntemi ile sınıflandırılması için Matlab R2013a programı kullanılmıştır</a:t>
            </a:r>
          </a:p>
          <a:p>
            <a:r>
              <a:rPr lang="tr-TR" dirty="0"/>
              <a:t> Sınıflandırma işlemi yapılacak kirazlar Türk Standardı Tasarısı 793’de belirlenen veriler ve diğer kaynaklardan elde edilen boyut standartlarına göre sınıflandırılmıştır. </a:t>
            </a:r>
          </a:p>
          <a:p>
            <a:r>
              <a:rPr lang="tr-TR" dirty="0"/>
              <a:t>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a:p>
            <a:endParaRPr lang="tr-TR" dirty="0"/>
          </a:p>
        </p:txBody>
      </p:sp>
    </p:spTree>
    <p:extLst>
      <p:ext uri="{BB962C8B-B14F-4D97-AF65-F5344CB8AC3E}">
        <p14:creationId xmlns:p14="http://schemas.microsoft.com/office/powerpoint/2010/main" val="326732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98DF5-48A3-E662-3406-A018B900B613}"/>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87FE7D60-E5F6-ACC6-676C-CFE23D80AAE6}"/>
              </a:ext>
            </a:extLst>
          </p:cNvPr>
          <p:cNvSpPr>
            <a:spLocks noGrp="1"/>
          </p:cNvSpPr>
          <p:nvPr>
            <p:ph idx="1"/>
          </p:nvPr>
        </p:nvSpPr>
        <p:spPr/>
        <p:txBody>
          <a:bodyPr>
            <a:normAutofit/>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a:t>
            </a:r>
          </a:p>
          <a:p>
            <a:r>
              <a:rPr lang="tr-TR" dirty="0"/>
              <a:t>Yapılan çalışmada kiraz meyvesinin referans boyut değerleri isteğe göre değiştirilerek farklı boyutlarda sınıflama işlemleri de gerçekleştirilebilmektedir.</a:t>
            </a:r>
          </a:p>
          <a:p>
            <a:r>
              <a:rPr lang="tr-TR" dirty="0"/>
              <a:t>Bu amaçla farklı meyvelere ait boyut bilgileri sisteme girilerek farklı meyvelerinde sınıflandırılması sağlanabilmektedir.</a:t>
            </a:r>
          </a:p>
          <a:p>
            <a:r>
              <a:rPr lang="tr-TR" dirty="0"/>
              <a:t>Yapılan çalışma ile farklı büyüklükteki meyveler sistem tarafından başarılı bir şekilde değerlendirilerek sınıflandırılmıştır. Bu sayede kalite ve pazarlama için önemli bir etken olan sınıflandırma işlemi gerçekleştirilmiştir</a:t>
            </a:r>
          </a:p>
        </p:txBody>
      </p:sp>
    </p:spTree>
    <p:extLst>
      <p:ext uri="{BB962C8B-B14F-4D97-AF65-F5344CB8AC3E}">
        <p14:creationId xmlns:p14="http://schemas.microsoft.com/office/powerpoint/2010/main" val="1969492164"/>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539</Words>
  <Application>Microsoft Office PowerPoint</Application>
  <PresentationFormat>Geniş ekran</PresentationFormat>
  <Paragraphs>29</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Trebuchet MS</vt:lpstr>
      <vt:lpstr>Wingdings 3</vt:lpstr>
      <vt:lpstr>Yüzeyler</vt:lpstr>
      <vt:lpstr>FİLTRE MAKALE SUNUMU</vt:lpstr>
      <vt:lpstr>GİRİŞ:</vt:lpstr>
      <vt:lpstr>PowerPoint Sunusu</vt:lpstr>
      <vt:lpstr>Materyal Ve Metot:</vt:lpstr>
      <vt:lpstr>PowerPoint Sunusu</vt:lpstr>
      <vt:lpstr>Uygulama:</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FİLTRE MAKALE SUNUMU</dc:title>
  <dc:creator>eda korkmaz</dc:creator>
  <cp:lastModifiedBy>eda korkmaz</cp:lastModifiedBy>
  <cp:revision>1</cp:revision>
  <dcterms:created xsi:type="dcterms:W3CDTF">2022-11-15T19:54:23Z</dcterms:created>
  <dcterms:modified xsi:type="dcterms:W3CDTF">2022-11-15T20:18:24Z</dcterms:modified>
</cp:coreProperties>
</file>