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62" r:id="rId4"/>
    <p:sldId id="258" r:id="rId5"/>
    <p:sldId id="263" r:id="rId6"/>
    <p:sldId id="266" r:id="rId7"/>
    <p:sldId id="267"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F253869-9E94-482D-ABC8-B9EB0B19BB49}" type="datetimeFigureOut">
              <a:rPr lang="tr-TR" smtClean="0"/>
              <a:t>8.11.2022</a:t>
            </a:fld>
            <a:endParaRPr lang="tr-TR"/>
          </a:p>
        </p:txBody>
      </p:sp>
      <p:sp>
        <p:nvSpPr>
          <p:cNvPr id="5" name="Footer Placeholder 4"/>
          <p:cNvSpPr>
            <a:spLocks noGrp="1"/>
          </p:cNvSpPr>
          <p:nvPr>
            <p:ph type="ftr" sz="quarter" idx="11"/>
          </p:nvPr>
        </p:nvSpPr>
        <p:spPr>
          <a:xfrm>
            <a:off x="1451579" y="329307"/>
            <a:ext cx="5626774" cy="309201"/>
          </a:xfrm>
        </p:spPr>
        <p:txBody>
          <a:bodyPr/>
          <a:lstStyle/>
          <a:p>
            <a:endParaRPr lang="tr-TR"/>
          </a:p>
        </p:txBody>
      </p:sp>
      <p:sp>
        <p:nvSpPr>
          <p:cNvPr id="6" name="Slide Number Placeholder 5"/>
          <p:cNvSpPr>
            <a:spLocks noGrp="1"/>
          </p:cNvSpPr>
          <p:nvPr>
            <p:ph type="sldNum" sz="quarter" idx="12"/>
          </p:nvPr>
        </p:nvSpPr>
        <p:spPr>
          <a:xfrm>
            <a:off x="476834" y="798973"/>
            <a:ext cx="811019" cy="503578"/>
          </a:xfrm>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388474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253869-9E94-482D-ABC8-B9EB0B19BB49}"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340383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253869-9E94-482D-ABC8-B9EB0B19BB49}"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17844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253869-9E94-482D-ABC8-B9EB0B19BB49}"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307861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253869-9E94-482D-ABC8-B9EB0B19BB49}"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295893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F253869-9E94-482D-ABC8-B9EB0B19BB49}"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204189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488794"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56025" y="2821491"/>
            <a:ext cx="4488794"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F253869-9E94-482D-ABC8-B9EB0B19BB49}"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64926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F253869-9E94-482D-ABC8-B9EB0B19BB49}"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316500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53869-9E94-482D-ABC8-B9EB0B19BB49}"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323731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F253869-9E94-482D-ABC8-B9EB0B19BB49}"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95736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tr-TR"/>
              <a:t>Resim eklemek için simgeye tıklayın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253869-9E94-482D-ABC8-B9EB0B19BB49}" type="datetimeFigureOut">
              <a:rPr lang="tr-TR" smtClean="0"/>
              <a:t>8.11.2022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08D1F2BC-F6F6-4398-B7E8-F8D7010E025E}" type="slidenum">
              <a:rPr lang="tr-TR" smtClean="0"/>
              <a:t>‹#›</a:t>
            </a:fld>
            <a:endParaRPr lang="tr-TR"/>
          </a:p>
        </p:txBody>
      </p:sp>
    </p:spTree>
    <p:extLst>
      <p:ext uri="{BB962C8B-B14F-4D97-AF65-F5344CB8AC3E}">
        <p14:creationId xmlns:p14="http://schemas.microsoft.com/office/powerpoint/2010/main" val="425324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253869-9E94-482D-ABC8-B9EB0B19BB49}" type="datetimeFigureOut">
              <a:rPr lang="tr-TR" smtClean="0"/>
              <a:t>8.11.2022</a:t>
            </a:fld>
            <a:endParaRPr lang="tr-T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D1F2BC-F6F6-4398-B7E8-F8D7010E025E}" type="slidenum">
              <a:rPr lang="tr-TR" smtClean="0"/>
              <a:t>‹#›</a:t>
            </a:fld>
            <a:endParaRPr lang="tr-T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84095"/>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EFAD61-33AA-C953-E2A9-65D6A810C901}"/>
              </a:ext>
            </a:extLst>
          </p:cNvPr>
          <p:cNvSpPr>
            <a:spLocks noGrp="1"/>
          </p:cNvSpPr>
          <p:nvPr>
            <p:ph type="ctrTitle"/>
          </p:nvPr>
        </p:nvSpPr>
        <p:spPr>
          <a:xfrm>
            <a:off x="1774423" y="802299"/>
            <a:ext cx="8637073" cy="2331628"/>
          </a:xfrm>
        </p:spPr>
        <p:txBody>
          <a:bodyPr/>
          <a:lstStyle/>
          <a:p>
            <a:r>
              <a:rPr lang="tr-TR" dirty="0"/>
              <a:t>Ekmek makalesi özeti</a:t>
            </a:r>
          </a:p>
        </p:txBody>
      </p:sp>
      <p:sp>
        <p:nvSpPr>
          <p:cNvPr id="3" name="Alt Başlık 2">
            <a:extLst>
              <a:ext uri="{FF2B5EF4-FFF2-40B4-BE49-F238E27FC236}">
                <a16:creationId xmlns:a16="http://schemas.microsoft.com/office/drawing/2014/main" id="{3CB2E690-849D-7AC5-7C74-01015168F65C}"/>
              </a:ext>
            </a:extLst>
          </p:cNvPr>
          <p:cNvSpPr>
            <a:spLocks noGrp="1"/>
          </p:cNvSpPr>
          <p:nvPr>
            <p:ph type="subTitle" idx="1"/>
          </p:nvPr>
        </p:nvSpPr>
        <p:spPr/>
        <p:txBody>
          <a:bodyPr/>
          <a:lstStyle/>
          <a:p>
            <a:r>
              <a:rPr lang="tr-TR" dirty="0"/>
              <a:t>HAZIRLAYAN:  Eda korkmaz</a:t>
            </a:r>
          </a:p>
          <a:p>
            <a:r>
              <a:rPr lang="tr-TR" dirty="0"/>
              <a:t>02200201071</a:t>
            </a:r>
          </a:p>
        </p:txBody>
      </p:sp>
    </p:spTree>
    <p:extLst>
      <p:ext uri="{BB962C8B-B14F-4D97-AF65-F5344CB8AC3E}">
        <p14:creationId xmlns:p14="http://schemas.microsoft.com/office/powerpoint/2010/main" val="19197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23E3A-5AEA-CA02-3817-6D77B8A20CFF}"/>
              </a:ext>
            </a:extLst>
          </p:cNvPr>
          <p:cNvSpPr>
            <a:spLocks noGrp="1"/>
          </p:cNvSpPr>
          <p:nvPr>
            <p:ph type="title"/>
          </p:nvPr>
        </p:nvSpPr>
        <p:spPr>
          <a:xfrm>
            <a:off x="838200" y="365125"/>
            <a:ext cx="10515600" cy="823595"/>
          </a:xfrm>
        </p:spPr>
        <p:txBody>
          <a:bodyPr>
            <a:normAutofit/>
          </a:bodyPr>
          <a:lstStyle/>
          <a:p>
            <a:r>
              <a:rPr lang="tr-TR" dirty="0"/>
              <a:t>GİRİŞ   </a:t>
            </a:r>
          </a:p>
        </p:txBody>
      </p:sp>
      <p:sp>
        <p:nvSpPr>
          <p:cNvPr id="3" name="İçerik Yer Tutucusu 2">
            <a:extLst>
              <a:ext uri="{FF2B5EF4-FFF2-40B4-BE49-F238E27FC236}">
                <a16:creationId xmlns:a16="http://schemas.microsoft.com/office/drawing/2014/main" id="{5DD773F8-AFCB-AC22-8E6D-A0B31C5CDA18}"/>
              </a:ext>
            </a:extLst>
          </p:cNvPr>
          <p:cNvSpPr>
            <a:spLocks noGrp="1"/>
          </p:cNvSpPr>
          <p:nvPr>
            <p:ph idx="1"/>
          </p:nvPr>
        </p:nvSpPr>
        <p:spPr>
          <a:xfrm>
            <a:off x="838200" y="1300481"/>
            <a:ext cx="10515600" cy="4582160"/>
          </a:xfrm>
        </p:spPr>
        <p:txBody>
          <a:bodyPr>
            <a:normAutofit lnSpcReduction="10000"/>
          </a:bodyPr>
          <a:lstStyle/>
          <a:p>
            <a:r>
              <a:rPr lang="tr-TR" dirty="0"/>
              <a:t>Ekmek hamurunun pişirilmesi sırasında ekmeğin gözenekli bir yapı haline geldiği görülür.</a:t>
            </a:r>
          </a:p>
          <a:p>
            <a:r>
              <a:rPr lang="tr-TR" dirty="0"/>
              <a:t>Ekmek dokusundaki gözeneklerin, sayısı, yoğunluğu, alanı gibi yapısal özellikler ekmeğin kalitesi açısından önemli bilgiler içermektedir.</a:t>
            </a:r>
          </a:p>
          <a:p>
            <a:r>
              <a:rPr lang="tr-TR" dirty="0"/>
              <a:t>Öz miktarı ve kalitesi az olan unlardan yapılan ekmekler, küçük hacimli ve düzensiz bir gözenek yapısına sahip olmaktadır.</a:t>
            </a:r>
          </a:p>
          <a:p>
            <a:r>
              <a:rPr lang="tr-TR" dirty="0"/>
              <a:t>Öz miktarı yetersiz olan unlara uygun miktarda katkı maddesi ilavesi yapılarak üretilen ekmeklerin raf ömrü uzar, hacmi artar, ekmek içlerinin gözenek yapıları iyileşir, dokuları ve yumuşaklıkları daha iyi olur.</a:t>
            </a:r>
          </a:p>
          <a:p>
            <a:r>
              <a:rPr lang="tr-TR" dirty="0"/>
              <a:t> DATEM bir katkı maddesi olup, beyaz ekmek, galeta gibi mayalı hamurlar başta olmak üzere birçok un karışımlarında kullanılmaktadır</a:t>
            </a:r>
          </a:p>
          <a:p>
            <a:endParaRPr lang="tr-TR" dirty="0"/>
          </a:p>
        </p:txBody>
      </p:sp>
    </p:spTree>
    <p:extLst>
      <p:ext uri="{BB962C8B-B14F-4D97-AF65-F5344CB8AC3E}">
        <p14:creationId xmlns:p14="http://schemas.microsoft.com/office/powerpoint/2010/main" val="374733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4770199-F68C-E3F1-A1D2-045C61E22E00}"/>
              </a:ext>
            </a:extLst>
          </p:cNvPr>
          <p:cNvSpPr>
            <a:spLocks noGrp="1"/>
          </p:cNvSpPr>
          <p:nvPr>
            <p:ph idx="1"/>
          </p:nvPr>
        </p:nvSpPr>
        <p:spPr>
          <a:xfrm>
            <a:off x="833120" y="1137920"/>
            <a:ext cx="10078719" cy="4328425"/>
          </a:xfrm>
        </p:spPr>
        <p:txBody>
          <a:bodyPr>
            <a:normAutofit/>
          </a:bodyPr>
          <a:lstStyle/>
          <a:p>
            <a:r>
              <a:rPr lang="tr-TR" dirty="0"/>
              <a:t>Ekmek diliminde gözeneklerin şekil, sayı, düzen gibi özelliklerinin belirlenmesine yönelik nesnel bir kalite analizi yapılmasında yine görüntü işleme tekniklerine ihtiyaç duyulmaktadır.</a:t>
            </a:r>
          </a:p>
          <a:p>
            <a:r>
              <a:rPr lang="tr-TR" dirty="0"/>
              <a:t>Gonzales ve arkadaşlarının yapmış oldukları bir çalışmada ise, görüntü işleme tekniklerinden gri seviye eş oluşum matrisi, yakın komşuluk gri seviye fark matrisi ve spektrum bölgesinde Fourier analiz yöntemi kullanılarak 4 farklı organik ve organik olmayan undan yapılan ekmeklerde kalite analizi yapılmıştır. Analiz sonucunda organik ekmeklerin daha büyük gözeneklere sahip olduğu, bu yüzden daha heterojen ve büyük taneli bir yapıda olduğu ifade edilmiştir</a:t>
            </a:r>
          </a:p>
        </p:txBody>
      </p:sp>
    </p:spTree>
    <p:extLst>
      <p:ext uri="{BB962C8B-B14F-4D97-AF65-F5344CB8AC3E}">
        <p14:creationId xmlns:p14="http://schemas.microsoft.com/office/powerpoint/2010/main" val="411330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6EC364-A4E2-82F0-8A09-5F40A44DCE10}"/>
              </a:ext>
            </a:extLst>
          </p:cNvPr>
          <p:cNvSpPr>
            <a:spLocks noGrp="1"/>
          </p:cNvSpPr>
          <p:nvPr>
            <p:ph type="title"/>
          </p:nvPr>
        </p:nvSpPr>
        <p:spPr/>
        <p:txBody>
          <a:bodyPr/>
          <a:lstStyle/>
          <a:p>
            <a:r>
              <a:rPr lang="tr-TR" dirty="0"/>
              <a:t>DENEYSEL  METOT </a:t>
            </a:r>
          </a:p>
        </p:txBody>
      </p:sp>
      <p:sp>
        <p:nvSpPr>
          <p:cNvPr id="3" name="İçerik Yer Tutucusu 2">
            <a:extLst>
              <a:ext uri="{FF2B5EF4-FFF2-40B4-BE49-F238E27FC236}">
                <a16:creationId xmlns:a16="http://schemas.microsoft.com/office/drawing/2014/main" id="{F31F23F5-0751-38FE-020A-7B7828249E50}"/>
              </a:ext>
            </a:extLst>
          </p:cNvPr>
          <p:cNvSpPr>
            <a:spLocks noGrp="1"/>
          </p:cNvSpPr>
          <p:nvPr>
            <p:ph idx="1"/>
          </p:nvPr>
        </p:nvSpPr>
        <p:spPr/>
        <p:txBody>
          <a:bodyPr>
            <a:normAutofit lnSpcReduction="10000"/>
          </a:bodyPr>
          <a:lstStyle/>
          <a:p>
            <a:r>
              <a:rPr lang="tr-TR" dirty="0"/>
              <a:t>Veri Kümesi : Çalışmada kullanılan ekmek kesit alan görüntüleri doğrudan ekmek yapım yöntemiyle elde edilmiştir .</a:t>
            </a:r>
          </a:p>
          <a:p>
            <a:r>
              <a:rPr lang="tr-TR" dirty="0"/>
              <a:t>Çalışmada 104 farklı ekmek görüntüsü kullanılmış ve bunların 8 tanesi kontrol grubunu oluşturmaktadır. Bu kontrol grubunu oluşturan ekmeklerin yapımında hiçbir katkı maddesi kullanılmamıştır</a:t>
            </a:r>
          </a:p>
          <a:p>
            <a:r>
              <a:rPr lang="it-IT" dirty="0"/>
              <a:t>32 tanesi ise DATEM katk</a:t>
            </a:r>
            <a:r>
              <a:rPr lang="tr-TR" dirty="0"/>
              <a:t>ı maddesinin  farklı konsantrasyonundan, 32 tanesi </a:t>
            </a:r>
            <a:r>
              <a:rPr lang="tr-TR" dirty="0" err="1"/>
              <a:t>lipopan</a:t>
            </a:r>
            <a:r>
              <a:rPr lang="tr-TR" dirty="0"/>
              <a:t> FBG fosfolipaz (FL) enziminin  konsantrasyonlarından ve 32 tanesi ise </a:t>
            </a:r>
            <a:r>
              <a:rPr lang="tr-TR" dirty="0" err="1"/>
              <a:t>grindamyl</a:t>
            </a:r>
            <a:r>
              <a:rPr lang="tr-TR" dirty="0"/>
              <a:t> </a:t>
            </a:r>
            <a:r>
              <a:rPr lang="tr-TR" dirty="0" err="1"/>
              <a:t>glikolipaz</a:t>
            </a:r>
            <a:r>
              <a:rPr lang="tr-TR" dirty="0"/>
              <a:t> (GL) enziminin  konsantrasyonlarından oluşmaktadır. </a:t>
            </a:r>
          </a:p>
        </p:txBody>
      </p:sp>
    </p:spTree>
    <p:extLst>
      <p:ext uri="{BB962C8B-B14F-4D97-AF65-F5344CB8AC3E}">
        <p14:creationId xmlns:p14="http://schemas.microsoft.com/office/powerpoint/2010/main" val="365300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DB7FA-0679-C88A-B2F6-BCAA2FA7BC95}"/>
              </a:ext>
            </a:extLst>
          </p:cNvPr>
          <p:cNvSpPr>
            <a:spLocks noGrp="1"/>
          </p:cNvSpPr>
          <p:nvPr>
            <p:ph sz="half" idx="1"/>
          </p:nvPr>
        </p:nvSpPr>
        <p:spPr>
          <a:xfrm>
            <a:off x="1046480" y="1188720"/>
            <a:ext cx="6817360" cy="4270753"/>
          </a:xfrm>
        </p:spPr>
        <p:txBody>
          <a:bodyPr/>
          <a:lstStyle/>
          <a:p>
            <a:r>
              <a:rPr lang="tr-TR" dirty="0"/>
              <a:t>Yöntemler :Ham ekmek görüntüleri renkli olup bir resimde 4 farklı ekmek görüntüsü yer almaktadır. </a:t>
            </a:r>
          </a:p>
          <a:p>
            <a:r>
              <a:rPr lang="tr-TR" dirty="0"/>
              <a:t>Öncelikle her bir ekmek görüntüsü ayrı bir görüntü olacak şekilde 104 farklı renkli ekmek görüntüsü elde edilmiştir.</a:t>
            </a:r>
          </a:p>
          <a:p>
            <a:r>
              <a:rPr lang="tr-TR" dirty="0"/>
              <a:t>Daha sonra elde edilen renkli 104 adet ekmek görüntüsü şekilde görüldüğü gibi gri seviye görüntüsüne dönüştürülmüştür.</a:t>
            </a:r>
          </a:p>
        </p:txBody>
      </p:sp>
      <p:pic>
        <p:nvPicPr>
          <p:cNvPr id="6" name="İçerik Yer Tutucusu 5">
            <a:extLst>
              <a:ext uri="{FF2B5EF4-FFF2-40B4-BE49-F238E27FC236}">
                <a16:creationId xmlns:a16="http://schemas.microsoft.com/office/drawing/2014/main" id="{3E1E33E8-3AE4-56C1-8964-ADA5ACCC96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17185" y="1280160"/>
            <a:ext cx="3330975" cy="3600193"/>
          </a:xfrm>
        </p:spPr>
      </p:pic>
    </p:spTree>
    <p:extLst>
      <p:ext uri="{BB962C8B-B14F-4D97-AF65-F5344CB8AC3E}">
        <p14:creationId xmlns:p14="http://schemas.microsoft.com/office/powerpoint/2010/main" val="415465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8BA5A7-8DA3-B4EE-26E1-0C360234539D}"/>
              </a:ext>
            </a:extLst>
          </p:cNvPr>
          <p:cNvSpPr>
            <a:spLocks noGrp="1"/>
          </p:cNvSpPr>
          <p:nvPr>
            <p:ph sz="half" idx="1"/>
          </p:nvPr>
        </p:nvSpPr>
        <p:spPr>
          <a:xfrm>
            <a:off x="1447330" y="785874"/>
            <a:ext cx="4983949" cy="4673600"/>
          </a:xfrm>
        </p:spPr>
        <p:txBody>
          <a:bodyPr/>
          <a:lstStyle/>
          <a:p>
            <a:r>
              <a:rPr lang="tr-TR" dirty="0"/>
              <a:t>Diyagram incelendiğinde ekmek gözeneklerinin otomatik bölütlenmesi temelli bir ekmek doku analizi için yapılan işlemler görülmektedir.</a:t>
            </a:r>
          </a:p>
          <a:p>
            <a:r>
              <a:rPr lang="tr-TR" dirty="0"/>
              <a:t>Sırası ile histogram germe , histogram eşitleme , gözeneklerin otomatik olarak bölütlenmesi , bağlantılı bileşen etiketleme ile gözenek etiketleme , gözeneklerin büyüklüklerine göre sınıflandırılması , ZSI başarım indeksinin belirlenmesi işlemleri yapılmıştır.</a:t>
            </a:r>
          </a:p>
        </p:txBody>
      </p:sp>
      <p:pic>
        <p:nvPicPr>
          <p:cNvPr id="6" name="İçerik Yer Tutucusu 5">
            <a:extLst>
              <a:ext uri="{FF2B5EF4-FFF2-40B4-BE49-F238E27FC236}">
                <a16:creationId xmlns:a16="http://schemas.microsoft.com/office/drawing/2014/main" id="{4460A256-42E2-3071-CA60-26DC50F3B5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6366" y="904240"/>
            <a:ext cx="3727074" cy="4673600"/>
          </a:xfrm>
        </p:spPr>
      </p:pic>
    </p:spTree>
    <p:extLst>
      <p:ext uri="{BB962C8B-B14F-4D97-AF65-F5344CB8AC3E}">
        <p14:creationId xmlns:p14="http://schemas.microsoft.com/office/powerpoint/2010/main" val="208094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82E9E-D196-9DA8-DAA4-5054F6C8814C}"/>
              </a:ext>
            </a:extLst>
          </p:cNvPr>
          <p:cNvSpPr>
            <a:spLocks noGrp="1"/>
          </p:cNvSpPr>
          <p:nvPr>
            <p:ph type="title"/>
          </p:nvPr>
        </p:nvSpPr>
        <p:spPr>
          <a:xfrm>
            <a:off x="1370299" y="342420"/>
            <a:ext cx="9291215" cy="1049235"/>
          </a:xfrm>
        </p:spPr>
        <p:txBody>
          <a:bodyPr/>
          <a:lstStyle/>
          <a:p>
            <a:r>
              <a:rPr lang="tr-TR" dirty="0"/>
              <a:t>SONUÇLAR VE TARTIŞMALAR</a:t>
            </a:r>
          </a:p>
        </p:txBody>
      </p:sp>
      <p:sp>
        <p:nvSpPr>
          <p:cNvPr id="3" name="İçerik Yer Tutucusu 2">
            <a:extLst>
              <a:ext uri="{FF2B5EF4-FFF2-40B4-BE49-F238E27FC236}">
                <a16:creationId xmlns:a16="http://schemas.microsoft.com/office/drawing/2014/main" id="{280C4DC6-1B2C-A556-7190-CF55AB8D9B85}"/>
              </a:ext>
            </a:extLst>
          </p:cNvPr>
          <p:cNvSpPr>
            <a:spLocks noGrp="1"/>
          </p:cNvSpPr>
          <p:nvPr>
            <p:ph idx="1"/>
          </p:nvPr>
        </p:nvSpPr>
        <p:spPr>
          <a:xfrm>
            <a:off x="1229360" y="1391655"/>
            <a:ext cx="9432153" cy="3861065"/>
          </a:xfrm>
        </p:spPr>
        <p:txBody>
          <a:bodyPr>
            <a:normAutofit lnSpcReduction="10000"/>
          </a:bodyPr>
          <a:lstStyle/>
          <a:p>
            <a:r>
              <a:rPr lang="tr-TR" dirty="0"/>
              <a:t>Yapılan çalışmada bölütlenen ekmek dokusuna ait toplam gözenek sayısı, toplam gözenek alanı, yoğunluk ortalama gözenek alanı , boşluk oranı gibi </a:t>
            </a:r>
            <a:r>
              <a:rPr lang="tr-TR" dirty="0" err="1"/>
              <a:t>morfometrik</a:t>
            </a:r>
            <a:r>
              <a:rPr lang="tr-TR" dirty="0"/>
              <a:t> parametreler elde edilmiştir. </a:t>
            </a:r>
          </a:p>
          <a:p>
            <a:r>
              <a:rPr lang="tr-TR" dirty="0"/>
              <a:t>DATEM gözenek sayısı ve gözenek alanını konsantrasyon miktarıyla doğru orantılı olarak arttırmaktadır.</a:t>
            </a:r>
          </a:p>
          <a:p>
            <a:r>
              <a:rPr lang="tr-TR" dirty="0"/>
              <a:t>DATEM katkılı ekmeklerde %31, %33 seviyelerinde iken FL ve </a:t>
            </a:r>
            <a:r>
              <a:rPr lang="tr-TR" dirty="0" err="1"/>
              <a:t>GL’li</a:t>
            </a:r>
            <a:r>
              <a:rPr lang="tr-TR" dirty="0"/>
              <a:t> ekmeklerde bu değer %28, %29 seviyelerinde olmaktadır.</a:t>
            </a:r>
          </a:p>
          <a:p>
            <a:r>
              <a:rPr lang="tr-TR" dirty="0"/>
              <a:t>Çalışmada iki adet enzimin ekmek kalitesine etkileri değerlendirilmiş ve şuan da kullanılan DATEM katkı maddesine alternatif olarak kullanılıp kullanılamayacağı araştırılmıştır</a:t>
            </a:r>
          </a:p>
        </p:txBody>
      </p:sp>
    </p:spTree>
    <p:extLst>
      <p:ext uri="{BB962C8B-B14F-4D97-AF65-F5344CB8AC3E}">
        <p14:creationId xmlns:p14="http://schemas.microsoft.com/office/powerpoint/2010/main" val="121834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9C518D-E615-DFF3-7CAF-40BFF2251E47}"/>
              </a:ext>
            </a:extLst>
          </p:cNvPr>
          <p:cNvSpPr>
            <a:spLocks noGrp="1"/>
          </p:cNvSpPr>
          <p:nvPr>
            <p:ph type="title"/>
          </p:nvPr>
        </p:nvSpPr>
        <p:spPr>
          <a:xfrm>
            <a:off x="1451579" y="448919"/>
            <a:ext cx="9291215" cy="1049235"/>
          </a:xfrm>
        </p:spPr>
        <p:txBody>
          <a:bodyPr/>
          <a:lstStyle/>
          <a:p>
            <a:r>
              <a:rPr lang="tr-TR" dirty="0"/>
              <a:t>SONUÇLAR </a:t>
            </a:r>
          </a:p>
        </p:txBody>
      </p:sp>
      <p:sp>
        <p:nvSpPr>
          <p:cNvPr id="3" name="İçerik Yer Tutucusu 2">
            <a:extLst>
              <a:ext uri="{FF2B5EF4-FFF2-40B4-BE49-F238E27FC236}">
                <a16:creationId xmlns:a16="http://schemas.microsoft.com/office/drawing/2014/main" id="{A4724FC9-D362-BA4C-7C19-156CA50CA4C4}"/>
              </a:ext>
            </a:extLst>
          </p:cNvPr>
          <p:cNvSpPr>
            <a:spLocks noGrp="1"/>
          </p:cNvSpPr>
          <p:nvPr>
            <p:ph idx="1"/>
          </p:nvPr>
        </p:nvSpPr>
        <p:spPr>
          <a:xfrm>
            <a:off x="1300480" y="1498154"/>
            <a:ext cx="9441127" cy="4201606"/>
          </a:xfrm>
        </p:spPr>
        <p:txBody>
          <a:bodyPr/>
          <a:lstStyle/>
          <a:p>
            <a:r>
              <a:rPr lang="tr-TR" dirty="0"/>
              <a:t>Yapılan çalışmalar sayesinde ekmek doku özellikleri belirlenerek katkı maddesinin cinsine, miktarına bağlı olarak ekmek yapısında meydana gelen değişimler ve gözeneklere ait sayısal veriler elde edilerek belirlenmiştir.</a:t>
            </a:r>
          </a:p>
          <a:p>
            <a:r>
              <a:rPr lang="tr-TR" dirty="0"/>
              <a:t>DATEM katkı maddeli ekmeklerin kontrol grubu ekmeklere göre daha fazla gözenek sayısı ve gözenek alanına sahip olduğu görülmektedir</a:t>
            </a:r>
          </a:p>
          <a:p>
            <a:r>
              <a:rPr lang="tr-TR" dirty="0"/>
              <a:t>GL </a:t>
            </a:r>
            <a:r>
              <a:rPr lang="tr-TR" dirty="0" err="1"/>
              <a:t>enzimli</a:t>
            </a:r>
            <a:r>
              <a:rPr lang="tr-TR" dirty="0"/>
              <a:t> ekmeklerin 60 ve 90’lı konsantrasyonunda gözenek sayısı ve gözenek alanını arttırdığı, 120’li konsantrasyonunda ise gözenek sayısını azalttığı görülmektedir.</a:t>
            </a:r>
          </a:p>
          <a:p>
            <a:r>
              <a:rPr lang="tr-TR" dirty="0"/>
              <a:t>Elde edilen sonuçlar FL ve GL lipaz enzimlerinin DATEM kadar olmasa da ekmek hacmine olumlu etki yaptığını göstermiştir .</a:t>
            </a:r>
          </a:p>
          <a:p>
            <a:endParaRPr lang="tr-TR" dirty="0"/>
          </a:p>
        </p:txBody>
      </p:sp>
    </p:spTree>
    <p:extLst>
      <p:ext uri="{BB962C8B-B14F-4D97-AF65-F5344CB8AC3E}">
        <p14:creationId xmlns:p14="http://schemas.microsoft.com/office/powerpoint/2010/main" val="2048748954"/>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i">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Template>
  <TotalTime>180</TotalTime>
  <Words>553</Words>
  <Application>Microsoft Office PowerPoint</Application>
  <PresentationFormat>Geniş ekran</PresentationFormat>
  <Paragraphs>30</Paragraphs>
  <Slides>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Rockwell</vt:lpstr>
      <vt:lpstr>Galeri</vt:lpstr>
      <vt:lpstr>Ekmek makalesi özeti</vt:lpstr>
      <vt:lpstr>GİRİŞ   </vt:lpstr>
      <vt:lpstr>PowerPoint Sunusu</vt:lpstr>
      <vt:lpstr>DENEYSEL  METOT </vt:lpstr>
      <vt:lpstr>PowerPoint Sunusu</vt:lpstr>
      <vt:lpstr>PowerPoint Sunusu</vt:lpstr>
      <vt:lpstr>SONUÇLAR VE TARTIŞMALAR</vt:lpstr>
      <vt:lpstr>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eda korkmaz</dc:creator>
  <cp:lastModifiedBy>eda korkmaz</cp:lastModifiedBy>
  <cp:revision>3</cp:revision>
  <dcterms:created xsi:type="dcterms:W3CDTF">2022-11-08T11:13:35Z</dcterms:created>
  <dcterms:modified xsi:type="dcterms:W3CDTF">2022-11-08T20:40:32Z</dcterms:modified>
</cp:coreProperties>
</file>