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BC9BBD-8E83-4EB1-B7D7-30DDCAAE33C8}" v="32" dt="2024-06-26T17:45:32.7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6/26/2024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2D70-31FC-3AB2-B607-CBE7CDF7193B}"/>
              </a:ext>
            </a:extLst>
          </p:cNvPr>
          <p:cNvSpPr>
            <a:spLocks noGrp="1"/>
          </p:cNvSpPr>
          <p:nvPr>
            <p:ph type="ctrTitle"/>
          </p:nvPr>
        </p:nvSpPr>
        <p:spPr>
          <a:xfrm>
            <a:off x="0" y="0"/>
            <a:ext cx="12034684" cy="3224981"/>
          </a:xfrm>
        </p:spPr>
        <p:txBody>
          <a:bodyPr>
            <a:normAutofit fontScale="90000"/>
          </a:bodyPr>
          <a:lstStyle/>
          <a:p>
            <a:pPr algn="ctr"/>
            <a:br>
              <a:rPr lang="en-US" dirty="0">
                <a:solidFill>
                  <a:srgbClr val="FFFF00"/>
                </a:solidFill>
              </a:rPr>
            </a:br>
            <a:br>
              <a:rPr lang="en-US" dirty="0">
                <a:solidFill>
                  <a:srgbClr val="FFFF00"/>
                </a:solidFill>
              </a:rPr>
            </a:br>
            <a:r>
              <a:rPr lang="en-US" dirty="0">
                <a:solidFill>
                  <a:srgbClr val="FFFF00"/>
                </a:solidFill>
                <a:latin typeface="Times New Roman" panose="02020603050405020304" pitchFamily="18" charset="0"/>
                <a:cs typeface="Times New Roman" panose="02020603050405020304" pitchFamily="18" charset="0"/>
              </a:rPr>
              <a:t>CAPSTONE PROJECT </a:t>
            </a:r>
            <a:br>
              <a:rPr lang="en-US" dirty="0">
                <a:latin typeface="Times New Roman" panose="02020603050405020304" pitchFamily="18" charset="0"/>
                <a:cs typeface="Times New Roman" panose="02020603050405020304" pitchFamily="18" charset="0"/>
              </a:rPr>
            </a:br>
            <a:br>
              <a:rPr lang="en-US" dirty="0"/>
            </a:br>
            <a:r>
              <a:rPr lang="en-US" sz="3900" dirty="0">
                <a:latin typeface="Times New Roman" panose="02020603050405020304" pitchFamily="18" charset="0"/>
                <a:cs typeface="Times New Roman" panose="02020603050405020304" pitchFamily="18" charset="0"/>
              </a:rPr>
              <a:t>Resource management based on elastic cloud balancing and job shop scheduling</a:t>
            </a:r>
            <a:endParaRPr lang="en-IN" sz="39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C8B1D79-EE00-DE6F-D6E3-0B391D4AF4C7}"/>
              </a:ext>
            </a:extLst>
          </p:cNvPr>
          <p:cNvSpPr>
            <a:spLocks noGrp="1"/>
          </p:cNvSpPr>
          <p:nvPr>
            <p:ph type="subTitle" idx="1"/>
          </p:nvPr>
        </p:nvSpPr>
        <p:spPr>
          <a:xfrm>
            <a:off x="186813" y="3633020"/>
            <a:ext cx="11847870" cy="2374490"/>
          </a:xfrm>
        </p:spPr>
        <p:txBody>
          <a:bodyPr>
            <a:noAutofit/>
          </a:bodyPr>
          <a:lstStyle/>
          <a:p>
            <a:pPr algn="ctr"/>
            <a:endParaRPr lang="en-US"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Name : E.Kaveri</a:t>
            </a:r>
          </a:p>
          <a:p>
            <a:pPr algn="ctr"/>
            <a:r>
              <a:rPr lang="en-IN" sz="2000" dirty="0">
                <a:latin typeface="Times New Roman" panose="02020603050405020304" pitchFamily="18" charset="0"/>
                <a:cs typeface="Times New Roman" panose="02020603050405020304" pitchFamily="18" charset="0"/>
              </a:rPr>
              <a:t>REG NO : 192211493</a:t>
            </a:r>
          </a:p>
          <a:p>
            <a:pPr algn="ctr"/>
            <a:r>
              <a:rPr lang="en-IN" sz="2000" dirty="0">
                <a:latin typeface="Times New Roman" panose="02020603050405020304" pitchFamily="18" charset="0"/>
                <a:cs typeface="Times New Roman" panose="02020603050405020304" pitchFamily="18" charset="0"/>
              </a:rPr>
              <a:t>COURSE CODE : CSA1585</a:t>
            </a:r>
          </a:p>
          <a:p>
            <a:pPr algn="ctr"/>
            <a:r>
              <a:rPr lang="en-IN" sz="2000" dirty="0">
                <a:latin typeface="Times New Roman" panose="02020603050405020304" pitchFamily="18" charset="0"/>
                <a:cs typeface="Times New Roman" panose="02020603050405020304" pitchFamily="18" charset="0"/>
              </a:rPr>
              <a:t>COURSE NAME : CLOUD COMPUTING FOR BIG DATA ANALYTICS FOR BUSSINESS</a:t>
            </a:r>
          </a:p>
        </p:txBody>
      </p:sp>
    </p:spTree>
    <p:extLst>
      <p:ext uri="{BB962C8B-B14F-4D97-AF65-F5344CB8AC3E}">
        <p14:creationId xmlns:p14="http://schemas.microsoft.com/office/powerpoint/2010/main" val="201371170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A4D4D001-96ED-F3C3-524C-7442ECCBF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1006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9DFEEFBF-8F7A-7041-E677-3621793AA494}"/>
              </a:ext>
            </a:extLst>
          </p:cNvPr>
          <p:cNvGraphicFramePr>
            <a:graphicFrameLocks noGrp="1"/>
          </p:cNvGraphicFramePr>
          <p:nvPr>
            <p:extLst>
              <p:ext uri="{D42A27DB-BD31-4B8C-83A1-F6EECF244321}">
                <p14:modId xmlns:p14="http://schemas.microsoft.com/office/powerpoint/2010/main" val="2507565559"/>
              </p:ext>
            </p:extLst>
          </p:nvPr>
        </p:nvGraphicFramePr>
        <p:xfrm>
          <a:off x="2032000" y="719665"/>
          <a:ext cx="8127999" cy="5351969"/>
        </p:xfrm>
        <a:graphic>
          <a:graphicData uri="http://schemas.openxmlformats.org/drawingml/2006/table">
            <a:tbl>
              <a:tblPr firstRow="1" bandRow="1">
                <a:tableStyleId>{BDBED569-4797-4DF1-A0F4-6AAB3CD982D8}</a:tableStyleId>
              </a:tblPr>
              <a:tblGrid>
                <a:gridCol w="1773084">
                  <a:extLst>
                    <a:ext uri="{9D8B030D-6E8A-4147-A177-3AD203B41FA5}">
                      <a16:colId xmlns:a16="http://schemas.microsoft.com/office/drawing/2014/main" val="2018874687"/>
                    </a:ext>
                  </a:extLst>
                </a:gridCol>
                <a:gridCol w="3991897">
                  <a:extLst>
                    <a:ext uri="{9D8B030D-6E8A-4147-A177-3AD203B41FA5}">
                      <a16:colId xmlns:a16="http://schemas.microsoft.com/office/drawing/2014/main" val="140801846"/>
                    </a:ext>
                  </a:extLst>
                </a:gridCol>
                <a:gridCol w="2363018">
                  <a:extLst>
                    <a:ext uri="{9D8B030D-6E8A-4147-A177-3AD203B41FA5}">
                      <a16:colId xmlns:a16="http://schemas.microsoft.com/office/drawing/2014/main" val="4272685755"/>
                    </a:ext>
                  </a:extLst>
                </a:gridCol>
              </a:tblGrid>
              <a:tr h="764567">
                <a:tc>
                  <a:txBody>
                    <a:bodyPr/>
                    <a:lstStyle/>
                    <a:p>
                      <a:r>
                        <a:rPr lang="en-US" dirty="0"/>
                        <a:t>     SI.NO</a:t>
                      </a:r>
                      <a:endParaRPr lang="en-IN" dirty="0"/>
                    </a:p>
                  </a:txBody>
                  <a:tcPr/>
                </a:tc>
                <a:tc>
                  <a:txBody>
                    <a:bodyPr/>
                    <a:lstStyle/>
                    <a:p>
                      <a:r>
                        <a:rPr lang="en-US" dirty="0"/>
                        <a:t>            TOPIC</a:t>
                      </a:r>
                      <a:endParaRPr lang="en-IN" dirty="0"/>
                    </a:p>
                  </a:txBody>
                  <a:tcPr/>
                </a:tc>
                <a:tc>
                  <a:txBody>
                    <a:bodyPr/>
                    <a:lstStyle/>
                    <a:p>
                      <a:r>
                        <a:rPr lang="en-US" dirty="0"/>
                        <a:t>             PAGE NO</a:t>
                      </a:r>
                      <a:endParaRPr lang="en-IN" dirty="0"/>
                    </a:p>
                  </a:txBody>
                  <a:tcPr/>
                </a:tc>
                <a:extLst>
                  <a:ext uri="{0D108BD9-81ED-4DB2-BD59-A6C34878D82A}">
                    <a16:rowId xmlns:a16="http://schemas.microsoft.com/office/drawing/2014/main" val="3430439604"/>
                  </a:ext>
                </a:extLst>
              </a:tr>
              <a:tr h="764567">
                <a:tc>
                  <a:txBody>
                    <a:bodyPr/>
                    <a:lstStyle/>
                    <a:p>
                      <a:r>
                        <a:rPr lang="en-US" dirty="0"/>
                        <a:t>      1.</a:t>
                      </a:r>
                      <a:endParaRPr lang="en-IN" dirty="0"/>
                    </a:p>
                  </a:txBody>
                  <a:tcPr/>
                </a:tc>
                <a:tc>
                  <a:txBody>
                    <a:bodyPr/>
                    <a:lstStyle/>
                    <a:p>
                      <a:r>
                        <a:rPr lang="en-US" dirty="0"/>
                        <a:t>                   ABSTRACT</a:t>
                      </a:r>
                      <a:endParaRPr lang="en-IN" dirty="0"/>
                    </a:p>
                  </a:txBody>
                  <a:tcPr/>
                </a:tc>
                <a:tc>
                  <a:txBody>
                    <a:bodyPr/>
                    <a:lstStyle/>
                    <a:p>
                      <a:endParaRPr lang="en-IN"/>
                    </a:p>
                  </a:txBody>
                  <a:tcPr/>
                </a:tc>
                <a:extLst>
                  <a:ext uri="{0D108BD9-81ED-4DB2-BD59-A6C34878D82A}">
                    <a16:rowId xmlns:a16="http://schemas.microsoft.com/office/drawing/2014/main" val="2658942673"/>
                  </a:ext>
                </a:extLst>
              </a:tr>
              <a:tr h="764567">
                <a:tc>
                  <a:txBody>
                    <a:bodyPr/>
                    <a:lstStyle/>
                    <a:p>
                      <a:r>
                        <a:rPr lang="en-US" dirty="0"/>
                        <a:t>       2.</a:t>
                      </a:r>
                      <a:endParaRPr lang="en-IN" dirty="0"/>
                    </a:p>
                  </a:txBody>
                  <a:tcPr/>
                </a:tc>
                <a:tc>
                  <a:txBody>
                    <a:bodyPr/>
                    <a:lstStyle/>
                    <a:p>
                      <a:r>
                        <a:rPr lang="en-US" dirty="0"/>
                        <a:t>                INTRODUCTION</a:t>
                      </a:r>
                      <a:endParaRPr lang="en-IN" dirty="0"/>
                    </a:p>
                  </a:txBody>
                  <a:tcPr/>
                </a:tc>
                <a:tc>
                  <a:txBody>
                    <a:bodyPr/>
                    <a:lstStyle/>
                    <a:p>
                      <a:endParaRPr lang="en-IN"/>
                    </a:p>
                  </a:txBody>
                  <a:tcPr/>
                </a:tc>
                <a:extLst>
                  <a:ext uri="{0D108BD9-81ED-4DB2-BD59-A6C34878D82A}">
                    <a16:rowId xmlns:a16="http://schemas.microsoft.com/office/drawing/2014/main" val="664969146"/>
                  </a:ext>
                </a:extLst>
              </a:tr>
              <a:tr h="764567">
                <a:tc>
                  <a:txBody>
                    <a:bodyPr/>
                    <a:lstStyle/>
                    <a:p>
                      <a:r>
                        <a:rPr lang="en-US" dirty="0"/>
                        <a:t>        3.</a:t>
                      </a:r>
                      <a:endParaRPr lang="en-IN" dirty="0"/>
                    </a:p>
                  </a:txBody>
                  <a:tcPr/>
                </a:tc>
                <a:tc>
                  <a:txBody>
                    <a:bodyPr/>
                    <a:lstStyle/>
                    <a:p>
                      <a:r>
                        <a:rPr lang="en-US" dirty="0"/>
                        <a:t>     EXISTING &amp; PROPOSED SYSTEM</a:t>
                      </a:r>
                      <a:endParaRPr lang="en-IN" dirty="0"/>
                    </a:p>
                  </a:txBody>
                  <a:tcPr/>
                </a:tc>
                <a:tc>
                  <a:txBody>
                    <a:bodyPr/>
                    <a:lstStyle/>
                    <a:p>
                      <a:endParaRPr lang="en-IN"/>
                    </a:p>
                  </a:txBody>
                  <a:tcPr/>
                </a:tc>
                <a:extLst>
                  <a:ext uri="{0D108BD9-81ED-4DB2-BD59-A6C34878D82A}">
                    <a16:rowId xmlns:a16="http://schemas.microsoft.com/office/drawing/2014/main" val="639488220"/>
                  </a:ext>
                </a:extLst>
              </a:tr>
              <a:tr h="764567">
                <a:tc>
                  <a:txBody>
                    <a:bodyPr/>
                    <a:lstStyle/>
                    <a:p>
                      <a:r>
                        <a:rPr lang="en-US" dirty="0"/>
                        <a:t>        4.</a:t>
                      </a:r>
                      <a:endParaRPr lang="en-IN" dirty="0"/>
                    </a:p>
                  </a:txBody>
                  <a:tcPr/>
                </a:tc>
                <a:tc>
                  <a:txBody>
                    <a:bodyPr/>
                    <a:lstStyle/>
                    <a:p>
                      <a:r>
                        <a:rPr lang="en-US" dirty="0"/>
                        <a:t>            LITERATURE SURVEY</a:t>
                      </a:r>
                      <a:endParaRPr lang="en-IN" dirty="0"/>
                    </a:p>
                  </a:txBody>
                  <a:tcPr/>
                </a:tc>
                <a:tc>
                  <a:txBody>
                    <a:bodyPr/>
                    <a:lstStyle/>
                    <a:p>
                      <a:endParaRPr lang="en-IN" dirty="0"/>
                    </a:p>
                  </a:txBody>
                  <a:tcPr/>
                </a:tc>
                <a:extLst>
                  <a:ext uri="{0D108BD9-81ED-4DB2-BD59-A6C34878D82A}">
                    <a16:rowId xmlns:a16="http://schemas.microsoft.com/office/drawing/2014/main" val="22910626"/>
                  </a:ext>
                </a:extLst>
              </a:tr>
              <a:tr h="764567">
                <a:tc>
                  <a:txBody>
                    <a:bodyPr/>
                    <a:lstStyle/>
                    <a:p>
                      <a:r>
                        <a:rPr lang="en-US" dirty="0"/>
                        <a:t>       5.</a:t>
                      </a:r>
                      <a:endParaRPr lang="en-IN" dirty="0"/>
                    </a:p>
                  </a:txBody>
                  <a:tcPr/>
                </a:tc>
                <a:tc>
                  <a:txBody>
                    <a:bodyPr/>
                    <a:lstStyle/>
                    <a:p>
                      <a:r>
                        <a:rPr lang="en-US" dirty="0"/>
                        <a:t>           IMPLEMENTATION</a:t>
                      </a:r>
                      <a:endParaRPr lang="en-IN" dirty="0"/>
                    </a:p>
                  </a:txBody>
                  <a:tcPr/>
                </a:tc>
                <a:tc>
                  <a:txBody>
                    <a:bodyPr/>
                    <a:lstStyle/>
                    <a:p>
                      <a:endParaRPr lang="en-IN" dirty="0"/>
                    </a:p>
                  </a:txBody>
                  <a:tcPr/>
                </a:tc>
                <a:extLst>
                  <a:ext uri="{0D108BD9-81ED-4DB2-BD59-A6C34878D82A}">
                    <a16:rowId xmlns:a16="http://schemas.microsoft.com/office/drawing/2014/main" val="4146128399"/>
                  </a:ext>
                </a:extLst>
              </a:tr>
              <a:tr h="764567">
                <a:tc>
                  <a:txBody>
                    <a:bodyPr/>
                    <a:lstStyle/>
                    <a:p>
                      <a:r>
                        <a:rPr lang="en-US" dirty="0"/>
                        <a:t>       6.</a:t>
                      </a:r>
                      <a:endParaRPr lang="en-IN" dirty="0"/>
                    </a:p>
                  </a:txBody>
                  <a:tcPr/>
                </a:tc>
                <a:tc>
                  <a:txBody>
                    <a:bodyPr/>
                    <a:lstStyle/>
                    <a:p>
                      <a:r>
                        <a:rPr lang="en-US" dirty="0"/>
                        <a:t>    FUTURE SCOPE &amp; CONCLUSION</a:t>
                      </a:r>
                      <a:endParaRPr lang="en-IN" dirty="0"/>
                    </a:p>
                  </a:txBody>
                  <a:tcPr/>
                </a:tc>
                <a:tc>
                  <a:txBody>
                    <a:bodyPr/>
                    <a:lstStyle/>
                    <a:p>
                      <a:endParaRPr lang="en-IN" dirty="0"/>
                    </a:p>
                  </a:txBody>
                  <a:tcPr/>
                </a:tc>
                <a:extLst>
                  <a:ext uri="{0D108BD9-81ED-4DB2-BD59-A6C34878D82A}">
                    <a16:rowId xmlns:a16="http://schemas.microsoft.com/office/drawing/2014/main" val="2676368811"/>
                  </a:ext>
                </a:extLst>
              </a:tr>
            </a:tbl>
          </a:graphicData>
        </a:graphic>
      </p:graphicFrame>
    </p:spTree>
    <p:extLst>
      <p:ext uri="{BB962C8B-B14F-4D97-AF65-F5344CB8AC3E}">
        <p14:creationId xmlns:p14="http://schemas.microsoft.com/office/powerpoint/2010/main" val="114919534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706C4-89EB-7421-2751-9FDBFCEEB7C5}"/>
              </a:ext>
            </a:extLst>
          </p:cNvPr>
          <p:cNvSpPr>
            <a:spLocks noGrp="1"/>
          </p:cNvSpPr>
          <p:nvPr>
            <p:ph type="title"/>
          </p:nvPr>
        </p:nvSpPr>
        <p:spPr>
          <a:xfrm>
            <a:off x="403123" y="206478"/>
            <a:ext cx="10414103" cy="1612490"/>
          </a:xfrm>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097076-98EE-761A-F646-1A5F271FDACC}"/>
              </a:ext>
            </a:extLst>
          </p:cNvPr>
          <p:cNvSpPr>
            <a:spLocks noGrp="1"/>
          </p:cNvSpPr>
          <p:nvPr>
            <p:ph idx="1"/>
          </p:nvPr>
        </p:nvSpPr>
        <p:spPr>
          <a:xfrm>
            <a:off x="324465" y="1730477"/>
            <a:ext cx="11661058" cy="4709652"/>
          </a:xfrm>
        </p:spPr>
        <p:txBody>
          <a:bodyPr>
            <a:noAutofit/>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paper proposes an advanced resource management framework that integrates Elastic Cloud Balancing (ECB) with Job Shop Scheduling (JSS) principles to enhance performance, scalability, and cost-efficiency.</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Elastic Cloud Balancing leverages the elasticity of cloud resources, dynamically allocating and deallocating computational power based on real-time workload demands.</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approach ensures that resources are optimally used, reducing wastage and improving response times for cloud services. </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elasticity is driven by predictive analytics and real-time monitoring, which helps in anticipating load variations and adjusting resources proactively.</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Job Shop Scheduling, on the other hand, is a well-established method in operations research for optimizing the scheduling of jobs on machines</a:t>
            </a:r>
          </a:p>
        </p:txBody>
      </p:sp>
      <p:pic>
        <p:nvPicPr>
          <p:cNvPr id="3074" name="Picture 2">
            <a:extLst>
              <a:ext uri="{FF2B5EF4-FFF2-40B4-BE49-F238E27FC236}">
                <a16:creationId xmlns:a16="http://schemas.microsoft.com/office/drawing/2014/main" id="{3DE4D234-EB5E-BDF7-02F3-EEE6D6BC6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135" y="417871"/>
            <a:ext cx="3883742" cy="1401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6954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C9A1-BEB3-1C59-04D5-818E4E766CFC}"/>
              </a:ext>
            </a:extLst>
          </p:cNvPr>
          <p:cNvSpPr>
            <a:spLocks noGrp="1"/>
          </p:cNvSpPr>
          <p:nvPr>
            <p:ph type="title"/>
          </p:nvPr>
        </p:nvSpPr>
        <p:spPr>
          <a:xfrm>
            <a:off x="324465" y="176982"/>
            <a:ext cx="10492761" cy="1523999"/>
          </a:xfrm>
        </p:spPr>
        <p:txBody>
          <a:bodyPr/>
          <a:lstStyle/>
          <a:p>
            <a:br>
              <a:rPr lang="en-US" dirty="0"/>
            </a:b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2E6E6C-B564-3DC6-12A2-1E5499E277FF}"/>
              </a:ext>
            </a:extLst>
          </p:cNvPr>
          <p:cNvSpPr>
            <a:spLocks noGrp="1"/>
          </p:cNvSpPr>
          <p:nvPr>
            <p:ph idx="1"/>
          </p:nvPr>
        </p:nvSpPr>
        <p:spPr>
          <a:xfrm>
            <a:off x="324465" y="1858297"/>
            <a:ext cx="11749548" cy="4999703"/>
          </a:xfrm>
        </p:spPr>
        <p:txBody>
          <a:bodyPr>
            <a:noAutofit/>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Elastic Cloud Balancing (ECB) is a dynamic resource management technique that leverages the inherent elasticity of cloud environments. By dynamically allocating and deallocating resources based on real-time demand, ECB ensures that computational power is matched precisely to workload requirements. </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parallel, Job Shop Scheduling (JSS) is a well-established approach in operations research focused on the optimal scheduling of jobs on machines, which can be adapted to cloud environments for task scheduling.</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JSS aims to optimize the order and allocation of tasks to available resources to minimize completion time and maximize resource efficiency. By considering factors such as task priorities, dependencies, and resource capabilities, JSS provides a structured method to manage the execution of various tasks within a cloud environment.</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combination of these two methodologies can address the limitations of traditional resource management techniques, offering a more robust solution for handling the dynamic and complex nature of cloud workloads.</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16776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DF3B-5287-CBE9-1EA8-CA21EE3F9555}"/>
              </a:ext>
            </a:extLst>
          </p:cNvPr>
          <p:cNvSpPr>
            <a:spLocks noGrp="1"/>
          </p:cNvSpPr>
          <p:nvPr>
            <p:ph type="title"/>
          </p:nvPr>
        </p:nvSpPr>
        <p:spPr>
          <a:xfrm>
            <a:off x="373626" y="78659"/>
            <a:ext cx="10443600" cy="1081548"/>
          </a:xfrm>
        </p:spPr>
        <p:txBody>
          <a:bodyPr>
            <a:normAutofit fontScale="90000"/>
          </a:bodyPr>
          <a:lstStyle/>
          <a:p>
            <a:br>
              <a:rPr lang="en-US" dirty="0"/>
            </a:br>
            <a:r>
              <a:rPr lang="en-US" dirty="0">
                <a:latin typeface="Times New Roman" panose="02020603050405020304" pitchFamily="18" charset="0"/>
                <a:cs typeface="Times New Roman" panose="02020603050405020304" pitchFamily="18" charset="0"/>
              </a:rPr>
              <a:t>EXISTING &amp; PROPOSED SYSTEM</a:t>
            </a:r>
            <a:endParaRPr lang="en-IN"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5B280D8-F88F-9204-2459-215EE1D29FAE}"/>
              </a:ext>
            </a:extLst>
          </p:cNvPr>
          <p:cNvSpPr>
            <a:spLocks noGrp="1"/>
          </p:cNvSpPr>
          <p:nvPr>
            <p:ph idx="1"/>
          </p:nvPr>
        </p:nvSpPr>
        <p:spPr>
          <a:xfrm>
            <a:off x="373626" y="1406013"/>
            <a:ext cx="11405419" cy="4994787"/>
          </a:xfrm>
        </p:spPr>
        <p:txBody>
          <a:bodyPr>
            <a:no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existing systems for resource management in cloud environments have several limitations:</a:t>
            </a:r>
          </a:p>
          <a:p>
            <a:pPr algn="just">
              <a:buFont typeface="+mj-lt"/>
              <a:buAutoNum type="arabicPeriod"/>
            </a:pPr>
            <a:r>
              <a:rPr lang="en-US" b="1" dirty="0">
                <a:latin typeface="Times New Roman" panose="02020603050405020304" pitchFamily="18" charset="0"/>
                <a:cs typeface="Times New Roman" panose="02020603050405020304" pitchFamily="18" charset="0"/>
              </a:rPr>
              <a:t>Inefficiency in Handling Dynamic Workloads</a:t>
            </a:r>
            <a:r>
              <a:rPr lang="en-US" dirty="0">
                <a:latin typeface="Times New Roman" panose="02020603050405020304" pitchFamily="18" charset="0"/>
                <a:cs typeface="Times New Roman" panose="02020603050405020304" pitchFamily="18" charset="0"/>
              </a:rPr>
              <a:t>: Static and simple dynamic methods cannot efficiently manage the highly variable and unpredictable workloads common in cloud environments.</a:t>
            </a:r>
          </a:p>
          <a:p>
            <a:pPr algn="just">
              <a:buFont typeface="+mj-lt"/>
              <a:buAutoNum type="arabicPeriod"/>
            </a:pPr>
            <a:r>
              <a:rPr lang="en-US" b="1" dirty="0">
                <a:latin typeface="Times New Roman" panose="02020603050405020304" pitchFamily="18" charset="0"/>
                <a:cs typeface="Times New Roman" panose="02020603050405020304" pitchFamily="18" charset="0"/>
              </a:rPr>
              <a:t>Suboptimal Resource Utilization</a:t>
            </a:r>
            <a:r>
              <a:rPr lang="en-US" dirty="0">
                <a:latin typeface="Times New Roman" panose="02020603050405020304" pitchFamily="18" charset="0"/>
                <a:cs typeface="Times New Roman" panose="02020603050405020304" pitchFamily="18" charset="0"/>
              </a:rPr>
              <a:t>: Load balancing and traditional scheduling methods do not adequately optimize resource utilization, leading to increased operational costs..</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Architecture</a:t>
            </a:r>
          </a:p>
          <a:p>
            <a:pPr algn="just"/>
            <a:r>
              <a:rPr lang="en-US" dirty="0">
                <a:latin typeface="Times New Roman" panose="02020603050405020304" pitchFamily="18" charset="0"/>
                <a:cs typeface="Times New Roman" panose="02020603050405020304" pitchFamily="18" charset="0"/>
              </a:rPr>
              <a:t>The proposed system consists of the following key components:</a:t>
            </a:r>
          </a:p>
          <a:p>
            <a:pPr algn="just">
              <a:buFont typeface="+mj-lt"/>
              <a:buAutoNum type="arabicPeriod"/>
            </a:pPr>
            <a:r>
              <a:rPr lang="en-US" b="1" dirty="0">
                <a:latin typeface="Times New Roman" panose="02020603050405020304" pitchFamily="18" charset="0"/>
                <a:cs typeface="Times New Roman" panose="02020603050405020304" pitchFamily="18" charset="0"/>
              </a:rPr>
              <a:t>Monitoring Module</a:t>
            </a: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Predictive Analytics Module</a:t>
            </a: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Elastic Cloud Balancer</a:t>
            </a:r>
            <a:endParaRPr lang="en-US" dirty="0">
              <a:latin typeface="Times New Roman" panose="02020603050405020304" pitchFamily="18" charset="0"/>
              <a:cs typeface="Times New Roman" panose="02020603050405020304" pitchFamily="18" charset="0"/>
            </a:endParaRPr>
          </a:p>
          <a:p>
            <a:pPr algn="just">
              <a:buFont typeface="+mj-lt"/>
              <a:buAutoNum type="arabicPeriod"/>
            </a:pP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029" name="Picture 5">
            <a:extLst>
              <a:ext uri="{FF2B5EF4-FFF2-40B4-BE49-F238E27FC236}">
                <a16:creationId xmlns:a16="http://schemas.microsoft.com/office/drawing/2014/main" id="{53FE5354-B68C-0493-258F-E0842CD20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2821" y="3549445"/>
            <a:ext cx="3743939" cy="2585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8887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BC22-C01A-B8E6-472F-BF014DB6ADC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A42DD9-7C70-D23E-B25B-6C3BA06E24EC}"/>
              </a:ext>
            </a:extLst>
          </p:cNvPr>
          <p:cNvSpPr>
            <a:spLocks noGrp="1"/>
          </p:cNvSpPr>
          <p:nvPr>
            <p:ph idx="1"/>
          </p:nvPr>
        </p:nvSpPr>
        <p:spPr>
          <a:xfrm>
            <a:off x="685801" y="2222090"/>
            <a:ext cx="11004754" cy="4542504"/>
          </a:xfrm>
        </p:spPr>
        <p:txBody>
          <a:bodyPr>
            <a:noAutofit/>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Elastic Cloud Balancing</a:t>
            </a:r>
          </a:p>
          <a:p>
            <a:pPr algn="just"/>
            <a:r>
              <a:rPr lang="en-US" dirty="0">
                <a:latin typeface="Times New Roman" panose="02020603050405020304" pitchFamily="18" charset="0"/>
                <a:cs typeface="Times New Roman" panose="02020603050405020304" pitchFamily="18" charset="0"/>
              </a:rPr>
              <a:t>Elastic Cloud Balancing (ECB) is a technique that leverages the elasticity of cloud resources to dynamically allocate and deallocate resources based on demand.</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Auto-scaling Techniques</a:t>
            </a:r>
            <a:r>
              <a:rPr lang="en-US" dirty="0">
                <a:latin typeface="Times New Roman" panose="02020603050405020304" pitchFamily="18" charset="0"/>
                <a:cs typeface="Times New Roman" panose="02020603050405020304" pitchFamily="18" charset="0"/>
              </a:rPr>
              <a:t>: Auto-scaling is a well-established method for dynamically adjusting the number of resources allocated to a cloud application. Techniques range from threshold-based scaling, which triggers scaling actions based on predefined metrics, to more advanced predictive scaling, which anticipates future demand using machine learning models</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Job Shop Scheduling</a:t>
            </a:r>
          </a:p>
          <a:p>
            <a:pPr algn="just"/>
            <a:r>
              <a:rPr lang="en-US" dirty="0">
                <a:latin typeface="Times New Roman" panose="02020603050405020304" pitchFamily="18" charset="0"/>
                <a:cs typeface="Times New Roman" panose="02020603050405020304" pitchFamily="18" charset="0"/>
              </a:rPr>
              <a:t>Job Shop Scheduling (JSS) is a classical problem in operations research that involves scheduling a set of jobs on a set of machines, where each job has a specific order of operations.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Traditional JSS Algorithms</a:t>
            </a:r>
            <a:r>
              <a:rPr lang="en-US" dirty="0">
                <a:latin typeface="Times New Roman" panose="02020603050405020304" pitchFamily="18" charset="0"/>
                <a:cs typeface="Times New Roman" panose="02020603050405020304" pitchFamily="18" charset="0"/>
              </a:rPr>
              <a:t>: Algorithms like First-Come, First-Served (FCFS), Shortest Job Next (SJN), and Priority Scheduling are commonly used in job shop scheduling. While these methods are straightforward, they often fail to account for the dynamic nature of cloud environments.</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51198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E4AE-182F-9783-72C5-1F51C323960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470C7C7-41C0-3511-7EC6-145B0B6B8F7D}"/>
              </a:ext>
            </a:extLst>
          </p:cNvPr>
          <p:cNvPicPr>
            <a:picLocks noGrp="1" noChangeAspect="1"/>
          </p:cNvPicPr>
          <p:nvPr>
            <p:ph idx="1"/>
          </p:nvPr>
        </p:nvPicPr>
        <p:blipFill>
          <a:blip r:embed="rId2"/>
          <a:stretch>
            <a:fillRect/>
          </a:stretch>
        </p:blipFill>
        <p:spPr>
          <a:xfrm>
            <a:off x="894735" y="1696603"/>
            <a:ext cx="7836310" cy="5013939"/>
          </a:xfrm>
        </p:spPr>
      </p:pic>
    </p:spTree>
    <p:extLst>
      <p:ext uri="{BB962C8B-B14F-4D97-AF65-F5344CB8AC3E}">
        <p14:creationId xmlns:p14="http://schemas.microsoft.com/office/powerpoint/2010/main" val="26931332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32A1-89E2-AD39-1F51-99E88BE520D7}"/>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D7280F00-F97F-FBC7-BDC3-9AF143C54D4E}"/>
              </a:ext>
            </a:extLst>
          </p:cNvPr>
          <p:cNvPicPr>
            <a:picLocks noGrp="1" noChangeAspect="1"/>
          </p:cNvPicPr>
          <p:nvPr>
            <p:ph idx="1"/>
          </p:nvPr>
        </p:nvPicPr>
        <p:blipFill>
          <a:blip r:embed="rId2"/>
          <a:stretch>
            <a:fillRect/>
          </a:stretch>
        </p:blipFill>
        <p:spPr>
          <a:xfrm>
            <a:off x="2635045" y="2223050"/>
            <a:ext cx="5217023" cy="3486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9383009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91B0-6EAE-F123-69CF-B6DED3DDE43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SCOPE &amp; 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7445C8-8470-66FE-8F09-80205A778040}"/>
              </a:ext>
            </a:extLst>
          </p:cNvPr>
          <p:cNvSpPr>
            <a:spLocks noGrp="1"/>
          </p:cNvSpPr>
          <p:nvPr>
            <p:ph idx="1"/>
          </p:nvPr>
        </p:nvSpPr>
        <p:spPr>
          <a:xfrm>
            <a:off x="324465" y="2065867"/>
            <a:ext cx="11572567" cy="4600404"/>
          </a:xfrm>
        </p:spPr>
        <p:txBody>
          <a:bodyPr>
            <a:noAutofit/>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Future Scope</a:t>
            </a:r>
          </a:p>
          <a:p>
            <a:pPr algn="just"/>
            <a:r>
              <a:rPr lang="en-US" dirty="0">
                <a:latin typeface="Times New Roman" panose="02020603050405020304" pitchFamily="18" charset="0"/>
                <a:cs typeface="Times New Roman" panose="02020603050405020304" pitchFamily="18" charset="0"/>
              </a:rPr>
              <a:t>The proposed resource management framework integrating Elastic Cloud Balancing (ECB) and Job Shop Scheduling (JSS) offers a robust solution for dynamic and efficient cloud resource management.</a:t>
            </a:r>
          </a:p>
          <a:p>
            <a:pPr algn="just"/>
            <a:r>
              <a:rPr lang="en-IN" dirty="0">
                <a:latin typeface="Times New Roman" panose="02020603050405020304" pitchFamily="18" charset="0"/>
                <a:cs typeface="Times New Roman" panose="02020603050405020304" pitchFamily="18" charset="0"/>
              </a:rPr>
              <a:t>1. Advanced Predictive Analytics</a:t>
            </a:r>
          </a:p>
          <a:p>
            <a:pPr algn="just"/>
            <a:r>
              <a:rPr lang="en-IN" dirty="0">
                <a:latin typeface="Times New Roman" panose="02020603050405020304" pitchFamily="18" charset="0"/>
                <a:cs typeface="Times New Roman" panose="02020603050405020304" pitchFamily="18" charset="0"/>
              </a:rPr>
              <a:t>2. Enhanced Scheduling Algorithms</a:t>
            </a:r>
          </a:p>
          <a:p>
            <a:pPr algn="just"/>
            <a:r>
              <a:rPr lang="en-IN" dirty="0">
                <a:latin typeface="Times New Roman" panose="02020603050405020304" pitchFamily="18" charset="0"/>
                <a:cs typeface="Times New Roman" panose="02020603050405020304" pitchFamily="18" charset="0"/>
              </a:rPr>
              <a:t>3. Scalability and Performance</a:t>
            </a: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Conclusion</a:t>
            </a:r>
          </a:p>
          <a:p>
            <a:pPr algn="just"/>
            <a:r>
              <a:rPr lang="en-US" dirty="0">
                <a:latin typeface="Times New Roman" panose="02020603050405020304" pitchFamily="18" charset="0"/>
                <a:cs typeface="Times New Roman" panose="02020603050405020304" pitchFamily="18" charset="0"/>
              </a:rPr>
              <a:t>Advanced resource management framework that integrates Elastic Cloud Balancing (ECB) with Job Shop Scheduling (JSS) to address the challenges of dynamic and efficient resource management in cloud computing environments.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cost Efficiency</a:t>
            </a:r>
            <a:r>
              <a:rPr lang="en-US" dirty="0">
                <a:latin typeface="Times New Roman" panose="02020603050405020304" pitchFamily="18" charset="0"/>
                <a:cs typeface="Times New Roman" panose="02020603050405020304" pitchFamily="18" charset="0"/>
              </a:rPr>
              <a:t>: Reducing overprovisioning and minimizing idle resources leads to significant cost savings.</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98354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139</TotalTime>
  <Words>734</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Celestial</vt:lpstr>
      <vt:lpstr>  CAPSTONE PROJECT   Resource management based on elastic cloud balancing and job shop scheduling</vt:lpstr>
      <vt:lpstr>PowerPoint Presentation</vt:lpstr>
      <vt:lpstr>ABSTRACT</vt:lpstr>
      <vt:lpstr> INTRODUCTION</vt:lpstr>
      <vt:lpstr> EXISTING &amp; PROPOSED SYSTEM</vt:lpstr>
      <vt:lpstr>LITERATURE SURVEY</vt:lpstr>
      <vt:lpstr>IMPLEMENTATION</vt:lpstr>
      <vt:lpstr>output</vt:lpstr>
      <vt:lpstr>FUTURE SCOPE &amp;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edala kaveri</dc:creator>
  <cp:lastModifiedBy>edala kaveri</cp:lastModifiedBy>
  <cp:revision>2</cp:revision>
  <dcterms:created xsi:type="dcterms:W3CDTF">2024-06-26T15:30:00Z</dcterms:created>
  <dcterms:modified xsi:type="dcterms:W3CDTF">2024-06-26T17:49:50Z</dcterms:modified>
</cp:coreProperties>
</file>