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000"/>
    <p:restoredTop sz="94660"/>
  </p:normalViewPr>
  <p:slideViewPr>
    <p:cSldViewPr snapToGrid="0">
      <p:cViewPr varScale="1">
        <p:scale>
          <a:sx d="100" n="131"/>
          <a:sy d="100" n="131"/>
        </p:scale>
        <p:origin x="139" y="91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8" Type="http://schemas.openxmlformats.org/officeDocument/2006/relationships/viewProps" Target="viewProps.xml" /><Relationship Id="rId5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1" Type="http://schemas.microsoft.com/office/2016/11/relationships/changesInfo" Target="changesInfos/changesInfo1.xml" /><Relationship Id="rId60" Type="http://schemas.openxmlformats.org/officeDocument/2006/relationships/tableStyles" Target="tableStyles.xml" /><Relationship Id="rId5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5541-1634-3176-281A-CF1A55E5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71651-8BF1-812F-960E-1F37937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B69F-B25B-4C17-9AFD-DEF2912B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52BA-0CFB-F9BB-DFCA-AEF4DF8B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A9DC-8734-5C65-9C7D-08D8853A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916A3-24D6-98AF-5959-15506C869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1481E-0245-46EA-5801-6C33E07AC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BBB4A-21C1-DE3C-292A-390D2A69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1E82-1A73-424D-B03F-17F0B23C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5982-884D-73E9-CDF8-7A215F83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8B8E-61F3-F646-4FB1-133A2391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D4C93-6DBA-FC54-F411-646D2964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88357-4DAF-6B01-C89D-22D7890A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A51A6-9880-5F24-58DE-1B005DF5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1B85-6D85-E78F-8EAC-3D07091F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55D6F-2601-3FD2-DD1D-06A8E7D6C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A6CE7-4B25-7077-AF07-E91A94CA5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E4350-901B-4F07-C3EC-1FC8606E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1BC82-9452-7C4E-797C-439C20F2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DCDD-89CC-DD35-2B49-B6007C0A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6054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04DBD-872D-E2C5-6031-5C9FA7F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5779-3379-8A4D-000C-0062068F8B59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DE16-5B2C-5759-8BCB-2DD42CCF220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0982-6343-D9D9-CA65-83C31FF99F4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18EA-6425-D5A4-788A-40AAB983CDCE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16827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8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www.dane.gov.co/index.php/estadisticas-por-tema/salud/calidad-de-vida-ecv/encuesta-nacional-de-calidad-de-vida-ecv-2023" TargetMode="External" /><Relationship Id="rId3" Type="http://schemas.openxmlformats.org/officeDocument/2006/relationships/image" Target="../media/image19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0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1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2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3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www.dane.gov.co/index.php/estadisticas-por-tema/salud/calidad-de-vida-ecv/encuesta-nacional-de-calidad-de-vida-ecv-2023" TargetMode="External" /><Relationship Id="rId3" Type="http://schemas.openxmlformats.org/officeDocument/2006/relationships/image" Target="../media/image24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6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7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www.dane.gov.co/index.php/estadisticas-por-tema/salud/calidad-de-vida-ecv/encuesta-nacional-de-calidad-de-vida-ecv-2023" TargetMode="External" /><Relationship Id="rId3" Type="http://schemas.openxmlformats.org/officeDocument/2006/relationships/image" Target="../media/image28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9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Comienza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Evaluar el impacto de un proyecto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Evaluar el impacto de un proyecto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Para que esto funcione:</a:t>
            </a:r>
          </a:p>
          <a:p>
            <a:pPr lvl="0"/>
            <a:r>
              <a:rPr/>
              <a:t>Ignorabilidad,</a:t>
            </a:r>
          </a:p>
          <a:p>
            <a:pPr lvl="0"/>
            <a:r>
              <a:rPr/>
              <a:t>Comparabilidad,</a:t>
            </a:r>
          </a:p>
          <a:p>
            <a:pPr lvl="0"/>
            <a:r>
              <a:rPr/>
              <a:t>Independencia condicional,</a:t>
            </a:r>
          </a:p>
          <a:p>
            <a:pPr lvl="0"/>
            <a:r>
              <a:rPr/>
              <a:t>Solapamiento</a:t>
            </a:r>
          </a:p>
          <a:p>
            <a:pPr lvl="0"/>
            <a:r>
              <a:rPr/>
              <a:t>Unidad de Tratamiento Estable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Diseño de evaluación de impacto cuantitativo en los beneficiarios</a:t>
            </a:r>
          </a:p>
          <a:p>
            <a:pPr lvl="0"/>
            <a:r>
              <a:rPr/>
              <a:t>Evaluación basada en diseño </a:t>
            </a:r>
            <a:r>
              <a:rPr b="1"/>
              <a:t>quasi-experimental</a:t>
            </a:r>
            <a:r>
              <a:rPr/>
              <a:t>.</a:t>
            </a:r>
          </a:p>
          <a:p>
            <a:pPr lvl="0"/>
            <a:r>
              <a:rPr/>
              <a:t>Objetivo: Estimar el efecto </a:t>
            </a:r>
            <a:r>
              <a:rPr b="1"/>
              <a:t>causal de los proyectos en sus beneficiarios directos e indirectos</a:t>
            </a:r>
            <a:r>
              <a:rPr/>
              <a:t>.</a:t>
            </a:r>
          </a:p>
          <a:p>
            <a:pPr lvl="0"/>
            <a:r>
              <a:rPr/>
              <a:t>No hay línea de base, selección no aleatoria</a:t>
            </a:r>
          </a:p>
          <a:p>
            <a:pPr lvl="0"/>
            <a:r>
              <a:rPr/>
              <a:t>→ Construcción de </a:t>
            </a:r>
            <a:r>
              <a:rPr b="1"/>
              <a:t>grupos de comparación</a:t>
            </a:r>
            <a:r>
              <a:rPr/>
              <a:t>.</a:t>
            </a:r>
          </a:p>
          <a:p>
            <a:pPr lvl="0"/>
            <a:r>
              <a:rPr/>
              <a:t>¿Qué habría pasado con los beneficiarios sin la intervención?</a:t>
            </a:r>
          </a:p>
          <a:p>
            <a:pPr lvl="0"/>
            <a:r>
              <a:rPr/>
              <a:t>Se aproxima utilizando </a:t>
            </a:r>
            <a:r>
              <a:rPr b="1"/>
              <a:t>grupos de control</a:t>
            </a:r>
            <a:r>
              <a:rPr/>
              <a:t>.</a:t>
            </a:r>
          </a:p>
          <a:p>
            <a:pPr lvl="0"/>
            <a:r>
              <a:rPr/>
              <a:t>Se buscan comparables </a:t>
            </a:r>
            <a:r>
              <a:rPr b="1"/>
              <a:t>no afectados</a:t>
            </a:r>
            <a:r>
              <a:rPr/>
              <a:t> por la intervención.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Grupos de comparación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 definen </a:t>
                </a:r>
                <a:r>
                  <a:rPr b="1"/>
                  <a:t>tres grupos</a:t>
                </a:r>
                <a:r>
                  <a:rPr/>
                  <a:t>:</a:t>
                </a:r>
              </a:p>
              <a:p>
                <a:pPr lvl="0"/>
                <a:r>
                  <a:rPr b="1"/>
                  <a:t>Tratamiento (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 b="1"/>
                  <a:t>):</a:t>
                </a:r>
              </a:p>
              <a:p>
                <a:pPr lvl="1"/>
                <a:r>
                  <a:rPr/>
                  <a:t>Beneficiarios </a:t>
                </a:r>
                <a:r>
                  <a:rPr i="1"/>
                  <a:t>directos</a:t>
                </a:r>
                <a:r>
                  <a:rPr/>
                  <a:t> del proyecto.</a:t>
                </a:r>
              </a:p>
              <a:p>
                <a:pPr lvl="0"/>
                <a:r>
                  <a:rPr b="1"/>
                  <a:t>Control Cercano (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 b="1"/>
                  <a:t>):</a:t>
                </a:r>
              </a:p>
              <a:p>
                <a:pPr lvl="1"/>
                <a:r>
                  <a:rPr/>
                  <a:t>Población cercana, posible exposición indirecta.</a:t>
                </a:r>
              </a:p>
              <a:p>
                <a:pPr lvl="1"/>
                <a:r>
                  <a:rPr/>
                  <a:t>NO beneficiarios directos, pero posiblemente beneficiarios indirectos.</a:t>
                </a:r>
              </a:p>
              <a:p>
                <a:pPr lvl="0"/>
                <a:r>
                  <a:rPr b="1"/>
                  <a:t>Control Lejano (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  <a:r>
                  <a:rPr b="1"/>
                  <a:t>):</a:t>
                </a:r>
              </a:p>
              <a:p>
                <a:pPr lvl="1"/>
                <a:r>
                  <a:rPr/>
                  <a:t>Población no expuesta a los proyectos.</a:t>
                </a:r>
              </a:p>
              <a:p>
                <a:pPr lvl="1"/>
                <a:r>
                  <a:rPr/>
                  <a:t>Comparable/similares (e.g. no expuesta a otros proyectos significativos, que beneficiarios no reciben).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Población relevante</a:t>
            </a:r>
          </a:p>
        </p:txBody>
      </p:sp>
      <p:pic>
        <p:nvPicPr>
          <p:cNvPr descr="slides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73100"/>
            <a:ext cx="51054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Tratamiento</a:t>
            </a:r>
          </a:p>
        </p:txBody>
      </p:sp>
      <p:pic>
        <p:nvPicPr>
          <p:cNvPr descr="slides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73100"/>
            <a:ext cx="51054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Control Cercano</a:t>
            </a:r>
          </a:p>
        </p:txBody>
      </p:sp>
      <p:pic>
        <p:nvPicPr>
          <p:cNvPr descr="slides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73100"/>
            <a:ext cx="51054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Control lejano</a:t>
            </a:r>
          </a:p>
        </p:txBody>
      </p:sp>
      <p:pic>
        <p:nvPicPr>
          <p:cNvPr descr="slides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73100"/>
            <a:ext cx="51054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Objetivos de Comparación</a:t>
                </a:r>
              </a:p>
              <a:p>
                <a:pPr lvl="0" indent="0" marL="0">
                  <a:buNone/>
                </a:pPr>
                <a:r>
                  <a:rPr/>
                  <a:t>-Grupos de Tratamiento (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), Control Cercano (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), Control Lejano (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Estimar el impacto </a:t>
                </a:r>
                <a:r>
                  <a:rPr b="1"/>
                  <a:t>directo</a:t>
                </a:r>
                <a:r>
                  <a:rPr/>
                  <a:t> en beneficiarios →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vs. 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Estimar posibles </a:t>
                </a:r>
                <a:r>
                  <a:rPr b="1"/>
                  <a:t>efectos indirectos</a:t>
                </a:r>
                <a:r>
                  <a:rPr/>
                  <a:t> →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  <a:r>
                  <a:rPr/>
                  <a:t> vs. 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Validez del Contrafactual</a:t>
                </a:r>
              </a:p>
              <a:p>
                <a:pPr lvl="0"/>
                <a:r>
                  <a:rPr/>
                  <a:t>Selección juiciosa de grupos comparables.</a:t>
                </a:r>
              </a:p>
              <a:p>
                <a:pPr lvl="0"/>
                <a:r>
                  <a:rPr/>
                  <a:t>Verificación de no exposición del grupo de control lejano.</a:t>
                </a:r>
              </a:p>
              <a:p>
                <a:pPr lvl="0"/>
                <a:r>
                  <a:rPr/>
                  <a:t>Selección del lugar basado en información de campo 1 y consultas con personas en campo</a:t>
                </a:r>
              </a:p>
              <a:p>
                <a:pPr lvl="0"/>
                <a:r>
                  <a:rPr/>
                  <a:t>Preguntas de verificación en cuestionarios</a:t>
                </a:r>
              </a:p>
              <a:p>
                <a:pPr lvl="0"/>
                <a:r>
                  <a:rPr/>
                  <a:t>Documentar el proceso de selección de beneficiarios (campo 1)</a:t>
                </a:r>
              </a:p>
              <a:p>
                <a:pPr lvl="0"/>
                <a:r>
                  <a:rPr/>
                  <a:t>Uso de preguntas retrospectivas para reconstruir la situación previa.</a:t>
                </a:r>
              </a:p>
              <a:p>
                <a:pPr lvl="0"/>
                <a:r>
                  <a:rPr/>
                  <a:t>Aplicación de métodos como diferencias-en-diferencias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Estrategia de campo para conformación de grupos de comparación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Tratamiento</a:t>
            </a:r>
          </a:p>
          <a:p>
            <a:pPr lvl="0"/>
            <a:r>
              <a:rPr/>
              <a:t>Listados de beneficiarios consolidados, a partir de información de las organizaciones beneficiarias</a:t>
            </a:r>
          </a:p>
          <a:p>
            <a:pPr lvl="0"/>
            <a:r>
              <a:rPr/>
              <a:t>Selección aleatoria por parte de VCA</a:t>
            </a:r>
          </a:p>
          <a:p>
            <a:pPr lvl="0"/>
            <a:r>
              <a:rPr/>
              <a:t>Contacto y ubicación de los beneficiarios seleccionados, con el apoyo de organizaciones beneficiarias</a:t>
            </a:r>
          </a:p>
          <a:p>
            <a:pPr lvl="0"/>
            <a:r>
              <a:rPr/>
              <a:t>Verificación situación de seguridad</a:t>
            </a:r>
          </a:p>
          <a:p>
            <a:pPr lvl="0"/>
            <a:r>
              <a:rPr/>
              <a:t>Visita y entrevista en el lugar de residencia por parte del equipo de VCA / Convoca a los seleccionados en un lugar central.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Control cercano</a:t>
            </a:r>
          </a:p>
          <a:p>
            <a:pPr lvl="0"/>
            <a:r>
              <a:rPr/>
              <a:t>Consolidando listado de personas para control cercano (similares características, en el área de influencia del proyecto), con el apoyo de las organizaciones beneficiarias</a:t>
            </a:r>
          </a:p>
          <a:p>
            <a:pPr lvl="0"/>
            <a:r>
              <a:rPr/>
              <a:t>Selección aleatoria por parte de VCA</a:t>
            </a:r>
          </a:p>
          <a:p>
            <a:pPr lvl="0"/>
            <a:r>
              <a:rPr/>
              <a:t>Contacto y ubicación de los beneficiarios seleccionados, con el apoyo de organizaciones beneficiarias</a:t>
            </a:r>
          </a:p>
          <a:p>
            <a:pPr lvl="0"/>
            <a:r>
              <a:rPr/>
              <a:t>Verificación situación de seguridad</a:t>
            </a:r>
          </a:p>
          <a:p>
            <a:pPr lvl="0"/>
            <a:r>
              <a:rPr/>
              <a:t>Visita y entrevista en el lugar de residencia por parte del equipo de VCA / Convoca a los seleccionados en un lugar central.</a:t>
            </a:r>
          </a:p>
          <a:p>
            <a:pPr lvl="0"/>
            <a:r>
              <a:rPr/>
              <a:t>Alternativa: operativo vía delimitación geográfica, si no se logran consolidar listados.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Estrategia de campo para conformación de grupos de comparación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Tratamiento</a:t>
            </a:r>
          </a:p>
          <a:p>
            <a:pPr lvl="0"/>
            <a:r>
              <a:rPr/>
              <a:t>Listados de beneficiarios consolidados, a partir de información de las organizaciones beneficiarias</a:t>
            </a:r>
          </a:p>
          <a:p>
            <a:pPr lvl="0"/>
            <a:r>
              <a:rPr/>
              <a:t>Selección aleatoria por parte de VCA</a:t>
            </a:r>
          </a:p>
          <a:p>
            <a:pPr lvl="0"/>
            <a:r>
              <a:rPr/>
              <a:t>Contacto y ubicación de los beneficiarios seleccionados, con el apoyo de organizaciones beneficiarias</a:t>
            </a:r>
          </a:p>
          <a:p>
            <a:pPr lvl="0"/>
            <a:r>
              <a:rPr/>
              <a:t>Verificación situación de seguridad</a:t>
            </a:r>
          </a:p>
          <a:p>
            <a:pPr lvl="0"/>
            <a:r>
              <a:rPr/>
              <a:t>Visita y entrevista en el lugar de residencia por parte del equipo de VCA / Convoca a los seleccionados en un lugar central.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Control lejano</a:t>
            </a:r>
          </a:p>
          <a:p>
            <a:pPr lvl="0"/>
            <a:r>
              <a:rPr/>
              <a:t>Consolidando listado de personas para control cercano (similares características, en área no afectada por el proyecto), con el apoyo de las organizaciones beneficiarias</a:t>
            </a:r>
          </a:p>
          <a:p>
            <a:pPr lvl="0"/>
            <a:r>
              <a:rPr/>
              <a:t>Selección aleatoria por parte de VCA</a:t>
            </a:r>
          </a:p>
          <a:p>
            <a:pPr lvl="0"/>
            <a:r>
              <a:rPr/>
              <a:t>Contacto y ubicación de los beneficiarios seleccionados, con el apoyo de organizaciones beneficiarias</a:t>
            </a:r>
          </a:p>
          <a:p>
            <a:pPr lvl="0"/>
            <a:r>
              <a:rPr/>
              <a:t>Verificación situación de seguridad</a:t>
            </a:r>
          </a:p>
          <a:p>
            <a:pPr lvl="0"/>
            <a:r>
              <a:rPr/>
              <a:t>Visita y entrevista en el lugar de residencia por parte del equipo de VCA / Convoca a los seleccionados en un lugar central.</a:t>
            </a:r>
          </a:p>
          <a:p>
            <a:pPr lvl="0"/>
            <a:r>
              <a:rPr/>
              <a:t>Alternativa: operativo vía delimitación geográfica, si no se logran consolidar listados, identificando área leajana apropiada (similares características, no influenciada por el proyecto), con el apoyo de organizaciones beneficiarias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Indicadores de interés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Indicadores de caracterización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Socio-demográficos</a:t>
            </a:r>
          </a:p>
          <a:p>
            <a:pPr lvl="0"/>
            <a:r>
              <a:rPr/>
              <a:t>Edad</a:t>
            </a:r>
          </a:p>
          <a:p>
            <a:pPr lvl="0"/>
            <a:r>
              <a:rPr/>
              <a:t>Género</a:t>
            </a:r>
          </a:p>
          <a:p>
            <a:pPr lvl="0"/>
            <a:r>
              <a:rPr/>
              <a:t>Reconocimiento étnico</a:t>
            </a:r>
          </a:p>
          <a:p>
            <a:pPr lvl="0"/>
            <a:r>
              <a:rPr/>
              <a:t>Discapacidades</a:t>
            </a:r>
          </a:p>
          <a:p>
            <a:pPr lvl="0"/>
            <a:r>
              <a:rPr/>
              <a:t>Afectación por conflicto armado</a:t>
            </a:r>
          </a:p>
          <a:p>
            <a:pPr lvl="0" indent="0" marL="0">
              <a:buNone/>
            </a:pPr>
            <a:r>
              <a:rPr b="1"/>
              <a:t>Socioeconómicos</a:t>
            </a:r>
          </a:p>
          <a:p>
            <a:pPr lvl="0"/>
            <a:r>
              <a:rPr/>
              <a:t>Fuente de ingreso principal</a:t>
            </a:r>
          </a:p>
          <a:p>
            <a:pPr lvl="0"/>
            <a:r>
              <a:rPr/>
              <a:t>otros ingresos, incentivos</a:t>
            </a:r>
          </a:p>
          <a:p>
            <a:pPr lvl="0"/>
            <a:r>
              <a:rPr/>
              <a:t>Seguridad social</a:t>
            </a:r>
          </a:p>
          <a:p>
            <a:pPr lvl="0"/>
            <a:r>
              <a:rPr/>
              <a:t>Educación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Participación comunitaria</a:t>
            </a:r>
          </a:p>
          <a:p>
            <a:pPr lvl="0"/>
            <a:r>
              <a:rPr/>
              <a:t>Membresía en organizaciones</a:t>
            </a:r>
          </a:p>
          <a:p>
            <a:pPr lvl="0"/>
            <a:r>
              <a:rPr/>
              <a:t>Tipo de participación (líder, miembro)</a:t>
            </a:r>
          </a:p>
          <a:p>
            <a:pPr lvl="0"/>
            <a:r>
              <a:rPr/>
              <a:t>Frecuencia de participación</a:t>
            </a:r>
          </a:p>
          <a:p>
            <a:pPr lvl="0"/>
            <a:r>
              <a:rPr/>
              <a:t>Otros programas, proyectos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Indicadores de impacto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Azoteas y cultivos de pancoger</a:t>
            </a:r>
          </a:p>
          <a:p>
            <a:pPr lvl="0"/>
            <a:r>
              <a:rPr/>
              <a:t>Autoconsumo</a:t>
            </a:r>
          </a:p>
          <a:p>
            <a:pPr lvl="0"/>
            <a:r>
              <a:rPr/>
              <a:t>Soberanía Alimentaria</a:t>
            </a:r>
          </a:p>
          <a:p>
            <a:pPr lvl="0"/>
            <a:r>
              <a:rPr/>
              <a:t>Ingresos</a:t>
            </a:r>
          </a:p>
          <a:p>
            <a:pPr lvl="0"/>
            <a:r>
              <a:rPr/>
              <a:t>Gasto en alimentos</a:t>
            </a:r>
          </a:p>
          <a:p>
            <a:pPr lvl="0"/>
            <a:r>
              <a:rPr/>
              <a:t>Intercambio/trueque</a:t>
            </a:r>
          </a:p>
          <a:p>
            <a:pPr lvl="0"/>
            <a:r>
              <a:rPr/>
              <a:t>Conocimientos sobre siembra, manejo de cultivos, plagas, prácticas ancestrales</a:t>
            </a:r>
          </a:p>
          <a:p>
            <a:pPr lvl="0" indent="0" marL="0">
              <a:buNone/>
            </a:pPr>
            <a:r>
              <a:rPr b="1"/>
              <a:t>Basuras y residuos sólidos</a:t>
            </a:r>
          </a:p>
          <a:p>
            <a:pPr lvl="0"/>
            <a:r>
              <a:rPr/>
              <a:t>Reciclaje y separación de residuos</a:t>
            </a:r>
          </a:p>
          <a:p>
            <a:pPr lvl="0"/>
            <a:r>
              <a:rPr/>
              <a:t>Aprovechamiento de residuos</a:t>
            </a:r>
          </a:p>
          <a:p>
            <a:pPr lvl="0"/>
            <a:r>
              <a:rPr/>
              <a:t>Conocimiento de manejo de residuos, conciencia ambiental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Reforestación y recuperación de terreno</a:t>
            </a:r>
          </a:p>
          <a:p>
            <a:pPr lvl="0"/>
            <a:r>
              <a:rPr/>
              <a:t>Conocimientos sobre el cuidado adecuado del territorio</a:t>
            </a:r>
          </a:p>
          <a:p>
            <a:pPr lvl="0"/>
            <a:r>
              <a:rPr/>
              <a:t>Adopción de prácticas responsables</a:t>
            </a:r>
          </a:p>
          <a:p>
            <a:pPr lvl="0" indent="0" marL="0">
              <a:buNone/>
            </a:pPr>
            <a:r>
              <a:rPr b="1"/>
              <a:t>Interseccional y DEI</a:t>
            </a:r>
          </a:p>
          <a:p>
            <a:pPr lvl="0"/>
            <a:r>
              <a:rPr/>
              <a:t>Conocimientos sobre roles familiares, rol de la mujer</a:t>
            </a:r>
          </a:p>
          <a:p>
            <a:pPr lvl="0"/>
            <a:r>
              <a:rPr/>
              <a:t>Empoderamiento y participación de la mujer</a:t>
            </a:r>
          </a:p>
          <a:p>
            <a:pPr lvl="0"/>
            <a:r>
              <a:rPr/>
              <a:t>Participación y cohesión social</a:t>
            </a:r>
          </a:p>
          <a:p>
            <a:pPr lvl="0"/>
            <a:r>
              <a:rPr/>
              <a:t>Intercambio de saberes</a:t>
            </a:r>
          </a:p>
          <a:p>
            <a:pPr lvl="0" indent="0" marL="0">
              <a:buNone/>
            </a:pPr>
            <a:r>
              <a:rPr b="1"/>
              <a:t>Cultural</a:t>
            </a:r>
          </a:p>
          <a:p>
            <a:pPr lvl="0"/>
            <a:r>
              <a:rPr/>
              <a:t>Adopción de saberes ancestrales</a:t>
            </a:r>
          </a:p>
          <a:p>
            <a:pPr lvl="0"/>
            <a:r>
              <a:rPr/>
              <a:t>Lectura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Tamaño de muestra y cálculos de poder estadístico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¿Qué es el Cálculo de Poder en una Evaluación de Impacto?</a:t>
            </a:r>
          </a:p>
          <a:p>
            <a:pPr lvl="0"/>
            <a:r>
              <a:rPr/>
              <a:t>El </a:t>
            </a:r>
            <a:r>
              <a:rPr b="1"/>
              <a:t>cálculo de poder estadístico</a:t>
            </a:r>
            <a:r>
              <a:rPr/>
              <a:t> determina el tamaño mínimo de muestra necesario para detectar un efecto de una intervención con una probabilidad dada.</a:t>
            </a:r>
          </a:p>
          <a:p>
            <a:pPr lvl="0"/>
            <a:r>
              <a:rPr/>
              <a:t>Se utiliza para </a:t>
            </a:r>
            <a:r>
              <a:rPr b="1"/>
              <a:t>garantizar que el diseño del estudio pueda identificar un efecto real</a:t>
            </a:r>
            <a:r>
              <a:rPr/>
              <a:t> si este existe, evitando errores tipo II (falsos negativos).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Elementos Clave del Cálculo de Poder</a:t>
            </a:r>
          </a:p>
          <a:p>
            <a:pPr lvl="0"/>
            <a:r>
              <a:rPr b="1"/>
              <a:t>Indicador(es) de interés (trazador):</a:t>
            </a:r>
            <a:r>
              <a:rPr/>
              <a:t> variable en la que se espera impacto.</a:t>
            </a:r>
          </a:p>
          <a:p>
            <a:pPr lvl="0"/>
            <a:r>
              <a:rPr b="1"/>
              <a:t>Tamaño del efecto esperado</a:t>
            </a:r>
            <a:r>
              <a:rPr/>
              <a:t>: magnitud del impacto que se espera detectar.</a:t>
            </a:r>
          </a:p>
          <a:p>
            <a:pPr lvl="0"/>
            <a:r>
              <a:rPr b="1"/>
              <a:t>Nivel de significancia (α)</a:t>
            </a:r>
            <a:r>
              <a:rPr/>
              <a:t>: probabilidad de error tipo I (usualmente 0.05).</a:t>
            </a:r>
          </a:p>
          <a:p>
            <a:pPr lvl="0"/>
            <a:r>
              <a:rPr b="1"/>
              <a:t>Poder estadístico (1 - β)</a:t>
            </a:r>
            <a:r>
              <a:rPr/>
              <a:t>: probabilidad de detectar un efecto si realmente existe (usualmente 0.80).</a:t>
            </a:r>
          </a:p>
          <a:p>
            <a:pPr lvl="0"/>
            <a:r>
              <a:rPr b="1"/>
              <a:t>Diseño del estudio:</a:t>
            </a:r>
            <a:r>
              <a:rPr/>
              <a:t> número de grupos, emparejamiento, estratificación, etc.</a:t>
            </a:r>
          </a:p>
          <a:p>
            <a:pPr lvl="0"/>
            <a:r>
              <a:rPr b="1"/>
              <a:t>Datos de referencia del resultado de interés:</a:t>
            </a:r>
            <a:r>
              <a:rPr/>
              <a:t> Media, desviación estándar, etc..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Fórmulas Analíticas vs. Simulaciones</a:t>
            </a:r>
          </a:p>
          <a:p>
            <a:pPr lvl="0" indent="0" marL="0">
              <a:buNone/>
            </a:pPr>
            <a:r>
              <a:rPr/>
              <a:t>Enfoque 1: Fórmulas Analíticas</a:t>
            </a:r>
          </a:p>
          <a:p>
            <a:pPr lvl="0"/>
            <a:r>
              <a:rPr/>
              <a:t>Basadas en supuestos estadísticos clásicos (normalidad, varianzas homogéneas).</a:t>
            </a:r>
          </a:p>
          <a:p>
            <a:pPr lvl="0"/>
            <a:r>
              <a:rPr/>
              <a:t>Útiles para </a:t>
            </a:r>
            <a:r>
              <a:rPr b="1"/>
              <a:t>diseños simples</a:t>
            </a:r>
            <a:r>
              <a:rPr/>
              <a:t> (e.g., comparación de medias entre dos grupos independientes).</a:t>
            </a:r>
          </a:p>
          <a:p>
            <a:pPr lvl="0" indent="0" marL="0">
              <a:buNone/>
            </a:pPr>
            <a:r>
              <a:rPr/>
              <a:t>Enfoque 2: Simulaciones</a:t>
            </a:r>
          </a:p>
          <a:p>
            <a:pPr lvl="0"/>
            <a:r>
              <a:rPr/>
              <a:t>Apropiado para </a:t>
            </a:r>
            <a:r>
              <a:rPr b="1"/>
              <a:t>diseños complejos</a:t>
            </a:r>
            <a:r>
              <a:rPr/>
              <a:t> (clustering, heterogeneidad, spillovers).</a:t>
            </a:r>
          </a:p>
          <a:p>
            <a:pPr lvl="0"/>
            <a:r>
              <a:rPr/>
              <a:t>Consiste en:</a:t>
            </a:r>
          </a:p>
          <a:p>
            <a:pPr lvl="1" indent="-457200" marL="914400">
              <a:buAutoNum type="arabicPeriod"/>
            </a:pPr>
            <a:r>
              <a:rPr/>
              <a:t>Simular datos bajo distintos supuestos.</a:t>
            </a:r>
          </a:p>
          <a:p>
            <a:pPr lvl="1" indent="-457200" marL="914400">
              <a:buAutoNum type="arabicPeriod"/>
            </a:pPr>
            <a:r>
              <a:rPr/>
              <a:t>Aplicar el modelo de análisis.</a:t>
            </a:r>
          </a:p>
          <a:p>
            <a:pPr lvl="1" indent="-457200" marL="914400">
              <a:buAutoNum type="arabicPeriod"/>
            </a:pPr>
            <a:r>
              <a:rPr/>
              <a:t>Repetir múltiples veces.</a:t>
            </a:r>
          </a:p>
          <a:p>
            <a:pPr lvl="1" indent="-457200" marL="914400">
              <a:buAutoNum type="arabicPeriod"/>
            </a:pPr>
            <a:r>
              <a:rPr/>
              <a:t>Estimar la proporción de veces que se detecta el efecto (poder).</a:t>
            </a:r>
          </a:p>
          <a:p>
            <a:pPr lvl="0"/>
            <a:r>
              <a:rPr/>
              <a:t>Permite incorporar, e.g., asignación no aleatoria, variables de confusión, efectos indirectos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Comparación Rápida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0"/>
                <a:gridCol w="1816100"/>
                <a:gridCol w="2044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Fórmulas Analíticas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Simulaciones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Facilidad de uso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Media a baja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Flexibilidad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Baja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Supuestos necesarios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Más estrictos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Más relajados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Transparencia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Alta (fórmulas cerradas)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Depende del código y escenarios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Requiere programación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 necesariamente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Sí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Referencias</a:t>
            </a:r>
          </a:p>
          <a:p>
            <a:pPr lvl="0"/>
            <a:r>
              <a:rPr/>
              <a:t>Duflo, E., Glennerster, R., &amp; Kremer, M. (2007). </a:t>
            </a:r>
            <a:r>
              <a:rPr i="1"/>
              <a:t>Using Randomization in Development Economics Research: A Toolkit</a:t>
            </a:r>
            <a:r>
              <a:rPr/>
              <a:t>. In T. P. Schultz &amp; J. Strauss (Eds.), </a:t>
            </a:r>
            <a:r>
              <a:rPr i="1"/>
              <a:t>Handbook of Development Economics</a:t>
            </a:r>
            <a:r>
              <a:rPr/>
              <a:t> (Vol. 4).</a:t>
            </a:r>
          </a:p>
          <a:p>
            <a:pPr lvl="0"/>
            <a:r>
              <a:rPr/>
              <a:t>Gertler, P. J., Martinez, S., Premand, P., Rawlings, L. B., &amp; Vermeersch, C. M. J. (2011). </a:t>
            </a:r>
            <a:r>
              <a:rPr i="1"/>
              <a:t>Impact Evaluation in Practice</a:t>
            </a:r>
            <a:r>
              <a:rPr/>
              <a:t>. World Bank.</a:t>
            </a:r>
          </a:p>
          <a:p>
            <a:pPr lvl="0"/>
            <a:r>
              <a:rPr/>
              <a:t>McConnell, B. A., &amp; Vera-Hernández, M. (2015). </a:t>
            </a:r>
            <a:r>
              <a:rPr i="1"/>
              <a:t>Going Beyond Simple Program Evaluations: Simulation-Based Methods for Impact Evaluation</a:t>
            </a:r>
            <a:r>
              <a:rPr/>
              <a:t>. IFS Working Paper W15/20.</a:t>
            </a:r>
          </a:p>
          <a:p>
            <a:pPr lvl="0"/>
            <a:r>
              <a:rPr/>
              <a:t>Gelman, A., &amp; Hill, J. (2007). </a:t>
            </a:r>
            <a:r>
              <a:rPr i="1"/>
              <a:t>Data Analysis Using Regression and Multilevel/Hierarchical Models</a:t>
            </a:r>
            <a:r>
              <a:rPr/>
              <a:t>. Cambridge University Press.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Para cada proyecto =&gt; cálculo de poder</a:t>
            </a:r>
          </a:p>
          <a:p>
            <a:pPr lvl="0"/>
            <a:r>
              <a:rPr b="1"/>
              <a:t>Seleccionar indicador(es) trazador(es)</a:t>
            </a:r>
          </a:p>
          <a:p>
            <a:pPr lvl="1"/>
            <a:r>
              <a:rPr/>
              <a:t>Ejemplo: % de hogares que reportan experiencia de autoconsumo</a:t>
            </a:r>
          </a:p>
          <a:p>
            <a:pPr lvl="1"/>
            <a:r>
              <a:rPr/>
              <a:t>Este será el resultado de interés</a:t>
            </a:r>
          </a:p>
          <a:p>
            <a:pPr lvl="0"/>
            <a:r>
              <a:rPr b="1"/>
              <a:t>Usar información externa para simular</a:t>
            </a:r>
          </a:p>
          <a:p>
            <a:pPr lvl="1"/>
            <a:r>
              <a:rPr/>
              <a:t>Media, desviación estándar, tasa esperada</a:t>
            </a:r>
          </a:p>
          <a:p>
            <a:pPr lvl="1"/>
            <a:r>
              <a:rPr/>
              <a:t>Ejemplo: 70% cumplimiento, 10% desviación</a:t>
            </a:r>
          </a:p>
          <a:p>
            <a:pPr lvl="0"/>
            <a:r>
              <a:rPr b="1"/>
              <a:t>Definir escenario con efecto mínimo detectable</a:t>
            </a:r>
          </a:p>
          <a:p>
            <a:pPr lvl="1"/>
            <a:r>
              <a:rPr/>
              <a:t>Por ejemplo: queremos detectar un aumento de +10pp</a:t>
            </a:r>
          </a:p>
          <a:p>
            <a:pPr lvl="0"/>
            <a:r>
              <a:rPr b="1"/>
              <a:t>Simular múltiples conjutos de datos (e.g., 1000) bajo ese escenario</a:t>
            </a:r>
          </a:p>
          <a:p>
            <a:pPr lvl="1"/>
            <a:r>
              <a:rPr/>
              <a:t>Calcular en cuántos se detecta un efecto significativo</a:t>
            </a:r>
          </a:p>
          <a:p>
            <a:pPr lvl="1"/>
            <a:r>
              <a:rPr/>
              <a:t>👉 El porcentaje de detección es el </a:t>
            </a:r>
            <a:r>
              <a:rPr b="1"/>
              <a:t>poder estadístico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Raíces del Manglar</a:t>
            </a:r>
          </a:p>
        </p:txBody>
      </p:sp>
      <p:pic>
        <p:nvPicPr>
          <p:cNvPr descr="Raices_T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92200"/>
            <a:ext cx="5105400" cy="260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Raíces del Manglar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Indicador</a:t>
            </a:r>
          </a:p>
          <a:p>
            <a:pPr lvl="0"/>
            <a:r>
              <a:rPr/>
              <a:t>% de personas que reciclan residuos sólidos</a:t>
            </a:r>
          </a:p>
          <a:p>
            <a:pPr lvl="0" indent="0" marL="0">
              <a:buNone/>
            </a:pPr>
            <a:r>
              <a:rPr b="1"/>
              <a:t>Datos de referencia</a:t>
            </a:r>
          </a:p>
          <a:p>
            <a:pPr lvl="0"/>
            <a:r>
              <a:rPr/>
              <a:t>% de hogares que clasifican basuras</a:t>
            </a:r>
          </a:p>
          <a:p>
            <a:pPr lvl="0"/>
            <a:r>
              <a:rPr/>
              <a:t>Fuente: </a:t>
            </a:r>
            <a:r>
              <a:rPr>
                <a:hlinkClick r:id="rId2"/>
              </a:rPr>
              <a:t>Encuesta de Calidad de Vida (ECV) 2023, DANE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Nariño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 Inf.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 Sup.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CVE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51.2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Cabecera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49.1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52.9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Centros poblados y rural disperso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52.9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55.5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2.5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slides_files/figure-pptx/unnamed-chunk-1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Evaluar el impacto de un proyecto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Raíces del Manglar: Manejo de residuos</a:t>
            </a:r>
          </a:p>
          <a:p>
            <a:pPr lvl="0" indent="0">
              <a:buNone/>
            </a:pPr>
            <a:r>
              <a:rPr>
                <a:latin typeface="Courier"/>
              </a:rPr>
              <a:t>$data
# A tibble: 104 × 4
# Groups:   sample_size [13]
   sample_size effect_size power .group
         &lt;dbl&gt;       &lt;dbl&gt; &lt;dbl&gt;  &lt;int&gt;
 1          30        0.05  0.06      1
 2          30        0.1   0.09      1
 3          30        0.15  0.09      1
 4          30        0.2   0.12      1
 5          30        0.25  0.11      1
 6          30        0.3   0.12      1
 7          30        0.35  0.11      1
 8          30        0.4   0.14      1
 9          40        0.05  0.17      2
10          40        0.1   0.2       2
# ℹ 94 more rows
$layers
$layers[[1]]
geom_point: na.rm = FALSE
stat_identity: na.rm = FALSE
position_identity 
$layers[[2]]
geom_line: na.rm = FALSE, orientation = NA
stat_identity: na.rm = FALSE
position_identity 
$layers[[3]]
mapping: yintercept = ~yintercept 
geom_hline: na.rm = FALSE
stat_identity: na.rm = FALSE
position_identity 
$scales
&lt;ggproto object: Class ScalesList, gg&gt;
    add: function
    add_defaults: function
    add_missing: function
    backtransform_df: function
    clone: function
    find: function
    get_scales: function
    has_scale: function
    input: function
    map_df: function
    n: function
    non_position_scales: function
    scales: list
    set_palettes: function
    train_df: function
    transform_df: function
    super:  &lt;ggproto object: Class ScalesList, gg&gt;
$guides
&lt;Guides[0] ggproto object&gt;
&lt;empty&gt;
$mapping
$x
&lt;quosure&gt;
expr: ^sample_size
env:  0x0000012c783aa938
$y
&lt;quosure&gt;
expr: ^power
env:  0x0000012c783aa938
$group
&lt;quosure&gt;
expr: ^effect_size
env:  0x0000012c783aa938
$colour
&lt;quosure&gt;
expr: ^effect_size
env:  0x0000012c783aa938
attr(,"class")
[1] "uneval"
$theme
$line
$colour
[1] "black"
$linewidth
[1] 0.5
$linetype
[1] 1
$lineend
[1] "butt"
$arrow
[1] FALSE
$inherit.blank
[1] TRUE
attr(,"class")
[1] "element_line" "element"     
$rect
$fill
[1] "white"
$colour
[1] "black"
$linewidth
[1] 0.5
$linetype
[1] 1
$inherit.blank
[1] TRUE
attr(,"class")
[1] "element_rect" "element"     
$text
$family
[1] ""
$face
[1] "plain"
$colour
[1] "black"
$size
[1] 11
$hjust
[1] 0.5
$vjust
[1] 0.5
$angle
[1] 0
$lineheight
[1] 0.9
$margin
[1] 0points 0points 0points 0points
$debug
[1] FALSE
$inherit.blank
[1] TRUE
attr(,"class")
[1] "element_text" "element"     
$title
NULL
$aspect.ratio
NULL
$axis.title
NULL
$axis.title.x
$family
NULL
$face
NULL
$colour
NULL
$size
NULL
$hjust
NULL
$vjust
[1] 1
$angle
NULL
$lineheight
NULL
$margin
[1] 2.75points 0points    0points    0points   
$debug
NULL
$inherit.blank
[1] TRUE
attr(,"class")
[1] "element_text" "element"     
$axis.title.x.top
$family
NULL
$face
NULL
$colour
NULL
$size
NULL
$hjust
NULL
$vjust
[1] 0
$angle
NULL
$lineheight
NULL
$margin
[1] 0points    0points    2.75points 0points   
$debug
NULL
$inherit.blank
[1] TRUE
attr(,"class")
[1] "element_text" "element"     
$axis.title.x.bottom
NULL
$axis.title.y
$family
NULL
$face
NULL
$colour
NULL
$size
NULL
$hjust
NULL
$vjust
[1] 1
$angle
[1] 90
$lineheight
NULL
$margin
[1] 0points    2.75points 0points    0points   
$debug
NULL
$inherit.blank
[1] TRUE
attr(,"class")
[1] "element_text" "element"     
$axis.title.y.left
NULL
$axis.title.y.right
$family
NULL
$face
NULL
$colour
NULL
$size
NULL
$hjust
NULL
$vjust
[1] 1
$angle
[1] -90
$lineheight
NULL
$margin
[1] 0points    0points    0points    2.75points
$debug
NULL
$inherit.blank
[1] TRUE
attr(,"class")
[1] "element_text" "element"     
$axis.text
$family
NULL
$face
NULL
$colour
[1] "grey30"
$size
[1] 0.8 *
$hjust
NULL
$vjust
NULL
$angle
NULL
$lineheight
NULL
$margin
NULL
$debug
NULL
$inherit.blank
[1] TRUE
attr(,"class")
[1] "element_text" "element"     
$axis.text.x
$family
NULL
$face
NULL
$colour
NULL
$size
NULL
$hjust
NULL
$vjust
[1] 1
$angle
NULL
$lineheight
NULL
$margin
[1] 2.2points 0points   0points   0points  
$debug
NULL
$inherit.blank
[1] TRUE
attr(,"class")
[1] "element_text" "element"     
$axis.text.x.top
$family
NULL
$face
NULL
$colour
NULL
$size
NULL
$hjust
NULL
$vjust
[1] 0
$angle
NULL
$lineheight
NULL
$margin
[1] 0points   0points   2.2points 0points  
$debug
NULL
$inherit.blank
[1] TRUE
attr(,"class")
[1] "element_text" "element"     
$axis.text.x.bottom
NULL
$axis.text.y
$family
NULL
$face
NULL
$colour
NULL
$size
NULL
$hjust
[1] 1
$vjust
NULL
$angle
NULL
$lineheight
NULL
$margin
[1] 0points   2.2points 0points   0points  
$debug
NULL
$inherit.blank
[1] TRUE
attr(,"class")
[1] "element_text" "element"     
$axis.text.y.left
NULL
$axis.text.y.right
$family
NULL
$face
NULL
$colour
NULL
$size
NULL
$hjust
[1] 0
$vjust
NULL
$angle
NULL
$lineheight
NULL
$margin
[1] 0points   0points   0points   2.2points
$debug
NULL
$inherit.blank
[1] TRUE
attr(,"class")
[1] "element_text" "element"     
$axis.text.theta
NULL
$axis.text.r
$family
NULL
$face
NULL
$colour
NULL
$size
NULL
$hjust
[1] 0.5
$vjust
NULL
$angle
NULL
$lineheight
NULL
$margin
[1] 0points   2.2points 0points   2.2points
$debug
NULL
$inherit.blank
[1] TRUE
attr(,"class")
[1] "element_text" "element"     
$axis.ticks
list()
attr(,"class")
[1] "element_blank" "element"      
$axis.ticks.x
NULL
$axis.ticks.x.top
NULL
$axis.ticks.x.bottom
NULL
$axis.ticks.y
NULL
$axis.ticks.y.left
NULL
$axis.ticks.y.right
NULL
$axis.ticks.theta
NULL
$axis.ticks.r
NULL
$axis.minor.ticks.x.top
NULL
$axis.minor.ticks.x.bottom
NULL
$axis.minor.ticks.y.left
NULL
$axis.minor.ticks.y.right
NULL
$axis.minor.ticks.theta
NULL
$axis.minor.ticks.r
NULL
$axis.ticks.length
[1] 2.75points
$axis.ticks.length.x
NULL
$axis.ticks.length.x.top
NULL
$axis.ticks.length.x.bottom
NULL
$axis.ticks.length.y
NULL
$axis.ticks.length.y.left
NULL
$axis.ticks.length.y.right
NULL
$axis.ticks.length.theta
NULL
$axis.ticks.length.r
NULL
$axis.minor.ticks.length
[1] 0.75 *
$axis.minor.ticks.length.x
NULL
$axis.minor.ticks.length.x.top
NULL
$axis.minor.ticks.length.x.bottom
NULL
$axis.minor.ticks.length.y
NULL
$axis.minor.ticks.length.y.left
NULL
$axis.minor.ticks.length.y.right
NULL
$axis.minor.ticks.length.theta
NULL
$axis.minor.ticks.length.r
NULL
$axis.line
list()
attr(,"class")
[1] "element_blank" "element"      
$axis.line.x
NULL
$axis.line.x.top
NULL
$axis.line.x.bottom
NULL
$axis.line.y
NULL
$axis.line.y.left
NULL
$axis.line.y.right
NULL
$axis.line.theta
NULL
$axis.line.r
NULL
$legend.background
list()
attr(,"class")
[1] "element_blank" "element"      
$legend.margin
[1] 5.5points 5.5points 5.5points 5.5points
$legend.spacing
[1] 11points
$legend.spacing.x
NULL
$legend.spacing.y
NULL
$legend.key
list()
attr(,"class")
[1] "element_blank" "element"      
$legend.key.size
[1] 1.2lines
$legend.key.height
NULL
$legend.key.width
NULL
$legend.key.spacing
[1] 5.5points
$legend.key.spacing.x
NULL
$legend.key.spacing.y
NULL
$legend.frame
NULL
$legend.ticks
NULL
$legend.ticks.length
[1] 0.2 *
$legend.axis.line
NULL
$legend.text
$family
NULL
$face
NULL
$colour
NULL
$size
[1] 0.8 *
$hjust
NULL
$vjust
NULL
$angle
NULL
$lineheight
NULL
$margin
NULL
$debug
NULL
$inherit.blank
[1] TRUE
attr(,"class")
[1] "element_text" "element"     
$legend.text.position
NULL
$legend.title
$family
NULL
$face
NULL
$colour
NULL
$size
NULL
$hjust
[1] 0
$vjust
NULL
$angle
NULL
$lineheight
NULL
$margin
NULL
$debug
NULL
$inherit.blank
[1] TRUE
attr(,"class")
[1] "element_text" "element"     
$legend.title.position
NULL
$legend.position
[1] "right"
$legend.position.inside
NULL
$legend.direction
NULL
$legend.byrow
NULL
$legend.justification
[1] "center"
$legend.justification.top
NULL
$legend.justification.bottom
NULL
$legend.justification.left
NULL
$legend.justification.right
NULL
$legend.justification.inside
NULL
$legend.location
NULL
$legend.box
NULL
$legend.box.just
NULL
$legend.box.margin
[1] 0cm 0cm 0cm 0cm
$legend.box.background
list()
attr(,"class")
[1] "element_blank" "element"      
$legend.box.spacing
[1] 11points
$panel.background
list()
attr(,"class")
[1] "element_blank" "element"      
$panel.border
list()
attr(,"class")
[1] "element_blank" "element"      
$panel.spacing
[1] 5.5points
$panel.spacing.x
NULL
$panel.spacing.y
NULL
$panel.grid
$colour
[1] "grey92"
$linewidth
NULL
$linetype
NULL
$lineend
NULL
$arrow
[1] FALSE
$inherit.blank
[1] TRUE
attr(,"class")
[1] "element_line" "element"     
$panel.grid.major
NULL
$panel.grid.minor
$colour
NULL
$linewidth
[1] 0.5 *
$linetype
NULL
$lineend
NULL
$arrow
[1] FALSE
$inherit.blank
[1] TRUE
attr(,"class")
[1] "element_line" "element"     
$panel.grid.major.x
NULL
$panel.grid.major.y
NULL
$panel.grid.minor.x
NULL
$panel.grid.minor.y
NULL
$panel.ontop
[1] FALSE
$plot.background
list()
attr(,"class")
[1] "element_blank" "element"      
$plot.title
$family
NULL
$face
NULL
$colour
NULL
$size
[1] 1.2 *
$hjust
[1] 0
$vjust
[1] 1
$angle
NULL
$lineheight
NULL
$margin
[1] 0points   0points   5.5points 0points  
$debug
NULL
$inherit.blank
[1] TRUE
attr(,"class")
[1] "element_text" "element"     
$plot.title.position
[1] "panel"
$plot.subtitle
$family
NULL
$face
NULL
$colour
NULL
$size
NULL
$hjust
[1] 0
$vjust
[1] 1
$angle
NULL
$lineheight
NULL
$margin
[1] 0points   0points   5.5points 0points  
$debug
NULL
$inherit.blank
[1] TRUE
attr(,"class")
[1] "element_text" "element"     
$plot.caption
$family
NULL
$face
NULL
$colour
NULL
$size
[1] 0.8 *
$hjust
[1] 1
$vjust
[1] 1
$angle
NULL
$lineheight
NULL
$margin
[1] 5.5points 0points   0points   0points  
$debug
NULL
$inherit.blank
[1] TRUE
attr(,"class")
[1] "element_text" "element"     
$plot.caption.position
[1] "panel"
$plot.tag
$family
NULL
$face
NULL
$colour
NULL
$size
[1] 1.2 *
$hjust
[1] 0.5
$vjust
[1] 0.5
$angle
NULL
$lineheight
NULL
$margin
NULL
$debug
NULL
$inherit.blank
[1] TRUE
attr(,"class")
[1] "element_text" "element"     
$plot.tag.position
[1] "topleft"
$plot.tag.location
NULL
$plot.margin
[1] 5.5points 5.5points 5.5points 5.5points
$strip.background
list()
attr(,"class")
[1] "element_blank" "element"      
$strip.background.x
NULL
$strip.background.y
NULL
$strip.clip
[1] "inherit"
$strip.placement
[1] "inside"
$strip.text
$family
NULL
$face
NULL
$colour
[1] "grey10"
$size
[1] 0.8 *
$hjust
NULL
$vjust
NULL
$angle
NULL
$lineheight
NULL
$margin
[1] 4.4points 4.4points 4.4points 4.4points
$debug
NULL
$inherit.blank
[1] TRUE
attr(,"class")
[1] "element_text" "element"     
$strip.text.x
NULL
$strip.text.x.bottom
NULL
$strip.text.x.top
NULL
$strip.text.y
$family
NULL
$face
NULL
$colour
NULL
$size
NULL
$hjust
NULL
$vjust
NULL
$angle
[1] -90
$lineheight
NULL
$margin
NULL
$debug
NULL
$inherit.blank
[1] TRUE
attr(,"class")
[1] "element_text" "element"     
$strip.text.y.left
$family
NULL
$face
NULL
$colour
NULL
$size
NULL
$hjust
NULL
$vjust
NULL
$angle
[1] 90
$lineheight
NULL
$margin
NULL
$debug
NULL
$inherit.blank
[1] TRUE
attr(,"class")
[1] "element_text" "element"     
$strip.text.y.right
NULL
$strip.switch.pad.grid
[1] 2.75points
$strip.switch.pad.wrap
[1] 2.75points
attr(,"class")
[1] "theme" "gg"   
attr(,"complete")
[1] TRUE
attr(,"validate")
[1] TRUE
$coordinates
&lt;ggproto object: Class CoordCartesian, Coord, gg&gt;
    aspect: function
    backtransform_range: function
    clip: on
    default: TRUE
    distance: function
    draw_panel: function
    expand: TRUE
    is_free: function
    is_linear: function
    labels: function
    limits: list
    modify_scales: function
    range: function
    render_axis_h: function
    render_axis_v: function
    render_bg: function
    render_fg: function
    reverse: none
    setup_data: function
    setup_layout: function
    setup_panel_guides: function
    setup_panel_params: function
    setup_params: function
    train_panel_guides: function
    transform: function
    super:  &lt;ggproto object: Class CoordCartesian, Coord, gg&gt;
$facet
&lt;ggproto object: Class FacetNull, Facet, gg&gt;
    attach_axes: function
    attach_strips: function
    compute_layout: function
    draw_back: function
    draw_front: function
    draw_labels: function
    draw_panel_content: function
    draw_panels: function
    finish_data: function
    format_strip_labels: function
    init_gtable: function
    init_scales: function
    map_data: function
    params: list
    set_panel_size: function
    setup_data: function
    setup_panel_params: function
    setup_params: function
    shrink: TRUE
    train_scales: function
    vars: function
    super:  &lt;ggproto object: Class FacetNull, Facet, gg&gt;
$plot_env
&lt;environment: 0x0000012c783aa938&gt;
$layout
&lt;ggproto object: Class Layout, gg&gt;
    coord: NULL
    coord_params: list
    facet: NULL
    facet_params: list
    finish_data: function
    get_scales: function
    layout: NULL
    map_position: function
    panel_params: NULL
    panel_scales_x: NULL
    panel_scales_y: NULL
    render: function
    render_labels: function
    reset_scales: function
    resolve_label: function
    setup: function
    setup_panel_guides: function
    setup_panel_params: function
    train_position: function
    super:  &lt;ggproto object: Class Layout, gg&gt;
$labels
$labels$x
[1] "Tamaño de la muestra"
$labels$y
[1] "Poder estadístico"
$labels$group
[1] "effect_size"
$labels$colour
[1] "effect_size"
$labels$yintercept
[1] "yintercept"
attr(,"class")
[1] "gg"     "ggplot"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Raíces del Manglar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Indicador</a:t>
            </a:r>
          </a:p>
          <a:p>
            <a:pPr lvl="0"/>
            <a:r>
              <a:rPr/>
              <a:t>Accidente de trabajo</a:t>
            </a:r>
          </a:p>
          <a:p>
            <a:pPr lvl="0"/>
            <a:r>
              <a:rPr/>
              <a:t>Accidente de trabajo incapacitante</a:t>
            </a:r>
          </a:p>
          <a:p>
            <a:pPr lvl="0" indent="0" marL="0">
              <a:buNone/>
            </a:pPr>
            <a:r>
              <a:rPr b="1"/>
              <a:t>Datos de referencia</a:t>
            </a:r>
          </a:p>
          <a:p>
            <a:pPr lvl="0"/>
            <a:r>
              <a:rPr/>
              <a:t>% de personas que tuvieron accidente de trabajo</a:t>
            </a:r>
          </a:p>
          <a:p>
            <a:pPr lvl="0"/>
            <a:r>
              <a:rPr/>
              <a:t>% de personas que perieron días de trabajo por accidente laboral</a:t>
            </a:r>
          </a:p>
          <a:p>
            <a:pPr lvl="0"/>
            <a:r>
              <a:rPr/>
              <a:t>Fuente: Encuesta Nacional de Condiciones de Seguridad y Salud en el Trabajo (2015)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Trabajadores general</a:t>
            </a:r>
            <a:r>
              <a:rPr/>
              <a:t> 3.81%</a:t>
            </a:r>
          </a:p>
          <a:p>
            <a:pPr lvl="0" indent="0" marL="0">
              <a:buNone/>
            </a:pPr>
            <a:r>
              <a:rPr b="1"/>
              <a:t>Sector de servicios comunitarios, sociales y personales</a:t>
            </a:r>
            <a:r>
              <a:rPr/>
              <a:t> 4.1%</a:t>
            </a:r>
          </a:p>
          <a:p>
            <a:pPr lvl="0" indent="0" marL="0">
              <a:buNone/>
            </a:pPr>
            <a:r>
              <a:rPr b="1"/>
              <a:t>Sector construcción</a:t>
            </a:r>
            <a:r>
              <a:rPr/>
              <a:t> 6.4%</a:t>
            </a:r>
          </a:p>
        </p:txBody>
      </p:sp>
      <p:pic>
        <p:nvPicPr>
          <p:cNvPr descr="slides_files/figure-pptx/unnamed-chunk-1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Raíces del Manglar: Accidente</a:t>
            </a:r>
          </a:p>
          <a:p>
            <a:pPr lvl="0" indent="0">
              <a:buNone/>
            </a:pPr>
            <a:r>
              <a:rPr>
                <a:latin typeface="Courier"/>
              </a:rPr>
              <a:t>$data
# A tibble: 60 × 4
# Groups:   sample_size [12]
   sample_size effect_size power .group
         &lt;dbl&gt;       &lt;dbl&gt; &lt;dbl&gt;  &lt;int&gt;
 1          30        0.01  0         1
 2          30        0.03  0         1
 3          30        0.05  0         1
 4          30        0.07  0         1
 5          30        0.09  0.01      1
 6          40        0.01  0.02      2
 7          40        0.03  0.03      2
 8          40        0.05  0.02      2
 9          40        0.07  0.06      2
10          40        0.09  0.04      2
# ℹ 50 more rows
$layers
$layers[[1]]
geom_point: na.rm = FALSE
stat_identity: na.rm = FALSE
position_identity 
$layers[[2]]
geom_line: na.rm = FALSE, orientation = NA
stat_identity: na.rm = FALSE
position_identity 
$layers[[3]]
mapping: yintercept = ~yintercept 
geom_hline: na.rm = FALSE
stat_identity: na.rm = FALSE
position_identity 
$scales
&lt;ggproto object: Class ScalesList, gg&gt;
    add: function
    add_defaults: function
    add_missing: function
    backtransform_df: function
    clone: function
    find: function
    get_scales: function
    has_scale: function
    input: function
    map_df: function
    n: function
    non_position_scales: function
    scales: list
    set_palettes: function
    train_df: function
    transform_df: function
    super:  &lt;ggproto object: Class ScalesList, gg&gt;
$guides
&lt;Guides[0] ggproto object&gt;
&lt;empty&gt;
$mapping
$x
&lt;quosure&gt;
expr: ^sample_size
env:  0x0000012c71bb8318
$y
&lt;quosure&gt;
expr: ^power
env:  0x0000012c71bb8318
$group
&lt;quosure&gt;
expr: ^effect_size
env:  0x0000012c71bb8318
$colour
&lt;quosure&gt;
expr: ^effect_size
env:  0x0000012c71bb8318
attr(,"class")
[1] "uneval"
$theme
$line
$colour
[1] "black"
$linewidth
[1] 0.5
$linetype
[1] 1
$lineend
[1] "butt"
$arrow
[1] FALSE
$inherit.blank
[1] TRUE
attr(,"class")
[1] "element_line" "element"     
$rect
$fill
[1] "white"
$colour
[1] "black"
$linewidth
[1] 0.5
$linetype
[1] 1
$inherit.blank
[1] TRUE
attr(,"class")
[1] "element_rect" "element"     
$text
$family
[1] ""
$face
[1] "plain"
$colour
[1] "black"
$size
[1] 11
$hjust
[1] 0.5
$vjust
[1] 0.5
$angle
[1] 0
$lineheight
[1] 0.9
$margin
[1] 0points 0points 0points 0points
$debug
[1] FALSE
$inherit.blank
[1] TRUE
attr(,"class")
[1] "element_text" "element"     
$title
NULL
$aspect.ratio
NULL
$axis.title
NULL
$axis.title.x
$family
NULL
$face
NULL
$colour
NULL
$size
NULL
$hjust
NULL
$vjust
[1] 1
$angle
NULL
$lineheight
NULL
$margin
[1] 2.75points 0points    0points    0points   
$debug
NULL
$inherit.blank
[1] TRUE
attr(,"class")
[1] "element_text" "element"     
$axis.title.x.top
$family
NULL
$face
NULL
$colour
NULL
$size
NULL
$hjust
NULL
$vjust
[1] 0
$angle
NULL
$lineheight
NULL
$margin
[1] 0points    0points    2.75points 0points   
$debug
NULL
$inherit.blank
[1] TRUE
attr(,"class")
[1] "element_text" "element"     
$axis.title.x.bottom
NULL
$axis.title.y
$family
NULL
$face
NULL
$colour
NULL
$size
NULL
$hjust
NULL
$vjust
[1] 1
$angle
[1] 90
$lineheight
NULL
$margin
[1] 0points    2.75points 0points    0points   
$debug
NULL
$inherit.blank
[1] TRUE
attr(,"class")
[1] "element_text" "element"     
$axis.title.y.left
NULL
$axis.title.y.right
$family
NULL
$face
NULL
$colour
NULL
$size
NULL
$hjust
NULL
$vjust
[1] 1
$angle
[1] -90
$lineheight
NULL
$margin
[1] 0points    0points    0points    2.75points
$debug
NULL
$inherit.blank
[1] TRUE
attr(,"class")
[1] "element_text" "element"     
$axis.text
$family
NULL
$face
NULL
$colour
[1] "grey30"
$size
[1] 0.8 *
$hjust
NULL
$vjust
NULL
$angle
NULL
$lineheight
NULL
$margin
NULL
$debug
NULL
$inherit.blank
[1] TRUE
attr(,"class")
[1] "element_text" "element"     
$axis.text.x
$family
NULL
$face
NULL
$colour
NULL
$size
NULL
$hjust
NULL
$vjust
[1] 1
$angle
NULL
$lineheight
NULL
$margin
[1] 2.2points 0points   0points   0points  
$debug
NULL
$inherit.blank
[1] TRUE
attr(,"class")
[1] "element_text" "element"     
$axis.text.x.top
$family
NULL
$face
NULL
$colour
NULL
$size
NULL
$hjust
NULL
$vjust
[1] 0
$angle
NULL
$lineheight
NULL
$margin
[1] 0points   0points   2.2points 0points  
$debug
NULL
$inherit.blank
[1] TRUE
attr(,"class")
[1] "element_text" "element"     
$axis.text.x.bottom
NULL
$axis.text.y
$family
NULL
$face
NULL
$colour
NULL
$size
NULL
$hjust
[1] 1
$vjust
NULL
$angle
NULL
$lineheight
NULL
$margin
[1] 0points   2.2points 0points   0points  
$debug
NULL
$inherit.blank
[1] TRUE
attr(,"class")
[1] "element_text" "element"     
$axis.text.y.left
NULL
$axis.text.y.right
$family
NULL
$face
NULL
$colour
NULL
$size
NULL
$hjust
[1] 0
$vjust
NULL
$angle
NULL
$lineheight
NULL
$margin
[1] 0points   0points   0points   2.2points
$debug
NULL
$inherit.blank
[1] TRUE
attr(,"class")
[1] "element_text" "element"     
$axis.text.theta
NULL
$axis.text.r
$family
NULL
$face
NULL
$colour
NULL
$size
NULL
$hjust
[1] 0.5
$vjust
NULL
$angle
NULL
$lineheight
NULL
$margin
[1] 0points   2.2points 0points   2.2points
$debug
NULL
$inherit.blank
[1] TRUE
attr(,"class")
[1] "element_text" "element"     
$axis.ticks
list()
attr(,"class")
[1] "element_blank" "element"      
$axis.ticks.x
NULL
$axis.ticks.x.top
NULL
$axis.ticks.x.bottom
NULL
$axis.ticks.y
NULL
$axis.ticks.y.left
NULL
$axis.ticks.y.right
NULL
$axis.ticks.theta
NULL
$axis.ticks.r
NULL
$axis.minor.ticks.x.top
NULL
$axis.minor.ticks.x.bottom
NULL
$axis.minor.ticks.y.left
NULL
$axis.minor.ticks.y.right
NULL
$axis.minor.ticks.theta
NULL
$axis.minor.ticks.r
NULL
$axis.ticks.length
[1] 2.75points
$axis.ticks.length.x
NULL
$axis.ticks.length.x.top
NULL
$axis.ticks.length.x.bottom
NULL
$axis.ticks.length.y
NULL
$axis.ticks.length.y.left
NULL
$axis.ticks.length.y.right
NULL
$axis.ticks.length.theta
NULL
$axis.ticks.length.r
NULL
$axis.minor.ticks.length
[1] 0.75 *
$axis.minor.ticks.length.x
NULL
$axis.minor.ticks.length.x.top
NULL
$axis.minor.ticks.length.x.bottom
NULL
$axis.minor.ticks.length.y
NULL
$axis.minor.ticks.length.y.left
NULL
$axis.minor.ticks.length.y.right
NULL
$axis.minor.ticks.length.theta
NULL
$axis.minor.ticks.length.r
NULL
$axis.line
list()
attr(,"class")
[1] "element_blank" "element"      
$axis.line.x
NULL
$axis.line.x.top
NULL
$axis.line.x.bottom
NULL
$axis.line.y
NULL
$axis.line.y.left
NULL
$axis.line.y.right
NULL
$axis.line.theta
NULL
$axis.line.r
NULL
$legend.background
list()
attr(,"class")
[1] "element_blank" "element"      
$legend.margin
[1] 5.5points 5.5points 5.5points 5.5points
$legend.spacing
[1] 11points
$legend.spacing.x
NULL
$legend.spacing.y
NULL
$legend.key
list()
attr(,"class")
[1] "element_blank" "element"      
$legend.key.size
[1] 1.2lines
$legend.key.height
NULL
$legend.key.width
NULL
$legend.key.spacing
[1] 5.5points
$legend.key.spacing.x
NULL
$legend.key.spacing.y
NULL
$legend.frame
NULL
$legend.ticks
NULL
$legend.ticks.length
[1] 0.2 *
$legend.axis.line
NULL
$legend.text
$family
NULL
$face
NULL
$colour
NULL
$size
[1] 0.8 *
$hjust
NULL
$vjust
NULL
$angle
NULL
$lineheight
NULL
$margin
NULL
$debug
NULL
$inherit.blank
[1] TRUE
attr(,"class")
[1] "element_text" "element"     
$legend.text.position
NULL
$legend.title
$family
NULL
$face
NULL
$colour
NULL
$size
NULL
$hjust
[1] 0
$vjust
NULL
$angle
NULL
$lineheight
NULL
$margin
NULL
$debug
NULL
$inherit.blank
[1] TRUE
attr(,"class")
[1] "element_text" "element"     
$legend.title.position
NULL
$legend.position
[1] "right"
$legend.position.inside
NULL
$legend.direction
NULL
$legend.byrow
NULL
$legend.justification
[1] "center"
$legend.justification.top
NULL
$legend.justification.bottom
NULL
$legend.justification.left
NULL
$legend.justification.right
NULL
$legend.justification.inside
NULL
$legend.location
NULL
$legend.box
NULL
$legend.box.just
NULL
$legend.box.margin
[1] 0cm 0cm 0cm 0cm
$legend.box.background
list()
attr(,"class")
[1] "element_blank" "element"      
$legend.box.spacing
[1] 11points
$panel.background
list()
attr(,"class")
[1] "element_blank" "element"      
$panel.border
list()
attr(,"class")
[1] "element_blank" "element"      
$panel.spacing
[1] 5.5points
$panel.spacing.x
NULL
$panel.spacing.y
NULL
$panel.grid
$colour
[1] "grey92"
$linewidth
NULL
$linetype
NULL
$lineend
NULL
$arrow
[1] FALSE
$inherit.blank
[1] TRUE
attr(,"class")
[1] "element_line" "element"     
$panel.grid.major
NULL
$panel.grid.minor
$colour
NULL
$linewidth
[1] 0.5 *
$linetype
NULL
$lineend
NULL
$arrow
[1] FALSE
$inherit.blank
[1] TRUE
attr(,"class")
[1] "element_line" "element"     
$panel.grid.major.x
NULL
$panel.grid.major.y
NULL
$panel.grid.minor.x
NULL
$panel.grid.minor.y
NULL
$panel.ontop
[1] FALSE
$plot.background
list()
attr(,"class")
[1] "element_blank" "element"      
$plot.title
$family
NULL
$face
NULL
$colour
NULL
$size
[1] 1.2 *
$hjust
[1] 0
$vjust
[1] 1
$angle
NULL
$lineheight
NULL
$margin
[1] 0points   0points   5.5points 0points  
$debug
NULL
$inherit.blank
[1] TRUE
attr(,"class")
[1] "element_text" "element"     
$plot.title.position
[1] "panel"
$plot.subtitle
$family
NULL
$face
NULL
$colour
NULL
$size
NULL
$hjust
[1] 0
$vjust
[1] 1
$angle
NULL
$lineheight
NULL
$margin
[1] 0points   0points   5.5points 0points  
$debug
NULL
$inherit.blank
[1] TRUE
attr(,"class")
[1] "element_text" "element"     
$plot.caption
$family
NULL
$face
NULL
$colour
NULL
$size
[1] 0.8 *
$hjust
[1] 1
$vjust
[1] 1
$angle
NULL
$lineheight
NULL
$margin
[1] 5.5points 0points   0points   0points  
$debug
NULL
$inherit.blank
[1] TRUE
attr(,"class")
[1] "element_text" "element"     
$plot.caption.position
[1] "panel"
$plot.tag
$family
NULL
$face
NULL
$colour
NULL
$size
[1] 1.2 *
$hjust
[1] 0.5
$vjust
[1] 0.5
$angle
NULL
$lineheight
NULL
$margin
NULL
$debug
NULL
$inherit.blank
[1] TRUE
attr(,"class")
[1] "element_text" "element"     
$plot.tag.position
[1] "topleft"
$plot.tag.location
NULL
$plot.margin
[1] 5.5points 5.5points 5.5points 5.5points
$strip.background
list()
attr(,"class")
[1] "element_blank" "element"      
$strip.background.x
NULL
$strip.background.y
NULL
$strip.clip
[1] "inherit"
$strip.placement
[1] "inside"
$strip.text
$family
NULL
$face
NULL
$colour
[1] "grey10"
$size
[1] 0.8 *
$hjust
NULL
$vjust
NULL
$angle
NULL
$lineheight
NULL
$margin
[1] 4.4points 4.4points 4.4points 4.4points
$debug
NULL
$inherit.blank
[1] TRUE
attr(,"class")
[1] "element_text" "element"     
$strip.text.x
NULL
$strip.text.x.bottom
NULL
$strip.text.x.top
NULL
$strip.text.y
$family
NULL
$face
NULL
$colour
NULL
$size
NULL
$hjust
NULL
$vjust
NULL
$angle
[1] -90
$lineheight
NULL
$margin
NULL
$debug
NULL
$inherit.blank
[1] TRUE
attr(,"class")
[1] "element_text" "element"     
$strip.text.y.left
$family
NULL
$face
NULL
$colour
NULL
$size
NULL
$hjust
NULL
$vjust
NULL
$angle
[1] 90
$lineheight
NULL
$margin
NULL
$debug
NULL
$inherit.blank
[1] TRUE
attr(,"class")
[1] "element_text" "element"     
$strip.text.y.right
NULL
$strip.switch.pad.grid
[1] 2.75points
$strip.switch.pad.wrap
[1] 2.75points
attr(,"class")
[1] "theme" "gg"   
attr(,"complete")
[1] TRUE
attr(,"validate")
[1] TRUE
$coordinates
&lt;ggproto object: Class CoordCartesian, Coord, gg&gt;
    aspect: function
    backtransform_range: function
    clip: on
    default: TRUE
    distance: function
    draw_panel: function
    expand: TRUE
    is_free: function
    is_linear: function
    labels: function
    limits: list
    modify_scales: function
    range: function
    render_axis_h: function
    render_axis_v: function
    render_bg: function
    render_fg: function
    reverse: none
    setup_data: function
    setup_layout: function
    setup_panel_guides: function
    setup_panel_params: function
    setup_params: function
    train_panel_guides: function
    transform: function
    super:  &lt;ggproto object: Class CoordCartesian, Coord, gg&gt;
$facet
&lt;ggproto object: Class FacetNull, Facet, gg&gt;
    attach_axes: function
    attach_strips: function
    compute_layout: function
    draw_back: function
    draw_front: function
    draw_labels: function
    draw_panel_content: function
    draw_panels: function
    finish_data: function
    format_strip_labels: function
    init_gtable: function
    init_scales: function
    map_data: function
    params: list
    set_panel_size: function
    setup_data: function
    setup_panel_params: function
    setup_params: function
    shrink: TRUE
    train_scales: function
    vars: function
    super:  &lt;ggproto object: Class FacetNull, Facet, gg&gt;
$plot_env
&lt;environment: 0x0000012c71bb8318&gt;
$layout
&lt;ggproto object: Class Layout, gg&gt;
    coord: NULL
    coord_params: list
    facet: NULL
    facet_params: list
    finish_data: function
    get_scales: function
    layout: NULL
    map_position: function
    panel_params: NULL
    panel_scales_x: NULL
    panel_scales_y: NULL
    render: function
    render_labels: function
    reset_scales: function
    resolve_label: function
    setup: function
    setup_panel_guides: function
    setup_panel_params: function
    train_position: function
    super:  &lt;ggproto object: Class Layout, gg&gt;
$labels
$labels$x
[1] "Tamaño de la muestra"
$labels$y
[1] "Poder estadístico"
$labels$group
[1] "effect_size"
$labels$colour
[1] "effect_size"
$labels$yintercept
[1] "yintercept"
attr(,"class")
[1] "gg"     "ggplot"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ACAPA</a:t>
            </a:r>
          </a:p>
        </p:txBody>
      </p:sp>
      <p:pic>
        <p:nvPicPr>
          <p:cNvPr descr="ACAPA_T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28700"/>
            <a:ext cx="51054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ACAPA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Indicador</a:t>
            </a:r>
          </a:p>
          <a:p>
            <a:pPr lvl="0"/>
            <a:r>
              <a:rPr/>
              <a:t>% de hogares que reportan experiencia de autoconsumo</a:t>
            </a:r>
          </a:p>
          <a:p>
            <a:pPr lvl="0" indent="0" marL="0">
              <a:buNone/>
            </a:pPr>
            <a:r>
              <a:rPr b="1"/>
              <a:t>Datos de referencia</a:t>
            </a:r>
          </a:p>
          <a:p>
            <a:pPr lvl="0"/>
            <a:r>
              <a:rPr/>
              <a:t>% de hogares que reportan experiencia de autoconsumo</a:t>
            </a:r>
          </a:p>
          <a:p>
            <a:pPr lvl="0"/>
            <a:r>
              <a:rPr/>
              <a:t>Fuente: Encuesta Nacional de Situación Nutricional, 2015</a:t>
            </a:r>
          </a:p>
          <a:p>
            <a:pPr lvl="0"/>
            <a:r>
              <a:rPr/>
              <a:t>Encuesta Nacional de Presupuestos de los Hogares (ENPH), evaluaciones ReSA, ECV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15,9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Cabecera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63.7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ACAPA</a:t>
            </a:r>
          </a:p>
          <a:p>
            <a:pPr lvl="0" indent="0">
              <a:buNone/>
            </a:pPr>
            <a:r>
              <a:rPr>
                <a:latin typeface="Courier"/>
              </a:rPr>
              <a:t>$data
# A tibble: 78 × 4
# Groups:   sample_size [13]
   sample_size effect_size power .group
         &lt;dbl&gt;       &lt;dbl&gt; &lt;dbl&gt;  &lt;int&gt;
 1          30        0.05  0.04      1
 2          30        0.1   0.06      1
 3          30        0.15  0.06      1
 4          30        0.2   0.05      1
 5          30        0.25  0.06      1
 6          30        0.3   0.05      1
 7          40        0.05  0.07      2
 8          40        0.1   0.16      2
 9          40        0.15  0.23      2
10          40        0.2   0.24      2
# ℹ 68 more rows
$layers
$layers[[1]]
geom_point: na.rm = FALSE
stat_identity: na.rm = FALSE
position_identity 
$layers[[2]]
geom_line: na.rm = FALSE, orientation = NA
stat_identity: na.rm = FALSE
position_identity 
$layers[[3]]
mapping: yintercept = ~yintercept 
geom_hline: na.rm = FALSE
stat_identity: na.rm = FALSE
position_identity 
$scales
&lt;ggproto object: Class ScalesList, gg&gt;
    add: function
    add_defaults: function
    add_missing: function
    backtransform_df: function
    clone: function
    find: function
    get_scales: function
    has_scale: function
    input: function
    map_df: function
    n: function
    non_position_scales: function
    scales: list
    set_palettes: function
    train_df: function
    transform_df: function
    super:  &lt;ggproto object: Class ScalesList, gg&gt;
$guides
&lt;Guides[0] ggproto object&gt;
&lt;empty&gt;
$mapping
$x
&lt;quosure&gt;
expr: ^sample_size
env:  0x0000012c6d21c938
$y
&lt;quosure&gt;
expr: ^power
env:  0x0000012c6d21c938
$group
&lt;quosure&gt;
expr: ^effect_size
env:  0x0000012c6d21c938
$colour
&lt;quosure&gt;
expr: ^effect_size
env:  0x0000012c6d21c938
attr(,"class")
[1] "uneval"
$theme
$line
$colour
[1] "black"
$linewidth
[1] 0.5
$linetype
[1] 1
$lineend
[1] "butt"
$arrow
[1] FALSE
$inherit.blank
[1] TRUE
attr(,"class")
[1] "element_line" "element"     
$rect
$fill
[1] "white"
$colour
[1] "black"
$linewidth
[1] 0.5
$linetype
[1] 1
$inherit.blank
[1] TRUE
attr(,"class")
[1] "element_rect" "element"     
$text
$family
[1] ""
$face
[1] "plain"
$colour
[1] "black"
$size
[1] 11
$hjust
[1] 0.5
$vjust
[1] 0.5
$angle
[1] 0
$lineheight
[1] 0.9
$margin
[1] 0points 0points 0points 0points
$debug
[1] FALSE
$inherit.blank
[1] TRUE
attr(,"class")
[1] "element_text" "element"     
$title
NULL
$aspect.ratio
NULL
$axis.title
NULL
$axis.title.x
$family
NULL
$face
NULL
$colour
NULL
$size
NULL
$hjust
NULL
$vjust
[1] 1
$angle
NULL
$lineheight
NULL
$margin
[1] 2.75points 0points    0points    0points   
$debug
NULL
$inherit.blank
[1] TRUE
attr(,"class")
[1] "element_text" "element"     
$axis.title.x.top
$family
NULL
$face
NULL
$colour
NULL
$size
NULL
$hjust
NULL
$vjust
[1] 0
$angle
NULL
$lineheight
NULL
$margin
[1] 0points    0points    2.75points 0points   
$debug
NULL
$inherit.blank
[1] TRUE
attr(,"class")
[1] "element_text" "element"     
$axis.title.x.bottom
NULL
$axis.title.y
$family
NULL
$face
NULL
$colour
NULL
$size
NULL
$hjust
NULL
$vjust
[1] 1
$angle
[1] 90
$lineheight
NULL
$margin
[1] 0points    2.75points 0points    0points   
$debug
NULL
$inherit.blank
[1] TRUE
attr(,"class")
[1] "element_text" "element"     
$axis.title.y.left
NULL
$axis.title.y.right
$family
NULL
$face
NULL
$colour
NULL
$size
NULL
$hjust
NULL
$vjust
[1] 1
$angle
[1] -90
$lineheight
NULL
$margin
[1] 0points    0points    0points    2.75points
$debug
NULL
$inherit.blank
[1] TRUE
attr(,"class")
[1] "element_text" "element"     
$axis.text
$family
NULL
$face
NULL
$colour
[1] "grey30"
$size
[1] 0.8 *
$hjust
NULL
$vjust
NULL
$angle
NULL
$lineheight
NULL
$margin
NULL
$debug
NULL
$inherit.blank
[1] TRUE
attr(,"class")
[1] "element_text" "element"     
$axis.text.x
$family
NULL
$face
NULL
$colour
NULL
$size
NULL
$hjust
NULL
$vjust
[1] 1
$angle
NULL
$lineheight
NULL
$margin
[1] 2.2points 0points   0points   0points  
$debug
NULL
$inherit.blank
[1] TRUE
attr(,"class")
[1] "element_text" "element"     
$axis.text.x.top
$family
NULL
$face
NULL
$colour
NULL
$size
NULL
$hjust
NULL
$vjust
[1] 0
$angle
NULL
$lineheight
NULL
$margin
[1] 0points   0points   2.2points 0points  
$debug
NULL
$inherit.blank
[1] TRUE
attr(,"class")
[1] "element_text" "element"     
$axis.text.x.bottom
NULL
$axis.text.y
$family
NULL
$face
NULL
$colour
NULL
$size
NULL
$hjust
[1] 1
$vjust
NULL
$angle
NULL
$lineheight
NULL
$margin
[1] 0points   2.2points 0points   0points  
$debug
NULL
$inherit.blank
[1] TRUE
attr(,"class")
[1] "element_text" "element"     
$axis.text.y.left
NULL
$axis.text.y.right
$family
NULL
$face
NULL
$colour
NULL
$size
NULL
$hjust
[1] 0
$vjust
NULL
$angle
NULL
$lineheight
NULL
$margin
[1] 0points   0points   0points   2.2points
$debug
NULL
$inherit.blank
[1] TRUE
attr(,"class")
[1] "element_text" "element"     
$axis.text.theta
NULL
$axis.text.r
$family
NULL
$face
NULL
$colour
NULL
$size
NULL
$hjust
[1] 0.5
$vjust
NULL
$angle
NULL
$lineheight
NULL
$margin
[1] 0points   2.2points 0points   2.2points
$debug
NULL
$inherit.blank
[1] TRUE
attr(,"class")
[1] "element_text" "element"     
$axis.ticks
list()
attr(,"class")
[1] "element_blank" "element"      
$axis.ticks.x
NULL
$axis.ticks.x.top
NULL
$axis.ticks.x.bottom
NULL
$axis.ticks.y
NULL
$axis.ticks.y.left
NULL
$axis.ticks.y.right
NULL
$axis.ticks.theta
NULL
$axis.ticks.r
NULL
$axis.minor.ticks.x.top
NULL
$axis.minor.ticks.x.bottom
NULL
$axis.minor.ticks.y.left
NULL
$axis.minor.ticks.y.right
NULL
$axis.minor.ticks.theta
NULL
$axis.minor.ticks.r
NULL
$axis.ticks.length
[1] 2.75points
$axis.ticks.length.x
NULL
$axis.ticks.length.x.top
NULL
$axis.ticks.length.x.bottom
NULL
$axis.ticks.length.y
NULL
$axis.ticks.length.y.left
NULL
$axis.ticks.length.y.right
NULL
$axis.ticks.length.theta
NULL
$axis.ticks.length.r
NULL
$axis.minor.ticks.length
[1] 0.75 *
$axis.minor.ticks.length.x
NULL
$axis.minor.ticks.length.x.top
NULL
$axis.minor.ticks.length.x.bottom
NULL
$axis.minor.ticks.length.y
NULL
$axis.minor.ticks.length.y.left
NULL
$axis.minor.ticks.length.y.right
NULL
$axis.minor.ticks.length.theta
NULL
$axis.minor.ticks.length.r
NULL
$axis.line
list()
attr(,"class")
[1] "element_blank" "element"      
$axis.line.x
NULL
$axis.line.x.top
NULL
$axis.line.x.bottom
NULL
$axis.line.y
NULL
$axis.line.y.left
NULL
$axis.line.y.right
NULL
$axis.line.theta
NULL
$axis.line.r
NULL
$legend.background
list()
attr(,"class")
[1] "element_blank" "element"      
$legend.margin
[1] 5.5points 5.5points 5.5points 5.5points
$legend.spacing
[1] 11points
$legend.spacing.x
NULL
$legend.spacing.y
NULL
$legend.key
list()
attr(,"class")
[1] "element_blank" "element"      
$legend.key.size
[1] 1.2lines
$legend.key.height
NULL
$legend.key.width
NULL
$legend.key.spacing
[1] 5.5points
$legend.key.spacing.x
NULL
$legend.key.spacing.y
NULL
$legend.frame
NULL
$legend.ticks
NULL
$legend.ticks.length
[1] 0.2 *
$legend.axis.line
NULL
$legend.text
$family
NULL
$face
NULL
$colour
NULL
$size
[1] 0.8 *
$hjust
NULL
$vjust
NULL
$angle
NULL
$lineheight
NULL
$margin
NULL
$debug
NULL
$inherit.blank
[1] TRUE
attr(,"class")
[1] "element_text" "element"     
$legend.text.position
NULL
$legend.title
$family
NULL
$face
NULL
$colour
NULL
$size
NULL
$hjust
[1] 0
$vjust
NULL
$angle
NULL
$lineheight
NULL
$margin
NULL
$debug
NULL
$inherit.blank
[1] TRUE
attr(,"class")
[1] "element_text" "element"     
$legend.title.position
NULL
$legend.position
[1] "right"
$legend.position.inside
NULL
$legend.direction
NULL
$legend.byrow
NULL
$legend.justification
[1] "center"
$legend.justification.top
NULL
$legend.justification.bottom
NULL
$legend.justification.left
NULL
$legend.justification.right
NULL
$legend.justification.inside
NULL
$legend.location
NULL
$legend.box
NULL
$legend.box.just
NULL
$legend.box.margin
[1] 0cm 0cm 0cm 0cm
$legend.box.background
list()
attr(,"class")
[1] "element_blank" "element"      
$legend.box.spacing
[1] 11points
$panel.background
list()
attr(,"class")
[1] "element_blank" "element"      
$panel.border
list()
attr(,"class")
[1] "element_blank" "element"      
$panel.spacing
[1] 5.5points
$panel.spacing.x
NULL
$panel.spacing.y
NULL
$panel.grid
$colour
[1] "grey92"
$linewidth
NULL
$linetype
NULL
$lineend
NULL
$arrow
[1] FALSE
$inherit.blank
[1] TRUE
attr(,"class")
[1] "element_line" "element"     
$panel.grid.major
NULL
$panel.grid.minor
$colour
NULL
$linewidth
[1] 0.5 *
$linetype
NULL
$lineend
NULL
$arrow
[1] FALSE
$inherit.blank
[1] TRUE
attr(,"class")
[1] "element_line" "element"     
$panel.grid.major.x
NULL
$panel.grid.major.y
NULL
$panel.grid.minor.x
NULL
$panel.grid.minor.y
NULL
$panel.ontop
[1] FALSE
$plot.background
list()
attr(,"class")
[1] "element_blank" "element"      
$plot.title
$family
NULL
$face
NULL
$colour
NULL
$size
[1] 1.2 *
$hjust
[1] 0
$vjust
[1] 1
$angle
NULL
$lineheight
NULL
$margin
[1] 0points   0points   5.5points 0points  
$debug
NULL
$inherit.blank
[1] TRUE
attr(,"class")
[1] "element_text" "element"     
$plot.title.position
[1] "panel"
$plot.subtitle
$family
NULL
$face
NULL
$colour
NULL
$size
NULL
$hjust
[1] 0
$vjust
[1] 1
$angle
NULL
$lineheight
NULL
$margin
[1] 0points   0points   5.5points 0points  
$debug
NULL
$inherit.blank
[1] TRUE
attr(,"class")
[1] "element_text" "element"     
$plot.caption
$family
NULL
$face
NULL
$colour
NULL
$size
[1] 0.8 *
$hjust
[1] 1
$vjust
[1] 1
$angle
NULL
$lineheight
NULL
$margin
[1] 5.5points 0points   0points   0points  
$debug
NULL
$inherit.blank
[1] TRUE
attr(,"class")
[1] "element_text" "element"     
$plot.caption.position
[1] "panel"
$plot.tag
$family
NULL
$face
NULL
$colour
NULL
$size
[1] 1.2 *
$hjust
[1] 0.5
$vjust
[1] 0.5
$angle
NULL
$lineheight
NULL
$margin
NULL
$debug
NULL
$inherit.blank
[1] TRUE
attr(,"class")
[1] "element_text" "element"     
$plot.tag.position
[1] "topleft"
$plot.tag.location
NULL
$plot.margin
[1] 5.5points 5.5points 5.5points 5.5points
$strip.background
list()
attr(,"class")
[1] "element_blank" "element"      
$strip.background.x
NULL
$strip.background.y
NULL
$strip.clip
[1] "inherit"
$strip.placement
[1] "inside"
$strip.text
$family
NULL
$face
NULL
$colour
[1] "grey10"
$size
[1] 0.8 *
$hjust
NULL
$vjust
NULL
$angle
NULL
$lineheight
NULL
$margin
[1] 4.4points 4.4points 4.4points 4.4points
$debug
NULL
$inherit.blank
[1] TRUE
attr(,"class")
[1] "element_text" "element"     
$strip.text.x
NULL
$strip.text.x.bottom
NULL
$strip.text.x.top
NULL
$strip.text.y
$family
NULL
$face
NULL
$colour
NULL
$size
NULL
$hjust
NULL
$vjust
NULL
$angle
[1] -90
$lineheight
NULL
$margin
NULL
$debug
NULL
$inherit.blank
[1] TRUE
attr(,"class")
[1] "element_text" "element"     
$strip.text.y.left
$family
NULL
$face
NULL
$colour
NULL
$size
NULL
$hjust
NULL
$vjust
NULL
$angle
[1] 90
$lineheight
NULL
$margin
NULL
$debug
NULL
$inherit.blank
[1] TRUE
attr(,"class")
[1] "element_text" "element"     
$strip.text.y.right
NULL
$strip.switch.pad.grid
[1] 2.75points
$strip.switch.pad.wrap
[1] 2.75points
attr(,"class")
[1] "theme" "gg"   
attr(,"complete")
[1] TRUE
attr(,"validate")
[1] TRUE
$coordinates
&lt;ggproto object: Class CoordCartesian, Coord, gg&gt;
    aspect: function
    backtransform_range: function
    clip: on
    default: TRUE
    distance: function
    draw_panel: function
    expand: TRUE
    is_free: function
    is_linear: function
    labels: function
    limits: list
    modify_scales: function
    range: function
    render_axis_h: function
    render_axis_v: function
    render_bg: function
    render_fg: function
    reverse: none
    setup_data: function
    setup_layout: function
    setup_panel_guides: function
    setup_panel_params: function
    setup_params: function
    train_panel_guides: function
    transform: function
    super:  &lt;ggproto object: Class CoordCartesian, Coord, gg&gt;
$facet
&lt;ggproto object: Class FacetNull, Facet, gg&gt;
    attach_axes: function
    attach_strips: function
    compute_layout: function
    draw_back: function
    draw_front: function
    draw_labels: function
    draw_panel_content: function
    draw_panels: function
    finish_data: function
    format_strip_labels: function
    init_gtable: function
    init_scales: function
    map_data: function
    params: list
    set_panel_size: function
    setup_data: function
    setup_panel_params: function
    setup_params: function
    shrink: TRUE
    train_scales: function
    vars: function
    super:  &lt;ggproto object: Class FacetNull, Facet, gg&gt;
$plot_env
&lt;environment: 0x0000012c6d21c938&gt;
$layout
&lt;ggproto object: Class Layout, gg&gt;
    coord: NULL
    coord_params: list
    facet: NULL
    facet_params: list
    finish_data: function
    get_scales: function
    layout: NULL
    map_position: function
    panel_params: NULL
    panel_scales_x: NULL
    panel_scales_y: NULL
    render: function
    render_labels: function
    reset_scales: function
    resolve_label: function
    setup: function
    setup_panel_guides: function
    setup_panel_params: function
    train_position: function
    super:  &lt;ggproto object: Class Layout, gg&gt;
$labels
$labels$x
[1] "Tamaño de la muestra"
$labels$y
[1] "Poder estadístico"
$labels$group
[1] "effect_size"
$labels$colour
[1] "effect_size"
$labels$yintercept
[1] "yintercept"
attr(,"class")
[1] "gg"     "ggplot"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Sirenas</a:t>
            </a:r>
          </a:p>
        </p:txBody>
      </p:sp>
      <p:pic>
        <p:nvPicPr>
          <p:cNvPr descr="Sirenas_T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66800"/>
            <a:ext cx="51054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Sirenas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Indicador</a:t>
            </a:r>
          </a:p>
          <a:p>
            <a:pPr lvl="0"/>
            <a:r>
              <a:rPr/>
              <a:t>% de hogares que reportan experiencia de autoconsumo</a:t>
            </a:r>
          </a:p>
          <a:p>
            <a:pPr lvl="0" indent="0" marL="0">
              <a:buNone/>
            </a:pPr>
            <a:r>
              <a:rPr b="1"/>
              <a:t>Datos de referencia</a:t>
            </a:r>
          </a:p>
          <a:p>
            <a:pPr lvl="0"/>
            <a:r>
              <a:rPr/>
              <a:t>% de hogares que reportan experiencia de autoconsumo</a:t>
            </a:r>
          </a:p>
          <a:p>
            <a:pPr lvl="0"/>
            <a:r>
              <a:rPr/>
              <a:t>Fuente: Encuesta Nacional de Situación Nutricional, 2015</a:t>
            </a:r>
          </a:p>
          <a:p>
            <a:pPr lvl="0"/>
            <a:r>
              <a:rPr/>
              <a:t>Encuesta Nacional de Presupuestos de los Hogares (ENPH), evaluaciones ReSA, ECV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15,9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Cabecera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63.7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Sirenas</a:t>
            </a:r>
          </a:p>
          <a:p>
            <a:pPr lvl="0" indent="0">
              <a:buNone/>
            </a:pPr>
            <a:r>
              <a:rPr>
                <a:latin typeface="Courier"/>
              </a:rPr>
              <a:t>$data
# A tibble: 60 × 4
# Groups:   sample_size [10]
   sample_size effect_size power .group
         &lt;dbl&gt;       &lt;dbl&gt; &lt;dbl&gt;  &lt;int&gt;
 1          30        0.05  0.04      1
 2          30        0.1   0.06      1
 3          30        0.15  0.06      1
 4          30        0.2   0.05      1
 5          30        0.25  0.06      1
 6          30        0.3   0.05      1
 7          35        0.05  0.04      2
 8          35        0.1   0.05      2
 9          35        0.15  0.12      2
10          35        0.2   0.14      2
# ℹ 50 more rows
$layers
$layers[[1]]
geom_point: na.rm = FALSE
stat_identity: na.rm = FALSE
position_identity 
$layers[[2]]
geom_line: na.rm = FALSE, orientation = NA
stat_identity: na.rm = FALSE
position_identity 
$layers[[3]]
mapping: yintercept = ~yintercept 
geom_hline: na.rm = FALSE
stat_identity: na.rm = FALSE
position_identity 
$scales
&lt;ggproto object: Class ScalesList, gg&gt;
    add: function
    add_defaults: function
    add_missing: function
    backtransform_df: function
    clone: function
    find: function
    get_scales: function
    has_scale: function
    input: function
    map_df: function
    n: function
    non_position_scales: function
    scales: list
    set_palettes: function
    train_df: function
    transform_df: function
    super:  &lt;ggproto object: Class ScalesList, gg&gt;
$guides
&lt;Guides[0] ggproto object&gt;
&lt;empty&gt;
$mapping
$x
&lt;quosure&gt;
expr: ^sample_size
env:  0x0000012c69976070
$y
&lt;quosure&gt;
expr: ^power
env:  0x0000012c69976070
$group
&lt;quosure&gt;
expr: ^effect_size
env:  0x0000012c69976070
$colour
&lt;quosure&gt;
expr: ^effect_size
env:  0x0000012c69976070
attr(,"class")
[1] "uneval"
$theme
$line
$colour
[1] "black"
$linewidth
[1] 0.5
$linetype
[1] 1
$lineend
[1] "butt"
$arrow
[1] FALSE
$inherit.blank
[1] TRUE
attr(,"class")
[1] "element_line" "element"     
$rect
$fill
[1] "white"
$colour
[1] "black"
$linewidth
[1] 0.5
$linetype
[1] 1
$inherit.blank
[1] TRUE
attr(,"class")
[1] "element_rect" "element"     
$text
$family
[1] ""
$face
[1] "plain"
$colour
[1] "black"
$size
[1] 11
$hjust
[1] 0.5
$vjust
[1] 0.5
$angle
[1] 0
$lineheight
[1] 0.9
$margin
[1] 0points 0points 0points 0points
$debug
[1] FALSE
$inherit.blank
[1] TRUE
attr(,"class")
[1] "element_text" "element"     
$title
NULL
$aspect.ratio
NULL
$axis.title
NULL
$axis.title.x
$family
NULL
$face
NULL
$colour
NULL
$size
NULL
$hjust
NULL
$vjust
[1] 1
$angle
NULL
$lineheight
NULL
$margin
[1] 2.75points 0points    0points    0points   
$debug
NULL
$inherit.blank
[1] TRUE
attr(,"class")
[1] "element_text" "element"     
$axis.title.x.top
$family
NULL
$face
NULL
$colour
NULL
$size
NULL
$hjust
NULL
$vjust
[1] 0
$angle
NULL
$lineheight
NULL
$margin
[1] 0points    0points    2.75points 0points   
$debug
NULL
$inherit.blank
[1] TRUE
attr(,"class")
[1] "element_text" "element"     
$axis.title.x.bottom
NULL
$axis.title.y
$family
NULL
$face
NULL
$colour
NULL
$size
NULL
$hjust
NULL
$vjust
[1] 1
$angle
[1] 90
$lineheight
NULL
$margin
[1] 0points    2.75points 0points    0points   
$debug
NULL
$inherit.blank
[1] TRUE
attr(,"class")
[1] "element_text" "element"     
$axis.title.y.left
NULL
$axis.title.y.right
$family
NULL
$face
NULL
$colour
NULL
$size
NULL
$hjust
NULL
$vjust
[1] 1
$angle
[1] -90
$lineheight
NULL
$margin
[1] 0points    0points    0points    2.75points
$debug
NULL
$inherit.blank
[1] TRUE
attr(,"class")
[1] "element_text" "element"     
$axis.text
$family
NULL
$face
NULL
$colour
[1] "grey30"
$size
[1] 0.8 *
$hjust
NULL
$vjust
NULL
$angle
NULL
$lineheight
NULL
$margin
NULL
$debug
NULL
$inherit.blank
[1] TRUE
attr(,"class")
[1] "element_text" "element"     
$axis.text.x
$family
NULL
$face
NULL
$colour
NULL
$size
NULL
$hjust
NULL
$vjust
[1] 1
$angle
NULL
$lineheight
NULL
$margin
[1] 2.2points 0points   0points   0points  
$debug
NULL
$inherit.blank
[1] TRUE
attr(,"class")
[1] "element_text" "element"     
$axis.text.x.top
$family
NULL
$face
NULL
$colour
NULL
$size
NULL
$hjust
NULL
$vjust
[1] 0
$angle
NULL
$lineheight
NULL
$margin
[1] 0points   0points   2.2points 0points  
$debug
NULL
$inherit.blank
[1] TRUE
attr(,"class")
[1] "element_text" "element"     
$axis.text.x.bottom
NULL
$axis.text.y
$family
NULL
$face
NULL
$colour
NULL
$size
NULL
$hjust
[1] 1
$vjust
NULL
$angle
NULL
$lineheight
NULL
$margin
[1] 0points   2.2points 0points   0points  
$debug
NULL
$inherit.blank
[1] TRUE
attr(,"class")
[1] "element_text" "element"     
$axis.text.y.left
NULL
$axis.text.y.right
$family
NULL
$face
NULL
$colour
NULL
$size
NULL
$hjust
[1] 0
$vjust
NULL
$angle
NULL
$lineheight
NULL
$margin
[1] 0points   0points   0points   2.2points
$debug
NULL
$inherit.blank
[1] TRUE
attr(,"class")
[1] "element_text" "element"     
$axis.text.theta
NULL
$axis.text.r
$family
NULL
$face
NULL
$colour
NULL
$size
NULL
$hjust
[1] 0.5
$vjust
NULL
$angle
NULL
$lineheight
NULL
$margin
[1] 0points   2.2points 0points   2.2points
$debug
NULL
$inherit.blank
[1] TRUE
attr(,"class")
[1] "element_text" "element"     
$axis.ticks
list()
attr(,"class")
[1] "element_blank" "element"      
$axis.ticks.x
NULL
$axis.ticks.x.top
NULL
$axis.ticks.x.bottom
NULL
$axis.ticks.y
NULL
$axis.ticks.y.left
NULL
$axis.ticks.y.right
NULL
$axis.ticks.theta
NULL
$axis.ticks.r
NULL
$axis.minor.ticks.x.top
NULL
$axis.minor.ticks.x.bottom
NULL
$axis.minor.ticks.y.left
NULL
$axis.minor.ticks.y.right
NULL
$axis.minor.ticks.theta
NULL
$axis.minor.ticks.r
NULL
$axis.ticks.length
[1] 2.75points
$axis.ticks.length.x
NULL
$axis.ticks.length.x.top
NULL
$axis.ticks.length.x.bottom
NULL
$axis.ticks.length.y
NULL
$axis.ticks.length.y.left
NULL
$axis.ticks.length.y.right
NULL
$axis.ticks.length.theta
NULL
$axis.ticks.length.r
NULL
$axis.minor.ticks.length
[1] 0.75 *
$axis.minor.ticks.length.x
NULL
$axis.minor.ticks.length.x.top
NULL
$axis.minor.ticks.length.x.bottom
NULL
$axis.minor.ticks.length.y
NULL
$axis.minor.ticks.length.y.left
NULL
$axis.minor.ticks.length.y.right
NULL
$axis.minor.ticks.length.theta
NULL
$axis.minor.ticks.length.r
NULL
$axis.line
list()
attr(,"class")
[1] "element_blank" "element"      
$axis.line.x
NULL
$axis.line.x.top
NULL
$axis.line.x.bottom
NULL
$axis.line.y
NULL
$axis.line.y.left
NULL
$axis.line.y.right
NULL
$axis.line.theta
NULL
$axis.line.r
NULL
$legend.background
list()
attr(,"class")
[1] "element_blank" "element"      
$legend.margin
[1] 5.5points 5.5points 5.5points 5.5points
$legend.spacing
[1] 11points
$legend.spacing.x
NULL
$legend.spacing.y
NULL
$legend.key
list()
attr(,"class")
[1] "element_blank" "element"      
$legend.key.size
[1] 1.2lines
$legend.key.height
NULL
$legend.key.width
NULL
$legend.key.spacing
[1] 5.5points
$legend.key.spacing.x
NULL
$legend.key.spacing.y
NULL
$legend.frame
NULL
$legend.ticks
NULL
$legend.ticks.length
[1] 0.2 *
$legend.axis.line
NULL
$legend.text
$family
NULL
$face
NULL
$colour
NULL
$size
[1] 0.8 *
$hjust
NULL
$vjust
NULL
$angle
NULL
$lineheight
NULL
$margin
NULL
$debug
NULL
$inherit.blank
[1] TRUE
attr(,"class")
[1] "element_text" "element"     
$legend.text.position
NULL
$legend.title
$family
NULL
$face
NULL
$colour
NULL
$size
NULL
$hjust
[1] 0
$vjust
NULL
$angle
NULL
$lineheight
NULL
$margin
NULL
$debug
NULL
$inherit.blank
[1] TRUE
attr(,"class")
[1] "element_text" "element"     
$legend.title.position
NULL
$legend.position
[1] "right"
$legend.position.inside
NULL
$legend.direction
NULL
$legend.byrow
NULL
$legend.justification
[1] "center"
$legend.justification.top
NULL
$legend.justification.bottom
NULL
$legend.justification.left
NULL
$legend.justification.right
NULL
$legend.justification.inside
NULL
$legend.location
NULL
$legend.box
NULL
$legend.box.just
NULL
$legend.box.margin
[1] 0cm 0cm 0cm 0cm
$legend.box.background
list()
attr(,"class")
[1] "element_blank" "element"      
$legend.box.spacing
[1] 11points
$panel.background
list()
attr(,"class")
[1] "element_blank" "element"      
$panel.border
list()
attr(,"class")
[1] "element_blank" "element"      
$panel.spacing
[1] 5.5points
$panel.spacing.x
NULL
$panel.spacing.y
NULL
$panel.grid
$colour
[1] "grey92"
$linewidth
NULL
$linetype
NULL
$lineend
NULL
$arrow
[1] FALSE
$inherit.blank
[1] TRUE
attr(,"class")
[1] "element_line" "element"     
$panel.grid.major
NULL
$panel.grid.minor
$colour
NULL
$linewidth
[1] 0.5 *
$linetype
NULL
$lineend
NULL
$arrow
[1] FALSE
$inherit.blank
[1] TRUE
attr(,"class")
[1] "element_line" "element"     
$panel.grid.major.x
NULL
$panel.grid.major.y
NULL
$panel.grid.minor.x
NULL
$panel.grid.minor.y
NULL
$panel.ontop
[1] FALSE
$plot.background
list()
attr(,"class")
[1] "element_blank" "element"      
$plot.title
$family
NULL
$face
NULL
$colour
NULL
$size
[1] 1.2 *
$hjust
[1] 0
$vjust
[1] 1
$angle
NULL
$lineheight
NULL
$margin
[1] 0points   0points   5.5points 0points  
$debug
NULL
$inherit.blank
[1] TRUE
attr(,"class")
[1] "element_text" "element"     
$plot.title.position
[1] "panel"
$plot.subtitle
$family
NULL
$face
NULL
$colour
NULL
$size
NULL
$hjust
[1] 0
$vjust
[1] 1
$angle
NULL
$lineheight
NULL
$margin
[1] 0points   0points   5.5points 0points  
$debug
NULL
$inherit.blank
[1] TRUE
attr(,"class")
[1] "element_text" "element"     
$plot.caption
$family
NULL
$face
NULL
$colour
NULL
$size
[1] 0.8 *
$hjust
[1] 1
$vjust
[1] 1
$angle
NULL
$lineheight
NULL
$margin
[1] 5.5points 0points   0points   0points  
$debug
NULL
$inherit.blank
[1] TRUE
attr(,"class")
[1] "element_text" "element"     
$plot.caption.position
[1] "panel"
$plot.tag
$family
NULL
$face
NULL
$colour
NULL
$size
[1] 1.2 *
$hjust
[1] 0.5
$vjust
[1] 0.5
$angle
NULL
$lineheight
NULL
$margin
NULL
$debug
NULL
$inherit.blank
[1] TRUE
attr(,"class")
[1] "element_text" "element"     
$plot.tag.position
[1] "topleft"
$plot.tag.location
NULL
$plot.margin
[1] 5.5points 5.5points 5.5points 5.5points
$strip.background
list()
attr(,"class")
[1] "element_blank" "element"      
$strip.background.x
NULL
$strip.background.y
NULL
$strip.clip
[1] "inherit"
$strip.placement
[1] "inside"
$strip.text
$family
NULL
$face
NULL
$colour
[1] "grey10"
$size
[1] 0.8 *
$hjust
NULL
$vjust
NULL
$angle
NULL
$lineheight
NULL
$margin
[1] 4.4points 4.4points 4.4points 4.4points
$debug
NULL
$inherit.blank
[1] TRUE
attr(,"class")
[1] "element_text" "element"     
$strip.text.x
NULL
$strip.text.x.bottom
NULL
$strip.text.x.top
NULL
$strip.text.y
$family
NULL
$face
NULL
$colour
NULL
$size
NULL
$hjust
NULL
$vjust
NULL
$angle
[1] -90
$lineheight
NULL
$margin
NULL
$debug
NULL
$inherit.blank
[1] TRUE
attr(,"class")
[1] "element_text" "element"     
$strip.text.y.left
$family
NULL
$face
NULL
$colour
NULL
$size
NULL
$hjust
NULL
$vjust
NULL
$angle
[1] 90
$lineheight
NULL
$margin
NULL
$debug
NULL
$inherit.blank
[1] TRUE
attr(,"class")
[1] "element_text" "element"     
$strip.text.y.right
NULL
$strip.switch.pad.grid
[1] 2.75points
$strip.switch.pad.wrap
[1] 2.75points
attr(,"class")
[1] "theme" "gg"   
attr(,"complete")
[1] TRUE
attr(,"validate")
[1] TRUE
$coordinates
&lt;ggproto object: Class CoordCartesian, Coord, gg&gt;
    aspect: function
    backtransform_range: function
    clip: on
    default: TRUE
    distance: function
    draw_panel: function
    expand: TRUE
    is_free: function
    is_linear: function
    labels: function
    limits: list
    modify_scales: function
    range: function
    render_axis_h: function
    render_axis_v: function
    render_bg: function
    render_fg: function
    reverse: none
    setup_data: function
    setup_layout: function
    setup_panel_guides: function
    setup_panel_params: function
    setup_params: function
    train_panel_guides: function
    transform: function
    super:  &lt;ggproto object: Class CoordCartesian, Coord, gg&gt;
$facet
&lt;ggproto object: Class FacetNull, Facet, gg&gt;
    attach_axes: function
    attach_strips: function
    compute_layout: function
    draw_back: function
    draw_front: function
    draw_labels: function
    draw_panel_content: function
    draw_panels: function
    finish_data: function
    format_strip_labels: function
    init_gtable: function
    init_scales: function
    map_data: function
    params: list
    set_panel_size: function
    setup_data: function
    setup_panel_params: function
    setup_params: function
    shrink: TRUE
    train_scales: function
    vars: function
    super:  &lt;ggproto object: Class FacetNull, Facet, gg&gt;
$plot_env
&lt;environment: 0x0000012c69976070&gt;
$layout
&lt;ggproto object: Class Layout, gg&gt;
    coord: NULL
    coord_params: list
    facet: NULL
    facet_params: list
    finish_data: function
    get_scales: function
    layout: NULL
    map_position: function
    panel_params: NULL
    panel_scales_x: NULL
    panel_scales_y: NULL
    render: function
    render_labels: function
    reset_scales: function
    resolve_label: function
    setup: function
    setup_panel_guides: function
    setup_panel_params: function
    train_position: function
    super:  &lt;ggproto object: Class Layout, gg&gt;
$labels
$labels$x
[1] "Tamaño de la muestra"
$labels$y
[1] "Poder estadístico"
$labels$group
[1] "effect_size"
$labels$colour
[1] "effect_size"
$labels$yintercept
[1] "yintercept"
attr(,"class")
[1] "gg"     "ggplot"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Puerto Saija</a:t>
            </a:r>
          </a:p>
        </p:txBody>
      </p:sp>
      <p:pic>
        <p:nvPicPr>
          <p:cNvPr descr="puerto_saija_T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04900"/>
            <a:ext cx="51054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Puerto Saija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Indicador</a:t>
            </a:r>
          </a:p>
          <a:p>
            <a:pPr lvl="0"/>
            <a:r>
              <a:rPr/>
              <a:t>% de personas que reciclan residuos sólidos</a:t>
            </a:r>
          </a:p>
          <a:p>
            <a:pPr lvl="0" indent="0" marL="0">
              <a:buNone/>
            </a:pPr>
            <a:r>
              <a:rPr b="1"/>
              <a:t>Datos de referencia</a:t>
            </a:r>
          </a:p>
          <a:p>
            <a:pPr lvl="0"/>
            <a:r>
              <a:rPr/>
              <a:t>% de hogares que clasifican basuras</a:t>
            </a:r>
          </a:p>
          <a:p>
            <a:pPr lvl="0"/>
            <a:r>
              <a:rPr/>
              <a:t>Fuente: </a:t>
            </a:r>
            <a:r>
              <a:rPr>
                <a:hlinkClick r:id="rId2"/>
              </a:rPr>
              <a:t>Encuesta de Calidad de Vida (ECV) 2023, DANE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Cauca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 Inf.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 Sup.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CVE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66.5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70.9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Cabecera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59.4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56.1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62.6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Centros poblados y rural disperso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76.2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slides_files/figure-pptx/unnamed-chunk-21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Puerto Saija</a:t>
            </a:r>
          </a:p>
          <a:p>
            <a:pPr lvl="0" indent="0">
              <a:buNone/>
            </a:pPr>
            <a:r>
              <a:rPr>
                <a:latin typeface="Courier"/>
              </a:rPr>
              <a:t>$data
# A tibble: 65 × 4
# Groups:   sample_size [13]
   sample_size effect_size power .group
         &lt;dbl&gt;       &lt;dbl&gt; &lt;dbl&gt;  &lt;int&gt;
 1          30        0.05  0.03      1
 2          30        0.1   0.07      1
 3          30        0.15  0.09      1
 4          30        0.2   0.05      1
 5          30        0.25  0.03      1
 6          40        0.05  0.08      2
 7          40        0.1   0.13      2
 8          40        0.15  0.26      2
 9          40        0.2   0.3       2
10          40        0.25  0.28      2
# ℹ 55 more rows
$layers
$layers[[1]]
geom_point: na.rm = FALSE
stat_identity: na.rm = FALSE
position_identity 
$layers[[2]]
geom_line: na.rm = FALSE, orientation = NA
stat_identity: na.rm = FALSE
position_identity 
$layers[[3]]
mapping: yintercept = ~yintercept 
geom_hline: na.rm = FALSE
stat_identity: na.rm = FALSE
position_identity 
$scales
&lt;ggproto object: Class ScalesList, gg&gt;
    add: function
    add_defaults: function
    add_missing: function
    backtransform_df: function
    clone: function
    find: function
    get_scales: function
    has_scale: function
    input: function
    map_df: function
    n: function
    non_position_scales: function
    scales: list
    set_palettes: function
    train_df: function
    transform_df: function
    super:  &lt;ggproto object: Class ScalesList, gg&gt;
$guides
&lt;Guides[0] ggproto object&gt;
&lt;empty&gt;
$mapping
$x
&lt;quosure&gt;
expr: ^sample_size
env:  0x0000012c715c3310
$y
&lt;quosure&gt;
expr: ^power
env:  0x0000012c715c3310
$group
&lt;quosure&gt;
expr: ^effect_size
env:  0x0000012c715c3310
$colour
&lt;quosure&gt;
expr: ^effect_size
env:  0x0000012c715c3310
attr(,"class")
[1] "uneval"
$theme
$line
$colour
[1] "black"
$linewidth
[1] 0.5
$linetype
[1] 1
$lineend
[1] "butt"
$arrow
[1] FALSE
$inherit.blank
[1] TRUE
attr(,"class")
[1] "element_line" "element"     
$rect
$fill
[1] "white"
$colour
[1] "black"
$linewidth
[1] 0.5
$linetype
[1] 1
$inherit.blank
[1] TRUE
attr(,"class")
[1] "element_rect" "element"     
$text
$family
[1] ""
$face
[1] "plain"
$colour
[1] "black"
$size
[1] 11
$hjust
[1] 0.5
$vjust
[1] 0.5
$angle
[1] 0
$lineheight
[1] 0.9
$margin
[1] 0points 0points 0points 0points
$debug
[1] FALSE
$inherit.blank
[1] TRUE
attr(,"class")
[1] "element_text" "element"     
$title
NULL
$aspect.ratio
NULL
$axis.title
NULL
$axis.title.x
$family
NULL
$face
NULL
$colour
NULL
$size
NULL
$hjust
NULL
$vjust
[1] 1
$angle
NULL
$lineheight
NULL
$margin
[1] 2.75points 0points    0points    0points   
$debug
NULL
$inherit.blank
[1] TRUE
attr(,"class")
[1] "element_text" "element"     
$axis.title.x.top
$family
NULL
$face
NULL
$colour
NULL
$size
NULL
$hjust
NULL
$vjust
[1] 0
$angle
NULL
$lineheight
NULL
$margin
[1] 0points    0points    2.75points 0points   
$debug
NULL
$inherit.blank
[1] TRUE
attr(,"class")
[1] "element_text" "element"     
$axis.title.x.bottom
NULL
$axis.title.y
$family
NULL
$face
NULL
$colour
NULL
$size
NULL
$hjust
NULL
$vjust
[1] 1
$angle
[1] 90
$lineheight
NULL
$margin
[1] 0points    2.75points 0points    0points   
$debug
NULL
$inherit.blank
[1] TRUE
attr(,"class")
[1] "element_text" "element"     
$axis.title.y.left
NULL
$axis.title.y.right
$family
NULL
$face
NULL
$colour
NULL
$size
NULL
$hjust
NULL
$vjust
[1] 1
$angle
[1] -90
$lineheight
NULL
$margin
[1] 0points    0points    0points    2.75points
$debug
NULL
$inherit.blank
[1] TRUE
attr(,"class")
[1] "element_text" "element"     
$axis.text
$family
NULL
$face
NULL
$colour
[1] "grey30"
$size
[1] 0.8 *
$hjust
NULL
$vjust
NULL
$angle
NULL
$lineheight
NULL
$margin
NULL
$debug
NULL
$inherit.blank
[1] TRUE
attr(,"class")
[1] "element_text" "element"     
$axis.text.x
$family
NULL
$face
NULL
$colour
NULL
$size
NULL
$hjust
NULL
$vjust
[1] 1
$angle
NULL
$lineheight
NULL
$margin
[1] 2.2points 0points   0points   0points  
$debug
NULL
$inherit.blank
[1] TRUE
attr(,"class")
[1] "element_text" "element"     
$axis.text.x.top
$family
NULL
$face
NULL
$colour
NULL
$size
NULL
$hjust
NULL
$vjust
[1] 0
$angle
NULL
$lineheight
NULL
$margin
[1] 0points   0points   2.2points 0points  
$debug
NULL
$inherit.blank
[1] TRUE
attr(,"class")
[1] "element_text" "element"     
$axis.text.x.bottom
NULL
$axis.text.y
$family
NULL
$face
NULL
$colour
NULL
$size
NULL
$hjust
[1] 1
$vjust
NULL
$angle
NULL
$lineheight
NULL
$margin
[1] 0points   2.2points 0points   0points  
$debug
NULL
$inherit.blank
[1] TRUE
attr(,"class")
[1] "element_text" "element"     
$axis.text.y.left
NULL
$axis.text.y.right
$family
NULL
$face
NULL
$colour
NULL
$size
NULL
$hjust
[1] 0
$vjust
NULL
$angle
NULL
$lineheight
NULL
$margin
[1] 0points   0points   0points   2.2points
$debug
NULL
$inherit.blank
[1] TRUE
attr(,"class")
[1] "element_text" "element"     
$axis.text.theta
NULL
$axis.text.r
$family
NULL
$face
NULL
$colour
NULL
$size
NULL
$hjust
[1] 0.5
$vjust
NULL
$angle
NULL
$lineheight
NULL
$margin
[1] 0points   2.2points 0points   2.2points
$debug
NULL
$inherit.blank
[1] TRUE
attr(,"class")
[1] "element_text" "element"     
$axis.ticks
list()
attr(,"class")
[1] "element_blank" "element"      
$axis.ticks.x
NULL
$axis.ticks.x.top
NULL
$axis.ticks.x.bottom
NULL
$axis.ticks.y
NULL
$axis.ticks.y.left
NULL
$axis.ticks.y.right
NULL
$axis.ticks.theta
NULL
$axis.ticks.r
NULL
$axis.minor.ticks.x.top
NULL
$axis.minor.ticks.x.bottom
NULL
$axis.minor.ticks.y.left
NULL
$axis.minor.ticks.y.right
NULL
$axis.minor.ticks.theta
NULL
$axis.minor.ticks.r
NULL
$axis.ticks.length
[1] 2.75points
$axis.ticks.length.x
NULL
$axis.ticks.length.x.top
NULL
$axis.ticks.length.x.bottom
NULL
$axis.ticks.length.y
NULL
$axis.ticks.length.y.left
NULL
$axis.ticks.length.y.right
NULL
$axis.ticks.length.theta
NULL
$axis.ticks.length.r
NULL
$axis.minor.ticks.length
[1] 0.75 *
$axis.minor.ticks.length.x
NULL
$axis.minor.ticks.length.x.top
NULL
$axis.minor.ticks.length.x.bottom
NULL
$axis.minor.ticks.length.y
NULL
$axis.minor.ticks.length.y.left
NULL
$axis.minor.ticks.length.y.right
NULL
$axis.minor.ticks.length.theta
NULL
$axis.minor.ticks.length.r
NULL
$axis.line
list()
attr(,"class")
[1] "element_blank" "element"      
$axis.line.x
NULL
$axis.line.x.top
NULL
$axis.line.x.bottom
NULL
$axis.line.y
NULL
$axis.line.y.left
NULL
$axis.line.y.right
NULL
$axis.line.theta
NULL
$axis.line.r
NULL
$legend.background
list()
attr(,"class")
[1] "element_blank" "element"      
$legend.margin
[1] 5.5points 5.5points 5.5points 5.5points
$legend.spacing
[1] 11points
$legend.spacing.x
NULL
$legend.spacing.y
NULL
$legend.key
list()
attr(,"class")
[1] "element_blank" "element"      
$legend.key.size
[1] 1.2lines
$legend.key.height
NULL
$legend.key.width
NULL
$legend.key.spacing
[1] 5.5points
$legend.key.spacing.x
NULL
$legend.key.spacing.y
NULL
$legend.frame
NULL
$legend.ticks
NULL
$legend.ticks.length
[1] 0.2 *
$legend.axis.line
NULL
$legend.text
$family
NULL
$face
NULL
$colour
NULL
$size
[1] 0.8 *
$hjust
NULL
$vjust
NULL
$angle
NULL
$lineheight
NULL
$margin
NULL
$debug
NULL
$inherit.blank
[1] TRUE
attr(,"class")
[1] "element_text" "element"     
$legend.text.position
NULL
$legend.title
$family
NULL
$face
NULL
$colour
NULL
$size
NULL
$hjust
[1] 0
$vjust
NULL
$angle
NULL
$lineheight
NULL
$margin
NULL
$debug
NULL
$inherit.blank
[1] TRUE
attr(,"class")
[1] "element_text" "element"     
$legend.title.position
NULL
$legend.position
[1] "right"
$legend.position.inside
NULL
$legend.direction
NULL
$legend.byrow
NULL
$legend.justification
[1] "center"
$legend.justification.top
NULL
$legend.justification.bottom
NULL
$legend.justification.left
NULL
$legend.justification.right
NULL
$legend.justification.inside
NULL
$legend.location
NULL
$legend.box
NULL
$legend.box.just
NULL
$legend.box.margin
[1] 0cm 0cm 0cm 0cm
$legend.box.background
list()
attr(,"class")
[1] "element_blank" "element"      
$legend.box.spacing
[1] 11points
$panel.background
list()
attr(,"class")
[1] "element_blank" "element"      
$panel.border
list()
attr(,"class")
[1] "element_blank" "element"      
$panel.spacing
[1] 5.5points
$panel.spacing.x
NULL
$panel.spacing.y
NULL
$panel.grid
$colour
[1] "grey92"
$linewidth
NULL
$linetype
NULL
$lineend
NULL
$arrow
[1] FALSE
$inherit.blank
[1] TRUE
attr(,"class")
[1] "element_line" "element"     
$panel.grid.major
NULL
$panel.grid.minor
$colour
NULL
$linewidth
[1] 0.5 *
$linetype
NULL
$lineend
NULL
$arrow
[1] FALSE
$inherit.blank
[1] TRUE
attr(,"class")
[1] "element_line" "element"     
$panel.grid.major.x
NULL
$panel.grid.major.y
NULL
$panel.grid.minor.x
NULL
$panel.grid.minor.y
NULL
$panel.ontop
[1] FALSE
$plot.background
list()
attr(,"class")
[1] "element_blank" "element"      
$plot.title
$family
NULL
$face
NULL
$colour
NULL
$size
[1] 1.2 *
$hjust
[1] 0
$vjust
[1] 1
$angle
NULL
$lineheight
NULL
$margin
[1] 0points   0points   5.5points 0points  
$debug
NULL
$inherit.blank
[1] TRUE
attr(,"class")
[1] "element_text" "element"     
$plot.title.position
[1] "panel"
$plot.subtitle
$family
NULL
$face
NULL
$colour
NULL
$size
NULL
$hjust
[1] 0
$vjust
[1] 1
$angle
NULL
$lineheight
NULL
$margin
[1] 0points   0points   5.5points 0points  
$debug
NULL
$inherit.blank
[1] TRUE
attr(,"class")
[1] "element_text" "element"     
$plot.caption
$family
NULL
$face
NULL
$colour
NULL
$size
[1] 0.8 *
$hjust
[1] 1
$vjust
[1] 1
$angle
NULL
$lineheight
NULL
$margin
[1] 5.5points 0points   0points   0points  
$debug
NULL
$inherit.blank
[1] TRUE
attr(,"class")
[1] "element_text" "element"     
$plot.caption.position
[1] "panel"
$plot.tag
$family
NULL
$face
NULL
$colour
NULL
$size
[1] 1.2 *
$hjust
[1] 0.5
$vjust
[1] 0.5
$angle
NULL
$lineheight
NULL
$margin
NULL
$debug
NULL
$inherit.blank
[1] TRUE
attr(,"class")
[1] "element_text" "element"     
$plot.tag.position
[1] "topleft"
$plot.tag.location
NULL
$plot.margin
[1] 5.5points 5.5points 5.5points 5.5points
$strip.background
list()
attr(,"class")
[1] "element_blank" "element"      
$strip.background.x
NULL
$strip.background.y
NULL
$strip.clip
[1] "inherit"
$strip.placement
[1] "inside"
$strip.text
$family
NULL
$face
NULL
$colour
[1] "grey10"
$size
[1] 0.8 *
$hjust
NULL
$vjust
NULL
$angle
NULL
$lineheight
NULL
$margin
[1] 4.4points 4.4points 4.4points 4.4points
$debug
NULL
$inherit.blank
[1] TRUE
attr(,"class")
[1] "element_text" "element"     
$strip.text.x
NULL
$strip.text.x.bottom
NULL
$strip.text.x.top
NULL
$strip.text.y
$family
NULL
$face
NULL
$colour
NULL
$size
NULL
$hjust
NULL
$vjust
NULL
$angle
[1] -90
$lineheight
NULL
$margin
NULL
$debug
NULL
$inherit.blank
[1] TRUE
attr(,"class")
[1] "element_text" "element"     
$strip.text.y.left
$family
NULL
$face
NULL
$colour
NULL
$size
NULL
$hjust
NULL
$vjust
NULL
$angle
[1] 90
$lineheight
NULL
$margin
NULL
$debug
NULL
$inherit.blank
[1] TRUE
attr(,"class")
[1] "element_text" "element"     
$strip.text.y.right
NULL
$strip.switch.pad.grid
[1] 2.75points
$strip.switch.pad.wrap
[1] 2.75points
attr(,"class")
[1] "theme" "gg"   
attr(,"complete")
[1] TRUE
attr(,"validate")
[1] TRUE
$coordinates
&lt;ggproto object: Class CoordCartesian, Coord, gg&gt;
    aspect: function
    backtransform_range: function
    clip: on
    default: TRUE
    distance: function
    draw_panel: function
    expand: TRUE
    is_free: function
    is_linear: function
    labels: function
    limits: list
    modify_scales: function
    range: function
    render_axis_h: function
    render_axis_v: function
    render_bg: function
    render_fg: function
    reverse: none
    setup_data: function
    setup_layout: function
    setup_panel_guides: function
    setup_panel_params: function
    setup_params: function
    train_panel_guides: function
    transform: function
    super:  &lt;ggproto object: Class CoordCartesian, Coord, gg&gt;
$facet
&lt;ggproto object: Class FacetNull, Facet, gg&gt;
    attach_axes: function
    attach_strips: function
    compute_layout: function
    draw_back: function
    draw_front: function
    draw_labels: function
    draw_panel_content: function
    draw_panels: function
    finish_data: function
    format_strip_labels: function
    init_gtable: function
    init_scales: function
    map_data: function
    params: list
    set_panel_size: function
    setup_data: function
    setup_panel_params: function
    setup_params: function
    shrink: TRUE
    train_scales: function
    vars: function
    super:  &lt;ggproto object: Class FacetNull, Facet, gg&gt;
$plot_env
&lt;environment: 0x0000012c715c3310&gt;
$layout
&lt;ggproto object: Class Layout, gg&gt;
    coord: NULL
    coord_params: list
    facet: NULL
    facet_params: list
    finish_data: function
    get_scales: function
    layout: NULL
    map_position: function
    panel_params: NULL
    panel_scales_x: NULL
    panel_scales_y: NULL
    render: function
    render_labels: function
    reset_scales: function
    resolve_label: function
    setup: function
    setup_panel_guides: function
    setup_panel_params: function
    train_position: function
    super:  &lt;ggproto object: Class Layout, gg&gt;
$labels
$labels$x
[1] "Tamaño de la muestra"
$labels$y
[1] "Poder estadístico"
$labels$group
[1] "effect_size"
$labels$colour
[1] "effect_size"
$labels$yintercept
[1] "yintercept"
attr(,"class")
[1] "gg"     "ggplot"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Sivirú</a:t>
            </a:r>
          </a:p>
        </p:txBody>
      </p:sp>
      <p:pic>
        <p:nvPicPr>
          <p:cNvPr descr="siviru_T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77900"/>
            <a:ext cx="5105400" cy="283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Sivirú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Indicador</a:t>
            </a:r>
          </a:p>
          <a:p>
            <a:pPr lvl="0"/>
            <a:r>
              <a:rPr/>
              <a:t>% de hogares que reportan experiencia de autoconsumo</a:t>
            </a:r>
          </a:p>
          <a:p>
            <a:pPr lvl="0" indent="0" marL="0">
              <a:buNone/>
            </a:pPr>
            <a:r>
              <a:rPr b="1"/>
              <a:t>Datos de referencia</a:t>
            </a:r>
          </a:p>
          <a:p>
            <a:pPr lvl="0"/>
            <a:r>
              <a:rPr/>
              <a:t>% de hogares que reportan experiencia de autoconsumo</a:t>
            </a:r>
          </a:p>
          <a:p>
            <a:pPr lvl="0"/>
            <a:r>
              <a:rPr/>
              <a:t>Fuente: Encuesta Nacional de Situación Nutricional, 2015</a:t>
            </a:r>
          </a:p>
          <a:p>
            <a:pPr lvl="0"/>
            <a:r>
              <a:rPr/>
              <a:t>Encuesta Nacional de Presupuestos de los Hogares (ENPH), evaluaciones ReSA, ECV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15,9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Cabecera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Resto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63.7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Sivirú</a:t>
            </a:r>
          </a:p>
          <a:p>
            <a:pPr lvl="0" indent="0">
              <a:buNone/>
            </a:pPr>
            <a:r>
              <a:rPr>
                <a:latin typeface="Courier"/>
              </a:rPr>
              <a:t>$data
# A tibble: 80 × 4
# Groups:   sample_size [10]
   sample_size effect_size power .group
         &lt;dbl&gt;       &lt;dbl&gt; &lt;dbl&gt;  &lt;int&gt;
 1          30        0.05  0.06      1
 2          30        0.1   0.09      1
 3          30        0.15  0.09      1
 4          30        0.2   0.12      1
 5          30        0.25  0.11      1
 6          30        0.3   0.12      1
 7          30        0.35  0.11      1
 8          30        0.4   0.14      1
 9          40        0.05  0.17      2
10          40        0.1   0.2       2
# ℹ 70 more rows
$layers
$layers[[1]]
geom_point: na.rm = FALSE
stat_identity: na.rm = FALSE
position_identity 
$layers[[2]]
geom_line: na.rm = FALSE, orientation = NA
stat_identity: na.rm = FALSE
position_identity 
$layers[[3]]
mapping: yintercept = ~yintercept 
geom_hline: na.rm = FALSE
stat_identity: na.rm = FALSE
position_identity 
$scales
&lt;ggproto object: Class ScalesList, gg&gt;
    add: function
    add_defaults: function
    add_missing: function
    backtransform_df: function
    clone: function
    find: function
    get_scales: function
    has_scale: function
    input: function
    map_df: function
    n: function
    non_position_scales: function
    scales: list
    set_palettes: function
    train_df: function
    transform_df: function
    super:  &lt;ggproto object: Class ScalesList, gg&gt;
$guides
&lt;Guides[0] ggproto object&gt;
&lt;empty&gt;
$mapping
$x
&lt;quosure&gt;
expr: ^sample_size
env:  0x0000012c6f172c40
$y
&lt;quosure&gt;
expr: ^power
env:  0x0000012c6f172c40
$group
&lt;quosure&gt;
expr: ^effect_size
env:  0x0000012c6f172c40
$colour
&lt;quosure&gt;
expr: ^effect_size
env:  0x0000012c6f172c40
attr(,"class")
[1] "uneval"
$theme
$line
$colour
[1] "black"
$linewidth
[1] 0.5
$linetype
[1] 1
$lineend
[1] "butt"
$arrow
[1] FALSE
$inherit.blank
[1] TRUE
attr(,"class")
[1] "element_line" "element"     
$rect
$fill
[1] "white"
$colour
[1] "black"
$linewidth
[1] 0.5
$linetype
[1] 1
$inherit.blank
[1] TRUE
attr(,"class")
[1] "element_rect" "element"     
$text
$family
[1] ""
$face
[1] "plain"
$colour
[1] "black"
$size
[1] 11
$hjust
[1] 0.5
$vjust
[1] 0.5
$angle
[1] 0
$lineheight
[1] 0.9
$margin
[1] 0points 0points 0points 0points
$debug
[1] FALSE
$inherit.blank
[1] TRUE
attr(,"class")
[1] "element_text" "element"     
$title
NULL
$aspect.ratio
NULL
$axis.title
NULL
$axis.title.x
$family
NULL
$face
NULL
$colour
NULL
$size
NULL
$hjust
NULL
$vjust
[1] 1
$angle
NULL
$lineheight
NULL
$margin
[1] 2.75points 0points    0points    0points   
$debug
NULL
$inherit.blank
[1] TRUE
attr(,"class")
[1] "element_text" "element"     
$axis.title.x.top
$family
NULL
$face
NULL
$colour
NULL
$size
NULL
$hjust
NULL
$vjust
[1] 0
$angle
NULL
$lineheight
NULL
$margin
[1] 0points    0points    2.75points 0points   
$debug
NULL
$inherit.blank
[1] TRUE
attr(,"class")
[1] "element_text" "element"     
$axis.title.x.bottom
NULL
$axis.title.y
$family
NULL
$face
NULL
$colour
NULL
$size
NULL
$hjust
NULL
$vjust
[1] 1
$angle
[1] 90
$lineheight
NULL
$margin
[1] 0points    2.75points 0points    0points   
$debug
NULL
$inherit.blank
[1] TRUE
attr(,"class")
[1] "element_text" "element"     
$axis.title.y.left
NULL
$axis.title.y.right
$family
NULL
$face
NULL
$colour
NULL
$size
NULL
$hjust
NULL
$vjust
[1] 1
$angle
[1] -90
$lineheight
NULL
$margin
[1] 0points    0points    0points    2.75points
$debug
NULL
$inherit.blank
[1] TRUE
attr(,"class")
[1] "element_text" "element"     
$axis.text
$family
NULL
$face
NULL
$colour
[1] "grey30"
$size
[1] 0.8 *
$hjust
NULL
$vjust
NULL
$angle
NULL
$lineheight
NULL
$margin
NULL
$debug
NULL
$inherit.blank
[1] TRUE
attr(,"class")
[1] "element_text" "element"     
$axis.text.x
$family
NULL
$face
NULL
$colour
NULL
$size
NULL
$hjust
NULL
$vjust
[1] 1
$angle
NULL
$lineheight
NULL
$margin
[1] 2.2points 0points   0points   0points  
$debug
NULL
$inherit.blank
[1] TRUE
attr(,"class")
[1] "element_text" "element"     
$axis.text.x.top
$family
NULL
$face
NULL
$colour
NULL
$size
NULL
$hjust
NULL
$vjust
[1] 0
$angle
NULL
$lineheight
NULL
$margin
[1] 0points   0points   2.2points 0points  
$debug
NULL
$inherit.blank
[1] TRUE
attr(,"class")
[1] "element_text" "element"     
$axis.text.x.bottom
NULL
$axis.text.y
$family
NULL
$face
NULL
$colour
NULL
$size
NULL
$hjust
[1] 1
$vjust
NULL
$angle
NULL
$lineheight
NULL
$margin
[1] 0points   2.2points 0points   0points  
$debug
NULL
$inherit.blank
[1] TRUE
attr(,"class")
[1] "element_text" "element"     
$axis.text.y.left
NULL
$axis.text.y.right
$family
NULL
$face
NULL
$colour
NULL
$size
NULL
$hjust
[1] 0
$vjust
NULL
$angle
NULL
$lineheight
NULL
$margin
[1] 0points   0points   0points   2.2points
$debug
NULL
$inherit.blank
[1] TRUE
attr(,"class")
[1] "element_text" "element"     
$axis.text.theta
NULL
$axis.text.r
$family
NULL
$face
NULL
$colour
NULL
$size
NULL
$hjust
[1] 0.5
$vjust
NULL
$angle
NULL
$lineheight
NULL
$margin
[1] 0points   2.2points 0points   2.2points
$debug
NULL
$inherit.blank
[1] TRUE
attr(,"class")
[1] "element_text" "element"     
$axis.ticks
list()
attr(,"class")
[1] "element_blank" "element"      
$axis.ticks.x
NULL
$axis.ticks.x.top
NULL
$axis.ticks.x.bottom
NULL
$axis.ticks.y
NULL
$axis.ticks.y.left
NULL
$axis.ticks.y.right
NULL
$axis.ticks.theta
NULL
$axis.ticks.r
NULL
$axis.minor.ticks.x.top
NULL
$axis.minor.ticks.x.bottom
NULL
$axis.minor.ticks.y.left
NULL
$axis.minor.ticks.y.right
NULL
$axis.minor.ticks.theta
NULL
$axis.minor.ticks.r
NULL
$axis.ticks.length
[1] 2.75points
$axis.ticks.length.x
NULL
$axis.ticks.length.x.top
NULL
$axis.ticks.length.x.bottom
NULL
$axis.ticks.length.y
NULL
$axis.ticks.length.y.left
NULL
$axis.ticks.length.y.right
NULL
$axis.ticks.length.theta
NULL
$axis.ticks.length.r
NULL
$axis.minor.ticks.length
[1] 0.75 *
$axis.minor.ticks.length.x
NULL
$axis.minor.ticks.length.x.top
NULL
$axis.minor.ticks.length.x.bottom
NULL
$axis.minor.ticks.length.y
NULL
$axis.minor.ticks.length.y.left
NULL
$axis.minor.ticks.length.y.right
NULL
$axis.minor.ticks.length.theta
NULL
$axis.minor.ticks.length.r
NULL
$axis.line
list()
attr(,"class")
[1] "element_blank" "element"      
$axis.line.x
NULL
$axis.line.x.top
NULL
$axis.line.x.bottom
NULL
$axis.line.y
NULL
$axis.line.y.left
NULL
$axis.line.y.right
NULL
$axis.line.theta
NULL
$axis.line.r
NULL
$legend.background
list()
attr(,"class")
[1] "element_blank" "element"      
$legend.margin
[1] 5.5points 5.5points 5.5points 5.5points
$legend.spacing
[1] 11points
$legend.spacing.x
NULL
$legend.spacing.y
NULL
$legend.key
list()
attr(,"class")
[1] "element_blank" "element"      
$legend.key.size
[1] 1.2lines
$legend.key.height
NULL
$legend.key.width
NULL
$legend.key.spacing
[1] 5.5points
$legend.key.spacing.x
NULL
$legend.key.spacing.y
NULL
$legend.frame
NULL
$legend.ticks
NULL
$legend.ticks.length
[1] 0.2 *
$legend.axis.line
NULL
$legend.text
$family
NULL
$face
NULL
$colour
NULL
$size
[1] 0.8 *
$hjust
NULL
$vjust
NULL
$angle
NULL
$lineheight
NULL
$margin
NULL
$debug
NULL
$inherit.blank
[1] TRUE
attr(,"class")
[1] "element_text" "element"     
$legend.text.position
NULL
$legend.title
$family
NULL
$face
NULL
$colour
NULL
$size
NULL
$hjust
[1] 0
$vjust
NULL
$angle
NULL
$lineheight
NULL
$margin
NULL
$debug
NULL
$inherit.blank
[1] TRUE
attr(,"class")
[1] "element_text" "element"     
$legend.title.position
NULL
$legend.position
[1] "right"
$legend.position.inside
NULL
$legend.direction
NULL
$legend.byrow
NULL
$legend.justification
[1] "center"
$legend.justification.top
NULL
$legend.justification.bottom
NULL
$legend.justification.left
NULL
$legend.justification.right
NULL
$legend.justification.inside
NULL
$legend.location
NULL
$legend.box
NULL
$legend.box.just
NULL
$legend.box.margin
[1] 0cm 0cm 0cm 0cm
$legend.box.background
list()
attr(,"class")
[1] "element_blank" "element"      
$legend.box.spacing
[1] 11points
$panel.background
list()
attr(,"class")
[1] "element_blank" "element"      
$panel.border
list()
attr(,"class")
[1] "element_blank" "element"      
$panel.spacing
[1] 5.5points
$panel.spacing.x
NULL
$panel.spacing.y
NULL
$panel.grid
$colour
[1] "grey92"
$linewidth
NULL
$linetype
NULL
$lineend
NULL
$arrow
[1] FALSE
$inherit.blank
[1] TRUE
attr(,"class")
[1] "element_line" "element"     
$panel.grid.major
NULL
$panel.grid.minor
$colour
NULL
$linewidth
[1] 0.5 *
$linetype
NULL
$lineend
NULL
$arrow
[1] FALSE
$inherit.blank
[1] TRUE
attr(,"class")
[1] "element_line" "element"     
$panel.grid.major.x
NULL
$panel.grid.major.y
NULL
$panel.grid.minor.x
NULL
$panel.grid.minor.y
NULL
$panel.ontop
[1] FALSE
$plot.background
list()
attr(,"class")
[1] "element_blank" "element"      
$plot.title
$family
NULL
$face
NULL
$colour
NULL
$size
[1] 1.2 *
$hjust
[1] 0
$vjust
[1] 1
$angle
NULL
$lineheight
NULL
$margin
[1] 0points   0points   5.5points 0points  
$debug
NULL
$inherit.blank
[1] TRUE
attr(,"class")
[1] "element_text" "element"     
$plot.title.position
[1] "panel"
$plot.subtitle
$family
NULL
$face
NULL
$colour
NULL
$size
NULL
$hjust
[1] 0
$vjust
[1] 1
$angle
NULL
$lineheight
NULL
$margin
[1] 0points   0points   5.5points 0points  
$debug
NULL
$inherit.blank
[1] TRUE
attr(,"class")
[1] "element_text" "element"     
$plot.caption
$family
NULL
$face
NULL
$colour
NULL
$size
[1] 0.8 *
$hjust
[1] 1
$vjust
[1] 1
$angle
NULL
$lineheight
NULL
$margin
[1] 5.5points 0points   0points   0points  
$debug
NULL
$inherit.blank
[1] TRUE
attr(,"class")
[1] "element_text" "element"     
$plot.caption.position
[1] "panel"
$plot.tag
$family
NULL
$face
NULL
$colour
NULL
$size
[1] 1.2 *
$hjust
[1] 0.5
$vjust
[1] 0.5
$angle
NULL
$lineheight
NULL
$margin
NULL
$debug
NULL
$inherit.blank
[1] TRUE
attr(,"class")
[1] "element_text" "element"     
$plot.tag.position
[1] "topleft"
$plot.tag.location
NULL
$plot.margin
[1] 5.5points 5.5points 5.5points 5.5points
$strip.background
list()
attr(,"class")
[1] "element_blank" "element"      
$strip.background.x
NULL
$strip.background.y
NULL
$strip.clip
[1] "inherit"
$strip.placement
[1] "inside"
$strip.text
$family
NULL
$face
NULL
$colour
[1] "grey10"
$size
[1] 0.8 *
$hjust
NULL
$vjust
NULL
$angle
NULL
$lineheight
NULL
$margin
[1] 4.4points 4.4points 4.4points 4.4points
$debug
NULL
$inherit.blank
[1] TRUE
attr(,"class")
[1] "element_text" "element"     
$strip.text.x
NULL
$strip.text.x.bottom
NULL
$strip.text.x.top
NULL
$strip.text.y
$family
NULL
$face
NULL
$colour
NULL
$size
NULL
$hjust
NULL
$vjust
NULL
$angle
[1] -90
$lineheight
NULL
$margin
NULL
$debug
NULL
$inherit.blank
[1] TRUE
attr(,"class")
[1] "element_text" "element"     
$strip.text.y.left
$family
NULL
$face
NULL
$colour
NULL
$size
NULL
$hjust
NULL
$vjust
NULL
$angle
[1] 90
$lineheight
NULL
$margin
NULL
$debug
NULL
$inherit.blank
[1] TRUE
attr(,"class")
[1] "element_text" "element"     
$strip.text.y.right
NULL
$strip.switch.pad.grid
[1] 2.75points
$strip.switch.pad.wrap
[1] 2.75points
attr(,"class")
[1] "theme" "gg"   
attr(,"complete")
[1] TRUE
attr(,"validate")
[1] TRUE
$coordinates
&lt;ggproto object: Class CoordCartesian, Coord, gg&gt;
    aspect: function
    backtransform_range: function
    clip: on
    default: TRUE
    distance: function
    draw_panel: function
    expand: TRUE
    is_free: function
    is_linear: function
    labels: function
    limits: list
    modify_scales: function
    range: function
    render_axis_h: function
    render_axis_v: function
    render_bg: function
    render_fg: function
    reverse: none
    setup_data: function
    setup_layout: function
    setup_panel_guides: function
    setup_panel_params: function
    setup_params: function
    train_panel_guides: function
    transform: function
    super:  &lt;ggproto object: Class CoordCartesian, Coord, gg&gt;
$facet
&lt;ggproto object: Class FacetNull, Facet, gg&gt;
    attach_axes: function
    attach_strips: function
    compute_layout: function
    draw_back: function
    draw_front: function
    draw_labels: function
    draw_panel_content: function
    draw_panels: function
    finish_data: function
    format_strip_labels: function
    init_gtable: function
    init_scales: function
    map_data: function
    params: list
    set_panel_size: function
    setup_data: function
    setup_panel_params: function
    setup_params: function
    shrink: TRUE
    train_scales: function
    vars: function
    super:  &lt;ggproto object: Class FacetNull, Facet, gg&gt;
$plot_env
&lt;environment: 0x0000012c6f172c40&gt;
$layout
&lt;ggproto object: Class Layout, gg&gt;
    coord: NULL
    coord_params: list
    facet: NULL
    facet_params: list
    finish_data: function
    get_scales: function
    layout: NULL
    map_position: function
    panel_params: NULL
    panel_scales_x: NULL
    panel_scales_y: NULL
    render: function
    render_labels: function
    reset_scales: function
    resolve_label: function
    setup: function
    setup_panel_guides: function
    setup_panel_params: function
    train_position: function
    super:  &lt;ggproto object: Class Layout, gg&gt;
$labels
$labels$x
[1] "Tamaño de la muestra"
$labels$y
[1] "Poder estadístico"
$labels$group
[1] "effect_size"
$labels$colour
[1] "effect_size"
$labels$yintercept
[1] "yintercept"
attr(,"class")
[1] "gg"     "ggplot"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San Andrés de Usuragá</a:t>
            </a:r>
          </a:p>
        </p:txBody>
      </p:sp>
      <p:pic>
        <p:nvPicPr>
          <p:cNvPr descr="usuraga_T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65200"/>
            <a:ext cx="5105400" cy="285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San Andrés de Usuragá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Indicador</a:t>
            </a:r>
          </a:p>
          <a:p>
            <a:pPr lvl="0"/>
            <a:r>
              <a:rPr/>
              <a:t>Producción (esperada)</a:t>
            </a:r>
          </a:p>
          <a:p>
            <a:pPr lvl="0"/>
            <a:r>
              <a:rPr/>
              <a:t>Ingresos</a:t>
            </a:r>
          </a:p>
          <a:p>
            <a:pPr lvl="0" indent="0" marL="0">
              <a:buNone/>
            </a:pPr>
            <a:r>
              <a:rPr b="1"/>
              <a:t>Datos de referencia</a:t>
            </a:r>
          </a:p>
          <a:p>
            <a:pPr lvl="0"/>
            <a:r>
              <a:rPr/>
              <a:t>Encuesta nacional agropecuaria (ENA), DANE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Producción Plátano (toneladas)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2.185.005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Área cosechada (Hectáreas)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250.575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Toneladas por Hectárea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8.72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San Andrés de Usuragá</a:t>
            </a:r>
          </a:p>
          <a:p>
            <a:pPr lvl="0" indent="0">
              <a:buNone/>
            </a:pPr>
            <a:r>
              <a:rPr>
                <a:latin typeface="Courier"/>
              </a:rPr>
              <a:t>$data
# A tibble: 42 × 4
# Groups:   sample_size [6]
   sample_size effect_size power .group
         &lt;dbl&gt;       &lt;dbl&gt; &lt;dbl&gt;  &lt;int&gt;
 1          20        0.05     0      1
 2          20        0.2      0      1
 3          20        0.35     0      1
 4          20        0.5      0      1
 5          20        0.65     0      1
 6          20        0.8      0      1
 7          20        0.95    NA      1
 8          22        0.05     0      2
 9          22        0.2      0      2
10          22        0.35     0      2
# ℹ 32 more rows
$layers
$layers[[1]]
geom_point: na.rm = FALSE
stat_identity: na.rm = FALSE
position_identity 
$layers[[2]]
geom_line: na.rm = FALSE, orientation = NA
stat_identity: na.rm = FALSE
position_identity 
$layers[[3]]
mapping: yintercept = ~yintercept 
geom_hline: na.rm = FALSE
stat_identity: na.rm = FALSE
position_identity 
$scales
&lt;ggproto object: Class ScalesList, gg&gt;
    add: function
    add_defaults: function
    add_missing: function
    backtransform_df: function
    clone: function
    find: function
    get_scales: function
    has_scale: function
    input: function
    map_df: function
    n: function
    non_position_scales: function
    scales: list
    set_palettes: function
    train_df: function
    transform_df: function
    super:  &lt;ggproto object: Class ScalesList, gg&gt;
$guides
&lt;Guides[0] ggproto object&gt;
&lt;empty&gt;
$mapping
$x
&lt;quosure&gt;
expr: ^sample_size
env:  0x0000012c6d282e00
$y
&lt;quosure&gt;
expr: ^power
env:  0x0000012c6d282e00
$group
&lt;quosure&gt;
expr: ^effect_size
env:  0x0000012c6d282e00
$colour
&lt;quosure&gt;
expr: ^effect_size
env:  0x0000012c6d282e00
attr(,"class")
[1] "uneval"
$theme
$line
$colour
[1] "black"
$linewidth
[1] 0.5
$linetype
[1] 1
$lineend
[1] "butt"
$arrow
[1] FALSE
$inherit.blank
[1] TRUE
attr(,"class")
[1] "element_line" "element"     
$rect
$fill
[1] "white"
$colour
[1] "black"
$linewidth
[1] 0.5
$linetype
[1] 1
$inherit.blank
[1] TRUE
attr(,"class")
[1] "element_rect" "element"     
$text
$family
[1] ""
$face
[1] "plain"
$colour
[1] "black"
$size
[1] 11
$hjust
[1] 0.5
$vjust
[1] 0.5
$angle
[1] 0
$lineheight
[1] 0.9
$margin
[1] 0points 0points 0points 0points
$debug
[1] FALSE
$inherit.blank
[1] TRUE
attr(,"class")
[1] "element_text" "element"     
$title
NULL
$aspect.ratio
NULL
$axis.title
NULL
$axis.title.x
$family
NULL
$face
NULL
$colour
NULL
$size
NULL
$hjust
NULL
$vjust
[1] 1
$angle
NULL
$lineheight
NULL
$margin
[1] 2.75points 0points    0points    0points   
$debug
NULL
$inherit.blank
[1] TRUE
attr(,"class")
[1] "element_text" "element"     
$axis.title.x.top
$family
NULL
$face
NULL
$colour
NULL
$size
NULL
$hjust
NULL
$vjust
[1] 0
$angle
NULL
$lineheight
NULL
$margin
[1] 0points    0points    2.75points 0points   
$debug
NULL
$inherit.blank
[1] TRUE
attr(,"class")
[1] "element_text" "element"     
$axis.title.x.bottom
NULL
$axis.title.y
$family
NULL
$face
NULL
$colour
NULL
$size
NULL
$hjust
NULL
$vjust
[1] 1
$angle
[1] 90
$lineheight
NULL
$margin
[1] 0points    2.75points 0points    0points   
$debug
NULL
$inherit.blank
[1] TRUE
attr(,"class")
[1] "element_text" "element"     
$axis.title.y.left
NULL
$axis.title.y.right
$family
NULL
$face
NULL
$colour
NULL
$size
NULL
$hjust
NULL
$vjust
[1] 1
$angle
[1] -90
$lineheight
NULL
$margin
[1] 0points    0points    0points    2.75points
$debug
NULL
$inherit.blank
[1] TRUE
attr(,"class")
[1] "element_text" "element"     
$axis.text
$family
NULL
$face
NULL
$colour
[1] "grey30"
$size
[1] 0.8 *
$hjust
NULL
$vjust
NULL
$angle
NULL
$lineheight
NULL
$margin
NULL
$debug
NULL
$inherit.blank
[1] TRUE
attr(,"class")
[1] "element_text" "element"     
$axis.text.x
$family
NULL
$face
NULL
$colour
NULL
$size
NULL
$hjust
NULL
$vjust
[1] 1
$angle
NULL
$lineheight
NULL
$margin
[1] 2.2points 0points   0points   0points  
$debug
NULL
$inherit.blank
[1] TRUE
attr(,"class")
[1] "element_text" "element"     
$axis.text.x.top
$family
NULL
$face
NULL
$colour
NULL
$size
NULL
$hjust
NULL
$vjust
[1] 0
$angle
NULL
$lineheight
NULL
$margin
[1] 0points   0points   2.2points 0points  
$debug
NULL
$inherit.blank
[1] TRUE
attr(,"class")
[1] "element_text" "element"     
$axis.text.x.bottom
NULL
$axis.text.y
$family
NULL
$face
NULL
$colour
NULL
$size
NULL
$hjust
[1] 1
$vjust
NULL
$angle
NULL
$lineheight
NULL
$margin
[1] 0points   2.2points 0points   0points  
$debug
NULL
$inherit.blank
[1] TRUE
attr(,"class")
[1] "element_text" "element"     
$axis.text.y.left
NULL
$axis.text.y.right
$family
NULL
$face
NULL
$colour
NULL
$size
NULL
$hjust
[1] 0
$vjust
NULL
$angle
NULL
$lineheight
NULL
$margin
[1] 0points   0points   0points   2.2points
$debug
NULL
$inherit.blank
[1] TRUE
attr(,"class")
[1] "element_text" "element"     
$axis.text.theta
NULL
$axis.text.r
$family
NULL
$face
NULL
$colour
NULL
$size
NULL
$hjust
[1] 0.5
$vjust
NULL
$angle
NULL
$lineheight
NULL
$margin
[1] 0points   2.2points 0points   2.2points
$debug
NULL
$inherit.blank
[1] TRUE
attr(,"class")
[1] "element_text" "element"     
$axis.ticks
list()
attr(,"class")
[1] "element_blank" "element"      
$axis.ticks.x
NULL
$axis.ticks.x.top
NULL
$axis.ticks.x.bottom
NULL
$axis.ticks.y
NULL
$axis.ticks.y.left
NULL
$axis.ticks.y.right
NULL
$axis.ticks.theta
NULL
$axis.ticks.r
NULL
$axis.minor.ticks.x.top
NULL
$axis.minor.ticks.x.bottom
NULL
$axis.minor.ticks.y.left
NULL
$axis.minor.ticks.y.right
NULL
$axis.minor.ticks.theta
NULL
$axis.minor.ticks.r
NULL
$axis.ticks.length
[1] 2.75points
$axis.ticks.length.x
NULL
$axis.ticks.length.x.top
NULL
$axis.ticks.length.x.bottom
NULL
$axis.ticks.length.y
NULL
$axis.ticks.length.y.left
NULL
$axis.ticks.length.y.right
NULL
$axis.ticks.length.theta
NULL
$axis.ticks.length.r
NULL
$axis.minor.ticks.length
[1] 0.75 *
$axis.minor.ticks.length.x
NULL
$axis.minor.ticks.length.x.top
NULL
$axis.minor.ticks.length.x.bottom
NULL
$axis.minor.ticks.length.y
NULL
$axis.minor.ticks.length.y.left
NULL
$axis.minor.ticks.length.y.right
NULL
$axis.minor.ticks.length.theta
NULL
$axis.minor.ticks.length.r
NULL
$axis.line
list()
attr(,"class")
[1] "element_blank" "element"      
$axis.line.x
NULL
$axis.line.x.top
NULL
$axis.line.x.bottom
NULL
$axis.line.y
NULL
$axis.line.y.left
NULL
$axis.line.y.right
NULL
$axis.line.theta
NULL
$axis.line.r
NULL
$legend.background
list()
attr(,"class")
[1] "element_blank" "element"      
$legend.margin
[1] 5.5points 5.5points 5.5points 5.5points
$legend.spacing
[1] 11points
$legend.spacing.x
NULL
$legend.spacing.y
NULL
$legend.key
list()
attr(,"class")
[1] "element_blank" "element"      
$legend.key.size
[1] 1.2lines
$legend.key.height
NULL
$legend.key.width
NULL
$legend.key.spacing
[1] 5.5points
$legend.key.spacing.x
NULL
$legend.key.spacing.y
NULL
$legend.frame
NULL
$legend.ticks
NULL
$legend.ticks.length
[1] 0.2 *
$legend.axis.line
NULL
$legend.text
$family
NULL
$face
NULL
$colour
NULL
$size
[1] 0.8 *
$hjust
NULL
$vjust
NULL
$angle
NULL
$lineheight
NULL
$margin
NULL
$debug
NULL
$inherit.blank
[1] TRUE
attr(,"class")
[1] "element_text" "element"     
$legend.text.position
NULL
$legend.title
$family
NULL
$face
NULL
$colour
NULL
$size
NULL
$hjust
[1] 0
$vjust
NULL
$angle
NULL
$lineheight
NULL
$margin
NULL
$debug
NULL
$inherit.blank
[1] TRUE
attr(,"class")
[1] "element_text" "element"     
$legend.title.position
NULL
$legend.position
[1] "right"
$legend.position.inside
NULL
$legend.direction
NULL
$legend.byrow
NULL
$legend.justification
[1] "center"
$legend.justification.top
NULL
$legend.justification.bottom
NULL
$legend.justification.left
NULL
$legend.justification.right
NULL
$legend.justification.inside
NULL
$legend.location
NULL
$legend.box
NULL
$legend.box.just
NULL
$legend.box.margin
[1] 0cm 0cm 0cm 0cm
$legend.box.background
list()
attr(,"class")
[1] "element_blank" "element"      
$legend.box.spacing
[1] 11points
$panel.background
list()
attr(,"class")
[1] "element_blank" "element"      
$panel.border
list()
attr(,"class")
[1] "element_blank" "element"      
$panel.spacing
[1] 5.5points
$panel.spacing.x
NULL
$panel.spacing.y
NULL
$panel.grid
$colour
[1] "grey92"
$linewidth
NULL
$linetype
NULL
$lineend
NULL
$arrow
[1] FALSE
$inherit.blank
[1] TRUE
attr(,"class")
[1] "element_line" "element"     
$panel.grid.major
NULL
$panel.grid.minor
$colour
NULL
$linewidth
[1] 0.5 *
$linetype
NULL
$lineend
NULL
$arrow
[1] FALSE
$inherit.blank
[1] TRUE
attr(,"class")
[1] "element_line" "element"     
$panel.grid.major.x
NULL
$panel.grid.major.y
NULL
$panel.grid.minor.x
NULL
$panel.grid.minor.y
NULL
$panel.ontop
[1] FALSE
$plot.background
list()
attr(,"class")
[1] "element_blank" "element"      
$plot.title
$family
NULL
$face
NULL
$colour
NULL
$size
[1] 1.2 *
$hjust
[1] 0
$vjust
[1] 1
$angle
NULL
$lineheight
NULL
$margin
[1] 0points   0points   5.5points 0points  
$debug
NULL
$inherit.blank
[1] TRUE
attr(,"class")
[1] "element_text" "element"     
$plot.title.position
[1] "panel"
$plot.subtitle
$family
NULL
$face
NULL
$colour
NULL
$size
NULL
$hjust
[1] 0
$vjust
[1] 1
$angle
NULL
$lineheight
NULL
$margin
[1] 0points   0points   5.5points 0points  
$debug
NULL
$inherit.blank
[1] TRUE
attr(,"class")
[1] "element_text" "element"     
$plot.caption
$family
NULL
$face
NULL
$colour
NULL
$size
[1] 0.8 *
$hjust
[1] 1
$vjust
[1] 1
$angle
NULL
$lineheight
NULL
$margin
[1] 5.5points 0points   0points   0points  
$debug
NULL
$inherit.blank
[1] TRUE
attr(,"class")
[1] "element_text" "element"     
$plot.caption.position
[1] "panel"
$plot.tag
$family
NULL
$face
NULL
$colour
NULL
$size
[1] 1.2 *
$hjust
[1] 0.5
$vjust
[1] 0.5
$angle
NULL
$lineheight
NULL
$margin
NULL
$debug
NULL
$inherit.blank
[1] TRUE
attr(,"class")
[1] "element_text" "element"     
$plot.tag.position
[1] "topleft"
$plot.tag.location
NULL
$plot.margin
[1] 5.5points 5.5points 5.5points 5.5points
$strip.background
list()
attr(,"class")
[1] "element_blank" "element"      
$strip.background.x
NULL
$strip.background.y
NULL
$strip.clip
[1] "inherit"
$strip.placement
[1] "inside"
$strip.text
$family
NULL
$face
NULL
$colour
[1] "grey10"
$size
[1] 0.8 *
$hjust
NULL
$vjust
NULL
$angle
NULL
$lineheight
NULL
$margin
[1] 4.4points 4.4points 4.4points 4.4points
$debug
NULL
$inherit.blank
[1] TRUE
attr(,"class")
[1] "element_text" "element"     
$strip.text.x
NULL
$strip.text.x.bottom
NULL
$strip.text.x.top
NULL
$strip.text.y
$family
NULL
$face
NULL
$colour
NULL
$size
NULL
$hjust
NULL
$vjust
NULL
$angle
[1] -90
$lineheight
NULL
$margin
NULL
$debug
NULL
$inherit.blank
[1] TRUE
attr(,"class")
[1] "element_text" "element"     
$strip.text.y.left
$family
NULL
$face
NULL
$colour
NULL
$size
NULL
$hjust
NULL
$vjust
NULL
$angle
[1] 90
$lineheight
NULL
$margin
NULL
$debug
NULL
$inherit.blank
[1] TRUE
attr(,"class")
[1] "element_text" "element"     
$strip.text.y.right
NULL
$strip.switch.pad.grid
[1] 2.75points
$strip.switch.pad.wrap
[1] 2.75points
attr(,"class")
[1] "theme" "gg"   
attr(,"complete")
[1] TRUE
attr(,"validate")
[1] TRUE
$coordinates
&lt;ggproto object: Class CoordCartesian, Coord, gg&gt;
    aspect: function
    backtransform_range: function
    clip: on
    default: TRUE
    distance: function
    draw_panel: function
    expand: TRUE
    is_free: function
    is_linear: function
    labels: function
    limits: list
    modify_scales: function
    range: function
    render_axis_h: function
    render_axis_v: function
    render_bg: function
    render_fg: function
    reverse: none
    setup_data: function
    setup_layout: function
    setup_panel_guides: function
    setup_panel_params: function
    setup_params: function
    train_panel_guides: function
    transform: function
    super:  &lt;ggproto object: Class CoordCartesian, Coord, gg&gt;
$facet
&lt;ggproto object: Class FacetNull, Facet, gg&gt;
    attach_axes: function
    attach_strips: function
    compute_layout: function
    draw_back: function
    draw_front: function
    draw_labels: function
    draw_panel_content: function
    draw_panels: function
    finish_data: function
    format_strip_labels: function
    init_gtable: function
    init_scales: function
    map_data: function
    params: list
    set_panel_size: function
    setup_data: function
    setup_panel_params: function
    setup_params: function
    shrink: TRUE
    train_scales: function
    vars: function
    super:  &lt;ggproto object: Class FacetNull, Facet, gg&gt;
$plot_env
&lt;environment: 0x0000012c6d282e00&gt;
$layout
&lt;ggproto object: Class Layout, gg&gt;
    coord: NULL
    coord_params: list
    facet: NULL
    facet_params: list
    finish_data: function
    get_scales: function
    layout: NULL
    map_position: function
    panel_params: NULL
    panel_scales_x: NULL
    panel_scales_y: NULL
    render: function
    render_labels: function
    reset_scales: function
    resolve_label: function
    setup: function
    setup_panel_guides: function
    setup_panel_params: function
    train_position: function
    super:  &lt;ggproto object: Class Layout, gg&gt;
$labels
$labels$x
[1] "Tamaño de la muestra"
$labels$y
[1] "Poder estadístico"
$labels$group
[1] "effect_size"
$labels$colour
[1] "effect_size"
$labels$yintercept
[1] "yintercept"
attr(,"class")
[1] "gg"     "ggplot"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Proyectos a visitar esta semana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Análisis preliminares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Asogesampa</a:t>
            </a:r>
          </a:p>
        </p:txBody>
      </p:sp>
      <p:pic>
        <p:nvPicPr>
          <p:cNvPr descr="Asogesampa_T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55700"/>
            <a:ext cx="5105400" cy="2476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Asogesampa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Evaluar el impacto de un proyecto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Indicador</a:t>
            </a:r>
          </a:p>
          <a:p>
            <a:pPr lvl="0"/>
            <a:r>
              <a:rPr/>
              <a:t>% de personas que reciclan residuos sólidos</a:t>
            </a:r>
          </a:p>
          <a:p>
            <a:pPr lvl="0" indent="0" marL="0">
              <a:buNone/>
            </a:pPr>
            <a:r>
              <a:rPr b="1"/>
              <a:t>Datos de referencia</a:t>
            </a:r>
          </a:p>
          <a:p>
            <a:pPr lvl="0"/>
            <a:r>
              <a:rPr/>
              <a:t>% de hogares que clasifican basuras</a:t>
            </a:r>
          </a:p>
          <a:p>
            <a:pPr lvl="0"/>
            <a:r>
              <a:rPr/>
              <a:t>Fuente: </a:t>
            </a:r>
            <a:r>
              <a:rPr>
                <a:hlinkClick r:id="rId2"/>
              </a:rPr>
              <a:t>Encuesta de Calidad de Vida (ECV) 2023, DANE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Valle del Cauca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 Inf.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 Sup.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CVE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59.0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55.9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62.0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Cabecera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59.9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56.6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63.3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Centros poblados y rural disperso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49.3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56.9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3.7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descr="slides_files/figure-pptx/unnamed-chunk-27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Asogesampa</a:t>
            </a:r>
          </a:p>
          <a:p>
            <a:pPr lvl="0" indent="0">
              <a:buNone/>
            </a:pPr>
            <a:r>
              <a:rPr>
                <a:latin typeface="Courier"/>
              </a:rPr>
              <a:t>$data
# A tibble: 96 × 4
# Groups:   sample_size [12]
   sample_size effect_size power .group
         &lt;dbl&gt;       &lt;dbl&gt; &lt;dbl&gt;  &lt;int&gt;
 1          30        0.05  0.08      1
 2          30        0.1   0.07      1
 3          30        0.15  0.11      1
 4          30        0.2   0.09      1
 5          30        0.25  0.11      1
 6          30        0.3   0.1       1
 7          30        0.35  0.11      1
 8          30        0.4   0.09      1
 9          40        0.05  0.18      2
10          40        0.1   0.18      2
# ℹ 86 more rows
$layers
$layers[[1]]
geom_point: na.rm = FALSE
stat_identity: na.rm = FALSE
position_identity 
$layers[[2]]
geom_line: na.rm = FALSE, orientation = NA
stat_identity: na.rm = FALSE
position_identity 
$layers[[3]]
mapping: yintercept = ~yintercept 
geom_hline: na.rm = FALSE
stat_identity: na.rm = FALSE
position_identity 
$scales
&lt;ggproto object: Class ScalesList, gg&gt;
    add: function
    add_defaults: function
    add_missing: function
    backtransform_df: function
    clone: function
    find: function
    get_scales: function
    has_scale: function
    input: function
    map_df: function
    n: function
    non_position_scales: function
    scales: list
    set_palettes: function
    train_df: function
    transform_df: function
    super:  &lt;ggproto object: Class ScalesList, gg&gt;
$guides
&lt;Guides[0] ggproto object&gt;
&lt;empty&gt;
$mapping
$x
&lt;quosure&gt;
expr: ^sample_size
env:  0x0000012c74232b68
$y
&lt;quosure&gt;
expr: ^power
env:  0x0000012c74232b68
$group
&lt;quosure&gt;
expr: ^effect_size
env:  0x0000012c74232b68
$colour
&lt;quosure&gt;
expr: ^effect_size
env:  0x0000012c74232b68
attr(,"class")
[1] "uneval"
$theme
$line
$colour
[1] "black"
$linewidth
[1] 0.5
$linetype
[1] 1
$lineend
[1] "butt"
$arrow
[1] FALSE
$inherit.blank
[1] TRUE
attr(,"class")
[1] "element_line" "element"     
$rect
$fill
[1] "white"
$colour
[1] "black"
$linewidth
[1] 0.5
$linetype
[1] 1
$inherit.blank
[1] TRUE
attr(,"class")
[1] "element_rect" "element"     
$text
$family
[1] ""
$face
[1] "plain"
$colour
[1] "black"
$size
[1] 11
$hjust
[1] 0.5
$vjust
[1] 0.5
$angle
[1] 0
$lineheight
[1] 0.9
$margin
[1] 0points 0points 0points 0points
$debug
[1] FALSE
$inherit.blank
[1] TRUE
attr(,"class")
[1] "element_text" "element"     
$title
NULL
$aspect.ratio
NULL
$axis.title
NULL
$axis.title.x
$family
NULL
$face
NULL
$colour
NULL
$size
NULL
$hjust
NULL
$vjust
[1] 1
$angle
NULL
$lineheight
NULL
$margin
[1] 2.75points 0points    0points    0points   
$debug
NULL
$inherit.blank
[1] TRUE
attr(,"class")
[1] "element_text" "element"     
$axis.title.x.top
$family
NULL
$face
NULL
$colour
NULL
$size
NULL
$hjust
NULL
$vjust
[1] 0
$angle
NULL
$lineheight
NULL
$margin
[1] 0points    0points    2.75points 0points   
$debug
NULL
$inherit.blank
[1] TRUE
attr(,"class")
[1] "element_text" "element"     
$axis.title.x.bottom
NULL
$axis.title.y
$family
NULL
$face
NULL
$colour
NULL
$size
NULL
$hjust
NULL
$vjust
[1] 1
$angle
[1] 90
$lineheight
NULL
$margin
[1] 0points    2.75points 0points    0points   
$debug
NULL
$inherit.blank
[1] TRUE
attr(,"class")
[1] "element_text" "element"     
$axis.title.y.left
NULL
$axis.title.y.right
$family
NULL
$face
NULL
$colour
NULL
$size
NULL
$hjust
NULL
$vjust
[1] 1
$angle
[1] -90
$lineheight
NULL
$margin
[1] 0points    0points    0points    2.75points
$debug
NULL
$inherit.blank
[1] TRUE
attr(,"class")
[1] "element_text" "element"     
$axis.text
$family
NULL
$face
NULL
$colour
[1] "grey30"
$size
[1] 0.8 *
$hjust
NULL
$vjust
NULL
$angle
NULL
$lineheight
NULL
$margin
NULL
$debug
NULL
$inherit.blank
[1] TRUE
attr(,"class")
[1] "element_text" "element"     
$axis.text.x
$family
NULL
$face
NULL
$colour
NULL
$size
NULL
$hjust
NULL
$vjust
[1] 1
$angle
NULL
$lineheight
NULL
$margin
[1] 2.2points 0points   0points   0points  
$debug
NULL
$inherit.blank
[1] TRUE
attr(,"class")
[1] "element_text" "element"     
$axis.text.x.top
$family
NULL
$face
NULL
$colour
NULL
$size
NULL
$hjust
NULL
$vjust
[1] 0
$angle
NULL
$lineheight
NULL
$margin
[1] 0points   0points   2.2points 0points  
$debug
NULL
$inherit.blank
[1] TRUE
attr(,"class")
[1] "element_text" "element"     
$axis.text.x.bottom
NULL
$axis.text.y
$family
NULL
$face
NULL
$colour
NULL
$size
NULL
$hjust
[1] 1
$vjust
NULL
$angle
NULL
$lineheight
NULL
$margin
[1] 0points   2.2points 0points   0points  
$debug
NULL
$inherit.blank
[1] TRUE
attr(,"class")
[1] "element_text" "element"     
$axis.text.y.left
NULL
$axis.text.y.right
$family
NULL
$face
NULL
$colour
NULL
$size
NULL
$hjust
[1] 0
$vjust
NULL
$angle
NULL
$lineheight
NULL
$margin
[1] 0points   0points   0points   2.2points
$debug
NULL
$inherit.blank
[1] TRUE
attr(,"class")
[1] "element_text" "element"     
$axis.text.theta
NULL
$axis.text.r
$family
NULL
$face
NULL
$colour
NULL
$size
NULL
$hjust
[1] 0.5
$vjust
NULL
$angle
NULL
$lineheight
NULL
$margin
[1] 0points   2.2points 0points   2.2points
$debug
NULL
$inherit.blank
[1] TRUE
attr(,"class")
[1] "element_text" "element"     
$axis.ticks
list()
attr(,"class")
[1] "element_blank" "element"      
$axis.ticks.x
NULL
$axis.ticks.x.top
NULL
$axis.ticks.x.bottom
NULL
$axis.ticks.y
NULL
$axis.ticks.y.left
NULL
$axis.ticks.y.right
NULL
$axis.ticks.theta
NULL
$axis.ticks.r
NULL
$axis.minor.ticks.x.top
NULL
$axis.minor.ticks.x.bottom
NULL
$axis.minor.ticks.y.left
NULL
$axis.minor.ticks.y.right
NULL
$axis.minor.ticks.theta
NULL
$axis.minor.ticks.r
NULL
$axis.ticks.length
[1] 2.75points
$axis.ticks.length.x
NULL
$axis.ticks.length.x.top
NULL
$axis.ticks.length.x.bottom
NULL
$axis.ticks.length.y
NULL
$axis.ticks.length.y.left
NULL
$axis.ticks.length.y.right
NULL
$axis.ticks.length.theta
NULL
$axis.ticks.length.r
NULL
$axis.minor.ticks.length
[1] 0.75 *
$axis.minor.ticks.length.x
NULL
$axis.minor.ticks.length.x.top
NULL
$axis.minor.ticks.length.x.bottom
NULL
$axis.minor.ticks.length.y
NULL
$axis.minor.ticks.length.y.left
NULL
$axis.minor.ticks.length.y.right
NULL
$axis.minor.ticks.length.theta
NULL
$axis.minor.ticks.length.r
NULL
$axis.line
list()
attr(,"class")
[1] "element_blank" "element"      
$axis.line.x
NULL
$axis.line.x.top
NULL
$axis.line.x.bottom
NULL
$axis.line.y
NULL
$axis.line.y.left
NULL
$axis.line.y.right
NULL
$axis.line.theta
NULL
$axis.line.r
NULL
$legend.background
list()
attr(,"class")
[1] "element_blank" "element"      
$legend.margin
[1] 5.5points 5.5points 5.5points 5.5points
$legend.spacing
[1] 11points
$legend.spacing.x
NULL
$legend.spacing.y
NULL
$legend.key
list()
attr(,"class")
[1] "element_blank" "element"      
$legend.key.size
[1] 1.2lines
$legend.key.height
NULL
$legend.key.width
NULL
$legend.key.spacing
[1] 5.5points
$legend.key.spacing.x
NULL
$legend.key.spacing.y
NULL
$legend.frame
NULL
$legend.ticks
NULL
$legend.ticks.length
[1] 0.2 *
$legend.axis.line
NULL
$legend.text
$family
NULL
$face
NULL
$colour
NULL
$size
[1] 0.8 *
$hjust
NULL
$vjust
NULL
$angle
NULL
$lineheight
NULL
$margin
NULL
$debug
NULL
$inherit.blank
[1] TRUE
attr(,"class")
[1] "element_text" "element"     
$legend.text.position
NULL
$legend.title
$family
NULL
$face
NULL
$colour
NULL
$size
NULL
$hjust
[1] 0
$vjust
NULL
$angle
NULL
$lineheight
NULL
$margin
NULL
$debug
NULL
$inherit.blank
[1] TRUE
attr(,"class")
[1] "element_text" "element"     
$legend.title.position
NULL
$legend.position
[1] "right"
$legend.position.inside
NULL
$legend.direction
NULL
$legend.byrow
NULL
$legend.justification
[1] "center"
$legend.justification.top
NULL
$legend.justification.bottom
NULL
$legend.justification.left
NULL
$legend.justification.right
NULL
$legend.justification.inside
NULL
$legend.location
NULL
$legend.box
NULL
$legend.box.just
NULL
$legend.box.margin
[1] 0cm 0cm 0cm 0cm
$legend.box.background
list()
attr(,"class")
[1] "element_blank" "element"      
$legend.box.spacing
[1] 11points
$panel.background
list()
attr(,"class")
[1] "element_blank" "element"      
$panel.border
list()
attr(,"class")
[1] "element_blank" "element"      
$panel.spacing
[1] 5.5points
$panel.spacing.x
NULL
$panel.spacing.y
NULL
$panel.grid
$colour
[1] "grey92"
$linewidth
NULL
$linetype
NULL
$lineend
NULL
$arrow
[1] FALSE
$inherit.blank
[1] TRUE
attr(,"class")
[1] "element_line" "element"     
$panel.grid.major
NULL
$panel.grid.minor
$colour
NULL
$linewidth
[1] 0.5 *
$linetype
NULL
$lineend
NULL
$arrow
[1] FALSE
$inherit.blank
[1] TRUE
attr(,"class")
[1] "element_line" "element"     
$panel.grid.major.x
NULL
$panel.grid.major.y
NULL
$panel.grid.minor.x
NULL
$panel.grid.minor.y
NULL
$panel.ontop
[1] FALSE
$plot.background
list()
attr(,"class")
[1] "element_blank" "element"      
$plot.title
$family
NULL
$face
NULL
$colour
NULL
$size
[1] 1.2 *
$hjust
[1] 0
$vjust
[1] 1
$angle
NULL
$lineheight
NULL
$margin
[1] 0points   0points   5.5points 0points  
$debug
NULL
$inherit.blank
[1] TRUE
attr(,"class")
[1] "element_text" "element"     
$plot.title.position
[1] "panel"
$plot.subtitle
$family
NULL
$face
NULL
$colour
NULL
$size
NULL
$hjust
[1] 0
$vjust
[1] 1
$angle
NULL
$lineheight
NULL
$margin
[1] 0points   0points   5.5points 0points  
$debug
NULL
$inherit.blank
[1] TRUE
attr(,"class")
[1] "element_text" "element"     
$plot.caption
$family
NULL
$face
NULL
$colour
NULL
$size
[1] 0.8 *
$hjust
[1] 1
$vjust
[1] 1
$angle
NULL
$lineheight
NULL
$margin
[1] 5.5points 0points   0points   0points  
$debug
NULL
$inherit.blank
[1] TRUE
attr(,"class")
[1] "element_text" "element"     
$plot.caption.position
[1] "panel"
$plot.tag
$family
NULL
$face
NULL
$colour
NULL
$size
[1] 1.2 *
$hjust
[1] 0.5
$vjust
[1] 0.5
$angle
NULL
$lineheight
NULL
$margin
NULL
$debug
NULL
$inherit.blank
[1] TRUE
attr(,"class")
[1] "element_text" "element"     
$plot.tag.position
[1] "topleft"
$plot.tag.location
NULL
$plot.margin
[1] 5.5points 5.5points 5.5points 5.5points
$strip.background
list()
attr(,"class")
[1] "element_blank" "element"      
$strip.background.x
NULL
$strip.background.y
NULL
$strip.clip
[1] "inherit"
$strip.placement
[1] "inside"
$strip.text
$family
NULL
$face
NULL
$colour
[1] "grey10"
$size
[1] 0.8 *
$hjust
NULL
$vjust
NULL
$angle
NULL
$lineheight
NULL
$margin
[1] 4.4points 4.4points 4.4points 4.4points
$debug
NULL
$inherit.blank
[1] TRUE
attr(,"class")
[1] "element_text" "element"     
$strip.text.x
NULL
$strip.text.x.bottom
NULL
$strip.text.x.top
NULL
$strip.text.y
$family
NULL
$face
NULL
$colour
NULL
$size
NULL
$hjust
NULL
$vjust
NULL
$angle
[1] -90
$lineheight
NULL
$margin
NULL
$debug
NULL
$inherit.blank
[1] TRUE
attr(,"class")
[1] "element_text" "element"     
$strip.text.y.left
$family
NULL
$face
NULL
$colour
NULL
$size
NULL
$hjust
NULL
$vjust
NULL
$angle
[1] 90
$lineheight
NULL
$margin
NULL
$debug
NULL
$inherit.blank
[1] TRUE
attr(,"class")
[1] "element_text" "element"     
$strip.text.y.right
NULL
$strip.switch.pad.grid
[1] 2.75points
$strip.switch.pad.wrap
[1] 2.75points
attr(,"class")
[1] "theme" "gg"   
attr(,"complete")
[1] TRUE
attr(,"validate")
[1] TRUE
$coordinates
&lt;ggproto object: Class CoordCartesian, Coord, gg&gt;
    aspect: function
    backtransform_range: function
    clip: on
    default: TRUE
    distance: function
    draw_panel: function
    expand: TRUE
    is_free: function
    is_linear: function
    labels: function
    limits: list
    modify_scales: function
    range: function
    render_axis_h: function
    render_axis_v: function
    render_bg: function
    render_fg: function
    reverse: none
    setup_data: function
    setup_layout: function
    setup_panel_guides: function
    setup_panel_params: function
    setup_params: function
    train_panel_guides: function
    transform: function
    super:  &lt;ggproto object: Class CoordCartesian, Coord, gg&gt;
$facet
&lt;ggproto object: Class FacetNull, Facet, gg&gt;
    attach_axes: function
    attach_strips: function
    compute_layout: function
    draw_back: function
    draw_front: function
    draw_labels: function
    draw_panel_content: function
    draw_panels: function
    finish_data: function
    format_strip_labels: function
    init_gtable: function
    init_scales: function
    map_data: function
    params: list
    set_panel_size: function
    setup_data: function
    setup_panel_params: function
    setup_params: function
    shrink: TRUE
    train_scales: function
    vars: function
    super:  &lt;ggproto object: Class FacetNull, Facet, gg&gt;
$plot_env
&lt;environment: 0x0000012c74232b68&gt;
$layout
&lt;ggproto object: Class Layout, gg&gt;
    coord: NULL
    coord_params: list
    facet: NULL
    facet_params: list
    finish_data: function
    get_scales: function
    layout: NULL
    map_position: function
    panel_params: NULL
    panel_scales_x: NULL
    panel_scales_y: NULL
    render: function
    render_labels: function
    reset_scales: function
    resolve_label: function
    setup: function
    setup_panel_guides: function
    setup_panel_params: function
    train_position: function
    super:  &lt;ggproto object: Class Layout, gg&gt;
$labels
$labels$x
[1] "Tamaño de la muestra"
$labels$y
[1] "Poder estadístico"
$labels$group
[1] "effect_size"
$labels$colour
[1] "effect_size"
$labels$yintercept
[1] "yintercept"
attr(,"class")
[1] "gg"     "ggplot"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Mariposas de Amor</a:t>
            </a:r>
          </a:p>
        </p:txBody>
      </p:sp>
      <p:pic>
        <p:nvPicPr>
          <p:cNvPr descr="Mariposas_T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028700"/>
            <a:ext cx="51054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Mariposas de Amor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Indicador</a:t>
            </a:r>
          </a:p>
          <a:p>
            <a:pPr lvl="0"/>
            <a:r>
              <a:rPr/>
              <a:t>libros leídos al año por personas de 5 años y más</a:t>
            </a:r>
          </a:p>
          <a:p>
            <a:pPr lvl="0" indent="0" marL="0">
              <a:buNone/>
            </a:pPr>
            <a:r>
              <a:rPr b="1"/>
              <a:t>Datos de referencia</a:t>
            </a:r>
          </a:p>
          <a:p>
            <a:pPr lvl="0"/>
            <a:r>
              <a:rPr/>
              <a:t>de libros leídos al año por personas de 5 años y más</a:t>
            </a:r>
          </a:p>
          <a:p>
            <a:pPr lvl="0"/>
            <a:r>
              <a:rPr/>
              <a:t>Fuente: Encuesta nacional de lectura (ENLEC)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Total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5,1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Cabeceras municipales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5,4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Centros poblados y rural disperso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4,2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Mariposas de Amor</a:t>
            </a:r>
          </a:p>
          <a:p>
            <a:pPr lvl="0" indent="0">
              <a:buNone/>
            </a:pPr>
            <a:r>
              <a:rPr>
                <a:latin typeface="Courier"/>
              </a:rPr>
              <a:t>$data
# A tibble: 96 × 4
# Groups:   sample_size [12]
   sample_size effect_size power .group
         &lt;dbl&gt;       &lt;dbl&gt; &lt;dbl&gt;  &lt;int&gt;
 1          30        0.05  0.04      1
 2          30        0.1   0.05      1
 3          30        0.15  0.04      1
 4          30        0.2   0.04      1
 5          30        0.25  0.08      1
 6          30        0.3   0.09      1
 7          30        0.35  0.11      1
 8          30        0.4   0.09      1
 9          40        0.05  0.06      2
10          40        0.1   0.08      2
# ℹ 86 more rows
$layers
$layers[[1]]
geom_point: na.rm = FALSE
stat_identity: na.rm = FALSE
position_identity 
$layers[[2]]
geom_line: na.rm = FALSE, orientation = NA
stat_identity: na.rm = FALSE
position_identity 
$layers[[3]]
mapping: yintercept = ~yintercept 
geom_hline: na.rm = FALSE
stat_identity: na.rm = FALSE
position_identity 
$scales
&lt;ggproto object: Class ScalesList, gg&gt;
    add: function
    add_defaults: function
    add_missing: function
    backtransform_df: function
    clone: function
    find: function
    get_scales: function
    has_scale: function
    input: function
    map_df: function
    n: function
    non_position_scales: function
    scales: list
    set_palettes: function
    train_df: function
    transform_df: function
    super:  &lt;ggproto object: Class ScalesList, gg&gt;
$guides
&lt;Guides[0] ggproto object&gt;
&lt;empty&gt;
$mapping
$x
&lt;quosure&gt;
expr: ^sample_size
env:  0x0000012c6c307188
$y
&lt;quosure&gt;
expr: ^power
env:  0x0000012c6c307188
$group
&lt;quosure&gt;
expr: ^effect_size
env:  0x0000012c6c307188
$colour
&lt;quosure&gt;
expr: ^effect_size
env:  0x0000012c6c307188
attr(,"class")
[1] "uneval"
$theme
$line
$colour
[1] "black"
$linewidth
[1] 0.5
$linetype
[1] 1
$lineend
[1] "butt"
$arrow
[1] FALSE
$inherit.blank
[1] TRUE
attr(,"class")
[1] "element_line" "element"     
$rect
$fill
[1] "white"
$colour
[1] "black"
$linewidth
[1] 0.5
$linetype
[1] 1
$inherit.blank
[1] TRUE
attr(,"class")
[1] "element_rect" "element"     
$text
$family
[1] ""
$face
[1] "plain"
$colour
[1] "black"
$size
[1] 11
$hjust
[1] 0.5
$vjust
[1] 0.5
$angle
[1] 0
$lineheight
[1] 0.9
$margin
[1] 0points 0points 0points 0points
$debug
[1] FALSE
$inherit.blank
[1] TRUE
attr(,"class")
[1] "element_text" "element"     
$title
NULL
$aspect.ratio
NULL
$axis.title
NULL
$axis.title.x
$family
NULL
$face
NULL
$colour
NULL
$size
NULL
$hjust
NULL
$vjust
[1] 1
$angle
NULL
$lineheight
NULL
$margin
[1] 2.75points 0points    0points    0points   
$debug
NULL
$inherit.blank
[1] TRUE
attr(,"class")
[1] "element_text" "element"     
$axis.title.x.top
$family
NULL
$face
NULL
$colour
NULL
$size
NULL
$hjust
NULL
$vjust
[1] 0
$angle
NULL
$lineheight
NULL
$margin
[1] 0points    0points    2.75points 0points   
$debug
NULL
$inherit.blank
[1] TRUE
attr(,"class")
[1] "element_text" "element"     
$axis.title.x.bottom
NULL
$axis.title.y
$family
NULL
$face
NULL
$colour
NULL
$size
NULL
$hjust
NULL
$vjust
[1] 1
$angle
[1] 90
$lineheight
NULL
$margin
[1] 0points    2.75points 0points    0points   
$debug
NULL
$inherit.blank
[1] TRUE
attr(,"class")
[1] "element_text" "element"     
$axis.title.y.left
NULL
$axis.title.y.right
$family
NULL
$face
NULL
$colour
NULL
$size
NULL
$hjust
NULL
$vjust
[1] 1
$angle
[1] -90
$lineheight
NULL
$margin
[1] 0points    0points    0points    2.75points
$debug
NULL
$inherit.blank
[1] TRUE
attr(,"class")
[1] "element_text" "element"     
$axis.text
$family
NULL
$face
NULL
$colour
[1] "grey30"
$size
[1] 0.8 *
$hjust
NULL
$vjust
NULL
$angle
NULL
$lineheight
NULL
$margin
NULL
$debug
NULL
$inherit.blank
[1] TRUE
attr(,"class")
[1] "element_text" "element"     
$axis.text.x
$family
NULL
$face
NULL
$colour
NULL
$size
NULL
$hjust
NULL
$vjust
[1] 1
$angle
NULL
$lineheight
NULL
$margin
[1] 2.2points 0points   0points   0points  
$debug
NULL
$inherit.blank
[1] TRUE
attr(,"class")
[1] "element_text" "element"     
$axis.text.x.top
$family
NULL
$face
NULL
$colour
NULL
$size
NULL
$hjust
NULL
$vjust
[1] 0
$angle
NULL
$lineheight
NULL
$margin
[1] 0points   0points   2.2points 0points  
$debug
NULL
$inherit.blank
[1] TRUE
attr(,"class")
[1] "element_text" "element"     
$axis.text.x.bottom
NULL
$axis.text.y
$family
NULL
$face
NULL
$colour
NULL
$size
NULL
$hjust
[1] 1
$vjust
NULL
$angle
NULL
$lineheight
NULL
$margin
[1] 0points   2.2points 0points   0points  
$debug
NULL
$inherit.blank
[1] TRUE
attr(,"class")
[1] "element_text" "element"     
$axis.text.y.left
NULL
$axis.text.y.right
$family
NULL
$face
NULL
$colour
NULL
$size
NULL
$hjust
[1] 0
$vjust
NULL
$angle
NULL
$lineheight
NULL
$margin
[1] 0points   0points   0points   2.2points
$debug
NULL
$inherit.blank
[1] TRUE
attr(,"class")
[1] "element_text" "element"     
$axis.text.theta
NULL
$axis.text.r
$family
NULL
$face
NULL
$colour
NULL
$size
NULL
$hjust
[1] 0.5
$vjust
NULL
$angle
NULL
$lineheight
NULL
$margin
[1] 0points   2.2points 0points   2.2points
$debug
NULL
$inherit.blank
[1] TRUE
attr(,"class")
[1] "element_text" "element"     
$axis.ticks
list()
attr(,"class")
[1] "element_blank" "element"      
$axis.ticks.x
NULL
$axis.ticks.x.top
NULL
$axis.ticks.x.bottom
NULL
$axis.ticks.y
NULL
$axis.ticks.y.left
NULL
$axis.ticks.y.right
NULL
$axis.ticks.theta
NULL
$axis.ticks.r
NULL
$axis.minor.ticks.x.top
NULL
$axis.minor.ticks.x.bottom
NULL
$axis.minor.ticks.y.left
NULL
$axis.minor.ticks.y.right
NULL
$axis.minor.ticks.theta
NULL
$axis.minor.ticks.r
NULL
$axis.ticks.length
[1] 2.75points
$axis.ticks.length.x
NULL
$axis.ticks.length.x.top
NULL
$axis.ticks.length.x.bottom
NULL
$axis.ticks.length.y
NULL
$axis.ticks.length.y.left
NULL
$axis.ticks.length.y.right
NULL
$axis.ticks.length.theta
NULL
$axis.ticks.length.r
NULL
$axis.minor.ticks.length
[1] 0.75 *
$axis.minor.ticks.length.x
NULL
$axis.minor.ticks.length.x.top
NULL
$axis.minor.ticks.length.x.bottom
NULL
$axis.minor.ticks.length.y
NULL
$axis.minor.ticks.length.y.left
NULL
$axis.minor.ticks.length.y.right
NULL
$axis.minor.ticks.length.theta
NULL
$axis.minor.ticks.length.r
NULL
$axis.line
list()
attr(,"class")
[1] "element_blank" "element"      
$axis.line.x
NULL
$axis.line.x.top
NULL
$axis.line.x.bottom
NULL
$axis.line.y
NULL
$axis.line.y.left
NULL
$axis.line.y.right
NULL
$axis.line.theta
NULL
$axis.line.r
NULL
$legend.background
list()
attr(,"class")
[1] "element_blank" "element"      
$legend.margin
[1] 5.5points 5.5points 5.5points 5.5points
$legend.spacing
[1] 11points
$legend.spacing.x
NULL
$legend.spacing.y
NULL
$legend.key
list()
attr(,"class")
[1] "element_blank" "element"      
$legend.key.size
[1] 1.2lines
$legend.key.height
NULL
$legend.key.width
NULL
$legend.key.spacing
[1] 5.5points
$legend.key.spacing.x
NULL
$legend.key.spacing.y
NULL
$legend.frame
NULL
$legend.ticks
NULL
$legend.ticks.length
[1] 0.2 *
$legend.axis.line
NULL
$legend.text
$family
NULL
$face
NULL
$colour
NULL
$size
[1] 0.8 *
$hjust
NULL
$vjust
NULL
$angle
NULL
$lineheight
NULL
$margin
NULL
$debug
NULL
$inherit.blank
[1] TRUE
attr(,"class")
[1] "element_text" "element"     
$legend.text.position
NULL
$legend.title
$family
NULL
$face
NULL
$colour
NULL
$size
NULL
$hjust
[1] 0
$vjust
NULL
$angle
NULL
$lineheight
NULL
$margin
NULL
$debug
NULL
$inherit.blank
[1] TRUE
attr(,"class")
[1] "element_text" "element"     
$legend.title.position
NULL
$legend.position
[1] "right"
$legend.position.inside
NULL
$legend.direction
NULL
$legend.byrow
NULL
$legend.justification
[1] "center"
$legend.justification.top
NULL
$legend.justification.bottom
NULL
$legend.justification.left
NULL
$legend.justification.right
NULL
$legend.justification.inside
NULL
$legend.location
NULL
$legend.box
NULL
$legend.box.just
NULL
$legend.box.margin
[1] 0cm 0cm 0cm 0cm
$legend.box.background
list()
attr(,"class")
[1] "element_blank" "element"      
$legend.box.spacing
[1] 11points
$panel.background
list()
attr(,"class")
[1] "element_blank" "element"      
$panel.border
list()
attr(,"class")
[1] "element_blank" "element"      
$panel.spacing
[1] 5.5points
$panel.spacing.x
NULL
$panel.spacing.y
NULL
$panel.grid
$colour
[1] "grey92"
$linewidth
NULL
$linetype
NULL
$lineend
NULL
$arrow
[1] FALSE
$inherit.blank
[1] TRUE
attr(,"class")
[1] "element_line" "element"     
$panel.grid.major
NULL
$panel.grid.minor
$colour
NULL
$linewidth
[1] 0.5 *
$linetype
NULL
$lineend
NULL
$arrow
[1] FALSE
$inherit.blank
[1] TRUE
attr(,"class")
[1] "element_line" "element"     
$panel.grid.major.x
NULL
$panel.grid.major.y
NULL
$panel.grid.minor.x
NULL
$panel.grid.minor.y
NULL
$panel.ontop
[1] FALSE
$plot.background
list()
attr(,"class")
[1] "element_blank" "element"      
$plot.title
$family
NULL
$face
NULL
$colour
NULL
$size
[1] 1.2 *
$hjust
[1] 0
$vjust
[1] 1
$angle
NULL
$lineheight
NULL
$margin
[1] 0points   0points   5.5points 0points  
$debug
NULL
$inherit.blank
[1] TRUE
attr(,"class")
[1] "element_text" "element"     
$plot.title.position
[1] "panel"
$plot.subtitle
$family
NULL
$face
NULL
$colour
NULL
$size
NULL
$hjust
[1] 0
$vjust
[1] 1
$angle
NULL
$lineheight
NULL
$margin
[1] 0points   0points   5.5points 0points  
$debug
NULL
$inherit.blank
[1] TRUE
attr(,"class")
[1] "element_text" "element"     
$plot.caption
$family
NULL
$face
NULL
$colour
NULL
$size
[1] 0.8 *
$hjust
[1] 1
$vjust
[1] 1
$angle
NULL
$lineheight
NULL
$margin
[1] 5.5points 0points   0points   0points  
$debug
NULL
$inherit.blank
[1] TRUE
attr(,"class")
[1] "element_text" "element"     
$plot.caption.position
[1] "panel"
$plot.tag
$family
NULL
$face
NULL
$colour
NULL
$size
[1] 1.2 *
$hjust
[1] 0.5
$vjust
[1] 0.5
$angle
NULL
$lineheight
NULL
$margin
NULL
$debug
NULL
$inherit.blank
[1] TRUE
attr(,"class")
[1] "element_text" "element"     
$plot.tag.position
[1] "topleft"
$plot.tag.location
NULL
$plot.margin
[1] 5.5points 5.5points 5.5points 5.5points
$strip.background
list()
attr(,"class")
[1] "element_blank" "element"      
$strip.background.x
NULL
$strip.background.y
NULL
$strip.clip
[1] "inherit"
$strip.placement
[1] "inside"
$strip.text
$family
NULL
$face
NULL
$colour
[1] "grey10"
$size
[1] 0.8 *
$hjust
NULL
$vjust
NULL
$angle
NULL
$lineheight
NULL
$margin
[1] 4.4points 4.4points 4.4points 4.4points
$debug
NULL
$inherit.blank
[1] TRUE
attr(,"class")
[1] "element_text" "element"     
$strip.text.x
NULL
$strip.text.x.bottom
NULL
$strip.text.x.top
NULL
$strip.text.y
$family
NULL
$face
NULL
$colour
NULL
$size
NULL
$hjust
NULL
$vjust
NULL
$angle
[1] -90
$lineheight
NULL
$margin
NULL
$debug
NULL
$inherit.blank
[1] TRUE
attr(,"class")
[1] "element_text" "element"     
$strip.text.y.left
$family
NULL
$face
NULL
$colour
NULL
$size
NULL
$hjust
NULL
$vjust
NULL
$angle
[1] 90
$lineheight
NULL
$margin
NULL
$debug
NULL
$inherit.blank
[1] TRUE
attr(,"class")
[1] "element_text" "element"     
$strip.text.y.right
NULL
$strip.switch.pad.grid
[1] 2.75points
$strip.switch.pad.wrap
[1] 2.75points
attr(,"class")
[1] "theme" "gg"   
attr(,"complete")
[1] TRUE
attr(,"validate")
[1] TRUE
$coordinates
&lt;ggproto object: Class CoordCartesian, Coord, gg&gt;
    aspect: function
    backtransform_range: function
    clip: on
    default: TRUE
    distance: function
    draw_panel: function
    expand: TRUE
    is_free: function
    is_linear: function
    labels: function
    limits: list
    modify_scales: function
    range: function
    render_axis_h: function
    render_axis_v: function
    render_bg: function
    render_fg: function
    reverse: none
    setup_data: function
    setup_layout: function
    setup_panel_guides: function
    setup_panel_params: function
    setup_params: function
    train_panel_guides: function
    transform: function
    super:  &lt;ggproto object: Class CoordCartesian, Coord, gg&gt;
$facet
&lt;ggproto object: Class FacetNull, Facet, gg&gt;
    attach_axes: function
    attach_strips: function
    compute_layout: function
    draw_back: function
    draw_front: function
    draw_labels: function
    draw_panel_content: function
    draw_panels: function
    finish_data: function
    format_strip_labels: function
    init_gtable: function
    init_scales: function
    map_data: function
    params: list
    set_panel_size: function
    setup_data: function
    setup_panel_params: function
    setup_params: function
    shrink: TRUE
    train_scales: function
    vars: function
    super:  &lt;ggproto object: Class FacetNull, Facet, gg&gt;
$plot_env
&lt;environment: 0x0000012c6c307188&gt;
$layout
&lt;ggproto object: Class Layout, gg&gt;
    coord: NULL
    coord_params: list
    facet: NULL
    facet_params: list
    finish_data: function
    get_scales: function
    layout: NULL
    map_position: function
    panel_params: NULL
    panel_scales_x: NULL
    panel_scales_y: NULL
    render: function
    render_labels: function
    reset_scales: function
    resolve_label: function
    setup: function
    setup_panel_guides: function
    setup_panel_params: function
    train_position: function
    super:  &lt;ggproto object: Class Layout, gg&gt;
$labels
$labels$x
[1] "Tamaño de la muestra"
$labels$y
[1] "Poder estadístico"
$labels$group
[1] "effect_size"
$labels$colour
[1] "effect_size"
$labels$yintercept
[1] "yintercept"
attr(,"class")
[1] "gg"     "ggplot"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Delimitación geográfica del área de influencia del proyecto, con el apoyo de organizaciones beneficiarias</a:t>
            </a:r>
          </a:p>
          <a:p>
            <a:pPr lvl="0"/>
            <a:r>
              <a:rPr/>
              <a:t>Mapeo del área de influencia por parte del equipo de VCA</a:t>
            </a:r>
          </a:p>
          <a:p>
            <a:pPr lvl="0"/>
            <a:r>
              <a:rPr/>
              <a:t>Reconocimiento de la zona por parte del equipo de VCA</a:t>
            </a:r>
          </a:p>
          <a:p>
            <a:pPr lvl="0"/>
            <a:r>
              <a:rPr/>
              <a:t>Visita y entrevista en el lugar de residencia por parte del equipo de VCA, utilizando método de barrido / muestra definida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ides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Evaluar el impacto de un proyecto</a:t>
            </a:r>
          </a:p>
        </p:txBody>
      </p:sp>
      <p:pic>
        <p:nvPicPr>
          <p:cNvPr descr="slide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Evaluar el impacto de un proyecto</a:t>
            </a:r>
          </a:p>
        </p:txBody>
      </p:sp>
      <p:pic>
        <p:nvPicPr>
          <p:cNvPr descr="slides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Evaluar el impacto de un proyecto</a:t>
            </a:r>
          </a:p>
        </p:txBody>
      </p:sp>
      <p:pic>
        <p:nvPicPr>
          <p:cNvPr descr="slides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CA_Presentación_reunión_20250516" id="{168008C8-9751-4510-B0D4-BD4F8522AF8C}" vid="{B2A60299-5336-4AB9-9C92-30104C723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VCA_Presentación_reunión_20250516</Template>
  <TotalTime>50</TotalTime>
  <Words>165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Aptos Display</vt:lpstr>
      <vt:lpstr>Arial</vt:lpstr>
      <vt:lpstr>Courier New</vt:lpstr>
      <vt:lpstr>Monoton</vt:lpstr>
      <vt:lpstr>Now</vt:lpstr>
      <vt:lpstr>Now Black</vt:lpstr>
      <vt:lpstr>Tema de Office</vt:lpstr>
      <vt:lpstr>Avance en trabajo de campo y determinación de la muestra para el análisis cuantitativo</vt:lpstr>
      <vt:lpstr>Avance de la Evaluación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2025-09-20T03:41:43Z</dcterms:created>
  <dcterms:modified xsi:type="dcterms:W3CDTF">2025-09-20T03:41:43Z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