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309" r:id="rId4"/>
    <p:sldId id="308" r:id="rId5"/>
    <p:sldId id="304" r:id="rId6"/>
    <p:sldId id="305" r:id="rId7"/>
    <p:sldId id="259" r:id="rId8"/>
    <p:sldId id="260" r:id="rId9"/>
    <p:sldId id="261" r:id="rId10"/>
    <p:sldId id="262" r:id="rId11"/>
    <p:sldId id="263" r:id="rId12"/>
    <p:sldId id="265" r:id="rId13"/>
    <p:sldId id="302" r:id="rId14"/>
    <p:sldId id="264" r:id="rId15"/>
    <p:sldId id="266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E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DF638-3074-409C-87BA-CA7D38732A6D}" v="6" dt="2025-03-17T17:05:09.828"/>
    <p1510:client id="{5919E907-53C5-9A08-0016-D5A20502CD20}" v="12" dt="2025-03-17T13:34:15.607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54" autoAdjust="0"/>
    <p:restoredTop sz="94660"/>
  </p:normalViewPr>
  <p:slideViewPr>
    <p:cSldViewPr snapToGrid="0">
      <p:cViewPr>
        <p:scale>
          <a:sx n="100" d="100"/>
          <a:sy n="100" d="100"/>
        </p:scale>
        <p:origin x="485" y="-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453D7-0942-487D-BDBD-78758772F6B0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7FAF7-C38B-4105-AB8F-F396DDCC6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145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7FAF7-C38B-4105-AB8F-F396DDCC69D0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446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7FAF7-C38B-4105-AB8F-F396DDCC69D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6549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4240A-21CC-4A69-AFC4-CB54FB60BAD8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9878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Todos </a:t>
            </a:r>
            <a:r>
              <a:rPr lang="es-CO" noProof="0"/>
              <a:t>los</a:t>
            </a:r>
            <a:r>
              <a:rPr lang="en-US"/>
              <a:t> </a:t>
            </a:r>
            <a:r>
              <a:rPr lang="es-CO" noProof="0"/>
              <a:t>consejos</a:t>
            </a:r>
            <a:r>
              <a:rPr lang="en-US"/>
              <a:t> lo </a:t>
            </a:r>
            <a:r>
              <a:rPr lang="es-CO" noProof="0"/>
              <a:t>utilizaron / ¿Cómo fue la contratación sin discriminación? Manifestaron que las dinámicas de conformación de los equipos de los proyectos fue por igual / ¿En la intervención cómo se dio ese acompañamiento? /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7FAF7-C38B-4105-AB8F-F396DDCC69D0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7736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noProof="0">
                <a:latin typeface="Calibri"/>
                <a:ea typeface="Calibri"/>
                <a:cs typeface="Calibri"/>
              </a:rPr>
              <a:t>Generación de capacidades agrícolas, administrativas, financieras, operativas a través de la recuperación de sistemas de producción tradicional de azoteas / No está lo de género / Entrega de insumos y herramientas para la recuperación del sistema de azoteas </a:t>
            </a: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7FAF7-C38B-4105-AB8F-F396DDCC69D0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155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noProof="0"/>
              <a:t>¿Se dio un acuerdo para comercialización de plátano con los pequeños productores?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7FAF7-C38B-4105-AB8F-F396DDCC69D0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2360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7FAF7-C38B-4105-AB8F-F396DDCC69D0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547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5993-4E32-06A8-AD03-8BB477D47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D1DC8-6426-5E2D-2287-7B400D899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792CF-2C13-7AAA-CA87-1EC4EFCE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085DA-0453-1DF3-4733-3B79607C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A0EF8-5CAB-FBCE-85E2-D0AD383E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6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5541-1634-3176-281A-CF1A55E5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71651-8BF1-812F-960E-1F37937A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B69F-B25B-4C17-9AFD-DEF2912B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752BA-0CFB-F9BB-DFCA-AEF4DF8B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EA9DC-8734-5C65-9C7D-08D8853A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916A3-24D6-98AF-5959-15506C869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1481E-0245-46EA-5801-6C33E07AC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BBB4A-21C1-DE3C-292A-390D2A69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01E82-1A73-424D-B03F-17F0B23C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A5982-884D-73E9-CDF8-7A215F83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24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5993-4E32-06A8-AD03-8BB477D47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D1DC8-6426-5E2D-2287-7B400D899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792CF-2C13-7AAA-CA87-1EC4EFCE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085DA-0453-1DF3-4733-3B79607C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A0EF8-5CAB-FBCE-85E2-D0AD383E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21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ED94-A7A5-B7D7-4831-D63B2B42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7689B-190D-E726-0C56-6A56B8D66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3F9D-335A-F70F-CFCD-2DE056DF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7C7CD-EA25-12D3-F9C2-3247A748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92792-3991-DCE9-F932-F489B9C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35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AC3A-94C3-8169-C50A-24332494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D0B13-7D2E-1C34-05D0-50CA495D2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08B6A-FDA0-D38F-F519-80E84B04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232E-F179-843C-0CBC-72BFFBEC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AE0DD-CF64-FD0B-4A75-4A168BD7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84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0589-A5F9-9090-66F8-C0779E6C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E8F0-7A57-E021-E39C-614300D64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B047A-68F8-556D-A889-7599E69B8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CF2AF-CB59-60BD-84EF-0383B5EF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5472A-1A24-EAB8-AF1B-5B6C531B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EC7C2-EBFC-BF97-1431-F785E452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79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C0EB-3EE9-3484-EB61-2FE056F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6F292-05BA-1C4C-B4B5-670B75A2F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2F3CC-6C1C-2C66-BA25-B0E9D67AD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C3657-B2AD-169E-FD85-2CCCB5200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4FE11-47F6-EAD2-6A37-C6C3448A5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0EDF5-6881-0147-5DB0-D1645754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E6339-8CE3-7522-619B-1AB8B4E8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3997E-359C-72AD-5909-45D59061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30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8B8E-61F3-F646-4FB1-133A2391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D4C93-6DBA-FC54-F411-646D2964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88357-4DAF-6B01-C89D-22D7890A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A51A6-9880-5F24-58DE-1B005DF5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81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1AA81-69AA-A357-707C-E549E664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7875E-E9AF-9FB8-EFDF-88FB1717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A6924-A276-3623-8E36-068B1AB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88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5925-4887-1848-368C-995235AE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E1AE1-0AAC-C410-B5D2-35C538470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0F245-065A-7D24-5327-59BEFBAD7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8379C-5D4E-D0AD-ED88-DC459FF0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6E0BB-B4B4-6A4A-592E-D5FDD56C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FBCFA-A86E-767F-E07E-955C7EB7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ED94-A7A5-B7D7-4831-D63B2B42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7689B-190D-E726-0C56-6A56B8D66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3F9D-335A-F70F-CFCD-2DE056DF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7C7CD-EA25-12D3-F9C2-3247A748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92792-3991-DCE9-F932-F489B9C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95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1B85-6D85-E78F-8EAC-3D07091F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55D6F-2601-3FD2-DD1D-06A8E7D6C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A6CE7-4B25-7077-AF07-E91A94CA5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E4350-901B-4F07-C3EC-1FC8606E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1BC82-9452-7C4E-797C-439C20F2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BDCDD-89CC-DD35-2B49-B6007C0A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735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5541-1634-3176-281A-CF1A55E5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71651-8BF1-812F-960E-1F37937A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B69F-B25B-4C17-9AFD-DEF2912B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752BA-0CFB-F9BB-DFCA-AEF4DF8B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EA9DC-8734-5C65-9C7D-08D8853A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60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916A3-24D6-98AF-5959-15506C869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1481E-0245-46EA-5801-6C33E07AC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BBB4A-21C1-DE3C-292A-390D2A69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01E82-1A73-424D-B03F-17F0B23C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A5982-884D-73E9-CDF8-7A215F83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3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AC3A-94C3-8169-C50A-24332494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D0B13-7D2E-1C34-05D0-50CA495D2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08B6A-FDA0-D38F-F519-80E84B04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232E-F179-843C-0CBC-72BFFBEC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AE0DD-CF64-FD0B-4A75-4A168BD7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0589-A5F9-9090-66F8-C0779E6C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E8F0-7A57-E021-E39C-614300D64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B047A-68F8-556D-A889-7599E69B8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CF2AF-CB59-60BD-84EF-0383B5EF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5472A-1A24-EAB8-AF1B-5B6C531B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EC7C2-EBFC-BF97-1431-F785E452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5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C0EB-3EE9-3484-EB61-2FE056F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6F292-05BA-1C4C-B4B5-670B75A2F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2F3CC-6C1C-2C66-BA25-B0E9D67AD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C3657-B2AD-169E-FD85-2CCCB5200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4FE11-47F6-EAD2-6A37-C6C3448A5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0EDF5-6881-0147-5DB0-D1645754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E6339-8CE3-7522-619B-1AB8B4E8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3997E-359C-72AD-5909-45D59061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9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8B8E-61F3-F646-4FB1-133A2391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D4C93-6DBA-FC54-F411-646D2964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88357-4DAF-6B01-C89D-22D7890A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A51A6-9880-5F24-58DE-1B005DF5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7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1AA81-69AA-A357-707C-E549E664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7875E-E9AF-9FB8-EFDF-88FB1717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A6924-A276-3623-8E36-068B1AB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0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5925-4887-1848-368C-995235AE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E1AE1-0AAC-C410-B5D2-35C538470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0F245-065A-7D24-5327-59BEFBAD7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8379C-5D4E-D0AD-ED88-DC459FF0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6E0BB-B4B4-6A4A-592E-D5FDD56C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FBCFA-A86E-767F-E07E-955C7EB7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8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1B85-6D85-E78F-8EAC-3D07091F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55D6F-2601-3FD2-DD1D-06A8E7D6C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A6CE7-4B25-7077-AF07-E91A94CA5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E4350-901B-4F07-C3EC-1FC8606E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1BC82-9452-7C4E-797C-439C20F2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BDCDD-89CC-DD35-2B49-B6007C0A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6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04DBD-872D-E2C5-6031-5C9FA7F1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25779-3379-8A4D-000C-0062068F8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CDE16-5B2C-5759-8BCB-2DD42CCF2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8833B-EC35-405B-A76A-3A4D8F78278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40982-6343-D9D9-CA65-83C31FF99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618EA-6425-D5A4-788A-40AAB983C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860A86-D21B-4502-9842-EBD7C60B78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1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04DBD-872D-E2C5-6031-5C9FA7F1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25779-3379-8A4D-000C-0062068F8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CDE16-5B2C-5759-8BCB-2DD42CCF2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8833B-EC35-405B-A76A-3A4D8F78278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40982-6343-D9D9-CA65-83C31FF99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618EA-6425-D5A4-788A-40AAB983C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860A86-D21B-4502-9842-EBD7C60B78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3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CF23-9C6F-7FE9-FE03-D275FE973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1660" y="1304431"/>
            <a:ext cx="6088566" cy="793084"/>
          </a:xfrm>
        </p:spPr>
        <p:txBody>
          <a:bodyPr>
            <a:noAutofit/>
          </a:bodyPr>
          <a:lstStyle/>
          <a:p>
            <a:r>
              <a:rPr lang="es-CO" sz="4000" noProof="0" dirty="0">
                <a:latin typeface="Now Alt Black"/>
              </a:rPr>
              <a:t>TEORÍA DE CAMBIO Y CADENAS DE VALOR</a:t>
            </a:r>
            <a:endParaRPr lang="es-CO" sz="4000" noProof="0" dirty="0">
              <a:latin typeface="Now Alt Black" panose="00000A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F7669-567B-6D44-48DD-A1352629B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1399" y="5365760"/>
            <a:ext cx="2069199" cy="37561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CO" noProof="0" dirty="0">
                <a:latin typeface="Now" panose="00000500000000000000" pitchFamily="50" charset="0"/>
              </a:rPr>
              <a:t>Marzo 2025</a:t>
            </a:r>
          </a:p>
        </p:txBody>
      </p:sp>
      <p:sp>
        <p:nvSpPr>
          <p:cNvPr id="4" name="Freeform 42">
            <a:extLst>
              <a:ext uri="{FF2B5EF4-FFF2-40B4-BE49-F238E27FC236}">
                <a16:creationId xmlns:a16="http://schemas.microsoft.com/office/drawing/2014/main" id="{E40848B5-62FE-88E6-580E-275808C840AB}"/>
              </a:ext>
            </a:extLst>
          </p:cNvPr>
          <p:cNvSpPr/>
          <p:nvPr/>
        </p:nvSpPr>
        <p:spPr>
          <a:xfrm>
            <a:off x="3565897" y="2097515"/>
            <a:ext cx="5060205" cy="2994721"/>
          </a:xfrm>
          <a:custGeom>
            <a:avLst/>
            <a:gdLst/>
            <a:ahLst/>
            <a:cxnLst/>
            <a:rect l="l" t="t" r="r" b="b"/>
            <a:pathLst>
              <a:path w="2003335" h="1127919">
                <a:moveTo>
                  <a:pt x="0" y="0"/>
                </a:moveTo>
                <a:lnTo>
                  <a:pt x="2003334" y="0"/>
                </a:lnTo>
                <a:lnTo>
                  <a:pt x="2003334" y="1127919"/>
                </a:lnTo>
                <a:lnTo>
                  <a:pt x="0" y="11279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2709940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r="-223"/>
            </a:stretch>
          </a:blipFill>
        </p:spPr>
        <p:txBody>
          <a:bodyPr/>
          <a:lstStyle/>
          <a:p>
            <a:endParaRPr lang="es-CO" sz="1200" noProof="0" dirty="0"/>
          </a:p>
        </p:txBody>
      </p:sp>
      <p:grpSp>
        <p:nvGrpSpPr>
          <p:cNvPr id="3" name="Group 3"/>
          <p:cNvGrpSpPr/>
          <p:nvPr/>
        </p:nvGrpSpPr>
        <p:grpSpPr>
          <a:xfrm>
            <a:off x="9934554" y="5413578"/>
            <a:ext cx="1786433" cy="829425"/>
            <a:chOff x="0" y="0"/>
            <a:chExt cx="3873585" cy="1729101"/>
          </a:xfrm>
          <a:solidFill>
            <a:srgbClr val="CDEDD2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3873585" cy="1729101"/>
            </a:xfrm>
            <a:custGeom>
              <a:avLst/>
              <a:gdLst/>
              <a:ahLst/>
              <a:cxnLst/>
              <a:rect l="l" t="t" r="r" b="b"/>
              <a:pathLst>
                <a:path w="3873585" h="1729101">
                  <a:moveTo>
                    <a:pt x="3749125" y="1729101"/>
                  </a:moveTo>
                  <a:lnTo>
                    <a:pt x="124460" y="1729101"/>
                  </a:lnTo>
                  <a:cubicBezTo>
                    <a:pt x="55880" y="1729101"/>
                    <a:pt x="0" y="1673221"/>
                    <a:pt x="0" y="160464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749125" y="0"/>
                  </a:lnTo>
                  <a:cubicBezTo>
                    <a:pt x="3817705" y="0"/>
                    <a:pt x="3873585" y="55880"/>
                    <a:pt x="3873585" y="124460"/>
                  </a:cubicBezTo>
                  <a:lnTo>
                    <a:pt x="3873585" y="1604641"/>
                  </a:lnTo>
                  <a:cubicBezTo>
                    <a:pt x="3873585" y="1673221"/>
                    <a:pt x="3817705" y="1729101"/>
                    <a:pt x="3749125" y="1729101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617272" y="581807"/>
            <a:ext cx="307340" cy="307945"/>
            <a:chOff x="0" y="0"/>
            <a:chExt cx="6350000" cy="636249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62494"/>
            </a:xfrm>
            <a:custGeom>
              <a:avLst/>
              <a:gdLst/>
              <a:ahLst/>
              <a:cxnLst/>
              <a:rect l="l" t="t" r="r" b="b"/>
              <a:pathLst>
                <a:path w="6350000" h="6362494">
                  <a:moveTo>
                    <a:pt x="3175000" y="0"/>
                  </a:moveTo>
                  <a:cubicBezTo>
                    <a:pt x="1421496" y="0"/>
                    <a:pt x="0" y="1424293"/>
                    <a:pt x="0" y="3181247"/>
                  </a:cubicBezTo>
                  <a:cubicBezTo>
                    <a:pt x="0" y="4938201"/>
                    <a:pt x="1421496" y="6362494"/>
                    <a:pt x="3175000" y="6362494"/>
                  </a:cubicBezTo>
                  <a:cubicBezTo>
                    <a:pt x="4928504" y="6362494"/>
                    <a:pt x="6350000" y="4938201"/>
                    <a:pt x="6350000" y="3181247"/>
                  </a:cubicBezTo>
                  <a:cubicBezTo>
                    <a:pt x="6350000" y="1424293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500"/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07840" y="1457684"/>
            <a:ext cx="11363263" cy="366014"/>
            <a:chOff x="0" y="0"/>
            <a:chExt cx="20502752" cy="660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0502752" cy="660400"/>
            </a:xfrm>
            <a:custGeom>
              <a:avLst/>
              <a:gdLst/>
              <a:ahLst/>
              <a:cxnLst/>
              <a:rect l="l" t="t" r="r" b="b"/>
              <a:pathLst>
                <a:path w="20502752" h="660400">
                  <a:moveTo>
                    <a:pt x="2037829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378293" y="0"/>
                  </a:lnTo>
                  <a:cubicBezTo>
                    <a:pt x="20446873" y="0"/>
                    <a:pt x="20502752" y="55880"/>
                    <a:pt x="20502752" y="124460"/>
                  </a:cubicBezTo>
                  <a:lnTo>
                    <a:pt x="20502752" y="535940"/>
                  </a:lnTo>
                  <a:cubicBezTo>
                    <a:pt x="20502752" y="604520"/>
                    <a:pt x="20446873" y="660400"/>
                    <a:pt x="20378293" y="660400"/>
                  </a:cubicBezTo>
                  <a:close/>
                </a:path>
              </a:pathLst>
            </a:custGeom>
            <a:solidFill>
              <a:srgbClr val="FFE500"/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9" name="Freeform 9"/>
          <p:cNvSpPr/>
          <p:nvPr/>
        </p:nvSpPr>
        <p:spPr>
          <a:xfrm>
            <a:off x="594576" y="213868"/>
            <a:ext cx="1639613" cy="1021566"/>
          </a:xfrm>
          <a:custGeom>
            <a:avLst/>
            <a:gdLst/>
            <a:ahLst/>
            <a:cxnLst/>
            <a:rect l="l" t="t" r="r" b="b"/>
            <a:pathLst>
              <a:path w="2459420" h="1532349">
                <a:moveTo>
                  <a:pt x="0" y="0"/>
                </a:moveTo>
                <a:lnTo>
                  <a:pt x="2459420" y="0"/>
                </a:lnTo>
                <a:lnTo>
                  <a:pt x="2459420" y="1532349"/>
                </a:lnTo>
                <a:lnTo>
                  <a:pt x="0" y="15323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O" sz="1200" noProof="0" dirty="0"/>
          </a:p>
        </p:txBody>
      </p:sp>
      <p:sp>
        <p:nvSpPr>
          <p:cNvPr id="10" name="TextBox 10"/>
          <p:cNvSpPr txBox="1"/>
          <p:nvPr/>
        </p:nvSpPr>
        <p:spPr>
          <a:xfrm>
            <a:off x="6263155" y="1536009"/>
            <a:ext cx="1356930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corto plazo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262320" y="1534947"/>
            <a:ext cx="1432257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mediano plazo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130655" y="1536009"/>
            <a:ext cx="1305861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Largo plazo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102412" y="331830"/>
            <a:ext cx="3270675" cy="776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0"/>
              </a:lnSpc>
              <a:spcBef>
                <a:spcPct val="0"/>
              </a:spcBef>
            </a:pPr>
            <a:r>
              <a:rPr lang="es-CO" sz="2193" spc="43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Proceso de Comunidades Negras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6407035" y="340898"/>
            <a:ext cx="1756371" cy="689400"/>
            <a:chOff x="0" y="-28575"/>
            <a:chExt cx="3512741" cy="1378802"/>
          </a:xfrm>
        </p:grpSpPr>
        <p:sp>
          <p:nvSpPr>
            <p:cNvPr id="15" name="TextBox 15"/>
            <p:cNvSpPr txBox="1"/>
            <p:nvPr/>
          </p:nvSpPr>
          <p:spPr>
            <a:xfrm>
              <a:off x="0" y="440360"/>
              <a:ext cx="3512741" cy="909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tiempo relativamente breve, generalmente de unos pocos meses a un año.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3512741" cy="3752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17"/>
                </a:lnSpc>
                <a:spcBef>
                  <a:spcPct val="0"/>
                </a:spcBef>
              </a:pPr>
              <a:r>
                <a:rPr lang="es-CO" sz="1155" b="1" spc="46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corto plazo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244435" y="340898"/>
            <a:ext cx="1594314" cy="689400"/>
            <a:chOff x="0" y="-28575"/>
            <a:chExt cx="3188628" cy="1378802"/>
          </a:xfrm>
        </p:grpSpPr>
        <p:sp>
          <p:nvSpPr>
            <p:cNvPr id="18" name="TextBox 18"/>
            <p:cNvSpPr txBox="1"/>
            <p:nvPr/>
          </p:nvSpPr>
          <p:spPr>
            <a:xfrm>
              <a:off x="0" y="440360"/>
              <a:ext cx="3188628" cy="909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período de tiempo intermedio, que suele abarcar de uno a tres años.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28575"/>
              <a:ext cx="3188628" cy="3752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17"/>
                </a:lnSpc>
                <a:spcBef>
                  <a:spcPct val="0"/>
                </a:spcBef>
              </a:pPr>
              <a:r>
                <a:rPr lang="es-CO" sz="1155" b="1" spc="46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Mediano plazo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013449" y="340897"/>
            <a:ext cx="1626325" cy="691508"/>
            <a:chOff x="0" y="-28575"/>
            <a:chExt cx="3252650" cy="1383014"/>
          </a:xfrm>
        </p:grpSpPr>
        <p:sp>
          <p:nvSpPr>
            <p:cNvPr id="21" name="TextBox 21"/>
            <p:cNvSpPr txBox="1"/>
            <p:nvPr/>
          </p:nvSpPr>
          <p:spPr>
            <a:xfrm>
              <a:off x="0" y="444574"/>
              <a:ext cx="3252650" cy="9098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período de tiempo más extenso, generalmente de tres años en adelante.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3252650" cy="3735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79"/>
                </a:lnSpc>
                <a:spcBef>
                  <a:spcPct val="0"/>
                </a:spcBef>
              </a:pPr>
              <a:r>
                <a:rPr lang="es-CO" sz="1127" b="1" spc="45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largo plazo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2536902" y="1534947"/>
            <a:ext cx="1432257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Producto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005276" y="5460731"/>
            <a:ext cx="1582413" cy="643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5"/>
              </a:lnSpc>
              <a:spcBef>
                <a:spcPct val="0"/>
              </a:spcBef>
            </a:pPr>
            <a:r>
              <a:rPr lang="es-CO" sz="1200" spc="60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Red de colaboración entre organizaciones.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407840" y="5388503"/>
            <a:ext cx="5626967" cy="854500"/>
            <a:chOff x="0" y="0"/>
            <a:chExt cx="9570969" cy="145342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9570969" cy="1453429"/>
            </a:xfrm>
            <a:custGeom>
              <a:avLst/>
              <a:gdLst/>
              <a:ahLst/>
              <a:cxnLst/>
              <a:rect l="l" t="t" r="r" b="b"/>
              <a:pathLst>
                <a:path w="9570969" h="1453429">
                  <a:moveTo>
                    <a:pt x="9446509" y="1453429"/>
                  </a:moveTo>
                  <a:lnTo>
                    <a:pt x="124460" y="1453429"/>
                  </a:lnTo>
                  <a:cubicBezTo>
                    <a:pt x="55880" y="1453429"/>
                    <a:pt x="0" y="1397549"/>
                    <a:pt x="0" y="13289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46509" y="0"/>
                  </a:lnTo>
                  <a:cubicBezTo>
                    <a:pt x="9515088" y="0"/>
                    <a:pt x="9570969" y="55880"/>
                    <a:pt x="9570969" y="124460"/>
                  </a:cubicBezTo>
                  <a:lnTo>
                    <a:pt x="9570969" y="1328969"/>
                  </a:lnTo>
                  <a:cubicBezTo>
                    <a:pt x="9570969" y="1397549"/>
                    <a:pt x="9515088" y="1453429"/>
                    <a:pt x="9446509" y="1453429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819357" y="5591634"/>
            <a:ext cx="4973648" cy="330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87"/>
              </a:lnSpc>
              <a:spcBef>
                <a:spcPct val="0"/>
              </a:spcBef>
            </a:pPr>
            <a:r>
              <a:rPr lang="es-CO" sz="1919" spc="95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Relacionamiento organizacional.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6223599" y="5388503"/>
            <a:ext cx="1731900" cy="854500"/>
            <a:chOff x="0" y="0"/>
            <a:chExt cx="3755341" cy="1852843"/>
          </a:xfrm>
          <a:solidFill>
            <a:srgbClr val="CDEDD2"/>
          </a:solidFill>
        </p:grpSpPr>
        <p:sp>
          <p:nvSpPr>
            <p:cNvPr id="29" name="Freeform 29"/>
            <p:cNvSpPr/>
            <p:nvPr/>
          </p:nvSpPr>
          <p:spPr>
            <a:xfrm>
              <a:off x="0" y="0"/>
              <a:ext cx="3755341" cy="1852843"/>
            </a:xfrm>
            <a:custGeom>
              <a:avLst/>
              <a:gdLst/>
              <a:ahLst/>
              <a:cxnLst/>
              <a:rect l="l" t="t" r="r" b="b"/>
              <a:pathLst>
                <a:path w="3755341" h="1852843">
                  <a:moveTo>
                    <a:pt x="3630881" y="1852843"/>
                  </a:moveTo>
                  <a:lnTo>
                    <a:pt x="124460" y="1852843"/>
                  </a:lnTo>
                  <a:cubicBezTo>
                    <a:pt x="55880" y="1852843"/>
                    <a:pt x="0" y="1796963"/>
                    <a:pt x="0" y="172838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30881" y="0"/>
                  </a:lnTo>
                  <a:cubicBezTo>
                    <a:pt x="3699461" y="0"/>
                    <a:pt x="3755341" y="55880"/>
                    <a:pt x="3755341" y="124460"/>
                  </a:cubicBezTo>
                  <a:lnTo>
                    <a:pt x="3755341" y="1728383"/>
                  </a:lnTo>
                  <a:cubicBezTo>
                    <a:pt x="3755341" y="1796963"/>
                    <a:pt x="3699461" y="1852843"/>
                    <a:pt x="3630881" y="1852843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6277208" y="5429334"/>
            <a:ext cx="1653144" cy="772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s-CO" sz="1400" spc="55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Articulación: Desarrollo de actividades en conjunto.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8041198" y="5413578"/>
            <a:ext cx="1823405" cy="829426"/>
            <a:chOff x="0" y="0"/>
            <a:chExt cx="3953754" cy="1798474"/>
          </a:xfrm>
          <a:solidFill>
            <a:srgbClr val="CDEDD2"/>
          </a:solidFill>
        </p:grpSpPr>
        <p:sp>
          <p:nvSpPr>
            <p:cNvPr id="32" name="Freeform 32"/>
            <p:cNvSpPr/>
            <p:nvPr/>
          </p:nvSpPr>
          <p:spPr>
            <a:xfrm>
              <a:off x="0" y="0"/>
              <a:ext cx="3953754" cy="1798474"/>
            </a:xfrm>
            <a:custGeom>
              <a:avLst/>
              <a:gdLst/>
              <a:ahLst/>
              <a:cxnLst/>
              <a:rect l="l" t="t" r="r" b="b"/>
              <a:pathLst>
                <a:path w="3953754" h="1798474">
                  <a:moveTo>
                    <a:pt x="3829294" y="1798474"/>
                  </a:moveTo>
                  <a:lnTo>
                    <a:pt x="124460" y="1798474"/>
                  </a:lnTo>
                  <a:cubicBezTo>
                    <a:pt x="55880" y="1798474"/>
                    <a:pt x="0" y="1742594"/>
                    <a:pt x="0" y="167401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29294" y="0"/>
                  </a:lnTo>
                  <a:cubicBezTo>
                    <a:pt x="3897874" y="0"/>
                    <a:pt x="3953754" y="55880"/>
                    <a:pt x="3953754" y="124460"/>
                  </a:cubicBezTo>
                  <a:lnTo>
                    <a:pt x="3953754" y="1674014"/>
                  </a:lnTo>
                  <a:cubicBezTo>
                    <a:pt x="3953754" y="1742594"/>
                    <a:pt x="3897874" y="1798474"/>
                    <a:pt x="3829294" y="1798474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8165445" y="5451810"/>
            <a:ext cx="1582413" cy="765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s-CO" sz="1200" spc="55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Elaboración de planes de forma autónoma por la organización.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8134717" y="1947595"/>
            <a:ext cx="1746375" cy="3382869"/>
            <a:chOff x="0" y="0"/>
            <a:chExt cx="1450136" cy="2809029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450136" cy="2809029"/>
            </a:xfrm>
            <a:custGeom>
              <a:avLst/>
              <a:gdLst/>
              <a:ahLst/>
              <a:cxnLst/>
              <a:rect l="l" t="t" r="r" b="b"/>
              <a:pathLst>
                <a:path w="1450136" h="2809029">
                  <a:moveTo>
                    <a:pt x="1325676" y="2809028"/>
                  </a:moveTo>
                  <a:lnTo>
                    <a:pt x="124460" y="2809028"/>
                  </a:lnTo>
                  <a:cubicBezTo>
                    <a:pt x="55880" y="2809028"/>
                    <a:pt x="0" y="2753148"/>
                    <a:pt x="0" y="26845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25676" y="0"/>
                  </a:lnTo>
                  <a:cubicBezTo>
                    <a:pt x="1394256" y="0"/>
                    <a:pt x="1450136" y="55880"/>
                    <a:pt x="1450136" y="124460"/>
                  </a:cubicBezTo>
                  <a:lnTo>
                    <a:pt x="1450136" y="2684569"/>
                  </a:lnTo>
                  <a:cubicBezTo>
                    <a:pt x="1450136" y="2753148"/>
                    <a:pt x="1394256" y="2809029"/>
                    <a:pt x="1325676" y="2809029"/>
                  </a:cubicBezTo>
                  <a:close/>
                </a:path>
              </a:pathLst>
            </a:custGeom>
            <a:solidFill>
              <a:srgbClr val="81D38E">
                <a:alpha val="40000"/>
              </a:srgbClr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9975507" y="1947595"/>
            <a:ext cx="1746375" cy="3382869"/>
            <a:chOff x="0" y="0"/>
            <a:chExt cx="1450136" cy="2809029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450136" cy="2809029"/>
            </a:xfrm>
            <a:custGeom>
              <a:avLst/>
              <a:gdLst/>
              <a:ahLst/>
              <a:cxnLst/>
              <a:rect l="l" t="t" r="r" b="b"/>
              <a:pathLst>
                <a:path w="1450136" h="2809029">
                  <a:moveTo>
                    <a:pt x="1325676" y="2809028"/>
                  </a:moveTo>
                  <a:lnTo>
                    <a:pt x="124460" y="2809028"/>
                  </a:lnTo>
                  <a:cubicBezTo>
                    <a:pt x="55880" y="2809028"/>
                    <a:pt x="0" y="2753148"/>
                    <a:pt x="0" y="26845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25676" y="0"/>
                  </a:lnTo>
                  <a:cubicBezTo>
                    <a:pt x="1394256" y="0"/>
                    <a:pt x="1450136" y="55880"/>
                    <a:pt x="1450136" y="124460"/>
                  </a:cubicBezTo>
                  <a:lnTo>
                    <a:pt x="1450136" y="2684569"/>
                  </a:lnTo>
                  <a:cubicBezTo>
                    <a:pt x="1450136" y="2753148"/>
                    <a:pt x="1394256" y="2809029"/>
                    <a:pt x="1325676" y="2809029"/>
                  </a:cubicBezTo>
                  <a:close/>
                </a:path>
              </a:pathLst>
            </a:custGeom>
            <a:solidFill>
              <a:srgbClr val="81D38E">
                <a:alpha val="40000"/>
              </a:srgbClr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423286" y="1955661"/>
            <a:ext cx="5618087" cy="921934"/>
            <a:chOff x="0" y="0"/>
            <a:chExt cx="4665084" cy="765545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4665084" cy="765545"/>
            </a:xfrm>
            <a:custGeom>
              <a:avLst/>
              <a:gdLst/>
              <a:ahLst/>
              <a:cxnLst/>
              <a:rect l="l" t="t" r="r" b="b"/>
              <a:pathLst>
                <a:path w="4665084" h="765545">
                  <a:moveTo>
                    <a:pt x="4540624" y="765545"/>
                  </a:moveTo>
                  <a:lnTo>
                    <a:pt x="124460" y="765545"/>
                  </a:lnTo>
                  <a:cubicBezTo>
                    <a:pt x="55880" y="765545"/>
                    <a:pt x="0" y="709665"/>
                    <a:pt x="0" y="6410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40624" y="0"/>
                  </a:lnTo>
                  <a:cubicBezTo>
                    <a:pt x="4609204" y="0"/>
                    <a:pt x="4665084" y="55880"/>
                    <a:pt x="4665084" y="124460"/>
                  </a:cubicBezTo>
                  <a:lnTo>
                    <a:pt x="4665084" y="641085"/>
                  </a:lnTo>
                  <a:cubicBezTo>
                    <a:pt x="4665084" y="709665"/>
                    <a:pt x="4609204" y="765545"/>
                    <a:pt x="4540624" y="765545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423286" y="2937021"/>
            <a:ext cx="5621097" cy="795309"/>
            <a:chOff x="0" y="0"/>
            <a:chExt cx="4667583" cy="6604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4667583" cy="660400"/>
            </a:xfrm>
            <a:custGeom>
              <a:avLst/>
              <a:gdLst/>
              <a:ahLst/>
              <a:cxnLst/>
              <a:rect l="l" t="t" r="r" b="b"/>
              <a:pathLst>
                <a:path w="4667583" h="660400">
                  <a:moveTo>
                    <a:pt x="454312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43123" y="0"/>
                  </a:lnTo>
                  <a:cubicBezTo>
                    <a:pt x="4611703" y="0"/>
                    <a:pt x="4667583" y="55880"/>
                    <a:pt x="4667583" y="124460"/>
                  </a:cubicBezTo>
                  <a:lnTo>
                    <a:pt x="4667583" y="535940"/>
                  </a:lnTo>
                  <a:cubicBezTo>
                    <a:pt x="4667583" y="604520"/>
                    <a:pt x="4611703" y="660400"/>
                    <a:pt x="4543123" y="660400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627926" y="2070966"/>
            <a:ext cx="5165079" cy="763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88"/>
              </a:lnSpc>
              <a:spcBef>
                <a:spcPct val="0"/>
              </a:spcBef>
            </a:pPr>
            <a:r>
              <a:rPr lang="es-CO" sz="1600" spc="71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Fortalecimiento organizacional en capacidades administrativas, operativas, interseccionales y técnicas.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872508" y="3037320"/>
            <a:ext cx="4834962" cy="626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1"/>
              </a:lnSpc>
            </a:pPr>
            <a:r>
              <a:rPr lang="es-CO" sz="1779" spc="89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Acompañamiento en la implementación </a:t>
            </a:r>
          </a:p>
          <a:p>
            <a:pPr algn="ctr">
              <a:lnSpc>
                <a:spcPts val="2491"/>
              </a:lnSpc>
              <a:spcBef>
                <a:spcPct val="0"/>
              </a:spcBef>
            </a:pPr>
            <a:r>
              <a:rPr lang="es-CO" sz="1779" spc="89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 los proyectos.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6230593" y="1906606"/>
            <a:ext cx="1746375" cy="3423858"/>
            <a:chOff x="0" y="0"/>
            <a:chExt cx="1450136" cy="2843065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450136" cy="2843065"/>
            </a:xfrm>
            <a:custGeom>
              <a:avLst/>
              <a:gdLst/>
              <a:ahLst/>
              <a:cxnLst/>
              <a:rect l="l" t="t" r="r" b="b"/>
              <a:pathLst>
                <a:path w="1450136" h="2843065">
                  <a:moveTo>
                    <a:pt x="1325676" y="2843065"/>
                  </a:moveTo>
                  <a:lnTo>
                    <a:pt x="124460" y="2843065"/>
                  </a:lnTo>
                  <a:cubicBezTo>
                    <a:pt x="55880" y="2843065"/>
                    <a:pt x="0" y="2787185"/>
                    <a:pt x="0" y="271860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25676" y="0"/>
                  </a:lnTo>
                  <a:cubicBezTo>
                    <a:pt x="1394256" y="0"/>
                    <a:pt x="1450136" y="55880"/>
                    <a:pt x="1450136" y="124460"/>
                  </a:cubicBezTo>
                  <a:lnTo>
                    <a:pt x="1450136" y="2718605"/>
                  </a:lnTo>
                  <a:cubicBezTo>
                    <a:pt x="1450136" y="2787185"/>
                    <a:pt x="1394256" y="2843065"/>
                    <a:pt x="1325676" y="2843065"/>
                  </a:cubicBezTo>
                  <a:close/>
                </a:path>
              </a:pathLst>
            </a:custGeom>
            <a:solidFill>
              <a:srgbClr val="81D38E">
                <a:alpha val="40000"/>
              </a:srgbClr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46" name="TextBox 46"/>
          <p:cNvSpPr txBox="1"/>
          <p:nvPr/>
        </p:nvSpPr>
        <p:spPr>
          <a:xfrm>
            <a:off x="6248207" y="2751862"/>
            <a:ext cx="1746374" cy="13338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91"/>
              </a:lnSpc>
              <a:spcBef>
                <a:spcPct val="0"/>
              </a:spcBef>
            </a:pPr>
            <a:r>
              <a:rPr lang="es-CO" sz="1493" spc="75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Implementación de las recomendaciones para la gestión de proyectos.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8264361" y="2937021"/>
            <a:ext cx="1574388" cy="1269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1"/>
              </a:lnSpc>
              <a:spcBef>
                <a:spcPct val="0"/>
              </a:spcBef>
            </a:pPr>
            <a:r>
              <a:rPr lang="es-CO" sz="1401" spc="70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Autonomía en la presentación, gestión y ejecución de proyectos.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0039417" y="2228465"/>
            <a:ext cx="1574388" cy="3206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0"/>
              </a:lnSpc>
              <a:spcBef>
                <a:spcPct val="0"/>
              </a:spcBef>
            </a:pPr>
            <a:r>
              <a:rPr lang="es-CO" sz="1479" spc="73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Sostenibilidad administrativa, operativa y técnica de la organización.</a:t>
            </a:r>
          </a:p>
          <a:p>
            <a:pPr algn="ctr">
              <a:lnSpc>
                <a:spcPts val="2070"/>
              </a:lnSpc>
              <a:spcBef>
                <a:spcPct val="0"/>
              </a:spcBef>
            </a:pPr>
            <a:endParaRPr lang="es-CO" sz="1479" spc="73" noProof="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ctr">
              <a:lnSpc>
                <a:spcPts val="2070"/>
              </a:lnSpc>
              <a:spcBef>
                <a:spcPct val="0"/>
              </a:spcBef>
            </a:pPr>
            <a:r>
              <a:rPr lang="es-CO" sz="1479" spc="73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Fortalecer la gobernanza territorial de la organización.</a:t>
            </a:r>
          </a:p>
          <a:p>
            <a:pPr algn="ctr">
              <a:lnSpc>
                <a:spcPts val="2070"/>
              </a:lnSpc>
              <a:spcBef>
                <a:spcPct val="0"/>
              </a:spcBef>
            </a:pPr>
            <a:endParaRPr lang="es-CO" sz="1479" spc="73" noProof="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ctr">
              <a:lnSpc>
                <a:spcPts val="2070"/>
              </a:lnSpc>
              <a:spcBef>
                <a:spcPct val="0"/>
              </a:spcBef>
            </a:pPr>
            <a:endParaRPr lang="es-CO" sz="1155" spc="57" noProof="0" dirty="0">
              <a:solidFill>
                <a:srgbClr val="000000"/>
              </a:solidFill>
              <a:latin typeface="DM Sans"/>
              <a:sym typeface="DM Sans"/>
            </a:endParaRPr>
          </a:p>
        </p:txBody>
      </p:sp>
      <p:grpSp>
        <p:nvGrpSpPr>
          <p:cNvPr id="49" name="Group 49"/>
          <p:cNvGrpSpPr/>
          <p:nvPr/>
        </p:nvGrpSpPr>
        <p:grpSpPr>
          <a:xfrm>
            <a:off x="407840" y="4685318"/>
            <a:ext cx="5618087" cy="645146"/>
            <a:chOff x="0" y="0"/>
            <a:chExt cx="5954272" cy="683751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5954272" cy="683751"/>
            </a:xfrm>
            <a:custGeom>
              <a:avLst/>
              <a:gdLst/>
              <a:ahLst/>
              <a:cxnLst/>
              <a:rect l="l" t="t" r="r" b="b"/>
              <a:pathLst>
                <a:path w="5954272" h="683751">
                  <a:moveTo>
                    <a:pt x="5829812" y="683751"/>
                  </a:moveTo>
                  <a:lnTo>
                    <a:pt x="124460" y="683751"/>
                  </a:lnTo>
                  <a:cubicBezTo>
                    <a:pt x="55880" y="683751"/>
                    <a:pt x="0" y="627871"/>
                    <a:pt x="0" y="5592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829812" y="0"/>
                  </a:lnTo>
                  <a:cubicBezTo>
                    <a:pt x="5898392" y="0"/>
                    <a:pt x="5954272" y="55880"/>
                    <a:pt x="5954272" y="124460"/>
                  </a:cubicBezTo>
                  <a:lnTo>
                    <a:pt x="5954272" y="559291"/>
                  </a:lnTo>
                  <a:cubicBezTo>
                    <a:pt x="5954272" y="627871"/>
                    <a:pt x="5898392" y="683751"/>
                    <a:pt x="5829812" y="683751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 dirty="0">
                <a:solidFill>
                  <a:srgbClr val="074E6A"/>
                </a:solidFill>
              </a:endParaRPr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814849" y="4845428"/>
            <a:ext cx="4834962" cy="318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20"/>
              </a:lnSpc>
              <a:spcBef>
                <a:spcPct val="0"/>
              </a:spcBef>
            </a:pPr>
            <a:r>
              <a:rPr lang="es-CO" sz="1871" spc="93" noProof="0" dirty="0">
                <a:solidFill>
                  <a:srgbClr val="074E6A"/>
                </a:solidFill>
                <a:latin typeface="DM Sans"/>
                <a:ea typeface="DM Sans"/>
                <a:cs typeface="DM Sans"/>
                <a:sym typeface="DM Sans"/>
              </a:rPr>
              <a:t>Administración de recursos. </a:t>
            </a:r>
          </a:p>
        </p:txBody>
      </p:sp>
      <p:grpSp>
        <p:nvGrpSpPr>
          <p:cNvPr id="52" name="Group 52"/>
          <p:cNvGrpSpPr/>
          <p:nvPr/>
        </p:nvGrpSpPr>
        <p:grpSpPr>
          <a:xfrm>
            <a:off x="407840" y="3790370"/>
            <a:ext cx="5624578" cy="836909"/>
            <a:chOff x="0" y="0"/>
            <a:chExt cx="5961152" cy="886990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5961152" cy="886990"/>
            </a:xfrm>
            <a:custGeom>
              <a:avLst/>
              <a:gdLst/>
              <a:ahLst/>
              <a:cxnLst/>
              <a:rect l="l" t="t" r="r" b="b"/>
              <a:pathLst>
                <a:path w="5961152" h="886990">
                  <a:moveTo>
                    <a:pt x="5836692" y="886990"/>
                  </a:moveTo>
                  <a:lnTo>
                    <a:pt x="124460" y="886990"/>
                  </a:lnTo>
                  <a:cubicBezTo>
                    <a:pt x="55880" y="886990"/>
                    <a:pt x="0" y="831110"/>
                    <a:pt x="0" y="7625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836693" y="0"/>
                  </a:lnTo>
                  <a:cubicBezTo>
                    <a:pt x="5905272" y="0"/>
                    <a:pt x="5961152" y="55880"/>
                    <a:pt x="5961152" y="124460"/>
                  </a:cubicBezTo>
                  <a:lnTo>
                    <a:pt x="5961152" y="762530"/>
                  </a:lnTo>
                  <a:cubicBezTo>
                    <a:pt x="5961152" y="831110"/>
                    <a:pt x="5905272" y="886990"/>
                    <a:pt x="5836693" y="886990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54" name="TextBox 54"/>
          <p:cNvSpPr txBox="1"/>
          <p:nvPr/>
        </p:nvSpPr>
        <p:spPr>
          <a:xfrm>
            <a:off x="814849" y="3898971"/>
            <a:ext cx="4834962" cy="625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1"/>
              </a:lnSpc>
              <a:spcBef>
                <a:spcPct val="0"/>
              </a:spcBef>
            </a:pPr>
            <a:r>
              <a:rPr lang="es-CO" sz="1757" spc="87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Asistencia en la presentación de informes y seguimiento a los proyectos.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576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3" r="-223"/>
            </a:stretch>
          </a:blipFill>
        </p:spPr>
        <p:txBody>
          <a:bodyPr/>
          <a:lstStyle/>
          <a:p>
            <a:endParaRPr lang="es-CO" sz="1200" noProof="0" dirty="0"/>
          </a:p>
        </p:txBody>
      </p:sp>
      <p:grpSp>
        <p:nvGrpSpPr>
          <p:cNvPr id="3" name="Group 3"/>
          <p:cNvGrpSpPr/>
          <p:nvPr/>
        </p:nvGrpSpPr>
        <p:grpSpPr>
          <a:xfrm>
            <a:off x="9757043" y="4496591"/>
            <a:ext cx="2014061" cy="903725"/>
            <a:chOff x="0" y="0"/>
            <a:chExt cx="2789045" cy="2159470"/>
          </a:xfrm>
          <a:solidFill>
            <a:srgbClr val="CDEDD2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2789045" cy="2159470"/>
            </a:xfrm>
            <a:custGeom>
              <a:avLst/>
              <a:gdLst/>
              <a:ahLst/>
              <a:cxnLst/>
              <a:rect l="l" t="t" r="r" b="b"/>
              <a:pathLst>
                <a:path w="2789045" h="2159470">
                  <a:moveTo>
                    <a:pt x="2664584" y="2159469"/>
                  </a:moveTo>
                  <a:lnTo>
                    <a:pt x="124460" y="2159469"/>
                  </a:lnTo>
                  <a:cubicBezTo>
                    <a:pt x="55880" y="2159469"/>
                    <a:pt x="0" y="2103589"/>
                    <a:pt x="0" y="203500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64585" y="0"/>
                  </a:lnTo>
                  <a:cubicBezTo>
                    <a:pt x="2733165" y="0"/>
                    <a:pt x="2789045" y="55880"/>
                    <a:pt x="2789045" y="124460"/>
                  </a:cubicBezTo>
                  <a:lnTo>
                    <a:pt x="2789045" y="2035010"/>
                  </a:lnTo>
                  <a:cubicBezTo>
                    <a:pt x="2789045" y="2103589"/>
                    <a:pt x="2733165" y="2159470"/>
                    <a:pt x="2664585" y="215947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756571" y="585690"/>
            <a:ext cx="307340" cy="307945"/>
            <a:chOff x="0" y="0"/>
            <a:chExt cx="6350000" cy="636249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62494"/>
            </a:xfrm>
            <a:custGeom>
              <a:avLst/>
              <a:gdLst/>
              <a:ahLst/>
              <a:cxnLst/>
              <a:rect l="l" t="t" r="r" b="b"/>
              <a:pathLst>
                <a:path w="6350000" h="6362494">
                  <a:moveTo>
                    <a:pt x="3175000" y="0"/>
                  </a:moveTo>
                  <a:cubicBezTo>
                    <a:pt x="1421496" y="0"/>
                    <a:pt x="0" y="1424293"/>
                    <a:pt x="0" y="3181247"/>
                  </a:cubicBezTo>
                  <a:cubicBezTo>
                    <a:pt x="0" y="4938201"/>
                    <a:pt x="1421496" y="6362494"/>
                    <a:pt x="3175000" y="6362494"/>
                  </a:cubicBezTo>
                  <a:cubicBezTo>
                    <a:pt x="4928504" y="6362494"/>
                    <a:pt x="6350000" y="4938201"/>
                    <a:pt x="6350000" y="3181247"/>
                  </a:cubicBezTo>
                  <a:cubicBezTo>
                    <a:pt x="6350000" y="1424293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500"/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07840" y="1457684"/>
            <a:ext cx="11376321" cy="366014"/>
            <a:chOff x="0" y="0"/>
            <a:chExt cx="20502752" cy="660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0502752" cy="660400"/>
            </a:xfrm>
            <a:custGeom>
              <a:avLst/>
              <a:gdLst/>
              <a:ahLst/>
              <a:cxnLst/>
              <a:rect l="l" t="t" r="r" b="b"/>
              <a:pathLst>
                <a:path w="20502752" h="660400">
                  <a:moveTo>
                    <a:pt x="2037829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378293" y="0"/>
                  </a:lnTo>
                  <a:cubicBezTo>
                    <a:pt x="20446873" y="0"/>
                    <a:pt x="20502752" y="55880"/>
                    <a:pt x="20502752" y="124460"/>
                  </a:cubicBezTo>
                  <a:lnTo>
                    <a:pt x="20502752" y="535940"/>
                  </a:lnTo>
                  <a:cubicBezTo>
                    <a:pt x="20502752" y="604520"/>
                    <a:pt x="20446873" y="660400"/>
                    <a:pt x="20378293" y="660400"/>
                  </a:cubicBezTo>
                  <a:close/>
                </a:path>
              </a:pathLst>
            </a:custGeom>
            <a:solidFill>
              <a:srgbClr val="FFE500"/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550771" y="1536009"/>
            <a:ext cx="1356930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corto plazo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709416" y="1534947"/>
            <a:ext cx="1432257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mediano plazo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098756" y="1536009"/>
            <a:ext cx="1305861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Largo plazo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241711" y="335713"/>
            <a:ext cx="3270675" cy="776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0"/>
              </a:lnSpc>
              <a:spcBef>
                <a:spcPct val="0"/>
              </a:spcBef>
            </a:pPr>
            <a:r>
              <a:rPr lang="es-CO" sz="2193" spc="43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Consejo Comunitario ACAPA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6407035" y="340898"/>
            <a:ext cx="1756371" cy="689400"/>
            <a:chOff x="0" y="-28575"/>
            <a:chExt cx="3512741" cy="1378802"/>
          </a:xfrm>
        </p:grpSpPr>
        <p:sp>
          <p:nvSpPr>
            <p:cNvPr id="16" name="TextBox 16"/>
            <p:cNvSpPr txBox="1"/>
            <p:nvPr/>
          </p:nvSpPr>
          <p:spPr>
            <a:xfrm>
              <a:off x="0" y="440360"/>
              <a:ext cx="3512741" cy="909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tiempo relativamente breve, generalmente de unos pocos meses a un año.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3512741" cy="3752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17"/>
                </a:lnSpc>
                <a:spcBef>
                  <a:spcPct val="0"/>
                </a:spcBef>
              </a:pPr>
              <a:r>
                <a:rPr lang="es-CO" sz="1155" b="1" spc="46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corto plazo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244435" y="340898"/>
            <a:ext cx="1594314" cy="689400"/>
            <a:chOff x="0" y="-28575"/>
            <a:chExt cx="3188628" cy="1378802"/>
          </a:xfrm>
        </p:grpSpPr>
        <p:sp>
          <p:nvSpPr>
            <p:cNvPr id="19" name="TextBox 19"/>
            <p:cNvSpPr txBox="1"/>
            <p:nvPr/>
          </p:nvSpPr>
          <p:spPr>
            <a:xfrm>
              <a:off x="0" y="440360"/>
              <a:ext cx="3188628" cy="909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período de tiempo intermedio, que suele abarcar de uno a tres años.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3188628" cy="3752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17"/>
                </a:lnSpc>
                <a:spcBef>
                  <a:spcPct val="0"/>
                </a:spcBef>
              </a:pPr>
              <a:r>
                <a:rPr lang="es-CO" sz="1155" b="1" spc="46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Mediano plazo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013449" y="340897"/>
            <a:ext cx="1626325" cy="691508"/>
            <a:chOff x="0" y="-28575"/>
            <a:chExt cx="3252650" cy="1383014"/>
          </a:xfrm>
        </p:grpSpPr>
        <p:sp>
          <p:nvSpPr>
            <p:cNvPr id="22" name="TextBox 22"/>
            <p:cNvSpPr txBox="1"/>
            <p:nvPr/>
          </p:nvSpPr>
          <p:spPr>
            <a:xfrm>
              <a:off x="0" y="444574"/>
              <a:ext cx="3252650" cy="9098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período de tiempo más extenso, generalmente de tres años en adelante.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28575"/>
              <a:ext cx="3252650" cy="3735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79"/>
                </a:lnSpc>
                <a:spcBef>
                  <a:spcPct val="0"/>
                </a:spcBef>
              </a:pPr>
              <a:r>
                <a:rPr lang="es-CO" sz="1127" b="1" spc="45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largo plazo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407840" y="1943816"/>
            <a:ext cx="4600390" cy="1216894"/>
            <a:chOff x="0" y="0"/>
            <a:chExt cx="4200330" cy="126998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200330" cy="1269984"/>
            </a:xfrm>
            <a:custGeom>
              <a:avLst/>
              <a:gdLst/>
              <a:ahLst/>
              <a:cxnLst/>
              <a:rect l="l" t="t" r="r" b="b"/>
              <a:pathLst>
                <a:path w="4200330" h="1269984">
                  <a:moveTo>
                    <a:pt x="4075870" y="1269983"/>
                  </a:moveTo>
                  <a:lnTo>
                    <a:pt x="124460" y="1269983"/>
                  </a:lnTo>
                  <a:cubicBezTo>
                    <a:pt x="55880" y="1269983"/>
                    <a:pt x="0" y="1214103"/>
                    <a:pt x="0" y="114552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75870" y="0"/>
                  </a:lnTo>
                  <a:cubicBezTo>
                    <a:pt x="4144450" y="0"/>
                    <a:pt x="4200330" y="55880"/>
                    <a:pt x="4200330" y="124460"/>
                  </a:cubicBezTo>
                  <a:lnTo>
                    <a:pt x="4200330" y="1145523"/>
                  </a:lnTo>
                  <a:cubicBezTo>
                    <a:pt x="4200330" y="1214103"/>
                    <a:pt x="4144450" y="1269984"/>
                    <a:pt x="4075870" y="1269984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958153" y="1554527"/>
            <a:ext cx="1432257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Producto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81645" y="2156637"/>
            <a:ext cx="4241755" cy="825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15"/>
              </a:lnSpc>
              <a:spcBef>
                <a:spcPct val="0"/>
              </a:spcBef>
            </a:pPr>
            <a:r>
              <a:rPr lang="es-CO" sz="1533" spc="57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Zonificación, mediante sistemas de información geográfica, de áreas de intervención para ejecutar las estrategias de recuperación/rehabilitación.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407841" y="3224167"/>
            <a:ext cx="4600389" cy="1223554"/>
            <a:chOff x="0" y="0"/>
            <a:chExt cx="4219411" cy="1126984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4219411" cy="1126984"/>
            </a:xfrm>
            <a:custGeom>
              <a:avLst/>
              <a:gdLst/>
              <a:ahLst/>
              <a:cxnLst/>
              <a:rect l="l" t="t" r="r" b="b"/>
              <a:pathLst>
                <a:path w="4219411" h="1126984">
                  <a:moveTo>
                    <a:pt x="4094951" y="1126983"/>
                  </a:moveTo>
                  <a:lnTo>
                    <a:pt x="124460" y="1126983"/>
                  </a:lnTo>
                  <a:cubicBezTo>
                    <a:pt x="55880" y="1126983"/>
                    <a:pt x="0" y="1071103"/>
                    <a:pt x="0" y="100252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94952" y="0"/>
                  </a:lnTo>
                  <a:cubicBezTo>
                    <a:pt x="4163532" y="0"/>
                    <a:pt x="4219411" y="55880"/>
                    <a:pt x="4219411" y="124460"/>
                  </a:cubicBezTo>
                  <a:lnTo>
                    <a:pt x="4219411" y="1002523"/>
                  </a:lnTo>
                  <a:cubicBezTo>
                    <a:pt x="4219411" y="1071103"/>
                    <a:pt x="4163532" y="1126984"/>
                    <a:pt x="4094952" y="1126984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603731" y="3317827"/>
            <a:ext cx="4241755" cy="10295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92"/>
              </a:lnSpc>
              <a:spcBef>
                <a:spcPct val="0"/>
              </a:spcBef>
            </a:pPr>
            <a:r>
              <a:rPr lang="es-CO" sz="1500" spc="57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Diseño y ejecución de modelos de intervención ecológica </a:t>
            </a:r>
            <a:r>
              <a:rPr lang="es-CO" sz="1500" spc="5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 </a:t>
            </a:r>
            <a:r>
              <a:rPr lang="es-CO" sz="1500" spc="57" dirty="0">
                <a:solidFill>
                  <a:schemeClr val="accent1"/>
                </a:solidFill>
                <a:latin typeface="Montserrat"/>
                <a:ea typeface="DM Sans"/>
                <a:cs typeface="DM Sans"/>
                <a:sym typeface="DM Sans"/>
              </a:rPr>
              <a:t>especies nativas (nato y mangle rojo)</a:t>
            </a:r>
            <a:r>
              <a:rPr lang="es-CO" sz="1500" spc="57" noProof="0" dirty="0">
                <a:solidFill>
                  <a:schemeClr val="accent1"/>
                </a:solidFill>
                <a:latin typeface="Montserrat"/>
                <a:ea typeface="DM Sans"/>
                <a:cs typeface="DM Sans"/>
                <a:sym typeface="DM Sans"/>
              </a:rPr>
              <a:t> </a:t>
            </a:r>
            <a:r>
              <a:rPr lang="es-CO" sz="1500" spc="57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y de cobertura apropiadas para el proceso de recuperación.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407840" y="4511179"/>
            <a:ext cx="4600389" cy="889138"/>
            <a:chOff x="0" y="0"/>
            <a:chExt cx="4200330" cy="1447379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4200330" cy="1447379"/>
            </a:xfrm>
            <a:custGeom>
              <a:avLst/>
              <a:gdLst/>
              <a:ahLst/>
              <a:cxnLst/>
              <a:rect l="l" t="t" r="r" b="b"/>
              <a:pathLst>
                <a:path w="4200330" h="1447379">
                  <a:moveTo>
                    <a:pt x="4075870" y="1447379"/>
                  </a:moveTo>
                  <a:lnTo>
                    <a:pt x="124460" y="1447379"/>
                  </a:lnTo>
                  <a:cubicBezTo>
                    <a:pt x="55880" y="1447379"/>
                    <a:pt x="0" y="1391499"/>
                    <a:pt x="0" y="132291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75870" y="0"/>
                  </a:lnTo>
                  <a:cubicBezTo>
                    <a:pt x="4144450" y="0"/>
                    <a:pt x="4200330" y="55880"/>
                    <a:pt x="4200330" y="124460"/>
                  </a:cubicBezTo>
                  <a:lnTo>
                    <a:pt x="4200330" y="1322919"/>
                  </a:lnTo>
                  <a:cubicBezTo>
                    <a:pt x="4200330" y="1391499"/>
                    <a:pt x="4144450" y="1447379"/>
                    <a:pt x="4075870" y="1447379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600772" y="4638825"/>
            <a:ext cx="4241755" cy="6204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15"/>
              </a:lnSpc>
              <a:spcBef>
                <a:spcPct val="0"/>
              </a:spcBef>
            </a:pPr>
            <a:r>
              <a:rPr lang="es-CO" sz="1533" spc="71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Diseño y ejecución de un programa de vinculación ciudadana en el territorio del consejo comunitario ACAPA. 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5263423" y="4511179"/>
            <a:ext cx="2100586" cy="889137"/>
            <a:chOff x="0" y="0"/>
            <a:chExt cx="2908865" cy="2176059"/>
          </a:xfrm>
          <a:solidFill>
            <a:srgbClr val="CDEDD2"/>
          </a:solidFill>
        </p:grpSpPr>
        <p:sp>
          <p:nvSpPr>
            <p:cNvPr id="35" name="Freeform 35"/>
            <p:cNvSpPr/>
            <p:nvPr/>
          </p:nvSpPr>
          <p:spPr>
            <a:xfrm>
              <a:off x="0" y="0"/>
              <a:ext cx="2908865" cy="2176059"/>
            </a:xfrm>
            <a:custGeom>
              <a:avLst/>
              <a:gdLst/>
              <a:ahLst/>
              <a:cxnLst/>
              <a:rect l="l" t="t" r="r" b="b"/>
              <a:pathLst>
                <a:path w="2908865" h="2176059">
                  <a:moveTo>
                    <a:pt x="2784404" y="2176059"/>
                  </a:moveTo>
                  <a:lnTo>
                    <a:pt x="124460" y="2176059"/>
                  </a:lnTo>
                  <a:cubicBezTo>
                    <a:pt x="55880" y="2176059"/>
                    <a:pt x="0" y="2120179"/>
                    <a:pt x="0" y="20515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84404" y="0"/>
                  </a:lnTo>
                  <a:cubicBezTo>
                    <a:pt x="2852984" y="0"/>
                    <a:pt x="2908865" y="55880"/>
                    <a:pt x="2908865" y="124460"/>
                  </a:cubicBezTo>
                  <a:lnTo>
                    <a:pt x="2908865" y="2051599"/>
                  </a:lnTo>
                  <a:cubicBezTo>
                    <a:pt x="2908865" y="2120179"/>
                    <a:pt x="2852984" y="2176059"/>
                    <a:pt x="2784404" y="2176059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 dirty="0"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7502302" y="4511179"/>
            <a:ext cx="2100589" cy="889137"/>
            <a:chOff x="0" y="0"/>
            <a:chExt cx="2867082" cy="2159470"/>
          </a:xfrm>
          <a:solidFill>
            <a:srgbClr val="CDEDD2"/>
          </a:solidFill>
        </p:grpSpPr>
        <p:sp>
          <p:nvSpPr>
            <p:cNvPr id="37" name="Freeform 37"/>
            <p:cNvSpPr/>
            <p:nvPr/>
          </p:nvSpPr>
          <p:spPr>
            <a:xfrm>
              <a:off x="0" y="0"/>
              <a:ext cx="2867082" cy="2159470"/>
            </a:xfrm>
            <a:custGeom>
              <a:avLst/>
              <a:gdLst/>
              <a:ahLst/>
              <a:cxnLst/>
              <a:rect l="l" t="t" r="r" b="b"/>
              <a:pathLst>
                <a:path w="2867082" h="2159470">
                  <a:moveTo>
                    <a:pt x="2742622" y="2159469"/>
                  </a:moveTo>
                  <a:lnTo>
                    <a:pt x="124460" y="2159469"/>
                  </a:lnTo>
                  <a:cubicBezTo>
                    <a:pt x="55880" y="2159469"/>
                    <a:pt x="0" y="2103589"/>
                    <a:pt x="0" y="203500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42622" y="0"/>
                  </a:lnTo>
                  <a:cubicBezTo>
                    <a:pt x="2811202" y="0"/>
                    <a:pt x="2867082" y="55880"/>
                    <a:pt x="2867082" y="124460"/>
                  </a:cubicBezTo>
                  <a:lnTo>
                    <a:pt x="2867082" y="2035010"/>
                  </a:lnTo>
                  <a:cubicBezTo>
                    <a:pt x="2867082" y="2103589"/>
                    <a:pt x="2811202" y="2159470"/>
                    <a:pt x="2742622" y="215947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39" name="Freeform 39"/>
          <p:cNvSpPr/>
          <p:nvPr/>
        </p:nvSpPr>
        <p:spPr>
          <a:xfrm>
            <a:off x="407840" y="228880"/>
            <a:ext cx="1639613" cy="1021566"/>
          </a:xfrm>
          <a:custGeom>
            <a:avLst/>
            <a:gdLst/>
            <a:ahLst/>
            <a:cxnLst/>
            <a:rect l="l" t="t" r="r" b="b"/>
            <a:pathLst>
              <a:path w="2459420" h="1532349">
                <a:moveTo>
                  <a:pt x="0" y="0"/>
                </a:moveTo>
                <a:lnTo>
                  <a:pt x="2459420" y="0"/>
                </a:lnTo>
                <a:lnTo>
                  <a:pt x="2459420" y="1532349"/>
                </a:lnTo>
                <a:lnTo>
                  <a:pt x="0" y="15323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O" sz="1200" noProof="0" dirty="0"/>
          </a:p>
        </p:txBody>
      </p:sp>
      <p:sp>
        <p:nvSpPr>
          <p:cNvPr id="40" name="TextBox 40"/>
          <p:cNvSpPr txBox="1"/>
          <p:nvPr/>
        </p:nvSpPr>
        <p:spPr>
          <a:xfrm>
            <a:off x="5434028" y="4562871"/>
            <a:ext cx="1775829" cy="765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16"/>
              </a:lnSpc>
              <a:spcBef>
                <a:spcPct val="0"/>
              </a:spcBef>
            </a:pPr>
            <a:r>
              <a:rPr lang="es-CO" sz="1200" spc="109" noProof="0">
                <a:solidFill>
                  <a:srgbClr val="000000"/>
                </a:solidFill>
                <a:latin typeface="DM Sans"/>
                <a:sym typeface="DM Sans"/>
              </a:rPr>
              <a:t>Mayor participación en el proceso de rehabilitación y conservación.</a:t>
            </a:r>
          </a:p>
        </p:txBody>
      </p:sp>
      <p:grpSp>
        <p:nvGrpSpPr>
          <p:cNvPr id="49" name="Group 31">
            <a:extLst>
              <a:ext uri="{FF2B5EF4-FFF2-40B4-BE49-F238E27FC236}">
                <a16:creationId xmlns:a16="http://schemas.microsoft.com/office/drawing/2014/main" id="{B8012089-A255-8F81-798B-247867B52768}"/>
              </a:ext>
            </a:extLst>
          </p:cNvPr>
          <p:cNvGrpSpPr/>
          <p:nvPr/>
        </p:nvGrpSpPr>
        <p:grpSpPr>
          <a:xfrm>
            <a:off x="399821" y="5492282"/>
            <a:ext cx="4608408" cy="811560"/>
            <a:chOff x="0" y="0"/>
            <a:chExt cx="4200330" cy="1447379"/>
          </a:xfrm>
        </p:grpSpPr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CC80A7EA-FCBD-DE2D-A328-3D9E3636736F}"/>
                </a:ext>
              </a:extLst>
            </p:cNvPr>
            <p:cNvSpPr/>
            <p:nvPr/>
          </p:nvSpPr>
          <p:spPr>
            <a:xfrm>
              <a:off x="0" y="0"/>
              <a:ext cx="4200330" cy="1447379"/>
            </a:xfrm>
            <a:custGeom>
              <a:avLst/>
              <a:gdLst/>
              <a:ahLst/>
              <a:cxnLst/>
              <a:rect l="l" t="t" r="r" b="b"/>
              <a:pathLst>
                <a:path w="4200330" h="1447379">
                  <a:moveTo>
                    <a:pt x="4075870" y="1447379"/>
                  </a:moveTo>
                  <a:lnTo>
                    <a:pt x="124460" y="1447379"/>
                  </a:lnTo>
                  <a:cubicBezTo>
                    <a:pt x="55880" y="1447379"/>
                    <a:pt x="0" y="1391499"/>
                    <a:pt x="0" y="132291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75870" y="0"/>
                  </a:lnTo>
                  <a:cubicBezTo>
                    <a:pt x="4144450" y="0"/>
                    <a:pt x="4200330" y="55880"/>
                    <a:pt x="4200330" y="124460"/>
                  </a:cubicBezTo>
                  <a:lnTo>
                    <a:pt x="4200330" y="1322919"/>
                  </a:lnTo>
                  <a:cubicBezTo>
                    <a:pt x="4200330" y="1391499"/>
                    <a:pt x="4144450" y="1447379"/>
                    <a:pt x="4075870" y="1447379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>
                <a:solidFill>
                  <a:srgbClr val="074E6A"/>
                </a:solidFill>
              </a:endParaRPr>
            </a:p>
          </p:txBody>
        </p:sp>
      </p:grpSp>
      <p:sp>
        <p:nvSpPr>
          <p:cNvPr id="48" name="TextBox 44">
            <a:extLst>
              <a:ext uri="{FF2B5EF4-FFF2-40B4-BE49-F238E27FC236}">
                <a16:creationId xmlns:a16="http://schemas.microsoft.com/office/drawing/2014/main" id="{751D8AD7-FBB6-ADBA-CE42-A1010ACAAEC4}"/>
              </a:ext>
            </a:extLst>
          </p:cNvPr>
          <p:cNvSpPr txBox="1"/>
          <p:nvPr/>
        </p:nvSpPr>
        <p:spPr>
          <a:xfrm>
            <a:off x="815607" y="5518938"/>
            <a:ext cx="3928961" cy="7076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s-CO" sz="1533" spc="71" noProof="0" dirty="0">
                <a:solidFill>
                  <a:srgbClr val="074E6A"/>
                </a:solidFill>
                <a:latin typeface="DM Sans"/>
                <a:sym typeface="DM Sans"/>
              </a:rPr>
              <a:t>Acompañamiento y entrega de insumos para la siembra en azoteas con cultivos de maíz, zapallo, garbanzo y fríjol.</a:t>
            </a:r>
            <a:endParaRPr lang="es-CO" sz="1000" spc="109" noProof="0" dirty="0">
              <a:solidFill>
                <a:srgbClr val="074E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2" name="Group 34">
            <a:extLst>
              <a:ext uri="{FF2B5EF4-FFF2-40B4-BE49-F238E27FC236}">
                <a16:creationId xmlns:a16="http://schemas.microsoft.com/office/drawing/2014/main" id="{AB44B9E5-87AF-FE75-B8DC-5E09359CA24A}"/>
              </a:ext>
            </a:extLst>
          </p:cNvPr>
          <p:cNvGrpSpPr/>
          <p:nvPr/>
        </p:nvGrpSpPr>
        <p:grpSpPr>
          <a:xfrm>
            <a:off x="5261203" y="5492282"/>
            <a:ext cx="2100587" cy="811559"/>
            <a:chOff x="0" y="0"/>
            <a:chExt cx="2908865" cy="2176059"/>
          </a:xfrm>
          <a:solidFill>
            <a:srgbClr val="CDEDD2"/>
          </a:solidFill>
        </p:grpSpPr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54F85D8A-73B5-2EEF-9B8C-5733DDF61753}"/>
                </a:ext>
              </a:extLst>
            </p:cNvPr>
            <p:cNvSpPr/>
            <p:nvPr/>
          </p:nvSpPr>
          <p:spPr>
            <a:xfrm>
              <a:off x="0" y="0"/>
              <a:ext cx="2908865" cy="2176059"/>
            </a:xfrm>
            <a:custGeom>
              <a:avLst/>
              <a:gdLst/>
              <a:ahLst/>
              <a:cxnLst/>
              <a:rect l="l" t="t" r="r" b="b"/>
              <a:pathLst>
                <a:path w="2908865" h="2176059">
                  <a:moveTo>
                    <a:pt x="2784404" y="2176059"/>
                  </a:moveTo>
                  <a:lnTo>
                    <a:pt x="124460" y="2176059"/>
                  </a:lnTo>
                  <a:cubicBezTo>
                    <a:pt x="55880" y="2176059"/>
                    <a:pt x="0" y="2120179"/>
                    <a:pt x="0" y="20515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84404" y="0"/>
                  </a:lnTo>
                  <a:cubicBezTo>
                    <a:pt x="2852984" y="0"/>
                    <a:pt x="2908865" y="55880"/>
                    <a:pt x="2908865" y="124460"/>
                  </a:cubicBezTo>
                  <a:lnTo>
                    <a:pt x="2908865" y="2051599"/>
                  </a:lnTo>
                  <a:cubicBezTo>
                    <a:pt x="2908865" y="2120179"/>
                    <a:pt x="2852984" y="2176059"/>
                    <a:pt x="2784404" y="2176059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>
                <a:solidFill>
                  <a:srgbClr val="074E6A"/>
                </a:solidFill>
              </a:endParaRPr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7590473" y="4595332"/>
            <a:ext cx="1873185" cy="772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16"/>
              </a:lnSpc>
              <a:spcBef>
                <a:spcPct val="0"/>
              </a:spcBef>
            </a:pPr>
            <a:r>
              <a:rPr lang="es-CO" sz="1200" spc="109" noProof="0">
                <a:solidFill>
                  <a:srgbClr val="000000"/>
                </a:solidFill>
                <a:latin typeface="DM Sans"/>
                <a:sym typeface="DM Sans"/>
              </a:rPr>
              <a:t>Apropiación de prácticas de uso sostenible en las áreas intervenidas.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9828067" y="4559177"/>
            <a:ext cx="1815236" cy="765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16"/>
              </a:lnSpc>
              <a:spcBef>
                <a:spcPct val="0"/>
              </a:spcBef>
            </a:pPr>
            <a:r>
              <a:rPr lang="es-CO" sz="1200" spc="109" noProof="0">
                <a:solidFill>
                  <a:srgbClr val="000000"/>
                </a:solidFill>
                <a:latin typeface="DM Sans"/>
                <a:sym typeface="DM Sans"/>
              </a:rPr>
              <a:t>Incorporación de prácticas ancestrales en los modelos de gobernanza forestal.</a:t>
            </a:r>
          </a:p>
        </p:txBody>
      </p:sp>
      <p:grpSp>
        <p:nvGrpSpPr>
          <p:cNvPr id="55" name="Group 34">
            <a:extLst>
              <a:ext uri="{FF2B5EF4-FFF2-40B4-BE49-F238E27FC236}">
                <a16:creationId xmlns:a16="http://schemas.microsoft.com/office/drawing/2014/main" id="{C9D73CB6-5601-2F84-2373-0E28BD7161B9}"/>
              </a:ext>
            </a:extLst>
          </p:cNvPr>
          <p:cNvGrpSpPr/>
          <p:nvPr/>
        </p:nvGrpSpPr>
        <p:grpSpPr>
          <a:xfrm>
            <a:off x="7502302" y="5509650"/>
            <a:ext cx="2100587" cy="811558"/>
            <a:chOff x="0" y="0"/>
            <a:chExt cx="2908865" cy="2176059"/>
          </a:xfrm>
          <a:solidFill>
            <a:srgbClr val="CDEDD2"/>
          </a:solidFill>
        </p:grpSpPr>
        <p:sp>
          <p:nvSpPr>
            <p:cNvPr id="56" name="Freeform 35">
              <a:extLst>
                <a:ext uri="{FF2B5EF4-FFF2-40B4-BE49-F238E27FC236}">
                  <a16:creationId xmlns:a16="http://schemas.microsoft.com/office/drawing/2014/main" id="{D1FF3AEC-97D5-78B0-2271-1D9FB392DCD9}"/>
                </a:ext>
              </a:extLst>
            </p:cNvPr>
            <p:cNvSpPr/>
            <p:nvPr/>
          </p:nvSpPr>
          <p:spPr>
            <a:xfrm>
              <a:off x="0" y="0"/>
              <a:ext cx="2908865" cy="2176059"/>
            </a:xfrm>
            <a:custGeom>
              <a:avLst/>
              <a:gdLst/>
              <a:ahLst/>
              <a:cxnLst/>
              <a:rect l="l" t="t" r="r" b="b"/>
              <a:pathLst>
                <a:path w="2908865" h="2176059">
                  <a:moveTo>
                    <a:pt x="2784404" y="2176059"/>
                  </a:moveTo>
                  <a:lnTo>
                    <a:pt x="124460" y="2176059"/>
                  </a:lnTo>
                  <a:cubicBezTo>
                    <a:pt x="55880" y="2176059"/>
                    <a:pt x="0" y="2120179"/>
                    <a:pt x="0" y="20515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84404" y="0"/>
                  </a:lnTo>
                  <a:cubicBezTo>
                    <a:pt x="2852984" y="0"/>
                    <a:pt x="2908865" y="55880"/>
                    <a:pt x="2908865" y="124460"/>
                  </a:cubicBezTo>
                  <a:lnTo>
                    <a:pt x="2908865" y="2051599"/>
                  </a:lnTo>
                  <a:cubicBezTo>
                    <a:pt x="2908865" y="2120179"/>
                    <a:pt x="2852984" y="2176059"/>
                    <a:pt x="2784404" y="2176059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400" noProof="0">
                <a:solidFill>
                  <a:srgbClr val="074E6A"/>
                </a:solidFill>
              </a:endParaRPr>
            </a:p>
          </p:txBody>
        </p:sp>
      </p:grpSp>
      <p:grpSp>
        <p:nvGrpSpPr>
          <p:cNvPr id="57" name="Group 34">
            <a:extLst>
              <a:ext uri="{FF2B5EF4-FFF2-40B4-BE49-F238E27FC236}">
                <a16:creationId xmlns:a16="http://schemas.microsoft.com/office/drawing/2014/main" id="{53EF6947-8AEA-4E64-8A31-F6D3E4E05419}"/>
              </a:ext>
            </a:extLst>
          </p:cNvPr>
          <p:cNvGrpSpPr/>
          <p:nvPr/>
        </p:nvGrpSpPr>
        <p:grpSpPr>
          <a:xfrm>
            <a:off x="9743401" y="5514977"/>
            <a:ext cx="2021458" cy="788864"/>
            <a:chOff x="0" y="0"/>
            <a:chExt cx="2908865" cy="2176059"/>
          </a:xfrm>
          <a:solidFill>
            <a:srgbClr val="CDEDD2"/>
          </a:solidFill>
        </p:grpSpPr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A8E7F0CE-7EF9-7A8E-1905-2093573506A6}"/>
                </a:ext>
              </a:extLst>
            </p:cNvPr>
            <p:cNvSpPr/>
            <p:nvPr/>
          </p:nvSpPr>
          <p:spPr>
            <a:xfrm>
              <a:off x="0" y="0"/>
              <a:ext cx="2908865" cy="2176059"/>
            </a:xfrm>
            <a:custGeom>
              <a:avLst/>
              <a:gdLst/>
              <a:ahLst/>
              <a:cxnLst/>
              <a:rect l="l" t="t" r="r" b="b"/>
              <a:pathLst>
                <a:path w="2908865" h="2176059">
                  <a:moveTo>
                    <a:pt x="2784404" y="2176059"/>
                  </a:moveTo>
                  <a:lnTo>
                    <a:pt x="124460" y="2176059"/>
                  </a:lnTo>
                  <a:cubicBezTo>
                    <a:pt x="55880" y="2176059"/>
                    <a:pt x="0" y="2120179"/>
                    <a:pt x="0" y="20515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84404" y="0"/>
                  </a:lnTo>
                  <a:cubicBezTo>
                    <a:pt x="2852984" y="0"/>
                    <a:pt x="2908865" y="55880"/>
                    <a:pt x="2908865" y="124460"/>
                  </a:cubicBezTo>
                  <a:lnTo>
                    <a:pt x="2908865" y="2051599"/>
                  </a:lnTo>
                  <a:cubicBezTo>
                    <a:pt x="2908865" y="2120179"/>
                    <a:pt x="2852984" y="2176059"/>
                    <a:pt x="2784404" y="2176059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>
                <a:solidFill>
                  <a:srgbClr val="074E6A"/>
                </a:solidFill>
              </a:endParaRPr>
            </a:p>
          </p:txBody>
        </p:sp>
      </p:grpSp>
      <p:grpSp>
        <p:nvGrpSpPr>
          <p:cNvPr id="59" name="Group 34">
            <a:extLst>
              <a:ext uri="{FF2B5EF4-FFF2-40B4-BE49-F238E27FC236}">
                <a16:creationId xmlns:a16="http://schemas.microsoft.com/office/drawing/2014/main" id="{4DC3E530-678A-E217-EA14-D8755D2F1B19}"/>
              </a:ext>
            </a:extLst>
          </p:cNvPr>
          <p:cNvGrpSpPr/>
          <p:nvPr/>
        </p:nvGrpSpPr>
        <p:grpSpPr>
          <a:xfrm>
            <a:off x="5261201" y="1913067"/>
            <a:ext cx="2100590" cy="2512736"/>
            <a:chOff x="0" y="0"/>
            <a:chExt cx="2908865" cy="2176059"/>
          </a:xfrm>
          <a:solidFill>
            <a:srgbClr val="CDEDD2"/>
          </a:solidFill>
        </p:grpSpPr>
        <p:sp>
          <p:nvSpPr>
            <p:cNvPr id="60" name="Freeform 35">
              <a:extLst>
                <a:ext uri="{FF2B5EF4-FFF2-40B4-BE49-F238E27FC236}">
                  <a16:creationId xmlns:a16="http://schemas.microsoft.com/office/drawing/2014/main" id="{AEECDD88-4C6B-96C9-39AE-7843257AE132}"/>
                </a:ext>
              </a:extLst>
            </p:cNvPr>
            <p:cNvSpPr/>
            <p:nvPr/>
          </p:nvSpPr>
          <p:spPr>
            <a:xfrm>
              <a:off x="0" y="0"/>
              <a:ext cx="2908865" cy="2176059"/>
            </a:xfrm>
            <a:custGeom>
              <a:avLst/>
              <a:gdLst/>
              <a:ahLst/>
              <a:cxnLst/>
              <a:rect l="l" t="t" r="r" b="b"/>
              <a:pathLst>
                <a:path w="2908865" h="2176059">
                  <a:moveTo>
                    <a:pt x="2784404" y="2176059"/>
                  </a:moveTo>
                  <a:lnTo>
                    <a:pt x="124460" y="2176059"/>
                  </a:lnTo>
                  <a:cubicBezTo>
                    <a:pt x="55880" y="2176059"/>
                    <a:pt x="0" y="2120179"/>
                    <a:pt x="0" y="20515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84404" y="0"/>
                  </a:lnTo>
                  <a:cubicBezTo>
                    <a:pt x="2852984" y="0"/>
                    <a:pt x="2908865" y="55880"/>
                    <a:pt x="2908865" y="124460"/>
                  </a:cubicBezTo>
                  <a:lnTo>
                    <a:pt x="2908865" y="2051599"/>
                  </a:lnTo>
                  <a:cubicBezTo>
                    <a:pt x="2908865" y="2120179"/>
                    <a:pt x="2852984" y="2176059"/>
                    <a:pt x="2784404" y="2176059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5479135" y="2692987"/>
            <a:ext cx="1664722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s-CO" sz="2000" spc="109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Cobertura vegetal alcanzada.</a:t>
            </a:r>
          </a:p>
        </p:txBody>
      </p:sp>
      <p:grpSp>
        <p:nvGrpSpPr>
          <p:cNvPr id="61" name="Group 34">
            <a:extLst>
              <a:ext uri="{FF2B5EF4-FFF2-40B4-BE49-F238E27FC236}">
                <a16:creationId xmlns:a16="http://schemas.microsoft.com/office/drawing/2014/main" id="{ECA8B4F1-8E0A-59FB-B7B2-8DC26E6324AD}"/>
              </a:ext>
            </a:extLst>
          </p:cNvPr>
          <p:cNvGrpSpPr/>
          <p:nvPr/>
        </p:nvGrpSpPr>
        <p:grpSpPr>
          <a:xfrm>
            <a:off x="7496547" y="1909599"/>
            <a:ext cx="2100588" cy="2523779"/>
            <a:chOff x="0" y="0"/>
            <a:chExt cx="2908865" cy="2176059"/>
          </a:xfrm>
          <a:solidFill>
            <a:srgbClr val="CDEDD2"/>
          </a:solidFill>
        </p:grpSpPr>
        <p:sp>
          <p:nvSpPr>
            <p:cNvPr id="62" name="Freeform 35">
              <a:extLst>
                <a:ext uri="{FF2B5EF4-FFF2-40B4-BE49-F238E27FC236}">
                  <a16:creationId xmlns:a16="http://schemas.microsoft.com/office/drawing/2014/main" id="{9E7A29F8-F6BF-CFC4-691E-4467FA07132A}"/>
                </a:ext>
              </a:extLst>
            </p:cNvPr>
            <p:cNvSpPr/>
            <p:nvPr/>
          </p:nvSpPr>
          <p:spPr>
            <a:xfrm>
              <a:off x="0" y="0"/>
              <a:ext cx="2908865" cy="2176059"/>
            </a:xfrm>
            <a:custGeom>
              <a:avLst/>
              <a:gdLst/>
              <a:ahLst/>
              <a:cxnLst/>
              <a:rect l="l" t="t" r="r" b="b"/>
              <a:pathLst>
                <a:path w="2908865" h="2176059">
                  <a:moveTo>
                    <a:pt x="2784404" y="2176059"/>
                  </a:moveTo>
                  <a:lnTo>
                    <a:pt x="124460" y="2176059"/>
                  </a:lnTo>
                  <a:cubicBezTo>
                    <a:pt x="55880" y="2176059"/>
                    <a:pt x="0" y="2120179"/>
                    <a:pt x="0" y="20515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84404" y="0"/>
                  </a:lnTo>
                  <a:cubicBezTo>
                    <a:pt x="2852984" y="0"/>
                    <a:pt x="2908865" y="55880"/>
                    <a:pt x="2908865" y="124460"/>
                  </a:cubicBezTo>
                  <a:lnTo>
                    <a:pt x="2908865" y="2051599"/>
                  </a:lnTo>
                  <a:cubicBezTo>
                    <a:pt x="2908865" y="2120179"/>
                    <a:pt x="2852984" y="2176059"/>
                    <a:pt x="2784404" y="2176059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50" name="TextBox 50"/>
          <p:cNvSpPr txBox="1"/>
          <p:nvPr/>
        </p:nvSpPr>
        <p:spPr>
          <a:xfrm>
            <a:off x="7729989" y="2229505"/>
            <a:ext cx="1598286" cy="826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7"/>
              </a:lnSpc>
              <a:spcBef>
                <a:spcPct val="0"/>
              </a:spcBef>
            </a:pPr>
            <a:r>
              <a:rPr lang="es-CO" sz="1600" spc="57" noProof="0" dirty="0">
                <a:solidFill>
                  <a:srgbClr val="156082"/>
                </a:solidFill>
                <a:latin typeface="DM Sans" pitchFamily="2" charset="0"/>
                <a:ea typeface="Calibri" panose="020F0502020204030204" pitchFamily="34" charset="0"/>
                <a:cs typeface="Calibri" panose="020F0502020204030204" pitchFamily="34" charset="0"/>
                <a:sym typeface="DM Sans"/>
              </a:rPr>
              <a:t>Supervivencia </a:t>
            </a:r>
          </a:p>
          <a:p>
            <a:pPr algn="ctr">
              <a:lnSpc>
                <a:spcPts val="1587"/>
              </a:lnSpc>
              <a:spcBef>
                <a:spcPct val="0"/>
              </a:spcBef>
            </a:pPr>
            <a:r>
              <a:rPr lang="es-CO" sz="1600" spc="57" noProof="0" dirty="0">
                <a:solidFill>
                  <a:srgbClr val="156082"/>
                </a:solidFill>
                <a:latin typeface="DM Sans" pitchFamily="2" charset="0"/>
                <a:ea typeface="Calibri" panose="020F0502020204030204" pitchFamily="34" charset="0"/>
                <a:cs typeface="Calibri" panose="020F0502020204030204" pitchFamily="34" charset="0"/>
                <a:sym typeface="DM Sans"/>
              </a:rPr>
              <a:t>de </a:t>
            </a:r>
            <a:r>
              <a:rPr lang="es-CO" sz="1600" spc="57" dirty="0">
                <a:solidFill>
                  <a:srgbClr val="156082"/>
                </a:solidFill>
                <a:latin typeface="DM Sans" pitchFamily="2" charset="0"/>
                <a:ea typeface="Calibri" panose="020F0502020204030204" pitchFamily="34" charset="0"/>
                <a:cs typeface="Calibri" panose="020F0502020204030204" pitchFamily="34" charset="0"/>
                <a:sym typeface="DM Sans"/>
              </a:rPr>
              <a:t>especies nativas (nato y mangle rojo).</a:t>
            </a:r>
            <a:endParaRPr lang="es-CO" sz="1600" spc="57" noProof="0" dirty="0">
              <a:solidFill>
                <a:srgbClr val="156082"/>
              </a:solidFill>
              <a:latin typeface="DM Sans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7799805" y="3281382"/>
            <a:ext cx="1494072" cy="658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s-CO" sz="1600" spc="60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Supervivencia de otras especies.</a:t>
            </a:r>
          </a:p>
        </p:txBody>
      </p:sp>
      <p:grpSp>
        <p:nvGrpSpPr>
          <p:cNvPr id="63" name="Group 34">
            <a:extLst>
              <a:ext uri="{FF2B5EF4-FFF2-40B4-BE49-F238E27FC236}">
                <a16:creationId xmlns:a16="http://schemas.microsoft.com/office/drawing/2014/main" id="{B8E14F31-680A-A925-6F19-78193EA688DB}"/>
              </a:ext>
            </a:extLst>
          </p:cNvPr>
          <p:cNvGrpSpPr/>
          <p:nvPr/>
        </p:nvGrpSpPr>
        <p:grpSpPr>
          <a:xfrm>
            <a:off x="9743402" y="1901003"/>
            <a:ext cx="2021458" cy="2523779"/>
            <a:chOff x="0" y="0"/>
            <a:chExt cx="2908865" cy="2176059"/>
          </a:xfrm>
          <a:solidFill>
            <a:srgbClr val="CDEDD2"/>
          </a:solidFill>
        </p:grpSpPr>
        <p:sp>
          <p:nvSpPr>
            <p:cNvPr id="64" name="Freeform 35">
              <a:extLst>
                <a:ext uri="{FF2B5EF4-FFF2-40B4-BE49-F238E27FC236}">
                  <a16:creationId xmlns:a16="http://schemas.microsoft.com/office/drawing/2014/main" id="{C5AE3471-8DE9-76C1-4197-9680ECC56F8F}"/>
                </a:ext>
              </a:extLst>
            </p:cNvPr>
            <p:cNvSpPr/>
            <p:nvPr/>
          </p:nvSpPr>
          <p:spPr>
            <a:xfrm>
              <a:off x="0" y="0"/>
              <a:ext cx="2908865" cy="2176059"/>
            </a:xfrm>
            <a:custGeom>
              <a:avLst/>
              <a:gdLst/>
              <a:ahLst/>
              <a:cxnLst/>
              <a:rect l="l" t="t" r="r" b="b"/>
              <a:pathLst>
                <a:path w="2908865" h="2176059">
                  <a:moveTo>
                    <a:pt x="2784404" y="2176059"/>
                  </a:moveTo>
                  <a:lnTo>
                    <a:pt x="124460" y="2176059"/>
                  </a:lnTo>
                  <a:cubicBezTo>
                    <a:pt x="55880" y="2176059"/>
                    <a:pt x="0" y="2120179"/>
                    <a:pt x="0" y="20515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84404" y="0"/>
                  </a:lnTo>
                  <a:cubicBezTo>
                    <a:pt x="2852984" y="0"/>
                    <a:pt x="2908865" y="55880"/>
                    <a:pt x="2908865" y="124460"/>
                  </a:cubicBezTo>
                  <a:lnTo>
                    <a:pt x="2908865" y="2051599"/>
                  </a:lnTo>
                  <a:cubicBezTo>
                    <a:pt x="2908865" y="2120179"/>
                    <a:pt x="2852984" y="2176059"/>
                    <a:pt x="2784404" y="2176059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9820067" y="2334038"/>
            <a:ext cx="1856933" cy="1752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33"/>
              </a:lnSpc>
              <a:spcBef>
                <a:spcPct val="0"/>
              </a:spcBef>
            </a:pPr>
            <a:r>
              <a:rPr lang="es-CO" sz="1533" spc="83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Consolidar la gobernanza territorial a través de </a:t>
            </a:r>
          </a:p>
          <a:p>
            <a:pPr algn="ctr">
              <a:lnSpc>
                <a:spcPts val="2333"/>
              </a:lnSpc>
              <a:spcBef>
                <a:spcPct val="0"/>
              </a:spcBef>
            </a:pPr>
            <a:r>
              <a:rPr lang="es-CO" sz="1533" spc="83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Georeferenciación. </a:t>
            </a:r>
          </a:p>
        </p:txBody>
      </p:sp>
      <p:sp>
        <p:nvSpPr>
          <p:cNvPr id="65" name="TextBox 40">
            <a:extLst>
              <a:ext uri="{FF2B5EF4-FFF2-40B4-BE49-F238E27FC236}">
                <a16:creationId xmlns:a16="http://schemas.microsoft.com/office/drawing/2014/main" id="{9B5DD90D-B7A8-6DA5-F256-A283E766B283}"/>
              </a:ext>
            </a:extLst>
          </p:cNvPr>
          <p:cNvSpPr txBox="1"/>
          <p:nvPr/>
        </p:nvSpPr>
        <p:spPr>
          <a:xfrm>
            <a:off x="7664681" y="5645091"/>
            <a:ext cx="1775829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1200"/>
              </a:lnSpc>
              <a:spcBef>
                <a:spcPct val="0"/>
              </a:spcBef>
              <a:defRPr sz="1050" spc="109">
                <a:solidFill>
                  <a:srgbClr val="FF0000"/>
                </a:solidFill>
                <a:latin typeface="DM Sans"/>
              </a:defRPr>
            </a:lvl1pPr>
          </a:lstStyle>
          <a:p>
            <a:r>
              <a:rPr lang="es-CO" sz="1400" noProof="0">
                <a:solidFill>
                  <a:srgbClr val="074E6A"/>
                </a:solidFill>
                <a:sym typeface="DM Sans"/>
              </a:rPr>
              <a:t>Autoconsumo e intercambio de la cosecha.</a:t>
            </a:r>
          </a:p>
        </p:txBody>
      </p:sp>
      <p:sp>
        <p:nvSpPr>
          <p:cNvPr id="66" name="TextBox 40">
            <a:extLst>
              <a:ext uri="{FF2B5EF4-FFF2-40B4-BE49-F238E27FC236}">
                <a16:creationId xmlns:a16="http://schemas.microsoft.com/office/drawing/2014/main" id="{CDCCBE46-89AE-FD89-F81D-822F0DEC321D}"/>
              </a:ext>
            </a:extLst>
          </p:cNvPr>
          <p:cNvSpPr txBox="1"/>
          <p:nvPr/>
        </p:nvSpPr>
        <p:spPr>
          <a:xfrm>
            <a:off x="9860618" y="5582027"/>
            <a:ext cx="1775829" cy="621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1200"/>
              </a:lnSpc>
              <a:spcBef>
                <a:spcPct val="0"/>
              </a:spcBef>
              <a:defRPr sz="1050" spc="109">
                <a:solidFill>
                  <a:srgbClr val="FF0000"/>
                </a:solidFill>
                <a:latin typeface="DM Sans"/>
              </a:defRPr>
            </a:lvl1pPr>
          </a:lstStyle>
          <a:p>
            <a:r>
              <a:rPr lang="es-CO" sz="1200" noProof="0">
                <a:solidFill>
                  <a:srgbClr val="074E6A"/>
                </a:solidFill>
                <a:sym typeface="DM Sans"/>
              </a:rPr>
              <a:t>Fortalecimiento de la seguridad y soberanía alimentaria.</a:t>
            </a:r>
          </a:p>
        </p:txBody>
      </p:sp>
      <p:sp>
        <p:nvSpPr>
          <p:cNvPr id="67" name="TextBox 40">
            <a:extLst>
              <a:ext uri="{FF2B5EF4-FFF2-40B4-BE49-F238E27FC236}">
                <a16:creationId xmlns:a16="http://schemas.microsoft.com/office/drawing/2014/main" id="{56A12D0A-98F8-1E9D-2794-8153CF18CCDE}"/>
              </a:ext>
            </a:extLst>
          </p:cNvPr>
          <p:cNvSpPr txBox="1"/>
          <p:nvPr/>
        </p:nvSpPr>
        <p:spPr>
          <a:xfrm>
            <a:off x="5445151" y="5657105"/>
            <a:ext cx="1775829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  <a:spcBef>
                <a:spcPct val="0"/>
              </a:spcBef>
            </a:pPr>
            <a:r>
              <a:rPr lang="es-CO" sz="1400" spc="109" dirty="0">
                <a:solidFill>
                  <a:srgbClr val="074E6A"/>
                </a:solidFill>
                <a:latin typeface="DM Sans"/>
                <a:sym typeface="DM Sans"/>
              </a:rPr>
              <a:t>Cosecha </a:t>
            </a:r>
            <a:r>
              <a:rPr lang="es-CO" sz="1400" spc="109" noProof="0" dirty="0">
                <a:solidFill>
                  <a:srgbClr val="074E6A"/>
                </a:solidFill>
                <a:latin typeface="DM Sans"/>
                <a:sym typeface="DM Sans"/>
              </a:rPr>
              <a:t>de maíz </a:t>
            </a:r>
            <a:r>
              <a:rPr lang="es-CO" sz="1400" spc="71" noProof="0" dirty="0">
                <a:solidFill>
                  <a:srgbClr val="074E6A"/>
                </a:solidFill>
                <a:latin typeface="DM Sans"/>
                <a:sym typeface="DM Sans"/>
              </a:rPr>
              <a:t>zapallo, garbanzo y fríjol</a:t>
            </a:r>
            <a:r>
              <a:rPr lang="es-CO" sz="1400" spc="109" noProof="0" dirty="0">
                <a:solidFill>
                  <a:srgbClr val="074E6A"/>
                </a:solidFill>
                <a:latin typeface="DM Sans"/>
                <a:sym typeface="DM Sans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29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r="-223"/>
            </a:stretch>
          </a:blipFill>
        </p:spPr>
        <p:txBody>
          <a:bodyPr/>
          <a:lstStyle/>
          <a:p>
            <a:endParaRPr lang="es-CO" sz="1200" noProof="0" dirty="0"/>
          </a:p>
        </p:txBody>
      </p:sp>
      <p:grpSp>
        <p:nvGrpSpPr>
          <p:cNvPr id="3" name="Group 3"/>
          <p:cNvGrpSpPr/>
          <p:nvPr/>
        </p:nvGrpSpPr>
        <p:grpSpPr>
          <a:xfrm>
            <a:off x="5124196" y="1937998"/>
            <a:ext cx="2187834" cy="2881089"/>
            <a:chOff x="0" y="0"/>
            <a:chExt cx="2445482" cy="41557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45482" cy="4155739"/>
            </a:xfrm>
            <a:custGeom>
              <a:avLst/>
              <a:gdLst/>
              <a:ahLst/>
              <a:cxnLst/>
              <a:rect l="l" t="t" r="r" b="b"/>
              <a:pathLst>
                <a:path w="2445482" h="4155739">
                  <a:moveTo>
                    <a:pt x="2321022" y="4155739"/>
                  </a:moveTo>
                  <a:lnTo>
                    <a:pt x="124460" y="4155739"/>
                  </a:lnTo>
                  <a:cubicBezTo>
                    <a:pt x="55880" y="4155739"/>
                    <a:pt x="0" y="4099859"/>
                    <a:pt x="0" y="40312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21022" y="0"/>
                  </a:lnTo>
                  <a:cubicBezTo>
                    <a:pt x="2389602" y="0"/>
                    <a:pt x="2445482" y="55880"/>
                    <a:pt x="2445482" y="124460"/>
                  </a:cubicBezTo>
                  <a:lnTo>
                    <a:pt x="2445482" y="4031279"/>
                  </a:lnTo>
                  <a:cubicBezTo>
                    <a:pt x="2445482" y="4099859"/>
                    <a:pt x="2389602" y="4155739"/>
                    <a:pt x="2321022" y="4155739"/>
                  </a:cubicBezTo>
                  <a:close/>
                </a:path>
              </a:pathLst>
            </a:custGeom>
            <a:solidFill>
              <a:srgbClr val="81D38E">
                <a:alpha val="40000"/>
              </a:srgbClr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814805" y="667988"/>
            <a:ext cx="307340" cy="307945"/>
            <a:chOff x="0" y="0"/>
            <a:chExt cx="6350000" cy="636249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62494"/>
            </a:xfrm>
            <a:custGeom>
              <a:avLst/>
              <a:gdLst/>
              <a:ahLst/>
              <a:cxnLst/>
              <a:rect l="l" t="t" r="r" b="b"/>
              <a:pathLst>
                <a:path w="6350000" h="6362494">
                  <a:moveTo>
                    <a:pt x="3175000" y="0"/>
                  </a:moveTo>
                  <a:cubicBezTo>
                    <a:pt x="1421496" y="0"/>
                    <a:pt x="0" y="1424293"/>
                    <a:pt x="0" y="3181247"/>
                  </a:cubicBezTo>
                  <a:cubicBezTo>
                    <a:pt x="0" y="4938201"/>
                    <a:pt x="1421496" y="6362494"/>
                    <a:pt x="3175000" y="6362494"/>
                  </a:cubicBezTo>
                  <a:cubicBezTo>
                    <a:pt x="4928504" y="6362494"/>
                    <a:pt x="6350000" y="4938201"/>
                    <a:pt x="6350000" y="3181247"/>
                  </a:cubicBezTo>
                  <a:cubicBezTo>
                    <a:pt x="6350000" y="1424293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500"/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12131" y="1457684"/>
            <a:ext cx="11258972" cy="366014"/>
            <a:chOff x="0" y="0"/>
            <a:chExt cx="20502752" cy="660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0502752" cy="660400"/>
            </a:xfrm>
            <a:custGeom>
              <a:avLst/>
              <a:gdLst/>
              <a:ahLst/>
              <a:cxnLst/>
              <a:rect l="l" t="t" r="r" b="b"/>
              <a:pathLst>
                <a:path w="20502752" h="660400">
                  <a:moveTo>
                    <a:pt x="2037829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378293" y="0"/>
                  </a:lnTo>
                  <a:cubicBezTo>
                    <a:pt x="20446873" y="0"/>
                    <a:pt x="20502752" y="55880"/>
                    <a:pt x="20502752" y="124460"/>
                  </a:cubicBezTo>
                  <a:lnTo>
                    <a:pt x="20502752" y="535940"/>
                  </a:lnTo>
                  <a:cubicBezTo>
                    <a:pt x="20502752" y="604520"/>
                    <a:pt x="20446873" y="660400"/>
                    <a:pt x="20378293" y="660400"/>
                  </a:cubicBezTo>
                  <a:close/>
                </a:path>
              </a:pathLst>
            </a:custGeom>
            <a:solidFill>
              <a:srgbClr val="FFE500"/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550771" y="1536009"/>
            <a:ext cx="1356930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corto plazo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709416" y="1534947"/>
            <a:ext cx="1432257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mediano plazo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98756" y="1536009"/>
            <a:ext cx="1305861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Largo plazo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285332" y="224337"/>
            <a:ext cx="3031957" cy="1173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0"/>
              </a:lnSpc>
              <a:spcBef>
                <a:spcPct val="0"/>
              </a:spcBef>
            </a:pPr>
            <a:r>
              <a:rPr lang="es-CO" sz="2193" spc="43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Asociación de gestores del Pacífico Asogesampa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6407035" y="340898"/>
            <a:ext cx="1756371" cy="689400"/>
            <a:chOff x="0" y="-28575"/>
            <a:chExt cx="3512741" cy="1378802"/>
          </a:xfrm>
        </p:grpSpPr>
        <p:sp>
          <p:nvSpPr>
            <p:cNvPr id="14" name="TextBox 14"/>
            <p:cNvSpPr txBox="1"/>
            <p:nvPr/>
          </p:nvSpPr>
          <p:spPr>
            <a:xfrm>
              <a:off x="0" y="440360"/>
              <a:ext cx="3512741" cy="909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tiempo relativamente breve, generalmente de unos pocos meses a un año.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3512741" cy="3752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17"/>
                </a:lnSpc>
                <a:spcBef>
                  <a:spcPct val="0"/>
                </a:spcBef>
              </a:pPr>
              <a:r>
                <a:rPr lang="es-CO" sz="1155" b="1" spc="46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corto plazo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244435" y="340898"/>
            <a:ext cx="1594314" cy="689400"/>
            <a:chOff x="0" y="-28575"/>
            <a:chExt cx="3188628" cy="1378802"/>
          </a:xfrm>
        </p:grpSpPr>
        <p:sp>
          <p:nvSpPr>
            <p:cNvPr id="17" name="TextBox 17"/>
            <p:cNvSpPr txBox="1"/>
            <p:nvPr/>
          </p:nvSpPr>
          <p:spPr>
            <a:xfrm>
              <a:off x="0" y="440360"/>
              <a:ext cx="3188628" cy="909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período de tiempo intermedio, que suele abarcar de uno a tres años.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28575"/>
              <a:ext cx="3188628" cy="3752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17"/>
                </a:lnSpc>
                <a:spcBef>
                  <a:spcPct val="0"/>
                </a:spcBef>
              </a:pPr>
              <a:r>
                <a:rPr lang="es-CO" sz="1155" b="1" spc="46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Mediano plazo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013449" y="340897"/>
            <a:ext cx="1626325" cy="691508"/>
            <a:chOff x="0" y="-28575"/>
            <a:chExt cx="3252650" cy="1383014"/>
          </a:xfrm>
        </p:grpSpPr>
        <p:sp>
          <p:nvSpPr>
            <p:cNvPr id="20" name="TextBox 20"/>
            <p:cNvSpPr txBox="1"/>
            <p:nvPr/>
          </p:nvSpPr>
          <p:spPr>
            <a:xfrm>
              <a:off x="0" y="444574"/>
              <a:ext cx="3252650" cy="9098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período de tiempo más extenso, generalmente de tres años en adelante.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28575"/>
              <a:ext cx="3252650" cy="3735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79"/>
                </a:lnSpc>
                <a:spcBef>
                  <a:spcPct val="0"/>
                </a:spcBef>
              </a:pPr>
              <a:r>
                <a:rPr lang="es-CO" sz="1127" b="1" spc="45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largo plazo</a:t>
              </a: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536902" y="1534947"/>
            <a:ext cx="1432257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Producto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497710" y="3651966"/>
            <a:ext cx="4497765" cy="1167121"/>
            <a:chOff x="0" y="0"/>
            <a:chExt cx="3057454" cy="793376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057454" cy="793376"/>
            </a:xfrm>
            <a:custGeom>
              <a:avLst/>
              <a:gdLst/>
              <a:ahLst/>
              <a:cxnLst/>
              <a:rect l="l" t="t" r="r" b="b"/>
              <a:pathLst>
                <a:path w="3057454" h="793376">
                  <a:moveTo>
                    <a:pt x="2932994" y="793376"/>
                  </a:moveTo>
                  <a:lnTo>
                    <a:pt x="124460" y="793376"/>
                  </a:lnTo>
                  <a:cubicBezTo>
                    <a:pt x="55880" y="793376"/>
                    <a:pt x="0" y="737496"/>
                    <a:pt x="0" y="66891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32994" y="0"/>
                  </a:lnTo>
                  <a:cubicBezTo>
                    <a:pt x="3001574" y="0"/>
                    <a:pt x="3057454" y="55880"/>
                    <a:pt x="3057454" y="124460"/>
                  </a:cubicBezTo>
                  <a:lnTo>
                    <a:pt x="3057454" y="668916"/>
                  </a:lnTo>
                  <a:cubicBezTo>
                    <a:pt x="3057454" y="737496"/>
                    <a:pt x="3001574" y="793376"/>
                    <a:pt x="2932994" y="793376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625766" y="3793200"/>
            <a:ext cx="4282555" cy="9698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5"/>
              </a:lnSpc>
              <a:spcBef>
                <a:spcPct val="0"/>
              </a:spcBef>
            </a:pPr>
            <a:r>
              <a:rPr lang="es-CO" sz="1533" spc="51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Concertación de planes y rutas de recolección de residuos aprovechables en los puntos de acopio comunitario de líderes y lideresas en su proceso de emprendimientos de reciclaje.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9646770" y="1959469"/>
            <a:ext cx="2124333" cy="3725063"/>
            <a:chOff x="0" y="0"/>
            <a:chExt cx="2445482" cy="514937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445482" cy="5149371"/>
            </a:xfrm>
            <a:custGeom>
              <a:avLst/>
              <a:gdLst/>
              <a:ahLst/>
              <a:cxnLst/>
              <a:rect l="l" t="t" r="r" b="b"/>
              <a:pathLst>
                <a:path w="2445482" h="5149371">
                  <a:moveTo>
                    <a:pt x="2321022" y="5149370"/>
                  </a:moveTo>
                  <a:lnTo>
                    <a:pt x="124460" y="5149370"/>
                  </a:lnTo>
                  <a:cubicBezTo>
                    <a:pt x="55880" y="5149370"/>
                    <a:pt x="0" y="5093490"/>
                    <a:pt x="0" y="50249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21022" y="0"/>
                  </a:lnTo>
                  <a:cubicBezTo>
                    <a:pt x="2389602" y="0"/>
                    <a:pt x="2445482" y="55880"/>
                    <a:pt x="2445482" y="124460"/>
                  </a:cubicBezTo>
                  <a:lnTo>
                    <a:pt x="2445482" y="5024910"/>
                  </a:lnTo>
                  <a:cubicBezTo>
                    <a:pt x="2445482" y="5093490"/>
                    <a:pt x="2389602" y="5149371"/>
                    <a:pt x="2321022" y="5149371"/>
                  </a:cubicBezTo>
                  <a:close/>
                </a:path>
              </a:pathLst>
            </a:custGeom>
            <a:solidFill>
              <a:srgbClr val="81D38E">
                <a:alpha val="40000"/>
              </a:srgbClr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35" name="Freeform 35"/>
          <p:cNvSpPr/>
          <p:nvPr/>
        </p:nvSpPr>
        <p:spPr>
          <a:xfrm>
            <a:off x="594576" y="213868"/>
            <a:ext cx="1639613" cy="1021566"/>
          </a:xfrm>
          <a:custGeom>
            <a:avLst/>
            <a:gdLst/>
            <a:ahLst/>
            <a:cxnLst/>
            <a:rect l="l" t="t" r="r" b="b"/>
            <a:pathLst>
              <a:path w="2459420" h="1532349">
                <a:moveTo>
                  <a:pt x="0" y="0"/>
                </a:moveTo>
                <a:lnTo>
                  <a:pt x="2459420" y="0"/>
                </a:lnTo>
                <a:lnTo>
                  <a:pt x="2459420" y="1532349"/>
                </a:lnTo>
                <a:lnTo>
                  <a:pt x="0" y="15323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O" sz="1200" noProof="0" dirty="0"/>
          </a:p>
        </p:txBody>
      </p:sp>
      <p:grpSp>
        <p:nvGrpSpPr>
          <p:cNvPr id="36" name="Group 36"/>
          <p:cNvGrpSpPr/>
          <p:nvPr/>
        </p:nvGrpSpPr>
        <p:grpSpPr>
          <a:xfrm>
            <a:off x="7426330" y="1937998"/>
            <a:ext cx="2124333" cy="3725062"/>
            <a:chOff x="0" y="0"/>
            <a:chExt cx="2445482" cy="5149371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445482" cy="5149371"/>
            </a:xfrm>
            <a:custGeom>
              <a:avLst/>
              <a:gdLst/>
              <a:ahLst/>
              <a:cxnLst/>
              <a:rect l="l" t="t" r="r" b="b"/>
              <a:pathLst>
                <a:path w="2445482" h="5149371">
                  <a:moveTo>
                    <a:pt x="2321022" y="5149370"/>
                  </a:moveTo>
                  <a:lnTo>
                    <a:pt x="124460" y="5149370"/>
                  </a:lnTo>
                  <a:cubicBezTo>
                    <a:pt x="55880" y="5149370"/>
                    <a:pt x="0" y="5093490"/>
                    <a:pt x="0" y="50249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21022" y="0"/>
                  </a:lnTo>
                  <a:cubicBezTo>
                    <a:pt x="2389602" y="0"/>
                    <a:pt x="2445482" y="55880"/>
                    <a:pt x="2445482" y="124460"/>
                  </a:cubicBezTo>
                  <a:lnTo>
                    <a:pt x="2445482" y="5024910"/>
                  </a:lnTo>
                  <a:cubicBezTo>
                    <a:pt x="2445482" y="5093490"/>
                    <a:pt x="2389602" y="5149371"/>
                    <a:pt x="2321022" y="5149371"/>
                  </a:cubicBezTo>
                  <a:close/>
                </a:path>
              </a:pathLst>
            </a:custGeom>
            <a:solidFill>
              <a:srgbClr val="81D38E">
                <a:alpha val="40000"/>
              </a:srgbClr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5254055" y="2327099"/>
            <a:ext cx="1913695" cy="2140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6"/>
              </a:lnSpc>
              <a:spcBef>
                <a:spcPct val="0"/>
              </a:spcBef>
            </a:pPr>
            <a:r>
              <a:rPr lang="es-CO" sz="1733" spc="86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Manejo, disposición adecuada, clasificación y acopio de residuos aprovechables.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497710" y="4882464"/>
            <a:ext cx="4497765" cy="780595"/>
            <a:chOff x="0" y="0"/>
            <a:chExt cx="3805206" cy="6604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3805206" cy="660400"/>
            </a:xfrm>
            <a:custGeom>
              <a:avLst/>
              <a:gdLst/>
              <a:ahLst/>
              <a:cxnLst/>
              <a:rect l="l" t="t" r="r" b="b"/>
              <a:pathLst>
                <a:path w="3805206" h="660400">
                  <a:moveTo>
                    <a:pt x="368074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80746" y="0"/>
                  </a:lnTo>
                  <a:cubicBezTo>
                    <a:pt x="3749326" y="0"/>
                    <a:pt x="3805206" y="55880"/>
                    <a:pt x="3805206" y="124460"/>
                  </a:cubicBezTo>
                  <a:lnTo>
                    <a:pt x="3805206" y="535940"/>
                  </a:lnTo>
                  <a:cubicBezTo>
                    <a:pt x="3805206" y="604520"/>
                    <a:pt x="3749326" y="660400"/>
                    <a:pt x="3680746" y="660400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679368" y="5087473"/>
            <a:ext cx="4191331" cy="392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1455"/>
              </a:lnSpc>
              <a:spcBef>
                <a:spcPct val="0"/>
              </a:spcBef>
              <a:defRPr sz="1533" spc="51">
                <a:solidFill>
                  <a:srgbClr val="000000"/>
                </a:solidFill>
                <a:latin typeface="DM Sans"/>
                <a:ea typeface="DM Sans"/>
                <a:cs typeface="DM Sans"/>
              </a:defRPr>
            </a:lvl1pPr>
          </a:lstStyle>
          <a:p>
            <a:r>
              <a:rPr lang="es-CO" sz="1600" noProof="0" dirty="0">
                <a:sym typeface="DM Sans"/>
              </a:rPr>
              <a:t>Gestión de alianzas entre consejos comunitarios.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7582984" y="2130880"/>
            <a:ext cx="1730891" cy="1457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6"/>
              </a:lnSpc>
              <a:spcBef>
                <a:spcPct val="0"/>
              </a:spcBef>
            </a:pPr>
            <a:r>
              <a:rPr lang="es-CO" sz="1600" spc="66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Prácticas de reciclaje adoptadas por la comunidad y actores institucionales.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733447" y="4104108"/>
            <a:ext cx="1509943" cy="969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6"/>
              </a:lnSpc>
              <a:spcBef>
                <a:spcPct val="0"/>
              </a:spcBef>
            </a:pPr>
            <a:r>
              <a:rPr lang="es-CO" sz="1600" spc="66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Disminución de la contaminación de las aguas.</a:t>
            </a:r>
          </a:p>
        </p:txBody>
      </p:sp>
      <p:grpSp>
        <p:nvGrpSpPr>
          <p:cNvPr id="77" name="Group 3">
            <a:extLst>
              <a:ext uri="{FF2B5EF4-FFF2-40B4-BE49-F238E27FC236}">
                <a16:creationId xmlns:a16="http://schemas.microsoft.com/office/drawing/2014/main" id="{76ED5AF9-0CDF-1268-B001-1738E5EF8B59}"/>
              </a:ext>
            </a:extLst>
          </p:cNvPr>
          <p:cNvGrpSpPr/>
          <p:nvPr/>
        </p:nvGrpSpPr>
        <p:grpSpPr>
          <a:xfrm>
            <a:off x="5116985" y="4878580"/>
            <a:ext cx="2187834" cy="796817"/>
            <a:chOff x="0" y="0"/>
            <a:chExt cx="2445482" cy="4155739"/>
          </a:xfrm>
        </p:grpSpPr>
        <p:sp>
          <p:nvSpPr>
            <p:cNvPr id="78" name="Freeform 4">
              <a:extLst>
                <a:ext uri="{FF2B5EF4-FFF2-40B4-BE49-F238E27FC236}">
                  <a16:creationId xmlns:a16="http://schemas.microsoft.com/office/drawing/2014/main" id="{D9D532F1-49E7-552E-3A9E-8CA50DFF8221}"/>
                </a:ext>
              </a:extLst>
            </p:cNvPr>
            <p:cNvSpPr/>
            <p:nvPr/>
          </p:nvSpPr>
          <p:spPr>
            <a:xfrm>
              <a:off x="0" y="0"/>
              <a:ext cx="2445482" cy="4155739"/>
            </a:xfrm>
            <a:custGeom>
              <a:avLst/>
              <a:gdLst/>
              <a:ahLst/>
              <a:cxnLst/>
              <a:rect l="l" t="t" r="r" b="b"/>
              <a:pathLst>
                <a:path w="2445482" h="4155739">
                  <a:moveTo>
                    <a:pt x="2321022" y="4155739"/>
                  </a:moveTo>
                  <a:lnTo>
                    <a:pt x="124460" y="4155739"/>
                  </a:lnTo>
                  <a:cubicBezTo>
                    <a:pt x="55880" y="4155739"/>
                    <a:pt x="0" y="4099859"/>
                    <a:pt x="0" y="40312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21022" y="0"/>
                  </a:lnTo>
                  <a:cubicBezTo>
                    <a:pt x="2389602" y="0"/>
                    <a:pt x="2445482" y="55880"/>
                    <a:pt x="2445482" y="124460"/>
                  </a:cubicBezTo>
                  <a:lnTo>
                    <a:pt x="2445482" y="4031279"/>
                  </a:lnTo>
                  <a:cubicBezTo>
                    <a:pt x="2445482" y="4099859"/>
                    <a:pt x="2389602" y="4155739"/>
                    <a:pt x="2321022" y="4155739"/>
                  </a:cubicBezTo>
                  <a:close/>
                </a:path>
              </a:pathLst>
            </a:custGeom>
            <a:solidFill>
              <a:srgbClr val="81D38E">
                <a:alpha val="40000"/>
              </a:srgbClr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9752088" y="3219828"/>
            <a:ext cx="1913695" cy="1369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6"/>
              </a:lnSpc>
              <a:spcBef>
                <a:spcPct val="0"/>
              </a:spcBef>
            </a:pPr>
            <a:r>
              <a:rPr lang="es-CO" spc="96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Recuperación del medio ambiente marino.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5254055" y="4994980"/>
            <a:ext cx="1913695" cy="577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"/>
              </a:lnSpc>
              <a:spcBef>
                <a:spcPct val="0"/>
              </a:spcBef>
            </a:pPr>
            <a:r>
              <a:rPr lang="es-CO" sz="1400" spc="40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Mayor cobertura en procesos de recolección de residuos.</a:t>
            </a:r>
          </a:p>
        </p:txBody>
      </p:sp>
      <p:sp>
        <p:nvSpPr>
          <p:cNvPr id="46" name="Freeform 40">
            <a:extLst>
              <a:ext uri="{FF2B5EF4-FFF2-40B4-BE49-F238E27FC236}">
                <a16:creationId xmlns:a16="http://schemas.microsoft.com/office/drawing/2014/main" id="{E05E4880-B594-B34D-0CFD-6F1CF443AFD0}"/>
              </a:ext>
            </a:extLst>
          </p:cNvPr>
          <p:cNvSpPr/>
          <p:nvPr/>
        </p:nvSpPr>
        <p:spPr>
          <a:xfrm>
            <a:off x="512131" y="1935972"/>
            <a:ext cx="4497765" cy="1650590"/>
          </a:xfrm>
          <a:custGeom>
            <a:avLst/>
            <a:gdLst/>
            <a:ahLst/>
            <a:cxnLst/>
            <a:rect l="l" t="t" r="r" b="b"/>
            <a:pathLst>
              <a:path w="3805206" h="660400">
                <a:moveTo>
                  <a:pt x="3680746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3680746" y="0"/>
                </a:lnTo>
                <a:cubicBezTo>
                  <a:pt x="3749326" y="0"/>
                  <a:pt x="3805206" y="55880"/>
                  <a:pt x="3805206" y="124460"/>
                </a:cubicBezTo>
                <a:lnTo>
                  <a:pt x="3805206" y="535940"/>
                </a:lnTo>
                <a:cubicBezTo>
                  <a:pt x="3805206" y="604520"/>
                  <a:pt x="3749326" y="660400"/>
                  <a:pt x="3680746" y="660400"/>
                </a:cubicBezTo>
                <a:close/>
              </a:path>
            </a:pathLst>
          </a:custGeom>
          <a:solidFill>
            <a:srgbClr val="737373">
              <a:alpha val="40000"/>
            </a:srgbClr>
          </a:solidFill>
        </p:spPr>
        <p:txBody>
          <a:bodyPr/>
          <a:lstStyle/>
          <a:p>
            <a:endParaRPr lang="es-CO" sz="1200" noProof="0" dirty="0">
              <a:solidFill>
                <a:srgbClr val="074E6A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615797" y="2132913"/>
            <a:ext cx="4232235" cy="13546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67"/>
              </a:lnSpc>
              <a:spcBef>
                <a:spcPct val="0"/>
              </a:spcBef>
            </a:pPr>
            <a:r>
              <a:rPr lang="es-CO" sz="1533" spc="49" noProof="0" dirty="0">
                <a:solidFill>
                  <a:srgbClr val="074E6A"/>
                </a:solidFill>
                <a:latin typeface="DM Sans"/>
                <a:ea typeface="DM Sans"/>
                <a:cs typeface="DM Sans"/>
                <a:sym typeface="DM Sans"/>
              </a:rPr>
              <a:t>Formación y sensibilización de </a:t>
            </a:r>
            <a:r>
              <a:rPr lang="es-CO" sz="1533" spc="49" noProof="0">
                <a:solidFill>
                  <a:srgbClr val="074E6A"/>
                </a:solidFill>
                <a:latin typeface="DM Sans"/>
                <a:ea typeface="DM Sans"/>
                <a:cs typeface="DM Sans"/>
                <a:sym typeface="DM Sans"/>
              </a:rPr>
              <a:t>gestores </a:t>
            </a:r>
            <a:r>
              <a:rPr lang="es-CO" sz="1533" spc="49">
                <a:solidFill>
                  <a:srgbClr val="074E6A"/>
                </a:solidFill>
                <a:latin typeface="DM Sans"/>
                <a:ea typeface="DM Sans"/>
                <a:cs typeface="DM Sans"/>
                <a:sym typeface="DM Sans"/>
              </a:rPr>
              <a:t>ambientales</a:t>
            </a:r>
            <a:r>
              <a:rPr lang="es-CO" sz="1533" spc="49" noProof="0">
                <a:solidFill>
                  <a:srgbClr val="074E6A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CO" sz="1533" spc="49" noProof="0" dirty="0">
                <a:solidFill>
                  <a:srgbClr val="074E6A"/>
                </a:solidFill>
                <a:latin typeface="DM Sans"/>
                <a:ea typeface="DM Sans"/>
                <a:cs typeface="DM Sans"/>
                <a:sym typeface="DM Sans"/>
              </a:rPr>
              <a:t>y recuperadores de oficio sobre la problemática ambiental en el entorno urbano y el ecosistema marino, caracterización de residuos aprovechables, su manejo</a:t>
            </a:r>
            <a:r>
              <a:rPr lang="es-CO" sz="1533" spc="49" noProof="0">
                <a:solidFill>
                  <a:srgbClr val="074E6A"/>
                </a:solidFill>
                <a:latin typeface="DM Sans"/>
                <a:ea typeface="DM Sans"/>
                <a:cs typeface="DM Sans"/>
                <a:sym typeface="DM Sans"/>
              </a:rPr>
              <a:t>,</a:t>
            </a:r>
            <a:r>
              <a:rPr lang="es-CO" sz="1533" spc="49" noProof="0" dirty="0">
                <a:solidFill>
                  <a:srgbClr val="074E6A"/>
                </a:solidFill>
                <a:latin typeface="DM Sans"/>
                <a:ea typeface="DM Sans"/>
                <a:cs typeface="DM Sans"/>
                <a:sym typeface="DM Sans"/>
              </a:rPr>
              <a:t> disposición adecuada, su clasificación y acopio.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r="-223"/>
            </a:stretch>
          </a:blipFill>
        </p:spPr>
        <p:txBody>
          <a:bodyPr/>
          <a:lstStyle/>
          <a:p>
            <a:endParaRPr lang="es-CO" sz="1200" noProof="0" dirty="0"/>
          </a:p>
        </p:txBody>
      </p:sp>
      <p:grpSp>
        <p:nvGrpSpPr>
          <p:cNvPr id="3" name="Group 3"/>
          <p:cNvGrpSpPr/>
          <p:nvPr/>
        </p:nvGrpSpPr>
        <p:grpSpPr>
          <a:xfrm>
            <a:off x="5207693" y="1937999"/>
            <a:ext cx="1995552" cy="1010670"/>
            <a:chOff x="0" y="0"/>
            <a:chExt cx="1732035" cy="1370162"/>
          </a:xfrm>
          <a:solidFill>
            <a:srgbClr val="CDEDD2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1732035" cy="1370162"/>
            </a:xfrm>
            <a:custGeom>
              <a:avLst/>
              <a:gdLst/>
              <a:ahLst/>
              <a:cxnLst/>
              <a:rect l="l" t="t" r="r" b="b"/>
              <a:pathLst>
                <a:path w="1732035" h="1370162">
                  <a:moveTo>
                    <a:pt x="1607575" y="1370162"/>
                  </a:moveTo>
                  <a:lnTo>
                    <a:pt x="124460" y="1370162"/>
                  </a:lnTo>
                  <a:cubicBezTo>
                    <a:pt x="55880" y="1370162"/>
                    <a:pt x="0" y="1314282"/>
                    <a:pt x="0" y="124570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07575" y="0"/>
                  </a:lnTo>
                  <a:cubicBezTo>
                    <a:pt x="1676155" y="0"/>
                    <a:pt x="1732035" y="55880"/>
                    <a:pt x="1732035" y="124460"/>
                  </a:cubicBezTo>
                  <a:lnTo>
                    <a:pt x="1732035" y="1245702"/>
                  </a:lnTo>
                  <a:cubicBezTo>
                    <a:pt x="1732035" y="1314282"/>
                    <a:pt x="1676155" y="1370162"/>
                    <a:pt x="1607575" y="1370162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561440" y="642588"/>
            <a:ext cx="307340" cy="307945"/>
            <a:chOff x="0" y="0"/>
            <a:chExt cx="6350000" cy="636249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62494"/>
            </a:xfrm>
            <a:custGeom>
              <a:avLst/>
              <a:gdLst/>
              <a:ahLst/>
              <a:cxnLst/>
              <a:rect l="l" t="t" r="r" b="b"/>
              <a:pathLst>
                <a:path w="6350000" h="6362494">
                  <a:moveTo>
                    <a:pt x="3175000" y="0"/>
                  </a:moveTo>
                  <a:cubicBezTo>
                    <a:pt x="1421496" y="0"/>
                    <a:pt x="0" y="1424293"/>
                    <a:pt x="0" y="3181247"/>
                  </a:cubicBezTo>
                  <a:cubicBezTo>
                    <a:pt x="0" y="4938201"/>
                    <a:pt x="1421496" y="6362494"/>
                    <a:pt x="3175000" y="6362494"/>
                  </a:cubicBezTo>
                  <a:cubicBezTo>
                    <a:pt x="4928504" y="6362494"/>
                    <a:pt x="6350000" y="4938201"/>
                    <a:pt x="6350000" y="3181247"/>
                  </a:cubicBezTo>
                  <a:cubicBezTo>
                    <a:pt x="6350000" y="1424293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500"/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47979" y="1457684"/>
            <a:ext cx="11323123" cy="366014"/>
            <a:chOff x="0" y="0"/>
            <a:chExt cx="20430328" cy="660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0430328" cy="660400"/>
            </a:xfrm>
            <a:custGeom>
              <a:avLst/>
              <a:gdLst/>
              <a:ahLst/>
              <a:cxnLst/>
              <a:rect l="l" t="t" r="r" b="b"/>
              <a:pathLst>
                <a:path w="20430328" h="660400">
                  <a:moveTo>
                    <a:pt x="2030586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305869" y="0"/>
                  </a:lnTo>
                  <a:cubicBezTo>
                    <a:pt x="20374448" y="0"/>
                    <a:pt x="20430328" y="55880"/>
                    <a:pt x="20430328" y="124460"/>
                  </a:cubicBezTo>
                  <a:lnTo>
                    <a:pt x="20430328" y="535940"/>
                  </a:lnTo>
                  <a:cubicBezTo>
                    <a:pt x="20430328" y="604520"/>
                    <a:pt x="20374448" y="660400"/>
                    <a:pt x="20305869" y="660400"/>
                  </a:cubicBezTo>
                  <a:close/>
                </a:path>
              </a:pathLst>
            </a:custGeom>
            <a:solidFill>
              <a:srgbClr val="FFE500"/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329507" y="1937998"/>
            <a:ext cx="2012986" cy="1010669"/>
            <a:chOff x="0" y="0"/>
            <a:chExt cx="1747167" cy="1370162"/>
          </a:xfrm>
          <a:solidFill>
            <a:srgbClr val="CDEDD2"/>
          </a:solidFill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47167" cy="1370162"/>
            </a:xfrm>
            <a:custGeom>
              <a:avLst/>
              <a:gdLst/>
              <a:ahLst/>
              <a:cxnLst/>
              <a:rect l="l" t="t" r="r" b="b"/>
              <a:pathLst>
                <a:path w="1747167" h="1370162">
                  <a:moveTo>
                    <a:pt x="1622707" y="1370162"/>
                  </a:moveTo>
                  <a:lnTo>
                    <a:pt x="124460" y="1370162"/>
                  </a:lnTo>
                  <a:cubicBezTo>
                    <a:pt x="55880" y="1370162"/>
                    <a:pt x="0" y="1314282"/>
                    <a:pt x="0" y="124570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22707" y="0"/>
                  </a:lnTo>
                  <a:cubicBezTo>
                    <a:pt x="1691287" y="0"/>
                    <a:pt x="1747167" y="55880"/>
                    <a:pt x="1747167" y="124460"/>
                  </a:cubicBezTo>
                  <a:lnTo>
                    <a:pt x="1747167" y="1245702"/>
                  </a:lnTo>
                  <a:cubicBezTo>
                    <a:pt x="1747167" y="1314282"/>
                    <a:pt x="1691287" y="1370162"/>
                    <a:pt x="1622707" y="1370162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550771" y="1536009"/>
            <a:ext cx="1356930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corto plazo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709416" y="1534947"/>
            <a:ext cx="1432257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mediano plazo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098756" y="1536009"/>
            <a:ext cx="1305861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Largo plazo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043780" y="198937"/>
            <a:ext cx="3045691" cy="1173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0"/>
              </a:lnSpc>
              <a:spcBef>
                <a:spcPct val="0"/>
              </a:spcBef>
            </a:pPr>
            <a:r>
              <a:rPr lang="es-CO" sz="2193" spc="43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Asociación de mujeres concheras Raíces del Manglar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6407035" y="340898"/>
            <a:ext cx="1756371" cy="689400"/>
            <a:chOff x="0" y="-28575"/>
            <a:chExt cx="3512741" cy="1378802"/>
          </a:xfrm>
        </p:grpSpPr>
        <p:sp>
          <p:nvSpPr>
            <p:cNvPr id="16" name="TextBox 16"/>
            <p:cNvSpPr txBox="1"/>
            <p:nvPr/>
          </p:nvSpPr>
          <p:spPr>
            <a:xfrm>
              <a:off x="0" y="440360"/>
              <a:ext cx="3512741" cy="909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tiempo relativamente breve, generalmente de unos pocos meses a un año.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3512741" cy="3752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17"/>
                </a:lnSpc>
                <a:spcBef>
                  <a:spcPct val="0"/>
                </a:spcBef>
              </a:pPr>
              <a:r>
                <a:rPr lang="es-CO" sz="1155" b="1" spc="46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corto plazo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244435" y="340898"/>
            <a:ext cx="1594314" cy="689400"/>
            <a:chOff x="0" y="-28575"/>
            <a:chExt cx="3188628" cy="1378802"/>
          </a:xfrm>
        </p:grpSpPr>
        <p:sp>
          <p:nvSpPr>
            <p:cNvPr id="19" name="TextBox 19"/>
            <p:cNvSpPr txBox="1"/>
            <p:nvPr/>
          </p:nvSpPr>
          <p:spPr>
            <a:xfrm>
              <a:off x="0" y="440360"/>
              <a:ext cx="3188628" cy="909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período de tiempo intermedio, que suele abarcar de uno a tres años.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3188628" cy="3752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17"/>
                </a:lnSpc>
                <a:spcBef>
                  <a:spcPct val="0"/>
                </a:spcBef>
              </a:pPr>
              <a:r>
                <a:rPr lang="es-CO" sz="1155" b="1" spc="46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Mediano plazo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013449" y="340897"/>
            <a:ext cx="1626325" cy="691508"/>
            <a:chOff x="0" y="-28575"/>
            <a:chExt cx="3252650" cy="1383014"/>
          </a:xfrm>
        </p:grpSpPr>
        <p:sp>
          <p:nvSpPr>
            <p:cNvPr id="22" name="TextBox 22"/>
            <p:cNvSpPr txBox="1"/>
            <p:nvPr/>
          </p:nvSpPr>
          <p:spPr>
            <a:xfrm>
              <a:off x="0" y="444574"/>
              <a:ext cx="3252650" cy="9098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período de tiempo más extenso, generalmente de tres años en adelante.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28575"/>
              <a:ext cx="3252650" cy="3735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79"/>
                </a:lnSpc>
                <a:spcBef>
                  <a:spcPct val="0"/>
                </a:spcBef>
              </a:pPr>
              <a:r>
                <a:rPr lang="es-CO" sz="1127" b="1" spc="45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largo plazo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447979" y="1943816"/>
            <a:ext cx="4663751" cy="1010669"/>
            <a:chOff x="0" y="0"/>
            <a:chExt cx="5172735" cy="1810576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172735" cy="1810576"/>
            </a:xfrm>
            <a:custGeom>
              <a:avLst/>
              <a:gdLst/>
              <a:ahLst/>
              <a:cxnLst/>
              <a:rect l="l" t="t" r="r" b="b"/>
              <a:pathLst>
                <a:path w="5172735" h="1810576">
                  <a:moveTo>
                    <a:pt x="5048275" y="1810576"/>
                  </a:moveTo>
                  <a:lnTo>
                    <a:pt x="124460" y="1810576"/>
                  </a:lnTo>
                  <a:cubicBezTo>
                    <a:pt x="55880" y="1810576"/>
                    <a:pt x="0" y="1754696"/>
                    <a:pt x="0" y="168611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048275" y="0"/>
                  </a:lnTo>
                  <a:cubicBezTo>
                    <a:pt x="5116855" y="0"/>
                    <a:pt x="5172735" y="55880"/>
                    <a:pt x="5172735" y="124460"/>
                  </a:cubicBezTo>
                  <a:lnTo>
                    <a:pt x="5172735" y="1686116"/>
                  </a:lnTo>
                  <a:cubicBezTo>
                    <a:pt x="5172735" y="1754696"/>
                    <a:pt x="5116855" y="1810576"/>
                    <a:pt x="5048275" y="1810576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2536902" y="1534947"/>
            <a:ext cx="1432257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Producto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56704" y="2079958"/>
            <a:ext cx="4168732" cy="779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17"/>
              </a:lnSpc>
              <a:spcBef>
                <a:spcPct val="0"/>
              </a:spcBef>
            </a:pPr>
            <a:r>
              <a:rPr lang="es-CO" sz="1600" spc="54" noProof="0" dirty="0">
                <a:solidFill>
                  <a:srgbClr val="074E6A"/>
                </a:solidFill>
                <a:latin typeface="DM Sans"/>
                <a:ea typeface="DM Sans"/>
                <a:cs typeface="DM Sans"/>
                <a:sym typeface="DM Sans"/>
              </a:rPr>
              <a:t>Fortalecimiento de los conocimientos en la normatividad aplicable de residuos sólidos de los funcionarios públicos y comunidad.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445017" y="3020419"/>
            <a:ext cx="4663751" cy="883098"/>
            <a:chOff x="0" y="0"/>
            <a:chExt cx="5172735" cy="125709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172735" cy="1257093"/>
            </a:xfrm>
            <a:custGeom>
              <a:avLst/>
              <a:gdLst/>
              <a:ahLst/>
              <a:cxnLst/>
              <a:rect l="l" t="t" r="r" b="b"/>
              <a:pathLst>
                <a:path w="5172735" h="1257093">
                  <a:moveTo>
                    <a:pt x="5048275" y="1257092"/>
                  </a:moveTo>
                  <a:lnTo>
                    <a:pt x="124460" y="1257092"/>
                  </a:lnTo>
                  <a:cubicBezTo>
                    <a:pt x="55880" y="1257092"/>
                    <a:pt x="0" y="1201213"/>
                    <a:pt x="0" y="113263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048275" y="0"/>
                  </a:lnTo>
                  <a:cubicBezTo>
                    <a:pt x="5116855" y="0"/>
                    <a:pt x="5172735" y="55880"/>
                    <a:pt x="5172735" y="124460"/>
                  </a:cubicBezTo>
                  <a:lnTo>
                    <a:pt x="5172735" y="1132633"/>
                  </a:lnTo>
                  <a:cubicBezTo>
                    <a:pt x="5172735" y="1201213"/>
                    <a:pt x="5116855" y="1257093"/>
                    <a:pt x="5048275" y="1257093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447979" y="4961738"/>
            <a:ext cx="4684938" cy="900662"/>
            <a:chOff x="0" y="0"/>
            <a:chExt cx="5196234" cy="1499981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5196234" cy="1499981"/>
            </a:xfrm>
            <a:custGeom>
              <a:avLst/>
              <a:gdLst/>
              <a:ahLst/>
              <a:cxnLst/>
              <a:rect l="l" t="t" r="r" b="b"/>
              <a:pathLst>
                <a:path w="5196234" h="1499981">
                  <a:moveTo>
                    <a:pt x="5071774" y="1499981"/>
                  </a:moveTo>
                  <a:lnTo>
                    <a:pt x="124460" y="1499981"/>
                  </a:lnTo>
                  <a:cubicBezTo>
                    <a:pt x="55880" y="1499981"/>
                    <a:pt x="0" y="1444101"/>
                    <a:pt x="0" y="137552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071774" y="0"/>
                  </a:lnTo>
                  <a:cubicBezTo>
                    <a:pt x="5140354" y="0"/>
                    <a:pt x="5196234" y="55880"/>
                    <a:pt x="5196234" y="124460"/>
                  </a:cubicBezTo>
                  <a:lnTo>
                    <a:pt x="5196234" y="1375521"/>
                  </a:lnTo>
                  <a:cubicBezTo>
                    <a:pt x="5196234" y="1444101"/>
                    <a:pt x="5140354" y="1499981"/>
                    <a:pt x="5071774" y="1499981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5207693" y="3020420"/>
            <a:ext cx="1995552" cy="883098"/>
            <a:chOff x="0" y="0"/>
            <a:chExt cx="1732035" cy="947805"/>
          </a:xfrm>
          <a:solidFill>
            <a:srgbClr val="CDEDD2"/>
          </a:solidFill>
        </p:grpSpPr>
        <p:sp>
          <p:nvSpPr>
            <p:cNvPr id="35" name="Freeform 35"/>
            <p:cNvSpPr/>
            <p:nvPr/>
          </p:nvSpPr>
          <p:spPr>
            <a:xfrm>
              <a:off x="0" y="0"/>
              <a:ext cx="1732035" cy="947805"/>
            </a:xfrm>
            <a:custGeom>
              <a:avLst/>
              <a:gdLst/>
              <a:ahLst/>
              <a:cxnLst/>
              <a:rect l="l" t="t" r="r" b="b"/>
              <a:pathLst>
                <a:path w="1732035" h="947805">
                  <a:moveTo>
                    <a:pt x="1607575" y="947805"/>
                  </a:moveTo>
                  <a:lnTo>
                    <a:pt x="124460" y="947805"/>
                  </a:lnTo>
                  <a:cubicBezTo>
                    <a:pt x="55880" y="947805"/>
                    <a:pt x="0" y="891925"/>
                    <a:pt x="0" y="8233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07575" y="0"/>
                  </a:lnTo>
                  <a:cubicBezTo>
                    <a:pt x="1676155" y="0"/>
                    <a:pt x="1732035" y="55880"/>
                    <a:pt x="1732035" y="124460"/>
                  </a:cubicBezTo>
                  <a:lnTo>
                    <a:pt x="1732035" y="823345"/>
                  </a:lnTo>
                  <a:cubicBezTo>
                    <a:pt x="1732035" y="891925"/>
                    <a:pt x="1676155" y="947805"/>
                    <a:pt x="1607575" y="94780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5262619" y="3058974"/>
            <a:ext cx="1936203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5"/>
              </a:lnSpc>
              <a:spcBef>
                <a:spcPct val="0"/>
              </a:spcBef>
            </a:pPr>
            <a:r>
              <a:rPr lang="es-CO" sz="1200" spc="47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Comprensión de estrategias </a:t>
            </a:r>
            <a:r>
              <a:rPr lang="es-CO" sz="1200" spc="61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comunitarias para el manejo adecuado de residuos sólidos.</a:t>
            </a:r>
            <a:endParaRPr lang="es-CO" sz="1200" spc="47" noProof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7" name="Group 37"/>
          <p:cNvGrpSpPr/>
          <p:nvPr/>
        </p:nvGrpSpPr>
        <p:grpSpPr>
          <a:xfrm>
            <a:off x="5207694" y="3991036"/>
            <a:ext cx="1995551" cy="875258"/>
            <a:chOff x="0" y="0"/>
            <a:chExt cx="2111059" cy="1367502"/>
          </a:xfrm>
          <a:solidFill>
            <a:srgbClr val="CDEDD2"/>
          </a:solidFill>
        </p:grpSpPr>
        <p:sp>
          <p:nvSpPr>
            <p:cNvPr id="38" name="Freeform 38"/>
            <p:cNvSpPr/>
            <p:nvPr/>
          </p:nvSpPr>
          <p:spPr>
            <a:xfrm>
              <a:off x="0" y="0"/>
              <a:ext cx="2111059" cy="1367502"/>
            </a:xfrm>
            <a:custGeom>
              <a:avLst/>
              <a:gdLst/>
              <a:ahLst/>
              <a:cxnLst/>
              <a:rect l="l" t="t" r="r" b="b"/>
              <a:pathLst>
                <a:path w="2111059" h="1367502">
                  <a:moveTo>
                    <a:pt x="1986599" y="1367502"/>
                  </a:moveTo>
                  <a:lnTo>
                    <a:pt x="124460" y="1367502"/>
                  </a:lnTo>
                  <a:cubicBezTo>
                    <a:pt x="55880" y="1367502"/>
                    <a:pt x="0" y="1311622"/>
                    <a:pt x="0" y="124304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86599" y="0"/>
                  </a:lnTo>
                  <a:cubicBezTo>
                    <a:pt x="2055179" y="0"/>
                    <a:pt x="2111059" y="55880"/>
                    <a:pt x="2111059" y="124460"/>
                  </a:cubicBezTo>
                  <a:lnTo>
                    <a:pt x="2111059" y="1243042"/>
                  </a:lnTo>
                  <a:cubicBezTo>
                    <a:pt x="2111059" y="1311622"/>
                    <a:pt x="2055179" y="1367502"/>
                    <a:pt x="1986599" y="1367502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5262619" y="2102581"/>
            <a:ext cx="1885700" cy="777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9"/>
              </a:lnSpc>
              <a:spcBef>
                <a:spcPct val="0"/>
              </a:spcBef>
            </a:pPr>
            <a:r>
              <a:rPr lang="es-CO" sz="1533" spc="53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Estrategias de manejo de residuos sólidos exitosas.</a:t>
            </a:r>
          </a:p>
        </p:txBody>
      </p:sp>
      <p:grpSp>
        <p:nvGrpSpPr>
          <p:cNvPr id="40" name="Group 40"/>
          <p:cNvGrpSpPr/>
          <p:nvPr/>
        </p:nvGrpSpPr>
        <p:grpSpPr>
          <a:xfrm>
            <a:off x="9468755" y="1943816"/>
            <a:ext cx="2302348" cy="1953969"/>
            <a:chOff x="0" y="0"/>
            <a:chExt cx="3130321" cy="2138739"/>
          </a:xfrm>
          <a:solidFill>
            <a:srgbClr val="CDEDD2"/>
          </a:solidFill>
        </p:grpSpPr>
        <p:sp>
          <p:nvSpPr>
            <p:cNvPr id="41" name="Freeform 41"/>
            <p:cNvSpPr/>
            <p:nvPr/>
          </p:nvSpPr>
          <p:spPr>
            <a:xfrm>
              <a:off x="0" y="0"/>
              <a:ext cx="3130321" cy="2138739"/>
            </a:xfrm>
            <a:custGeom>
              <a:avLst/>
              <a:gdLst/>
              <a:ahLst/>
              <a:cxnLst/>
              <a:rect l="l" t="t" r="r" b="b"/>
              <a:pathLst>
                <a:path w="3130321" h="2138739">
                  <a:moveTo>
                    <a:pt x="3005861" y="2138739"/>
                  </a:moveTo>
                  <a:lnTo>
                    <a:pt x="124460" y="2138739"/>
                  </a:lnTo>
                  <a:cubicBezTo>
                    <a:pt x="55880" y="2138739"/>
                    <a:pt x="0" y="2082859"/>
                    <a:pt x="0" y="20142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5861" y="0"/>
                  </a:lnTo>
                  <a:cubicBezTo>
                    <a:pt x="3074441" y="0"/>
                    <a:pt x="3130321" y="55880"/>
                    <a:pt x="3130321" y="124460"/>
                  </a:cubicBezTo>
                  <a:lnTo>
                    <a:pt x="3130321" y="2014279"/>
                  </a:lnTo>
                  <a:cubicBezTo>
                    <a:pt x="3130321" y="2082859"/>
                    <a:pt x="3074441" y="2138739"/>
                    <a:pt x="3005861" y="2138739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 dirty="0"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7329507" y="3020420"/>
            <a:ext cx="2012987" cy="877366"/>
            <a:chOff x="0" y="0"/>
            <a:chExt cx="1784459" cy="2207545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1784459" cy="2207545"/>
            </a:xfrm>
            <a:custGeom>
              <a:avLst/>
              <a:gdLst/>
              <a:ahLst/>
              <a:cxnLst/>
              <a:rect l="l" t="t" r="r" b="b"/>
              <a:pathLst>
                <a:path w="1784459" h="2207545">
                  <a:moveTo>
                    <a:pt x="1659998" y="2207545"/>
                  </a:moveTo>
                  <a:lnTo>
                    <a:pt x="124460" y="2207545"/>
                  </a:lnTo>
                  <a:cubicBezTo>
                    <a:pt x="55880" y="2207545"/>
                    <a:pt x="0" y="2151665"/>
                    <a:pt x="0" y="20830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59998" y="0"/>
                  </a:lnTo>
                  <a:cubicBezTo>
                    <a:pt x="1728578" y="0"/>
                    <a:pt x="1784459" y="55880"/>
                    <a:pt x="1784459" y="124460"/>
                  </a:cubicBezTo>
                  <a:lnTo>
                    <a:pt x="1784459" y="2083085"/>
                  </a:lnTo>
                  <a:cubicBezTo>
                    <a:pt x="1784459" y="2151665"/>
                    <a:pt x="1728578" y="2207545"/>
                    <a:pt x="1659998" y="2207545"/>
                  </a:cubicBezTo>
                  <a:close/>
                </a:path>
              </a:pathLst>
            </a:custGeom>
            <a:solidFill>
              <a:srgbClr val="81D38E">
                <a:alpha val="40000"/>
              </a:srgbClr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45" name="Freeform 45"/>
          <p:cNvSpPr/>
          <p:nvPr/>
        </p:nvSpPr>
        <p:spPr>
          <a:xfrm>
            <a:off x="594576" y="213868"/>
            <a:ext cx="1639613" cy="1021566"/>
          </a:xfrm>
          <a:custGeom>
            <a:avLst/>
            <a:gdLst/>
            <a:ahLst/>
            <a:cxnLst/>
            <a:rect l="l" t="t" r="r" b="b"/>
            <a:pathLst>
              <a:path w="2459420" h="1532349">
                <a:moveTo>
                  <a:pt x="0" y="0"/>
                </a:moveTo>
                <a:lnTo>
                  <a:pt x="2459420" y="0"/>
                </a:lnTo>
                <a:lnTo>
                  <a:pt x="2459420" y="1532349"/>
                </a:lnTo>
                <a:lnTo>
                  <a:pt x="0" y="15323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O" sz="1200" noProof="0" dirty="0"/>
          </a:p>
        </p:txBody>
      </p:sp>
      <p:sp>
        <p:nvSpPr>
          <p:cNvPr id="46" name="TextBox 46"/>
          <p:cNvSpPr txBox="1"/>
          <p:nvPr/>
        </p:nvSpPr>
        <p:spPr>
          <a:xfrm>
            <a:off x="7471899" y="2065320"/>
            <a:ext cx="1728198" cy="777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1499"/>
              </a:lnSpc>
              <a:spcBef>
                <a:spcPct val="0"/>
              </a:spcBef>
              <a:defRPr sz="1533" spc="53">
                <a:solidFill>
                  <a:srgbClr val="000000"/>
                </a:solidFill>
                <a:latin typeface="DM Sans"/>
                <a:ea typeface="DM Sans"/>
                <a:cs typeface="DM Sans"/>
              </a:defRPr>
            </a:lvl1pPr>
          </a:lstStyle>
          <a:p>
            <a:r>
              <a:rPr lang="es-CO" noProof="0" dirty="0">
                <a:sym typeface="DM Sans"/>
              </a:rPr>
              <a:t>Aumento de la disponibilidad de Piangua y otras conchas. 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7351061" y="3104263"/>
            <a:ext cx="1991430" cy="781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1499"/>
              </a:lnSpc>
              <a:spcBef>
                <a:spcPct val="0"/>
              </a:spcBef>
              <a:defRPr sz="1533" spc="53">
                <a:solidFill>
                  <a:srgbClr val="000000"/>
                </a:solidFill>
                <a:latin typeface="DM Sans"/>
                <a:ea typeface="DM Sans"/>
                <a:cs typeface="DM Sans"/>
              </a:defRPr>
            </a:lvl1pPr>
          </a:lstStyle>
          <a:p>
            <a:pPr>
              <a:lnSpc>
                <a:spcPts val="1000"/>
              </a:lnSpc>
            </a:pPr>
            <a:r>
              <a:rPr lang="es-CO" sz="1200" noProof="0">
                <a:sym typeface="DM Sans"/>
              </a:rPr>
              <a:t>Mayores capacidades técnicas, operativas y administrativas para el mejoramiento de las estrategias en el territorio.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9677078" y="2631594"/>
            <a:ext cx="1885700" cy="777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1499"/>
              </a:lnSpc>
              <a:spcBef>
                <a:spcPct val="0"/>
              </a:spcBef>
              <a:defRPr sz="1533" spc="53">
                <a:solidFill>
                  <a:srgbClr val="000000"/>
                </a:solidFill>
                <a:latin typeface="DM Sans"/>
                <a:ea typeface="DM Sans"/>
                <a:cs typeface="DM Sans"/>
              </a:defRPr>
            </a:lvl1pPr>
          </a:lstStyle>
          <a:p>
            <a:r>
              <a:rPr lang="es-CO" noProof="0" dirty="0">
                <a:sym typeface="DM Sans"/>
              </a:rPr>
              <a:t>Disminución de los residuos sólidos en los afluentes de los manglares.</a:t>
            </a:r>
          </a:p>
        </p:txBody>
      </p:sp>
      <p:grpSp>
        <p:nvGrpSpPr>
          <p:cNvPr id="49" name="Group 49"/>
          <p:cNvGrpSpPr/>
          <p:nvPr/>
        </p:nvGrpSpPr>
        <p:grpSpPr>
          <a:xfrm>
            <a:off x="9468754" y="4024174"/>
            <a:ext cx="2302349" cy="849918"/>
            <a:chOff x="0" y="0"/>
            <a:chExt cx="2040665" cy="2207545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2040665" cy="2207545"/>
            </a:xfrm>
            <a:custGeom>
              <a:avLst/>
              <a:gdLst/>
              <a:ahLst/>
              <a:cxnLst/>
              <a:rect l="l" t="t" r="r" b="b"/>
              <a:pathLst>
                <a:path w="2040665" h="2207545">
                  <a:moveTo>
                    <a:pt x="1916205" y="2207545"/>
                  </a:moveTo>
                  <a:lnTo>
                    <a:pt x="124460" y="2207545"/>
                  </a:lnTo>
                  <a:cubicBezTo>
                    <a:pt x="55880" y="2207545"/>
                    <a:pt x="0" y="2151665"/>
                    <a:pt x="0" y="20830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16205" y="0"/>
                  </a:lnTo>
                  <a:cubicBezTo>
                    <a:pt x="1984785" y="0"/>
                    <a:pt x="2040665" y="55880"/>
                    <a:pt x="2040665" y="124460"/>
                  </a:cubicBezTo>
                  <a:lnTo>
                    <a:pt x="2040665" y="2083085"/>
                  </a:lnTo>
                  <a:cubicBezTo>
                    <a:pt x="2040665" y="2151665"/>
                    <a:pt x="1984785" y="2207545"/>
                    <a:pt x="1916205" y="2207545"/>
                  </a:cubicBezTo>
                  <a:close/>
                </a:path>
              </a:pathLst>
            </a:custGeom>
            <a:solidFill>
              <a:srgbClr val="81D38E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53" name="TextBox 30">
            <a:extLst>
              <a:ext uri="{FF2B5EF4-FFF2-40B4-BE49-F238E27FC236}">
                <a16:creationId xmlns:a16="http://schemas.microsoft.com/office/drawing/2014/main" id="{350D35C1-3BA8-1BAC-5D62-009DEFDAC656}"/>
              </a:ext>
            </a:extLst>
          </p:cNvPr>
          <p:cNvSpPr txBox="1"/>
          <p:nvPr/>
        </p:nvSpPr>
        <p:spPr>
          <a:xfrm>
            <a:off x="514924" y="3197089"/>
            <a:ext cx="4192220" cy="587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17"/>
              </a:lnSpc>
              <a:spcBef>
                <a:spcPct val="0"/>
              </a:spcBef>
            </a:pPr>
            <a:r>
              <a:rPr lang="es-CO" sz="1600" spc="61" noProof="0" dirty="0">
                <a:solidFill>
                  <a:srgbClr val="074E6A"/>
                </a:solidFill>
                <a:latin typeface="DM Sans"/>
                <a:ea typeface="DM Sans"/>
                <a:cs typeface="DM Sans"/>
                <a:sym typeface="DM Sans"/>
              </a:rPr>
              <a:t>Fortalecimiento de las capacidades en las comunidades sobre el cuidado del ecosistema.</a:t>
            </a:r>
          </a:p>
        </p:txBody>
      </p:sp>
      <p:sp>
        <p:nvSpPr>
          <p:cNvPr id="57" name="TextBox 30">
            <a:extLst>
              <a:ext uri="{FF2B5EF4-FFF2-40B4-BE49-F238E27FC236}">
                <a16:creationId xmlns:a16="http://schemas.microsoft.com/office/drawing/2014/main" id="{2453EF23-2F1C-4FB3-FC02-7486E8F650C3}"/>
              </a:ext>
            </a:extLst>
          </p:cNvPr>
          <p:cNvSpPr txBox="1"/>
          <p:nvPr/>
        </p:nvSpPr>
        <p:spPr>
          <a:xfrm>
            <a:off x="707455" y="5231808"/>
            <a:ext cx="4015310" cy="395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1517"/>
              </a:lnSpc>
              <a:spcBef>
                <a:spcPct val="0"/>
              </a:spcBef>
              <a:defRPr sz="1600" spc="61">
                <a:solidFill>
                  <a:srgbClr val="FF0000"/>
                </a:solidFill>
                <a:latin typeface="DM Sans"/>
                <a:ea typeface="DM Sans"/>
                <a:cs typeface="DM Sans"/>
              </a:defRPr>
            </a:lvl1pPr>
          </a:lstStyle>
          <a:p>
            <a:r>
              <a:rPr lang="es-CO" noProof="0" dirty="0">
                <a:solidFill>
                  <a:srgbClr val="074E6A"/>
                </a:solidFill>
                <a:sym typeface="DM Sans"/>
              </a:rPr>
              <a:t>Realización de club de lectura (incluye cuidado infantil).</a:t>
            </a:r>
          </a:p>
        </p:txBody>
      </p:sp>
      <p:grpSp>
        <p:nvGrpSpPr>
          <p:cNvPr id="58" name="Group 28">
            <a:extLst>
              <a:ext uri="{FF2B5EF4-FFF2-40B4-BE49-F238E27FC236}">
                <a16:creationId xmlns:a16="http://schemas.microsoft.com/office/drawing/2014/main" id="{F8FC9D32-3503-1E77-B863-F67982BCF714}"/>
              </a:ext>
            </a:extLst>
          </p:cNvPr>
          <p:cNvGrpSpPr/>
          <p:nvPr/>
        </p:nvGrpSpPr>
        <p:grpSpPr>
          <a:xfrm>
            <a:off x="439974" y="3983195"/>
            <a:ext cx="4663751" cy="883098"/>
            <a:chOff x="0" y="0"/>
            <a:chExt cx="5172735" cy="1257094"/>
          </a:xfrm>
        </p:grpSpPr>
        <p:sp>
          <p:nvSpPr>
            <p:cNvPr id="59" name="Freeform 29">
              <a:extLst>
                <a:ext uri="{FF2B5EF4-FFF2-40B4-BE49-F238E27FC236}">
                  <a16:creationId xmlns:a16="http://schemas.microsoft.com/office/drawing/2014/main" id="{C7309A64-7F6F-6789-B440-A60030486741}"/>
                </a:ext>
              </a:extLst>
            </p:cNvPr>
            <p:cNvSpPr/>
            <p:nvPr/>
          </p:nvSpPr>
          <p:spPr>
            <a:xfrm>
              <a:off x="0" y="0"/>
              <a:ext cx="5172735" cy="1257094"/>
            </a:xfrm>
            <a:custGeom>
              <a:avLst/>
              <a:gdLst/>
              <a:ahLst/>
              <a:cxnLst/>
              <a:rect l="l" t="t" r="r" b="b"/>
              <a:pathLst>
                <a:path w="5172735" h="1257093">
                  <a:moveTo>
                    <a:pt x="5048275" y="1257092"/>
                  </a:moveTo>
                  <a:lnTo>
                    <a:pt x="124460" y="1257092"/>
                  </a:lnTo>
                  <a:cubicBezTo>
                    <a:pt x="55880" y="1257092"/>
                    <a:pt x="0" y="1201213"/>
                    <a:pt x="0" y="113263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048275" y="0"/>
                  </a:lnTo>
                  <a:cubicBezTo>
                    <a:pt x="5116855" y="0"/>
                    <a:pt x="5172735" y="55880"/>
                    <a:pt x="5172735" y="124460"/>
                  </a:cubicBezTo>
                  <a:lnTo>
                    <a:pt x="5172735" y="1132633"/>
                  </a:lnTo>
                  <a:cubicBezTo>
                    <a:pt x="5172735" y="1201213"/>
                    <a:pt x="5116855" y="1257093"/>
                    <a:pt x="5048275" y="1257093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54" name="TextBox 30">
            <a:extLst>
              <a:ext uri="{FF2B5EF4-FFF2-40B4-BE49-F238E27FC236}">
                <a16:creationId xmlns:a16="http://schemas.microsoft.com/office/drawing/2014/main" id="{BBA2F459-4621-C516-8924-226E7F22D3BB}"/>
              </a:ext>
            </a:extLst>
          </p:cNvPr>
          <p:cNvSpPr txBox="1"/>
          <p:nvPr/>
        </p:nvSpPr>
        <p:spPr>
          <a:xfrm>
            <a:off x="644960" y="4251514"/>
            <a:ext cx="4192220" cy="395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1517"/>
              </a:lnSpc>
              <a:spcBef>
                <a:spcPct val="0"/>
              </a:spcBef>
              <a:defRPr sz="1600" spc="61">
                <a:solidFill>
                  <a:srgbClr val="FF0000"/>
                </a:solidFill>
                <a:latin typeface="DM Sans"/>
                <a:ea typeface="DM Sans"/>
                <a:cs typeface="DM Sans"/>
              </a:defRPr>
            </a:lvl1pPr>
          </a:lstStyle>
          <a:p>
            <a:r>
              <a:rPr lang="es-CO" noProof="0" dirty="0">
                <a:solidFill>
                  <a:srgbClr val="074E6A"/>
                </a:solidFill>
                <a:sym typeface="DM Sans"/>
              </a:rPr>
              <a:t>Uso y aprovechamiento de residuos sólidos.</a:t>
            </a:r>
          </a:p>
        </p:txBody>
      </p:sp>
      <p:grpSp>
        <p:nvGrpSpPr>
          <p:cNvPr id="60" name="Group 42">
            <a:extLst>
              <a:ext uri="{FF2B5EF4-FFF2-40B4-BE49-F238E27FC236}">
                <a16:creationId xmlns:a16="http://schemas.microsoft.com/office/drawing/2014/main" id="{DF9B0D0E-75F4-23AC-D747-7C6679BDC48E}"/>
              </a:ext>
            </a:extLst>
          </p:cNvPr>
          <p:cNvGrpSpPr/>
          <p:nvPr/>
        </p:nvGrpSpPr>
        <p:grpSpPr>
          <a:xfrm>
            <a:off x="7329506" y="3996726"/>
            <a:ext cx="2012987" cy="877366"/>
            <a:chOff x="0" y="0"/>
            <a:chExt cx="1784459" cy="2207545"/>
          </a:xfrm>
        </p:grpSpPr>
        <p:sp>
          <p:nvSpPr>
            <p:cNvPr id="61" name="Freeform 43">
              <a:extLst>
                <a:ext uri="{FF2B5EF4-FFF2-40B4-BE49-F238E27FC236}">
                  <a16:creationId xmlns:a16="http://schemas.microsoft.com/office/drawing/2014/main" id="{0E8D52F3-25A8-E2E0-AB12-F5A0980382CC}"/>
                </a:ext>
              </a:extLst>
            </p:cNvPr>
            <p:cNvSpPr/>
            <p:nvPr/>
          </p:nvSpPr>
          <p:spPr>
            <a:xfrm>
              <a:off x="0" y="0"/>
              <a:ext cx="1784459" cy="2207545"/>
            </a:xfrm>
            <a:custGeom>
              <a:avLst/>
              <a:gdLst/>
              <a:ahLst/>
              <a:cxnLst/>
              <a:rect l="l" t="t" r="r" b="b"/>
              <a:pathLst>
                <a:path w="1784459" h="2207545">
                  <a:moveTo>
                    <a:pt x="1659998" y="2207545"/>
                  </a:moveTo>
                  <a:lnTo>
                    <a:pt x="124460" y="2207545"/>
                  </a:lnTo>
                  <a:cubicBezTo>
                    <a:pt x="55880" y="2207545"/>
                    <a:pt x="0" y="2151665"/>
                    <a:pt x="0" y="20830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59998" y="0"/>
                  </a:lnTo>
                  <a:cubicBezTo>
                    <a:pt x="1728578" y="0"/>
                    <a:pt x="1784459" y="55880"/>
                    <a:pt x="1784459" y="124460"/>
                  </a:cubicBezTo>
                  <a:lnTo>
                    <a:pt x="1784459" y="2083085"/>
                  </a:lnTo>
                  <a:cubicBezTo>
                    <a:pt x="1784459" y="2151665"/>
                    <a:pt x="1728578" y="2207545"/>
                    <a:pt x="1659998" y="2207545"/>
                  </a:cubicBezTo>
                  <a:close/>
                </a:path>
              </a:pathLst>
            </a:custGeom>
            <a:solidFill>
              <a:srgbClr val="81D38E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grpSp>
        <p:nvGrpSpPr>
          <p:cNvPr id="62" name="Group 37">
            <a:extLst>
              <a:ext uri="{FF2B5EF4-FFF2-40B4-BE49-F238E27FC236}">
                <a16:creationId xmlns:a16="http://schemas.microsoft.com/office/drawing/2014/main" id="{9E220257-6DCE-0F25-E39F-1CA6CD3AF992}"/>
              </a:ext>
            </a:extLst>
          </p:cNvPr>
          <p:cNvGrpSpPr/>
          <p:nvPr/>
        </p:nvGrpSpPr>
        <p:grpSpPr>
          <a:xfrm>
            <a:off x="5199727" y="4961738"/>
            <a:ext cx="1995551" cy="900662"/>
            <a:chOff x="0" y="0"/>
            <a:chExt cx="2111059" cy="1367502"/>
          </a:xfrm>
          <a:solidFill>
            <a:srgbClr val="CDEDD2"/>
          </a:solidFill>
        </p:grpSpPr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DFF56094-01C1-5937-8BED-E0272C81C795}"/>
                </a:ext>
              </a:extLst>
            </p:cNvPr>
            <p:cNvSpPr/>
            <p:nvPr/>
          </p:nvSpPr>
          <p:spPr>
            <a:xfrm>
              <a:off x="0" y="0"/>
              <a:ext cx="2111059" cy="1367502"/>
            </a:xfrm>
            <a:custGeom>
              <a:avLst/>
              <a:gdLst/>
              <a:ahLst/>
              <a:cxnLst/>
              <a:rect l="l" t="t" r="r" b="b"/>
              <a:pathLst>
                <a:path w="2111059" h="1367502">
                  <a:moveTo>
                    <a:pt x="1986599" y="1367502"/>
                  </a:moveTo>
                  <a:lnTo>
                    <a:pt x="124460" y="1367502"/>
                  </a:lnTo>
                  <a:cubicBezTo>
                    <a:pt x="55880" y="1367502"/>
                    <a:pt x="0" y="1311622"/>
                    <a:pt x="0" y="124304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86599" y="0"/>
                  </a:lnTo>
                  <a:cubicBezTo>
                    <a:pt x="2055179" y="0"/>
                    <a:pt x="2111059" y="55880"/>
                    <a:pt x="2111059" y="124460"/>
                  </a:cubicBezTo>
                  <a:lnTo>
                    <a:pt x="2111059" y="1243042"/>
                  </a:lnTo>
                  <a:cubicBezTo>
                    <a:pt x="2111059" y="1311622"/>
                    <a:pt x="2055179" y="1367502"/>
                    <a:pt x="1986599" y="1367502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/>
            </a:p>
          </p:txBody>
        </p:sp>
      </p:grpSp>
      <p:grpSp>
        <p:nvGrpSpPr>
          <p:cNvPr id="64" name="Group 42">
            <a:extLst>
              <a:ext uri="{FF2B5EF4-FFF2-40B4-BE49-F238E27FC236}">
                <a16:creationId xmlns:a16="http://schemas.microsoft.com/office/drawing/2014/main" id="{8BA5C6A1-D25C-C249-E5AA-B8CF2475CCD6}"/>
              </a:ext>
            </a:extLst>
          </p:cNvPr>
          <p:cNvGrpSpPr/>
          <p:nvPr/>
        </p:nvGrpSpPr>
        <p:grpSpPr>
          <a:xfrm>
            <a:off x="7329504" y="4961737"/>
            <a:ext cx="2012987" cy="900661"/>
            <a:chOff x="0" y="0"/>
            <a:chExt cx="1784459" cy="2207545"/>
          </a:xfrm>
        </p:grpSpPr>
        <p:sp>
          <p:nvSpPr>
            <p:cNvPr id="65" name="Freeform 43">
              <a:extLst>
                <a:ext uri="{FF2B5EF4-FFF2-40B4-BE49-F238E27FC236}">
                  <a16:creationId xmlns:a16="http://schemas.microsoft.com/office/drawing/2014/main" id="{C186BE91-4ED2-6B27-6D32-812043B670A2}"/>
                </a:ext>
              </a:extLst>
            </p:cNvPr>
            <p:cNvSpPr/>
            <p:nvPr/>
          </p:nvSpPr>
          <p:spPr>
            <a:xfrm>
              <a:off x="0" y="0"/>
              <a:ext cx="1784459" cy="2207545"/>
            </a:xfrm>
            <a:custGeom>
              <a:avLst/>
              <a:gdLst/>
              <a:ahLst/>
              <a:cxnLst/>
              <a:rect l="l" t="t" r="r" b="b"/>
              <a:pathLst>
                <a:path w="1784459" h="2207545">
                  <a:moveTo>
                    <a:pt x="1659998" y="2207545"/>
                  </a:moveTo>
                  <a:lnTo>
                    <a:pt x="124460" y="2207545"/>
                  </a:lnTo>
                  <a:cubicBezTo>
                    <a:pt x="55880" y="2207545"/>
                    <a:pt x="0" y="2151665"/>
                    <a:pt x="0" y="20830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59998" y="0"/>
                  </a:lnTo>
                  <a:cubicBezTo>
                    <a:pt x="1728578" y="0"/>
                    <a:pt x="1784459" y="55880"/>
                    <a:pt x="1784459" y="124460"/>
                  </a:cubicBezTo>
                  <a:lnTo>
                    <a:pt x="1784459" y="2083085"/>
                  </a:lnTo>
                  <a:cubicBezTo>
                    <a:pt x="1784459" y="2151665"/>
                    <a:pt x="1728578" y="2207545"/>
                    <a:pt x="1659998" y="2207545"/>
                  </a:cubicBezTo>
                  <a:close/>
                </a:path>
              </a:pathLst>
            </a:custGeom>
            <a:solidFill>
              <a:srgbClr val="81D38E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grpSp>
        <p:nvGrpSpPr>
          <p:cNvPr id="66" name="Group 49">
            <a:extLst>
              <a:ext uri="{FF2B5EF4-FFF2-40B4-BE49-F238E27FC236}">
                <a16:creationId xmlns:a16="http://schemas.microsoft.com/office/drawing/2014/main" id="{BC3E57E8-0DB2-DE8A-3700-622409FC4A7F}"/>
              </a:ext>
            </a:extLst>
          </p:cNvPr>
          <p:cNvGrpSpPr/>
          <p:nvPr/>
        </p:nvGrpSpPr>
        <p:grpSpPr>
          <a:xfrm>
            <a:off x="9468754" y="4961736"/>
            <a:ext cx="2302348" cy="900661"/>
            <a:chOff x="0" y="0"/>
            <a:chExt cx="2040665" cy="2207545"/>
          </a:xfrm>
        </p:grpSpPr>
        <p:sp>
          <p:nvSpPr>
            <p:cNvPr id="67" name="Freeform 50">
              <a:extLst>
                <a:ext uri="{FF2B5EF4-FFF2-40B4-BE49-F238E27FC236}">
                  <a16:creationId xmlns:a16="http://schemas.microsoft.com/office/drawing/2014/main" id="{3BC0F7B8-DA8F-3DEE-470E-477FC944A718}"/>
                </a:ext>
              </a:extLst>
            </p:cNvPr>
            <p:cNvSpPr/>
            <p:nvPr/>
          </p:nvSpPr>
          <p:spPr>
            <a:xfrm>
              <a:off x="0" y="0"/>
              <a:ext cx="2040665" cy="2207545"/>
            </a:xfrm>
            <a:custGeom>
              <a:avLst/>
              <a:gdLst/>
              <a:ahLst/>
              <a:cxnLst/>
              <a:rect l="l" t="t" r="r" b="b"/>
              <a:pathLst>
                <a:path w="2040665" h="2207545">
                  <a:moveTo>
                    <a:pt x="1916205" y="2207545"/>
                  </a:moveTo>
                  <a:lnTo>
                    <a:pt x="124460" y="2207545"/>
                  </a:lnTo>
                  <a:cubicBezTo>
                    <a:pt x="55880" y="2207545"/>
                    <a:pt x="0" y="2151665"/>
                    <a:pt x="0" y="20830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16205" y="0"/>
                  </a:lnTo>
                  <a:cubicBezTo>
                    <a:pt x="1984785" y="0"/>
                    <a:pt x="2040665" y="55880"/>
                    <a:pt x="2040665" y="124460"/>
                  </a:cubicBezTo>
                  <a:lnTo>
                    <a:pt x="2040665" y="2083085"/>
                  </a:lnTo>
                  <a:cubicBezTo>
                    <a:pt x="2040665" y="2151665"/>
                    <a:pt x="1984785" y="2207545"/>
                    <a:pt x="1916205" y="2207545"/>
                  </a:cubicBezTo>
                  <a:close/>
                </a:path>
              </a:pathLst>
            </a:custGeom>
            <a:solidFill>
              <a:srgbClr val="81D38E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68" name="TextBox 36">
            <a:extLst>
              <a:ext uri="{FF2B5EF4-FFF2-40B4-BE49-F238E27FC236}">
                <a16:creationId xmlns:a16="http://schemas.microsoft.com/office/drawing/2014/main" id="{7FC0B4FD-0FF1-626B-8E01-8FFBADB65209}"/>
              </a:ext>
            </a:extLst>
          </p:cNvPr>
          <p:cNvSpPr txBox="1"/>
          <p:nvPr/>
        </p:nvSpPr>
        <p:spPr>
          <a:xfrm>
            <a:off x="5322542" y="4195505"/>
            <a:ext cx="1813388" cy="507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5"/>
              </a:lnSpc>
              <a:spcBef>
                <a:spcPct val="0"/>
              </a:spcBef>
            </a:pPr>
            <a:r>
              <a:rPr lang="es-CO" sz="1333" spc="47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Realización de artesanías y otros objetos.</a:t>
            </a:r>
          </a:p>
        </p:txBody>
      </p:sp>
      <p:sp>
        <p:nvSpPr>
          <p:cNvPr id="69" name="TextBox 36">
            <a:extLst>
              <a:ext uri="{FF2B5EF4-FFF2-40B4-BE49-F238E27FC236}">
                <a16:creationId xmlns:a16="http://schemas.microsoft.com/office/drawing/2014/main" id="{027A09D2-E8C5-2C10-6E90-088FD18C5217}"/>
              </a:ext>
            </a:extLst>
          </p:cNvPr>
          <p:cNvSpPr txBox="1"/>
          <p:nvPr/>
        </p:nvSpPr>
        <p:spPr>
          <a:xfrm>
            <a:off x="7354348" y="5022254"/>
            <a:ext cx="1995550" cy="8431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5"/>
              </a:lnSpc>
              <a:spcBef>
                <a:spcPct val="0"/>
              </a:spcBef>
            </a:pPr>
            <a:r>
              <a:rPr lang="es-CO" sz="1400" spc="47" noProof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Mayor desempeño habilidades de análisis, pensamiento crítico y comprensión lectora.</a:t>
            </a:r>
          </a:p>
        </p:txBody>
      </p:sp>
      <p:sp>
        <p:nvSpPr>
          <p:cNvPr id="70" name="TextBox 36">
            <a:extLst>
              <a:ext uri="{FF2B5EF4-FFF2-40B4-BE49-F238E27FC236}">
                <a16:creationId xmlns:a16="http://schemas.microsoft.com/office/drawing/2014/main" id="{D79ADBEA-33B5-63B9-026F-1E4897883AD9}"/>
              </a:ext>
            </a:extLst>
          </p:cNvPr>
          <p:cNvSpPr txBox="1"/>
          <p:nvPr/>
        </p:nvSpPr>
        <p:spPr>
          <a:xfrm>
            <a:off x="7471899" y="4290574"/>
            <a:ext cx="1712370" cy="340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5"/>
              </a:lnSpc>
              <a:spcBef>
                <a:spcPct val="0"/>
              </a:spcBef>
            </a:pPr>
            <a:r>
              <a:rPr lang="es-CO" sz="1333" spc="47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Uso o venta de las artesanías. </a:t>
            </a:r>
          </a:p>
        </p:txBody>
      </p:sp>
      <p:sp>
        <p:nvSpPr>
          <p:cNvPr id="71" name="TextBox 36">
            <a:extLst>
              <a:ext uri="{FF2B5EF4-FFF2-40B4-BE49-F238E27FC236}">
                <a16:creationId xmlns:a16="http://schemas.microsoft.com/office/drawing/2014/main" id="{C8A21D73-6A0E-83F7-77FE-5A5CB948255E}"/>
              </a:ext>
            </a:extLst>
          </p:cNvPr>
          <p:cNvSpPr txBox="1"/>
          <p:nvPr/>
        </p:nvSpPr>
        <p:spPr>
          <a:xfrm>
            <a:off x="9763743" y="4214615"/>
            <a:ext cx="1712370" cy="5072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5"/>
              </a:lnSpc>
              <a:spcBef>
                <a:spcPct val="0"/>
              </a:spcBef>
            </a:pPr>
            <a:r>
              <a:rPr lang="es-CO" sz="1333" spc="47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Generación de un modelo de negocio para los productos.</a:t>
            </a:r>
          </a:p>
        </p:txBody>
      </p:sp>
      <p:sp>
        <p:nvSpPr>
          <p:cNvPr id="72" name="TextBox 36">
            <a:extLst>
              <a:ext uri="{FF2B5EF4-FFF2-40B4-BE49-F238E27FC236}">
                <a16:creationId xmlns:a16="http://schemas.microsoft.com/office/drawing/2014/main" id="{441BF6A8-E541-762E-A12F-4C603D83247E}"/>
              </a:ext>
            </a:extLst>
          </p:cNvPr>
          <p:cNvSpPr txBox="1"/>
          <p:nvPr/>
        </p:nvSpPr>
        <p:spPr>
          <a:xfrm>
            <a:off x="9702677" y="5075493"/>
            <a:ext cx="1813388" cy="683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5"/>
              </a:lnSpc>
              <a:spcBef>
                <a:spcPct val="0"/>
              </a:spcBef>
            </a:pPr>
            <a:r>
              <a:rPr lang="es-CO" sz="1600" b="0" i="0" noProof="0">
                <a:solidFill>
                  <a:srgbClr val="000000"/>
                </a:solidFill>
                <a:effectLst/>
              </a:rPr>
              <a:t>Mejoramiento de los niveles de lectura y escritura a nivel local.</a:t>
            </a:r>
            <a:endParaRPr lang="es-CO" sz="1400" spc="47" noProof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" name="TextBox 72">
            <a:extLst>
              <a:ext uri="{FF2B5EF4-FFF2-40B4-BE49-F238E27FC236}">
                <a16:creationId xmlns:a16="http://schemas.microsoft.com/office/drawing/2014/main" id="{D79E6F29-2876-4984-4075-B8AB4E3C7E8E}"/>
              </a:ext>
            </a:extLst>
          </p:cNvPr>
          <p:cNvSpPr txBox="1"/>
          <p:nvPr/>
        </p:nvSpPr>
        <p:spPr>
          <a:xfrm>
            <a:off x="5401067" y="5174106"/>
            <a:ext cx="1583399" cy="5395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0"/>
              </a:lnSpc>
              <a:spcBef>
                <a:spcPct val="0"/>
              </a:spcBef>
            </a:pPr>
            <a:r>
              <a:rPr lang="es-CO" sz="1600" spc="30" noProof="0">
                <a:solidFill>
                  <a:schemeClr val="accent4">
                    <a:lumMod val="49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Participantes con interés por acercarse a la lectura.</a:t>
            </a:r>
            <a:endParaRPr lang="es-CO" sz="1600" spc="30" noProof="0">
              <a:solidFill>
                <a:schemeClr val="accent4">
                  <a:lumMod val="49000"/>
                </a:schemeClr>
              </a:solidFill>
              <a:latin typeface="DM Sans"/>
              <a:ea typeface="DM Sans"/>
              <a:cs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r="-223"/>
            </a:stretch>
          </a:blipFill>
        </p:spPr>
        <p:txBody>
          <a:bodyPr/>
          <a:lstStyle/>
          <a:p>
            <a:endParaRPr lang="es-CO" sz="1200" noProof="0" dirty="0"/>
          </a:p>
        </p:txBody>
      </p:sp>
      <p:grpSp>
        <p:nvGrpSpPr>
          <p:cNvPr id="3" name="Group 3"/>
          <p:cNvGrpSpPr/>
          <p:nvPr/>
        </p:nvGrpSpPr>
        <p:grpSpPr>
          <a:xfrm>
            <a:off x="5124196" y="1937998"/>
            <a:ext cx="2166413" cy="2802232"/>
            <a:chOff x="0" y="0"/>
            <a:chExt cx="2493924" cy="35370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93924" cy="3537030"/>
            </a:xfrm>
            <a:custGeom>
              <a:avLst/>
              <a:gdLst/>
              <a:ahLst/>
              <a:cxnLst/>
              <a:rect l="l" t="t" r="r" b="b"/>
              <a:pathLst>
                <a:path w="2493924" h="3537030">
                  <a:moveTo>
                    <a:pt x="2369464" y="3537030"/>
                  </a:moveTo>
                  <a:lnTo>
                    <a:pt x="124460" y="3537030"/>
                  </a:lnTo>
                  <a:cubicBezTo>
                    <a:pt x="55880" y="3537030"/>
                    <a:pt x="0" y="3481150"/>
                    <a:pt x="0" y="341257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69464" y="0"/>
                  </a:lnTo>
                  <a:cubicBezTo>
                    <a:pt x="2438044" y="0"/>
                    <a:pt x="2493924" y="55880"/>
                    <a:pt x="2493924" y="124460"/>
                  </a:cubicBezTo>
                  <a:lnTo>
                    <a:pt x="2493924" y="3412570"/>
                  </a:lnTo>
                  <a:cubicBezTo>
                    <a:pt x="2493924" y="3481150"/>
                    <a:pt x="2438044" y="3537030"/>
                    <a:pt x="2369464" y="3537030"/>
                  </a:cubicBezTo>
                  <a:close/>
                </a:path>
              </a:pathLst>
            </a:custGeom>
            <a:solidFill>
              <a:srgbClr val="81D38E">
                <a:alpha val="40000"/>
              </a:srgbClr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934059" y="556763"/>
            <a:ext cx="307340" cy="307945"/>
            <a:chOff x="0" y="0"/>
            <a:chExt cx="6350000" cy="636249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62494"/>
            </a:xfrm>
            <a:custGeom>
              <a:avLst/>
              <a:gdLst/>
              <a:ahLst/>
              <a:cxnLst/>
              <a:rect l="l" t="t" r="r" b="b"/>
              <a:pathLst>
                <a:path w="6350000" h="6362494">
                  <a:moveTo>
                    <a:pt x="3175000" y="0"/>
                  </a:moveTo>
                  <a:cubicBezTo>
                    <a:pt x="1421496" y="0"/>
                    <a:pt x="0" y="1424293"/>
                    <a:pt x="0" y="3181247"/>
                  </a:cubicBezTo>
                  <a:cubicBezTo>
                    <a:pt x="0" y="4938201"/>
                    <a:pt x="1421496" y="6362494"/>
                    <a:pt x="3175000" y="6362494"/>
                  </a:cubicBezTo>
                  <a:cubicBezTo>
                    <a:pt x="4928504" y="6362494"/>
                    <a:pt x="6350000" y="4938201"/>
                    <a:pt x="6350000" y="3181247"/>
                  </a:cubicBezTo>
                  <a:cubicBezTo>
                    <a:pt x="6350000" y="1424293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500"/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47979" y="1457684"/>
            <a:ext cx="11323123" cy="366014"/>
            <a:chOff x="0" y="0"/>
            <a:chExt cx="20430328" cy="660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0430328" cy="660400"/>
            </a:xfrm>
            <a:custGeom>
              <a:avLst/>
              <a:gdLst/>
              <a:ahLst/>
              <a:cxnLst/>
              <a:rect l="l" t="t" r="r" b="b"/>
              <a:pathLst>
                <a:path w="20430328" h="660400">
                  <a:moveTo>
                    <a:pt x="2030586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305869" y="0"/>
                  </a:lnTo>
                  <a:cubicBezTo>
                    <a:pt x="20374448" y="0"/>
                    <a:pt x="20430328" y="55880"/>
                    <a:pt x="20430328" y="124460"/>
                  </a:cubicBezTo>
                  <a:lnTo>
                    <a:pt x="20430328" y="535940"/>
                  </a:lnTo>
                  <a:cubicBezTo>
                    <a:pt x="20430328" y="604520"/>
                    <a:pt x="20374448" y="660400"/>
                    <a:pt x="20305869" y="660400"/>
                  </a:cubicBezTo>
                  <a:close/>
                </a:path>
              </a:pathLst>
            </a:custGeom>
            <a:solidFill>
              <a:srgbClr val="FFE500"/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550771" y="1536009"/>
            <a:ext cx="1356930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corto plazo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709416" y="1534947"/>
            <a:ext cx="1432257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mediano plazo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33626" y="1536009"/>
            <a:ext cx="1305861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Largo plazo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419199" y="320702"/>
            <a:ext cx="2676801" cy="776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0"/>
              </a:lnSpc>
              <a:spcBef>
                <a:spcPct val="0"/>
              </a:spcBef>
            </a:pPr>
            <a:r>
              <a:rPr lang="es-CO" sz="2193" spc="43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Asociación GAADE Las Sirenas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6407035" y="340898"/>
            <a:ext cx="1756371" cy="689400"/>
            <a:chOff x="0" y="-28575"/>
            <a:chExt cx="3512741" cy="1378802"/>
          </a:xfrm>
        </p:grpSpPr>
        <p:sp>
          <p:nvSpPr>
            <p:cNvPr id="14" name="TextBox 14"/>
            <p:cNvSpPr txBox="1"/>
            <p:nvPr/>
          </p:nvSpPr>
          <p:spPr>
            <a:xfrm>
              <a:off x="0" y="440360"/>
              <a:ext cx="3512741" cy="909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tiempo relativamente breve, generalmente de unos pocos meses a un año.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3512741" cy="3752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17"/>
                </a:lnSpc>
                <a:spcBef>
                  <a:spcPct val="0"/>
                </a:spcBef>
              </a:pPr>
              <a:r>
                <a:rPr lang="es-CO" sz="1155" b="1" spc="46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corto plazo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244435" y="340898"/>
            <a:ext cx="1594314" cy="689400"/>
            <a:chOff x="0" y="-28575"/>
            <a:chExt cx="3188628" cy="1378802"/>
          </a:xfrm>
        </p:grpSpPr>
        <p:sp>
          <p:nvSpPr>
            <p:cNvPr id="17" name="TextBox 17"/>
            <p:cNvSpPr txBox="1"/>
            <p:nvPr/>
          </p:nvSpPr>
          <p:spPr>
            <a:xfrm>
              <a:off x="0" y="440360"/>
              <a:ext cx="3188628" cy="909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período de tiempo intermedio, que suele abarcar de uno a tres años.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28575"/>
              <a:ext cx="3188628" cy="3752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17"/>
                </a:lnSpc>
                <a:spcBef>
                  <a:spcPct val="0"/>
                </a:spcBef>
              </a:pPr>
              <a:r>
                <a:rPr lang="es-CO" sz="1155" b="1" spc="46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Mediano plazo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013449" y="340897"/>
            <a:ext cx="1626325" cy="691508"/>
            <a:chOff x="0" y="-28575"/>
            <a:chExt cx="3252650" cy="1383014"/>
          </a:xfrm>
        </p:grpSpPr>
        <p:sp>
          <p:nvSpPr>
            <p:cNvPr id="20" name="TextBox 20"/>
            <p:cNvSpPr txBox="1"/>
            <p:nvPr/>
          </p:nvSpPr>
          <p:spPr>
            <a:xfrm>
              <a:off x="0" y="444574"/>
              <a:ext cx="3252650" cy="9098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período de tiempo más extenso, generalmente de tres años en adelante.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28575"/>
              <a:ext cx="3252650" cy="3735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79"/>
                </a:lnSpc>
                <a:spcBef>
                  <a:spcPct val="0"/>
                </a:spcBef>
              </a:pPr>
              <a:r>
                <a:rPr lang="es-CO" sz="1127" b="1" spc="45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largo plazo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447980" y="1943816"/>
            <a:ext cx="4561917" cy="1219203"/>
            <a:chOff x="0" y="0"/>
            <a:chExt cx="3101063" cy="98618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101063" cy="986187"/>
            </a:xfrm>
            <a:custGeom>
              <a:avLst/>
              <a:gdLst/>
              <a:ahLst/>
              <a:cxnLst/>
              <a:rect l="l" t="t" r="r" b="b"/>
              <a:pathLst>
                <a:path w="3101063" h="986187">
                  <a:moveTo>
                    <a:pt x="2976603" y="986187"/>
                  </a:moveTo>
                  <a:lnTo>
                    <a:pt x="124460" y="986187"/>
                  </a:lnTo>
                  <a:cubicBezTo>
                    <a:pt x="55880" y="986187"/>
                    <a:pt x="0" y="930307"/>
                    <a:pt x="0" y="86172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76603" y="0"/>
                  </a:lnTo>
                  <a:cubicBezTo>
                    <a:pt x="3045183" y="0"/>
                    <a:pt x="3101063" y="55880"/>
                    <a:pt x="3101063" y="124460"/>
                  </a:cubicBezTo>
                  <a:lnTo>
                    <a:pt x="3101063" y="861727"/>
                  </a:lnTo>
                  <a:cubicBezTo>
                    <a:pt x="3101063" y="930307"/>
                    <a:pt x="3045183" y="986187"/>
                    <a:pt x="2976603" y="986187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536902" y="1534947"/>
            <a:ext cx="1432257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Producto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46596" y="2250799"/>
            <a:ext cx="4164683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01"/>
              </a:lnSpc>
              <a:spcBef>
                <a:spcPct val="0"/>
              </a:spcBef>
            </a:pPr>
            <a:r>
              <a:rPr lang="es-CO" sz="1533" spc="64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Implementación de un plan de fertilización abonados con biopreparados (residuos orgánicos) para distintos cultivos. 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447979" y="3246317"/>
            <a:ext cx="4561917" cy="1493913"/>
            <a:chOff x="0" y="0"/>
            <a:chExt cx="3101063" cy="101552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101063" cy="1015520"/>
            </a:xfrm>
            <a:custGeom>
              <a:avLst/>
              <a:gdLst/>
              <a:ahLst/>
              <a:cxnLst/>
              <a:rect l="l" t="t" r="r" b="b"/>
              <a:pathLst>
                <a:path w="3101063" h="1015520">
                  <a:moveTo>
                    <a:pt x="2976603" y="1015520"/>
                  </a:moveTo>
                  <a:lnTo>
                    <a:pt x="124460" y="1015520"/>
                  </a:lnTo>
                  <a:cubicBezTo>
                    <a:pt x="55880" y="1015520"/>
                    <a:pt x="0" y="959640"/>
                    <a:pt x="0" y="8910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76603" y="0"/>
                  </a:lnTo>
                  <a:cubicBezTo>
                    <a:pt x="3045183" y="0"/>
                    <a:pt x="3101063" y="55880"/>
                    <a:pt x="3101063" y="124460"/>
                  </a:cubicBezTo>
                  <a:lnTo>
                    <a:pt x="3101063" y="891060"/>
                  </a:lnTo>
                  <a:cubicBezTo>
                    <a:pt x="3101063" y="959640"/>
                    <a:pt x="3045183" y="1015520"/>
                    <a:pt x="2976603" y="1015520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669154" y="3406673"/>
            <a:ext cx="4167344" cy="11766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99"/>
              </a:lnSpc>
              <a:spcBef>
                <a:spcPct val="0"/>
              </a:spcBef>
            </a:pPr>
            <a:r>
              <a:rPr lang="es-CO" sz="1400" spc="46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CO" sz="1400" spc="65" noProof="0">
                <a:solidFill>
                  <a:srgbClr val="000000"/>
                </a:solidFill>
                <a:latin typeface="DM Sans"/>
                <a:sym typeface="DM Sans"/>
              </a:rPr>
              <a:t>Siembra y mantenimiento de parcelas, azoteas y camas de siembra con cultivos pequeños y medianos (frutales, tubérculos, variedad de colinos, plantas medicinales y condimentarias) mediante prácticas de mano cambiada y trabajo colectivo de las mujeres negras de Quiroga.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447978" y="4823528"/>
            <a:ext cx="4561917" cy="1291993"/>
            <a:chOff x="0" y="0"/>
            <a:chExt cx="3101063" cy="87826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101063" cy="878260"/>
            </a:xfrm>
            <a:custGeom>
              <a:avLst/>
              <a:gdLst/>
              <a:ahLst/>
              <a:cxnLst/>
              <a:rect l="l" t="t" r="r" b="b"/>
              <a:pathLst>
                <a:path w="3101063" h="878260">
                  <a:moveTo>
                    <a:pt x="2976603" y="878260"/>
                  </a:moveTo>
                  <a:lnTo>
                    <a:pt x="124460" y="878260"/>
                  </a:lnTo>
                  <a:cubicBezTo>
                    <a:pt x="55880" y="878260"/>
                    <a:pt x="0" y="822380"/>
                    <a:pt x="0" y="7538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76603" y="0"/>
                  </a:lnTo>
                  <a:cubicBezTo>
                    <a:pt x="3045183" y="0"/>
                    <a:pt x="3101063" y="55880"/>
                    <a:pt x="3101063" y="124460"/>
                  </a:cubicBezTo>
                  <a:lnTo>
                    <a:pt x="3101063" y="753800"/>
                  </a:lnTo>
                  <a:cubicBezTo>
                    <a:pt x="3101063" y="822380"/>
                    <a:pt x="3045183" y="878260"/>
                    <a:pt x="2976603" y="878260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623413" y="5123275"/>
            <a:ext cx="4216703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27"/>
              </a:lnSpc>
              <a:spcBef>
                <a:spcPct val="0"/>
              </a:spcBef>
            </a:pPr>
            <a:r>
              <a:rPr lang="es-CO" sz="1533" spc="65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Constitución de redes cortas de comercialización para el intercambio en los hogares de las mujeres participantes. 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272388" y="2397245"/>
            <a:ext cx="1913695" cy="2056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9"/>
              </a:lnSpc>
              <a:spcBef>
                <a:spcPct val="0"/>
              </a:spcBef>
            </a:pPr>
            <a:r>
              <a:rPr lang="es-CO" sz="1867" spc="69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Aumento del reconocimiento de saberes ancestrales en torno a las plantas medicinales y condimentarias.</a:t>
            </a:r>
          </a:p>
        </p:txBody>
      </p:sp>
      <p:sp>
        <p:nvSpPr>
          <p:cNvPr id="33" name="Freeform 33"/>
          <p:cNvSpPr/>
          <p:nvPr/>
        </p:nvSpPr>
        <p:spPr>
          <a:xfrm>
            <a:off x="594576" y="213868"/>
            <a:ext cx="1639613" cy="1021566"/>
          </a:xfrm>
          <a:custGeom>
            <a:avLst/>
            <a:gdLst/>
            <a:ahLst/>
            <a:cxnLst/>
            <a:rect l="l" t="t" r="r" b="b"/>
            <a:pathLst>
              <a:path w="2459420" h="1532349">
                <a:moveTo>
                  <a:pt x="0" y="0"/>
                </a:moveTo>
                <a:lnTo>
                  <a:pt x="2459420" y="0"/>
                </a:lnTo>
                <a:lnTo>
                  <a:pt x="2459420" y="1532349"/>
                </a:lnTo>
                <a:lnTo>
                  <a:pt x="0" y="15323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O" sz="1200" noProof="0" dirty="0"/>
          </a:p>
        </p:txBody>
      </p:sp>
      <p:grpSp>
        <p:nvGrpSpPr>
          <p:cNvPr id="34" name="Group 34"/>
          <p:cNvGrpSpPr/>
          <p:nvPr/>
        </p:nvGrpSpPr>
        <p:grpSpPr>
          <a:xfrm>
            <a:off x="5124196" y="4823528"/>
            <a:ext cx="2166413" cy="1286959"/>
            <a:chOff x="0" y="0"/>
            <a:chExt cx="2493924" cy="1480761"/>
          </a:xfrm>
          <a:solidFill>
            <a:srgbClr val="CDEDD2"/>
          </a:solidFill>
        </p:grpSpPr>
        <p:sp>
          <p:nvSpPr>
            <p:cNvPr id="35" name="Freeform 35"/>
            <p:cNvSpPr/>
            <p:nvPr/>
          </p:nvSpPr>
          <p:spPr>
            <a:xfrm>
              <a:off x="0" y="0"/>
              <a:ext cx="2493924" cy="1480761"/>
            </a:xfrm>
            <a:custGeom>
              <a:avLst/>
              <a:gdLst/>
              <a:ahLst/>
              <a:cxnLst/>
              <a:rect l="l" t="t" r="r" b="b"/>
              <a:pathLst>
                <a:path w="2493924" h="1480761">
                  <a:moveTo>
                    <a:pt x="2369464" y="1480761"/>
                  </a:moveTo>
                  <a:lnTo>
                    <a:pt x="124460" y="1480761"/>
                  </a:lnTo>
                  <a:cubicBezTo>
                    <a:pt x="55880" y="1480761"/>
                    <a:pt x="0" y="1424881"/>
                    <a:pt x="0" y="135630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69464" y="0"/>
                  </a:lnTo>
                  <a:cubicBezTo>
                    <a:pt x="2438044" y="0"/>
                    <a:pt x="2493924" y="55880"/>
                    <a:pt x="2493924" y="124460"/>
                  </a:cubicBezTo>
                  <a:lnTo>
                    <a:pt x="2493924" y="1356301"/>
                  </a:lnTo>
                  <a:cubicBezTo>
                    <a:pt x="2493924" y="1424881"/>
                    <a:pt x="2438044" y="1480761"/>
                    <a:pt x="2369464" y="1480761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5250554" y="4907805"/>
            <a:ext cx="1913695" cy="10836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  <a:spcBef>
                <a:spcPct val="0"/>
              </a:spcBef>
            </a:pPr>
            <a:r>
              <a:rPr lang="es-CO" sz="1400" spc="40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Aumento y diversidad en los productos de autoconsumo en los hogares de las mujeres participantes.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7404910" y="1937999"/>
            <a:ext cx="2082801" cy="2802232"/>
            <a:chOff x="0" y="0"/>
            <a:chExt cx="2397671" cy="3494869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2397671" cy="3494869"/>
            </a:xfrm>
            <a:custGeom>
              <a:avLst/>
              <a:gdLst/>
              <a:ahLst/>
              <a:cxnLst/>
              <a:rect l="l" t="t" r="r" b="b"/>
              <a:pathLst>
                <a:path w="2397671" h="3494869">
                  <a:moveTo>
                    <a:pt x="2273211" y="3494869"/>
                  </a:moveTo>
                  <a:lnTo>
                    <a:pt x="124460" y="3494869"/>
                  </a:lnTo>
                  <a:cubicBezTo>
                    <a:pt x="55880" y="3494869"/>
                    <a:pt x="0" y="3438989"/>
                    <a:pt x="0" y="337040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73211" y="0"/>
                  </a:lnTo>
                  <a:cubicBezTo>
                    <a:pt x="2341791" y="0"/>
                    <a:pt x="2397671" y="55880"/>
                    <a:pt x="2397671" y="124460"/>
                  </a:cubicBezTo>
                  <a:lnTo>
                    <a:pt x="2397671" y="3370409"/>
                  </a:lnTo>
                  <a:cubicBezTo>
                    <a:pt x="2397671" y="3438989"/>
                    <a:pt x="2341791" y="3494869"/>
                    <a:pt x="2273211" y="3494869"/>
                  </a:cubicBezTo>
                  <a:close/>
                </a:path>
              </a:pathLst>
            </a:custGeom>
            <a:solidFill>
              <a:srgbClr val="81D38E">
                <a:alpha val="40000"/>
              </a:srgbClr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7574687" y="2384518"/>
            <a:ext cx="1758620" cy="2181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3"/>
              </a:lnSpc>
              <a:spcBef>
                <a:spcPct val="0"/>
              </a:spcBef>
            </a:pPr>
            <a:r>
              <a:rPr lang="es-CO" sz="1533" spc="61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Aumento del consumo plantas medicinales o condimentarias de 25 hogares de mujeres negras de la vereda de Quiroga, del municipio de Guapi, Cauca.</a:t>
            </a:r>
          </a:p>
        </p:txBody>
      </p:sp>
      <p:grpSp>
        <p:nvGrpSpPr>
          <p:cNvPr id="40" name="Group 40"/>
          <p:cNvGrpSpPr/>
          <p:nvPr/>
        </p:nvGrpSpPr>
        <p:grpSpPr>
          <a:xfrm>
            <a:off x="7404910" y="4823528"/>
            <a:ext cx="2082801" cy="1286959"/>
            <a:chOff x="0" y="0"/>
            <a:chExt cx="2709583" cy="1674245"/>
          </a:xfrm>
          <a:solidFill>
            <a:srgbClr val="CDEDD2"/>
          </a:solidFill>
        </p:grpSpPr>
        <p:sp>
          <p:nvSpPr>
            <p:cNvPr id="41" name="Freeform 41"/>
            <p:cNvSpPr/>
            <p:nvPr/>
          </p:nvSpPr>
          <p:spPr>
            <a:xfrm>
              <a:off x="0" y="0"/>
              <a:ext cx="2709583" cy="1674245"/>
            </a:xfrm>
            <a:custGeom>
              <a:avLst/>
              <a:gdLst/>
              <a:ahLst/>
              <a:cxnLst/>
              <a:rect l="l" t="t" r="r" b="b"/>
              <a:pathLst>
                <a:path w="2709583" h="1674245">
                  <a:moveTo>
                    <a:pt x="2585123" y="1674245"/>
                  </a:moveTo>
                  <a:lnTo>
                    <a:pt x="124460" y="1674245"/>
                  </a:lnTo>
                  <a:cubicBezTo>
                    <a:pt x="55880" y="1674245"/>
                    <a:pt x="0" y="1618364"/>
                    <a:pt x="0" y="154978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85123" y="0"/>
                  </a:lnTo>
                  <a:cubicBezTo>
                    <a:pt x="2653703" y="0"/>
                    <a:pt x="2709583" y="55880"/>
                    <a:pt x="2709583" y="124460"/>
                  </a:cubicBezTo>
                  <a:lnTo>
                    <a:pt x="2709583" y="1549785"/>
                  </a:lnTo>
                  <a:cubicBezTo>
                    <a:pt x="2709583" y="1618364"/>
                    <a:pt x="2653703" y="1674245"/>
                    <a:pt x="2585123" y="167424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 dirty="0"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9602011" y="1937998"/>
            <a:ext cx="2169092" cy="4172490"/>
            <a:chOff x="0" y="0"/>
            <a:chExt cx="2497007" cy="5101413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2497007" cy="5101413"/>
            </a:xfrm>
            <a:custGeom>
              <a:avLst/>
              <a:gdLst/>
              <a:ahLst/>
              <a:cxnLst/>
              <a:rect l="l" t="t" r="r" b="b"/>
              <a:pathLst>
                <a:path w="2497007" h="5101413">
                  <a:moveTo>
                    <a:pt x="2372547" y="5101413"/>
                  </a:moveTo>
                  <a:lnTo>
                    <a:pt x="124460" y="5101413"/>
                  </a:lnTo>
                  <a:cubicBezTo>
                    <a:pt x="55880" y="5101413"/>
                    <a:pt x="0" y="5045533"/>
                    <a:pt x="0" y="497695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72547" y="0"/>
                  </a:lnTo>
                  <a:cubicBezTo>
                    <a:pt x="2441127" y="0"/>
                    <a:pt x="2497007" y="55880"/>
                    <a:pt x="2497007" y="124460"/>
                  </a:cubicBezTo>
                  <a:lnTo>
                    <a:pt x="2497007" y="4976953"/>
                  </a:lnTo>
                  <a:cubicBezTo>
                    <a:pt x="2497007" y="5045533"/>
                    <a:pt x="2441127" y="5101413"/>
                    <a:pt x="2372547" y="5101413"/>
                  </a:cubicBezTo>
                  <a:close/>
                </a:path>
              </a:pathLst>
            </a:custGeom>
            <a:solidFill>
              <a:srgbClr val="81D38E">
                <a:alpha val="40000"/>
              </a:srgbClr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9753601" y="3449455"/>
            <a:ext cx="1891108" cy="1543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17"/>
              </a:lnSpc>
              <a:spcBef>
                <a:spcPct val="0"/>
              </a:spcBef>
            </a:pPr>
            <a:r>
              <a:rPr lang="es-CO" sz="1867" spc="72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Fortalecer el abastecimiento de la canasta familiar en los hogares de la zona.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7468696" y="5033315"/>
            <a:ext cx="1913695" cy="908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  <a:spcBef>
                <a:spcPct val="0"/>
              </a:spcBef>
            </a:pPr>
            <a:r>
              <a:rPr lang="es-CO" sz="1533" spc="53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Acceso a productos complementarios a través de intercambio.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761609-C16B-C1F4-08D3-107CB0826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90AB-2B6D-78EE-1A94-80A482431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829"/>
            <a:ext cx="10515600" cy="3920411"/>
          </a:xfrm>
        </p:spPr>
        <p:txBody>
          <a:bodyPr>
            <a:normAutofit/>
          </a:bodyPr>
          <a:lstStyle/>
          <a:p>
            <a:pPr algn="ctr"/>
            <a:r>
              <a:rPr lang="es-CO" sz="23900" noProof="0" dirty="0">
                <a:latin typeface="Monoton" pitchFamily="2" charset="0"/>
              </a:rPr>
              <a:t>VCA</a:t>
            </a:r>
          </a:p>
        </p:txBody>
      </p:sp>
    </p:spTree>
    <p:extLst>
      <p:ext uri="{BB962C8B-B14F-4D97-AF65-F5344CB8AC3E}">
        <p14:creationId xmlns:p14="http://schemas.microsoft.com/office/powerpoint/2010/main" val="337837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any&amp;#39;s task force&#10;&#10;AI-generated content may be incorrect.">
            <a:extLst>
              <a:ext uri="{FF2B5EF4-FFF2-40B4-BE49-F238E27FC236}">
                <a16:creationId xmlns:a16="http://schemas.microsoft.com/office/drawing/2014/main" id="{5A650AFB-B474-AA1D-3C03-411B69A46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2641"/>
            <a:ext cx="12192000" cy="479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576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3" r="-223"/>
            </a:stretch>
          </a:blipFill>
        </p:spPr>
        <p:txBody>
          <a:bodyPr/>
          <a:lstStyle/>
          <a:p>
            <a:endParaRPr lang="es-CO" sz="1200" noProof="0" dirty="0"/>
          </a:p>
        </p:txBody>
      </p:sp>
      <p:grpSp>
        <p:nvGrpSpPr>
          <p:cNvPr id="3" name="Group 3"/>
          <p:cNvGrpSpPr/>
          <p:nvPr/>
        </p:nvGrpSpPr>
        <p:grpSpPr>
          <a:xfrm>
            <a:off x="486170" y="3460011"/>
            <a:ext cx="3991043" cy="1432415"/>
            <a:chOff x="0" y="0"/>
            <a:chExt cx="4594394" cy="164896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94394" cy="1648962"/>
            </a:xfrm>
            <a:custGeom>
              <a:avLst/>
              <a:gdLst/>
              <a:ahLst/>
              <a:cxnLst/>
              <a:rect l="l" t="t" r="r" b="b"/>
              <a:pathLst>
                <a:path w="4594394" h="1648962">
                  <a:moveTo>
                    <a:pt x="4469933" y="1648962"/>
                  </a:moveTo>
                  <a:lnTo>
                    <a:pt x="124460" y="1648962"/>
                  </a:lnTo>
                  <a:cubicBezTo>
                    <a:pt x="55880" y="1648962"/>
                    <a:pt x="0" y="1593082"/>
                    <a:pt x="0" y="152450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69934" y="0"/>
                  </a:lnTo>
                  <a:cubicBezTo>
                    <a:pt x="4538514" y="0"/>
                    <a:pt x="4594394" y="55880"/>
                    <a:pt x="4594394" y="124460"/>
                  </a:cubicBezTo>
                  <a:lnTo>
                    <a:pt x="4594394" y="1524502"/>
                  </a:lnTo>
                  <a:cubicBezTo>
                    <a:pt x="4594394" y="1593082"/>
                    <a:pt x="4538514" y="1648962"/>
                    <a:pt x="4469934" y="1648962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727409" y="3460010"/>
            <a:ext cx="2314183" cy="3055186"/>
            <a:chOff x="0" y="0"/>
            <a:chExt cx="2664033" cy="341340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64033" cy="3413406"/>
            </a:xfrm>
            <a:custGeom>
              <a:avLst/>
              <a:gdLst/>
              <a:ahLst/>
              <a:cxnLst/>
              <a:rect l="l" t="t" r="r" b="b"/>
              <a:pathLst>
                <a:path w="2664033" h="3413406">
                  <a:moveTo>
                    <a:pt x="2539573" y="3413405"/>
                  </a:moveTo>
                  <a:lnTo>
                    <a:pt x="124460" y="3413405"/>
                  </a:lnTo>
                  <a:cubicBezTo>
                    <a:pt x="55880" y="3413405"/>
                    <a:pt x="0" y="3357525"/>
                    <a:pt x="0" y="32889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39573" y="0"/>
                  </a:lnTo>
                  <a:cubicBezTo>
                    <a:pt x="2608153" y="0"/>
                    <a:pt x="2664033" y="55880"/>
                    <a:pt x="2664033" y="124460"/>
                  </a:cubicBezTo>
                  <a:lnTo>
                    <a:pt x="2664033" y="3288945"/>
                  </a:lnTo>
                  <a:cubicBezTo>
                    <a:pt x="2664033" y="3357525"/>
                    <a:pt x="2608153" y="3413406"/>
                    <a:pt x="2539573" y="3413406"/>
                  </a:cubicBezTo>
                  <a:close/>
                </a:path>
              </a:pathLst>
            </a:custGeom>
            <a:solidFill>
              <a:srgbClr val="81D38E">
                <a:alpha val="38824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536901" y="697954"/>
            <a:ext cx="307340" cy="307945"/>
            <a:chOff x="0" y="0"/>
            <a:chExt cx="614680" cy="615889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614680" cy="615889"/>
              <a:chOff x="0" y="0"/>
              <a:chExt cx="6350000" cy="6362494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6249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62494">
                    <a:moveTo>
                      <a:pt x="3175000" y="0"/>
                    </a:moveTo>
                    <a:cubicBezTo>
                      <a:pt x="1421496" y="0"/>
                      <a:pt x="0" y="1424293"/>
                      <a:pt x="0" y="3181247"/>
                    </a:cubicBezTo>
                    <a:cubicBezTo>
                      <a:pt x="0" y="4938201"/>
                      <a:pt x="1421496" y="6362494"/>
                      <a:pt x="3175000" y="6362494"/>
                    </a:cubicBezTo>
                    <a:cubicBezTo>
                      <a:pt x="4928504" y="6362494"/>
                      <a:pt x="6350000" y="4938201"/>
                      <a:pt x="6350000" y="3181247"/>
                    </a:cubicBezTo>
                    <a:cubicBezTo>
                      <a:pt x="6350000" y="1424293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E500"/>
              </a:solidFill>
            </p:spPr>
            <p:txBody>
              <a:bodyPr/>
              <a:lstStyle/>
              <a:p>
                <a:endParaRPr lang="es-CO" sz="1200" noProof="0" dirty="0"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96882" y="38516"/>
              <a:ext cx="399902" cy="4698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23"/>
                </a:lnSpc>
                <a:spcBef>
                  <a:spcPct val="0"/>
                </a:spcBef>
              </a:pPr>
              <a:endParaRPr lang="es-CO" sz="1200" noProof="0" dirty="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86170" y="1457684"/>
            <a:ext cx="10932397" cy="352136"/>
            <a:chOff x="0" y="0"/>
            <a:chExt cx="20502752" cy="660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0502752" cy="660400"/>
            </a:xfrm>
            <a:custGeom>
              <a:avLst/>
              <a:gdLst/>
              <a:ahLst/>
              <a:cxnLst/>
              <a:rect l="l" t="t" r="r" b="b"/>
              <a:pathLst>
                <a:path w="20502752" h="660400">
                  <a:moveTo>
                    <a:pt x="2037829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378293" y="0"/>
                  </a:lnTo>
                  <a:cubicBezTo>
                    <a:pt x="20446873" y="0"/>
                    <a:pt x="20502752" y="55880"/>
                    <a:pt x="20502752" y="124460"/>
                  </a:cubicBezTo>
                  <a:lnTo>
                    <a:pt x="20502752" y="535940"/>
                  </a:lnTo>
                  <a:cubicBezTo>
                    <a:pt x="20502752" y="604520"/>
                    <a:pt x="20446873" y="660400"/>
                    <a:pt x="20378293" y="660400"/>
                  </a:cubicBezTo>
                  <a:close/>
                </a:path>
              </a:pathLst>
            </a:custGeom>
            <a:solidFill>
              <a:srgbClr val="FFE500"/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206690" y="3460010"/>
            <a:ext cx="2211875" cy="3086197"/>
            <a:chOff x="0" y="0"/>
            <a:chExt cx="2546258" cy="341340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546258" cy="3413406"/>
            </a:xfrm>
            <a:custGeom>
              <a:avLst/>
              <a:gdLst/>
              <a:ahLst/>
              <a:cxnLst/>
              <a:rect l="l" t="t" r="r" b="b"/>
              <a:pathLst>
                <a:path w="2546258" h="3413406">
                  <a:moveTo>
                    <a:pt x="2421798" y="3413405"/>
                  </a:moveTo>
                  <a:lnTo>
                    <a:pt x="124460" y="3413405"/>
                  </a:lnTo>
                  <a:cubicBezTo>
                    <a:pt x="55880" y="3413405"/>
                    <a:pt x="0" y="3357525"/>
                    <a:pt x="0" y="32889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21798" y="0"/>
                  </a:lnTo>
                  <a:cubicBezTo>
                    <a:pt x="2490378" y="0"/>
                    <a:pt x="2546258" y="55880"/>
                    <a:pt x="2546258" y="124460"/>
                  </a:cubicBezTo>
                  <a:lnTo>
                    <a:pt x="2546258" y="3288945"/>
                  </a:lnTo>
                  <a:cubicBezTo>
                    <a:pt x="2546258" y="3357525"/>
                    <a:pt x="2490378" y="3413406"/>
                    <a:pt x="2421798" y="3413406"/>
                  </a:cubicBezTo>
                  <a:close/>
                </a:path>
              </a:pathLst>
            </a:custGeom>
            <a:solidFill>
              <a:srgbClr val="81D38E">
                <a:alpha val="38824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486170" y="1899755"/>
            <a:ext cx="3991043" cy="1408257"/>
            <a:chOff x="0" y="0"/>
            <a:chExt cx="4594394" cy="152659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594394" cy="1526597"/>
            </a:xfrm>
            <a:custGeom>
              <a:avLst/>
              <a:gdLst/>
              <a:ahLst/>
              <a:cxnLst/>
              <a:rect l="l" t="t" r="r" b="b"/>
              <a:pathLst>
                <a:path w="4594394" h="1526597">
                  <a:moveTo>
                    <a:pt x="4469933" y="1526597"/>
                  </a:moveTo>
                  <a:lnTo>
                    <a:pt x="124460" y="1526597"/>
                  </a:lnTo>
                  <a:cubicBezTo>
                    <a:pt x="55880" y="1526597"/>
                    <a:pt x="0" y="1470717"/>
                    <a:pt x="0" y="14021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69934" y="0"/>
                  </a:lnTo>
                  <a:cubicBezTo>
                    <a:pt x="4538514" y="0"/>
                    <a:pt x="4594394" y="55880"/>
                    <a:pt x="4594394" y="124460"/>
                  </a:cubicBezTo>
                  <a:lnTo>
                    <a:pt x="4594394" y="1402137"/>
                  </a:lnTo>
                  <a:cubicBezTo>
                    <a:pt x="4594394" y="1470717"/>
                    <a:pt x="4538514" y="1526597"/>
                    <a:pt x="4469934" y="1526597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25" name="Freeform 25"/>
          <p:cNvSpPr/>
          <p:nvPr/>
        </p:nvSpPr>
        <p:spPr>
          <a:xfrm>
            <a:off x="447979" y="309827"/>
            <a:ext cx="1789528" cy="1007541"/>
          </a:xfrm>
          <a:custGeom>
            <a:avLst/>
            <a:gdLst/>
            <a:ahLst/>
            <a:cxnLst/>
            <a:rect l="l" t="t" r="r" b="b"/>
            <a:pathLst>
              <a:path w="2684292" h="1511312">
                <a:moveTo>
                  <a:pt x="0" y="0"/>
                </a:moveTo>
                <a:lnTo>
                  <a:pt x="2684293" y="0"/>
                </a:lnTo>
                <a:lnTo>
                  <a:pt x="2684293" y="1511313"/>
                </a:lnTo>
                <a:lnTo>
                  <a:pt x="0" y="15113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O" sz="1200" noProof="0" dirty="0"/>
          </a:p>
        </p:txBody>
      </p:sp>
      <p:grpSp>
        <p:nvGrpSpPr>
          <p:cNvPr id="26" name="Group 26"/>
          <p:cNvGrpSpPr/>
          <p:nvPr/>
        </p:nvGrpSpPr>
        <p:grpSpPr>
          <a:xfrm>
            <a:off x="486170" y="5060157"/>
            <a:ext cx="3991043" cy="1443831"/>
            <a:chOff x="0" y="0"/>
            <a:chExt cx="4594394" cy="166210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4594394" cy="1662104"/>
            </a:xfrm>
            <a:custGeom>
              <a:avLst/>
              <a:gdLst/>
              <a:ahLst/>
              <a:cxnLst/>
              <a:rect l="l" t="t" r="r" b="b"/>
              <a:pathLst>
                <a:path w="4594394" h="1662104">
                  <a:moveTo>
                    <a:pt x="4469933" y="1662104"/>
                  </a:moveTo>
                  <a:lnTo>
                    <a:pt x="124460" y="1662104"/>
                  </a:lnTo>
                  <a:cubicBezTo>
                    <a:pt x="55880" y="1662104"/>
                    <a:pt x="0" y="1606224"/>
                    <a:pt x="0" y="153764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69934" y="0"/>
                  </a:lnTo>
                  <a:cubicBezTo>
                    <a:pt x="4538514" y="0"/>
                    <a:pt x="4594394" y="55880"/>
                    <a:pt x="4594394" y="124460"/>
                  </a:cubicBezTo>
                  <a:lnTo>
                    <a:pt x="4594394" y="1537644"/>
                  </a:lnTo>
                  <a:cubicBezTo>
                    <a:pt x="4594394" y="1606224"/>
                    <a:pt x="4538514" y="1662104"/>
                    <a:pt x="4469934" y="1662104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4643569" y="1920459"/>
            <a:ext cx="1918739" cy="1387553"/>
            <a:chOff x="0" y="0"/>
            <a:chExt cx="2208806" cy="1526597"/>
          </a:xfrm>
          <a:solidFill>
            <a:srgbClr val="CEEED3"/>
          </a:solidFill>
        </p:grpSpPr>
        <p:sp>
          <p:nvSpPr>
            <p:cNvPr id="29" name="Freeform 29"/>
            <p:cNvSpPr/>
            <p:nvPr/>
          </p:nvSpPr>
          <p:spPr>
            <a:xfrm>
              <a:off x="0" y="0"/>
              <a:ext cx="2208806" cy="1526597"/>
            </a:xfrm>
            <a:custGeom>
              <a:avLst/>
              <a:gdLst/>
              <a:ahLst/>
              <a:cxnLst/>
              <a:rect l="l" t="t" r="r" b="b"/>
              <a:pathLst>
                <a:path w="2208806" h="1526597">
                  <a:moveTo>
                    <a:pt x="2084346" y="1526597"/>
                  </a:moveTo>
                  <a:lnTo>
                    <a:pt x="124460" y="1526597"/>
                  </a:lnTo>
                  <a:cubicBezTo>
                    <a:pt x="55880" y="1526597"/>
                    <a:pt x="0" y="1470717"/>
                    <a:pt x="0" y="14021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84346" y="0"/>
                  </a:lnTo>
                  <a:cubicBezTo>
                    <a:pt x="2152926" y="0"/>
                    <a:pt x="2208806" y="55880"/>
                    <a:pt x="2208806" y="124460"/>
                  </a:cubicBezTo>
                  <a:lnTo>
                    <a:pt x="2208806" y="1402137"/>
                  </a:lnTo>
                  <a:cubicBezTo>
                    <a:pt x="2208806" y="1470717"/>
                    <a:pt x="2152926" y="1526597"/>
                    <a:pt x="2084346" y="1526597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4643569" y="5060157"/>
            <a:ext cx="1918739" cy="1443831"/>
            <a:chOff x="0" y="0"/>
            <a:chExt cx="2208806" cy="1662104"/>
          </a:xfrm>
          <a:solidFill>
            <a:srgbClr val="CEEED3"/>
          </a:solidFill>
        </p:grpSpPr>
        <p:sp>
          <p:nvSpPr>
            <p:cNvPr id="31" name="Freeform 31"/>
            <p:cNvSpPr/>
            <p:nvPr/>
          </p:nvSpPr>
          <p:spPr>
            <a:xfrm>
              <a:off x="0" y="0"/>
              <a:ext cx="2208806" cy="1662104"/>
            </a:xfrm>
            <a:custGeom>
              <a:avLst/>
              <a:gdLst/>
              <a:ahLst/>
              <a:cxnLst/>
              <a:rect l="l" t="t" r="r" b="b"/>
              <a:pathLst>
                <a:path w="2208806" h="1662104">
                  <a:moveTo>
                    <a:pt x="2084346" y="1662104"/>
                  </a:moveTo>
                  <a:lnTo>
                    <a:pt x="124460" y="1662104"/>
                  </a:lnTo>
                  <a:cubicBezTo>
                    <a:pt x="55880" y="1662104"/>
                    <a:pt x="0" y="1606224"/>
                    <a:pt x="0" y="153764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84346" y="0"/>
                  </a:lnTo>
                  <a:cubicBezTo>
                    <a:pt x="2152926" y="0"/>
                    <a:pt x="2208806" y="55880"/>
                    <a:pt x="2208806" y="124460"/>
                  </a:cubicBezTo>
                  <a:lnTo>
                    <a:pt x="2208806" y="1537644"/>
                  </a:lnTo>
                  <a:cubicBezTo>
                    <a:pt x="2208806" y="1606224"/>
                    <a:pt x="2152926" y="1662104"/>
                    <a:pt x="2084346" y="1662104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4643569" y="3491542"/>
            <a:ext cx="1918739" cy="1432415"/>
            <a:chOff x="0" y="0"/>
            <a:chExt cx="2208806" cy="1648962"/>
          </a:xfrm>
          <a:solidFill>
            <a:srgbClr val="CEEED3"/>
          </a:solidFill>
        </p:grpSpPr>
        <p:sp>
          <p:nvSpPr>
            <p:cNvPr id="33" name="Freeform 33"/>
            <p:cNvSpPr/>
            <p:nvPr/>
          </p:nvSpPr>
          <p:spPr>
            <a:xfrm>
              <a:off x="0" y="0"/>
              <a:ext cx="2208806" cy="1648962"/>
            </a:xfrm>
            <a:custGeom>
              <a:avLst/>
              <a:gdLst/>
              <a:ahLst/>
              <a:cxnLst/>
              <a:rect l="l" t="t" r="r" b="b"/>
              <a:pathLst>
                <a:path w="2208806" h="1648962">
                  <a:moveTo>
                    <a:pt x="2084346" y="1648962"/>
                  </a:moveTo>
                  <a:lnTo>
                    <a:pt x="124460" y="1648962"/>
                  </a:lnTo>
                  <a:cubicBezTo>
                    <a:pt x="55880" y="1648962"/>
                    <a:pt x="0" y="1593082"/>
                    <a:pt x="0" y="152450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84346" y="0"/>
                  </a:lnTo>
                  <a:cubicBezTo>
                    <a:pt x="2152926" y="0"/>
                    <a:pt x="2208806" y="55880"/>
                    <a:pt x="2208806" y="124460"/>
                  </a:cubicBezTo>
                  <a:lnTo>
                    <a:pt x="2208806" y="1524502"/>
                  </a:lnTo>
                  <a:cubicBezTo>
                    <a:pt x="2208806" y="1593082"/>
                    <a:pt x="2152926" y="1648962"/>
                    <a:pt x="2084346" y="1648962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6727409" y="1899755"/>
            <a:ext cx="2314183" cy="1408258"/>
            <a:chOff x="0" y="0"/>
            <a:chExt cx="2664033" cy="1482541"/>
          </a:xfrm>
          <a:solidFill>
            <a:srgbClr val="CEEED3"/>
          </a:solidFill>
        </p:grpSpPr>
        <p:sp>
          <p:nvSpPr>
            <p:cNvPr id="35" name="Freeform 35"/>
            <p:cNvSpPr/>
            <p:nvPr/>
          </p:nvSpPr>
          <p:spPr>
            <a:xfrm>
              <a:off x="0" y="0"/>
              <a:ext cx="2664033" cy="1482541"/>
            </a:xfrm>
            <a:custGeom>
              <a:avLst/>
              <a:gdLst/>
              <a:ahLst/>
              <a:cxnLst/>
              <a:rect l="l" t="t" r="r" b="b"/>
              <a:pathLst>
                <a:path w="2664033" h="1482541">
                  <a:moveTo>
                    <a:pt x="2539573" y="1482540"/>
                  </a:moveTo>
                  <a:lnTo>
                    <a:pt x="124460" y="1482540"/>
                  </a:lnTo>
                  <a:cubicBezTo>
                    <a:pt x="55880" y="1482540"/>
                    <a:pt x="0" y="1426660"/>
                    <a:pt x="0" y="13580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39573" y="0"/>
                  </a:lnTo>
                  <a:cubicBezTo>
                    <a:pt x="2608153" y="0"/>
                    <a:pt x="2664033" y="55880"/>
                    <a:pt x="2664033" y="124460"/>
                  </a:cubicBezTo>
                  <a:lnTo>
                    <a:pt x="2664033" y="1358081"/>
                  </a:lnTo>
                  <a:cubicBezTo>
                    <a:pt x="2664033" y="1426660"/>
                    <a:pt x="2608153" y="1482541"/>
                    <a:pt x="2539573" y="1482541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9206692" y="1899755"/>
            <a:ext cx="2211875" cy="1408259"/>
            <a:chOff x="0" y="0"/>
            <a:chExt cx="2546258" cy="1482541"/>
          </a:xfrm>
          <a:solidFill>
            <a:srgbClr val="CEEED3"/>
          </a:solidFill>
        </p:grpSpPr>
        <p:sp>
          <p:nvSpPr>
            <p:cNvPr id="37" name="Freeform 37"/>
            <p:cNvSpPr/>
            <p:nvPr/>
          </p:nvSpPr>
          <p:spPr>
            <a:xfrm>
              <a:off x="0" y="0"/>
              <a:ext cx="2546258" cy="1482541"/>
            </a:xfrm>
            <a:custGeom>
              <a:avLst/>
              <a:gdLst/>
              <a:ahLst/>
              <a:cxnLst/>
              <a:rect l="l" t="t" r="r" b="b"/>
              <a:pathLst>
                <a:path w="2546258" h="1482541">
                  <a:moveTo>
                    <a:pt x="2421798" y="1482540"/>
                  </a:moveTo>
                  <a:lnTo>
                    <a:pt x="124460" y="1482540"/>
                  </a:lnTo>
                  <a:cubicBezTo>
                    <a:pt x="55880" y="1482540"/>
                    <a:pt x="0" y="1426660"/>
                    <a:pt x="0" y="13580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21798" y="0"/>
                  </a:lnTo>
                  <a:cubicBezTo>
                    <a:pt x="2490378" y="0"/>
                    <a:pt x="2546258" y="55880"/>
                    <a:pt x="2546258" y="124460"/>
                  </a:cubicBezTo>
                  <a:lnTo>
                    <a:pt x="2546258" y="1358081"/>
                  </a:lnTo>
                  <a:cubicBezTo>
                    <a:pt x="2546258" y="1426660"/>
                    <a:pt x="2490378" y="1482541"/>
                    <a:pt x="2421798" y="1482541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4924473" y="1540913"/>
            <a:ext cx="1356930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corto plazo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7211638" y="1535744"/>
            <a:ext cx="1432257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mediano plazo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9659698" y="1547258"/>
            <a:ext cx="1305861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Largo plazo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3009713" y="641350"/>
            <a:ext cx="2924763" cy="378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0"/>
              </a:lnSpc>
              <a:spcBef>
                <a:spcPct val="0"/>
              </a:spcBef>
            </a:pPr>
            <a:r>
              <a:rPr lang="es-CO" sz="2193" spc="43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Pacífico Task Force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6398567" y="342804"/>
            <a:ext cx="1583399" cy="689400"/>
            <a:chOff x="0" y="-28575"/>
            <a:chExt cx="3166798" cy="1378802"/>
          </a:xfrm>
        </p:grpSpPr>
        <p:sp>
          <p:nvSpPr>
            <p:cNvPr id="45" name="TextBox 45"/>
            <p:cNvSpPr txBox="1"/>
            <p:nvPr/>
          </p:nvSpPr>
          <p:spPr>
            <a:xfrm>
              <a:off x="0" y="440360"/>
              <a:ext cx="3166798" cy="909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tiempo relativamente breve, generalmente de unos pocos meses a un año.</a:t>
              </a:r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-28575"/>
              <a:ext cx="3166798" cy="3924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17"/>
                </a:lnSpc>
                <a:spcBef>
                  <a:spcPct val="0"/>
                </a:spcBef>
              </a:pPr>
              <a:r>
                <a:rPr lang="es-CO" sz="1155" b="1" spc="46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corto plazo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8284949" y="342804"/>
            <a:ext cx="1513285" cy="689400"/>
            <a:chOff x="0" y="-28575"/>
            <a:chExt cx="3026571" cy="1378802"/>
          </a:xfrm>
        </p:grpSpPr>
        <p:sp>
          <p:nvSpPr>
            <p:cNvPr id="48" name="TextBox 48"/>
            <p:cNvSpPr txBox="1"/>
            <p:nvPr/>
          </p:nvSpPr>
          <p:spPr>
            <a:xfrm>
              <a:off x="0" y="440360"/>
              <a:ext cx="3026571" cy="909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período de tiempo intermedio, que suele abarcar de uno a tres años.</a:t>
              </a:r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-28575"/>
              <a:ext cx="3026571" cy="3924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17"/>
                </a:lnSpc>
                <a:spcBef>
                  <a:spcPct val="0"/>
                </a:spcBef>
              </a:pPr>
              <a:r>
                <a:rPr lang="es-CO" sz="1155" b="1" spc="46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Mediano plazo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0146542" y="340897"/>
            <a:ext cx="1492751" cy="691508"/>
            <a:chOff x="0" y="-28575"/>
            <a:chExt cx="2985503" cy="1383014"/>
          </a:xfrm>
        </p:grpSpPr>
        <p:sp>
          <p:nvSpPr>
            <p:cNvPr id="51" name="TextBox 51"/>
            <p:cNvSpPr txBox="1"/>
            <p:nvPr/>
          </p:nvSpPr>
          <p:spPr>
            <a:xfrm>
              <a:off x="0" y="444574"/>
              <a:ext cx="2985503" cy="9098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período de tiempo más extenso, generalmente de tres años en adelante.</a:t>
              </a: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-28575"/>
              <a:ext cx="2985503" cy="3903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79"/>
                </a:lnSpc>
                <a:spcBef>
                  <a:spcPct val="0"/>
                </a:spcBef>
              </a:pPr>
              <a:r>
                <a:rPr lang="es-CO" sz="1127" b="1" spc="45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largo plazo</a:t>
              </a:r>
            </a:p>
          </p:txBody>
        </p:sp>
      </p:grpSp>
      <p:sp>
        <p:nvSpPr>
          <p:cNvPr id="53" name="TextBox 53"/>
          <p:cNvSpPr txBox="1"/>
          <p:nvPr/>
        </p:nvSpPr>
        <p:spPr>
          <a:xfrm>
            <a:off x="1371682" y="1536008"/>
            <a:ext cx="1731651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Producto / Servicio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618421" y="2146037"/>
            <a:ext cx="3753223" cy="876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0"/>
              </a:lnSpc>
              <a:spcBef>
                <a:spcPct val="0"/>
              </a:spcBef>
            </a:pPr>
            <a:r>
              <a:rPr lang="es-CO" sz="1600" spc="40" noProof="0" dirty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Realización de procesos formativos para la </a:t>
            </a:r>
            <a:r>
              <a:rPr lang="es-CO" sz="1600" spc="40" dirty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planificación y gestión territorial con enfoque interseccional </a:t>
            </a:r>
            <a:r>
              <a:rPr lang="es-CO" sz="1600" spc="40" noProof="0" dirty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en el Pacífico colombiano.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578395" y="3494781"/>
            <a:ext cx="3760812" cy="1391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0"/>
              </a:lnSpc>
              <a:spcBef>
                <a:spcPct val="0"/>
              </a:spcBef>
            </a:pPr>
            <a:r>
              <a:rPr lang="es-CO" sz="1400" spc="40" noProof="0" dirty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Acompañamiento en el fortalecimiento administrativo</a:t>
            </a:r>
            <a:r>
              <a:rPr lang="es-CO" sz="1400" spc="40" dirty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CO" sz="1400" spc="40" noProof="0" dirty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y gestión técnico-operativa, para organizaciones de base, instituciones educativas y consejos comunitarios del Pacífico colombiano.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91737" y="5327933"/>
            <a:ext cx="3779907" cy="813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00"/>
              </a:lnSpc>
              <a:spcBef>
                <a:spcPct val="0"/>
              </a:spcBef>
            </a:pPr>
            <a:r>
              <a:rPr lang="es-CO" sz="1200" spc="40" noProof="0" dirty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Otorgamiento de subvenciones a organizaciones de base, instituciones educativas y consejos comunitarios del Pacífico colombiano para que ejecuten proyectos innovadores en sus territorios. 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4635501" y="1980930"/>
            <a:ext cx="192680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"/>
              </a:lnSpc>
              <a:spcBef>
                <a:spcPct val="0"/>
              </a:spcBef>
            </a:pPr>
            <a:r>
              <a:rPr lang="es-CO" sz="700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Liderazgos cualificados que </a:t>
            </a:r>
            <a:r>
              <a:rPr lang="es-CO" sz="700" noProof="0" dirty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desarrollan acciones de comunicación estratégica para la incidencia</a:t>
            </a:r>
            <a:r>
              <a:rPr lang="es-CO" sz="700" dirty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; </a:t>
            </a:r>
            <a:r>
              <a:rPr lang="es-CO" sz="700" noProof="0" dirty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usan ciencia de datos para la toma de decisiones; de conservación de recursos naturales; emprender acciones de resiliencia al cambio climático; integrar enfoques </a:t>
            </a:r>
            <a:r>
              <a:rPr lang="es-CO" sz="700" noProof="0" dirty="0" err="1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étnico-territorial</a:t>
            </a:r>
            <a:r>
              <a:rPr lang="es-CO" sz="700" noProof="0" dirty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 y de género </a:t>
            </a:r>
            <a:r>
              <a:rPr lang="es-CO" sz="700" dirty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s-CO" sz="700" noProof="0" dirty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n el quehacer de su organización; y formular, implementar y  gestionar proyectos para sus comunidades.</a:t>
            </a:r>
            <a:endParaRPr lang="es-CO" sz="700" noProof="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" name="TextBox 58"/>
          <p:cNvSpPr txBox="1"/>
          <p:nvPr/>
        </p:nvSpPr>
        <p:spPr>
          <a:xfrm>
            <a:off x="6935369" y="5612680"/>
            <a:ext cx="1870835" cy="569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"/>
              </a:lnSpc>
              <a:spcBef>
                <a:spcPct val="0"/>
              </a:spcBef>
            </a:pPr>
            <a:r>
              <a:rPr lang="es-CO" sz="1100" spc="40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Organizaciones fortalecidas a nivel administrativo, operativo y de gestión.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4764804" y="5170796"/>
            <a:ext cx="1734440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07"/>
              </a:lnSpc>
              <a:spcBef>
                <a:spcPct val="0"/>
              </a:spcBef>
            </a:pPr>
            <a:r>
              <a:rPr lang="es-CO" sz="1100" spc="47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Aumento del número de iniciativas locales de producción agropecuaria, proyectos etnoeducativos, de gobernanza y protección del medio ambiente.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6949082" y="4664458"/>
            <a:ext cx="1870835" cy="4969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07"/>
              </a:lnSpc>
              <a:spcBef>
                <a:spcPct val="0"/>
              </a:spcBef>
            </a:pPr>
            <a:r>
              <a:rPr lang="es-CO" sz="1100" spc="47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Reconocimientos nacionales e internacionales.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4739227" y="2985528"/>
            <a:ext cx="1734440" cy="2761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"/>
              </a:lnSpc>
              <a:spcBef>
                <a:spcPct val="0"/>
              </a:spcBef>
            </a:pPr>
            <a:r>
              <a:rPr lang="es-CO" sz="700" kern="500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Reconocimiento y articulación entre organizaciones que integran el ecosistema.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9379565" y="3621794"/>
            <a:ext cx="1897638" cy="6173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13"/>
              </a:lnSpc>
              <a:spcBef>
                <a:spcPct val="0"/>
              </a:spcBef>
            </a:pPr>
            <a:r>
              <a:rPr lang="es-CO" sz="1100" spc="43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Sostenibilidad organizativa, financiera y política de las organizaciones.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4745279" y="3863837"/>
            <a:ext cx="1695123" cy="6691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07"/>
              </a:lnSpc>
              <a:spcBef>
                <a:spcPct val="0"/>
              </a:spcBef>
            </a:pPr>
            <a:r>
              <a:rPr lang="es-CO" sz="1200" spc="47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Implementación de las recomendaciones del acompañamiento de proyectos.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6802859" y="2002367"/>
            <a:ext cx="2163283" cy="453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13"/>
              </a:lnSpc>
              <a:spcBef>
                <a:spcPct val="0"/>
              </a:spcBef>
            </a:pPr>
            <a:r>
              <a:rPr lang="es-MX" sz="900" dirty="0">
                <a:solidFill>
                  <a:srgbClr val="202124"/>
                </a:solidFill>
                <a:latin typeface="Google Sans"/>
              </a:rPr>
              <a:t>Organizaciones que desarrollan acciones para la planificación, implementación y gestión de proyectos con enfoque interseccional.</a:t>
            </a:r>
            <a:endParaRPr lang="es-CO" sz="900" dirty="0">
              <a:solidFill>
                <a:srgbClr val="202124"/>
              </a:solidFill>
              <a:latin typeface="Google Sans"/>
              <a:sym typeface="DM Sans"/>
            </a:endParaRPr>
          </a:p>
        </p:txBody>
      </p:sp>
      <p:sp>
        <p:nvSpPr>
          <p:cNvPr id="65" name="TextBox 65"/>
          <p:cNvSpPr txBox="1"/>
          <p:nvPr/>
        </p:nvSpPr>
        <p:spPr>
          <a:xfrm>
            <a:off x="9364980" y="2122440"/>
            <a:ext cx="1926808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13"/>
              </a:lnSpc>
              <a:spcBef>
                <a:spcPct val="0"/>
              </a:spcBef>
            </a:pPr>
            <a:r>
              <a:rPr lang="es-CO" sz="1100" spc="43" dirty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s-CO" sz="1100" spc="43" noProof="0" dirty="0" err="1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nterconectividad</a:t>
            </a:r>
            <a:r>
              <a:rPr lang="es-CO" sz="1100" spc="43" noProof="0" dirty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 e interoperabilidad para la creación de </a:t>
            </a:r>
            <a:r>
              <a:rPr lang="es-CO" sz="1100" spc="43" dirty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un</a:t>
            </a:r>
            <a:r>
              <a:rPr lang="es-CO" sz="1100" spc="43" noProof="0" dirty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 ecosistema de trabajo colaborativo y comunidades de aprendizaje.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9363808" y="4351586"/>
            <a:ext cx="189763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13"/>
              </a:lnSpc>
              <a:spcBef>
                <a:spcPct val="0"/>
              </a:spcBef>
            </a:pPr>
            <a:r>
              <a:rPr lang="es-CO" sz="1100" spc="43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Mejoramiento de las prácticas medioambientales a nivel territorial.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9379565" y="5105518"/>
            <a:ext cx="1897638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13"/>
              </a:lnSpc>
              <a:spcBef>
                <a:spcPct val="0"/>
              </a:spcBef>
            </a:pPr>
            <a:r>
              <a:rPr lang="es-CO" sz="1100" spc="43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Fortalecimiento de las soberanía alimentaria y autonomía económica.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363808" y="5772967"/>
            <a:ext cx="1897638" cy="617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13"/>
              </a:lnSpc>
              <a:spcBef>
                <a:spcPct val="0"/>
              </a:spcBef>
            </a:pPr>
            <a:r>
              <a:rPr lang="es-CO" sz="1100" spc="43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Mejoramiento de procesos de enseñanza y aprendizaje con enfoque </a:t>
            </a:r>
            <a:r>
              <a:rPr lang="es-CO" sz="1100" spc="43" noProof="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etnoeducativo</a:t>
            </a:r>
            <a:r>
              <a:rPr lang="es-CO" sz="1100" spc="43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949082" y="3742881"/>
            <a:ext cx="1870835" cy="569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"/>
              </a:lnSpc>
              <a:spcBef>
                <a:spcPct val="0"/>
              </a:spcBef>
            </a:pPr>
            <a:r>
              <a:rPr lang="es-CO" sz="1100" spc="40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Organizaciones beneficiarias gestionan autónomamente proyectos.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890A52-778C-CCFD-A64F-33B2C0638688}"/>
              </a:ext>
            </a:extLst>
          </p:cNvPr>
          <p:cNvSpPr txBox="1"/>
          <p:nvPr/>
        </p:nvSpPr>
        <p:spPr>
          <a:xfrm>
            <a:off x="6824184" y="2618531"/>
            <a:ext cx="20932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900" b="0" i="0" dirty="0">
                <a:solidFill>
                  <a:srgbClr val="202124"/>
                </a:solidFill>
                <a:effectLst/>
                <a:latin typeface="Google Sans"/>
              </a:rPr>
              <a:t>Mejoramiento de la capacidad de respuesta de las organizaciones a nivel territorial para atender a las desafíos del territorio</a:t>
            </a:r>
            <a:endParaRPr lang="es-CO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07841" y="1457684"/>
            <a:ext cx="11382632" cy="366014"/>
            <a:chOff x="0" y="0"/>
            <a:chExt cx="20537700" cy="660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537700" cy="660400"/>
            </a:xfrm>
            <a:custGeom>
              <a:avLst/>
              <a:gdLst/>
              <a:ahLst/>
              <a:cxnLst/>
              <a:rect l="l" t="t" r="r" b="b"/>
              <a:pathLst>
                <a:path w="20537700" h="660400">
                  <a:moveTo>
                    <a:pt x="20413239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413239" y="0"/>
                  </a:lnTo>
                  <a:cubicBezTo>
                    <a:pt x="20481820" y="0"/>
                    <a:pt x="20537700" y="55880"/>
                    <a:pt x="20537700" y="124460"/>
                  </a:cubicBezTo>
                  <a:lnTo>
                    <a:pt x="20537700" y="535940"/>
                  </a:lnTo>
                  <a:cubicBezTo>
                    <a:pt x="20537700" y="604520"/>
                    <a:pt x="20481820" y="660400"/>
                    <a:pt x="20413239" y="660400"/>
                  </a:cubicBezTo>
                  <a:close/>
                </a:path>
              </a:pathLst>
            </a:custGeom>
            <a:solidFill>
              <a:srgbClr val="FFE500"/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621265" y="632675"/>
            <a:ext cx="307340" cy="307945"/>
            <a:chOff x="0" y="0"/>
            <a:chExt cx="6350000" cy="636249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62494"/>
            </a:xfrm>
            <a:custGeom>
              <a:avLst/>
              <a:gdLst/>
              <a:ahLst/>
              <a:cxnLst/>
              <a:rect l="l" t="t" r="r" b="b"/>
              <a:pathLst>
                <a:path w="6350000" h="6362494">
                  <a:moveTo>
                    <a:pt x="3175000" y="0"/>
                  </a:moveTo>
                  <a:cubicBezTo>
                    <a:pt x="1421496" y="0"/>
                    <a:pt x="0" y="1424293"/>
                    <a:pt x="0" y="3181247"/>
                  </a:cubicBezTo>
                  <a:cubicBezTo>
                    <a:pt x="0" y="4938201"/>
                    <a:pt x="1421496" y="6362494"/>
                    <a:pt x="3175000" y="6362494"/>
                  </a:cubicBezTo>
                  <a:cubicBezTo>
                    <a:pt x="4928504" y="6362494"/>
                    <a:pt x="6350000" y="4938201"/>
                    <a:pt x="6350000" y="3181247"/>
                  </a:cubicBezTo>
                  <a:cubicBezTo>
                    <a:pt x="6350000" y="1424293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500"/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15" name="Freeform 15"/>
          <p:cNvSpPr/>
          <p:nvPr/>
        </p:nvSpPr>
        <p:spPr>
          <a:xfrm>
            <a:off x="295481" y="291312"/>
            <a:ext cx="3195610" cy="838847"/>
          </a:xfrm>
          <a:custGeom>
            <a:avLst/>
            <a:gdLst/>
            <a:ahLst/>
            <a:cxnLst/>
            <a:rect l="l" t="t" r="r" b="b"/>
            <a:pathLst>
              <a:path w="4793415" h="1258271">
                <a:moveTo>
                  <a:pt x="0" y="0"/>
                </a:moveTo>
                <a:lnTo>
                  <a:pt x="4793415" y="0"/>
                </a:lnTo>
                <a:lnTo>
                  <a:pt x="4793415" y="1258272"/>
                </a:lnTo>
                <a:lnTo>
                  <a:pt x="0" y="12582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O" sz="1200" noProof="0" dirty="0"/>
          </a:p>
        </p:txBody>
      </p:sp>
      <p:grpSp>
        <p:nvGrpSpPr>
          <p:cNvPr id="18" name="Group 18"/>
          <p:cNvGrpSpPr/>
          <p:nvPr/>
        </p:nvGrpSpPr>
        <p:grpSpPr>
          <a:xfrm>
            <a:off x="8007484" y="1949511"/>
            <a:ext cx="1768967" cy="1127712"/>
            <a:chOff x="0" y="0"/>
            <a:chExt cx="3219649" cy="1113300"/>
          </a:xfrm>
          <a:solidFill>
            <a:srgbClr val="CDEDD2"/>
          </a:solidFill>
        </p:grpSpPr>
        <p:sp>
          <p:nvSpPr>
            <p:cNvPr id="19" name="Freeform 19"/>
            <p:cNvSpPr/>
            <p:nvPr/>
          </p:nvSpPr>
          <p:spPr>
            <a:xfrm>
              <a:off x="0" y="0"/>
              <a:ext cx="3219649" cy="1113300"/>
            </a:xfrm>
            <a:custGeom>
              <a:avLst/>
              <a:gdLst/>
              <a:ahLst/>
              <a:cxnLst/>
              <a:rect l="l" t="t" r="r" b="b"/>
              <a:pathLst>
                <a:path w="3219649" h="1113300">
                  <a:moveTo>
                    <a:pt x="3095189" y="1113300"/>
                  </a:moveTo>
                  <a:lnTo>
                    <a:pt x="124460" y="1113300"/>
                  </a:lnTo>
                  <a:cubicBezTo>
                    <a:pt x="55880" y="1113300"/>
                    <a:pt x="0" y="1057420"/>
                    <a:pt x="0" y="9888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95189" y="0"/>
                  </a:lnTo>
                  <a:cubicBezTo>
                    <a:pt x="3163769" y="0"/>
                    <a:pt x="3219649" y="55880"/>
                    <a:pt x="3219649" y="124460"/>
                  </a:cubicBezTo>
                  <a:lnTo>
                    <a:pt x="3219649" y="988840"/>
                  </a:lnTo>
                  <a:cubicBezTo>
                    <a:pt x="3219649" y="1057420"/>
                    <a:pt x="3163769" y="1113300"/>
                    <a:pt x="3095189" y="111330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6296123" y="1533797"/>
            <a:ext cx="1356930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corto plazo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229713" y="1533797"/>
            <a:ext cx="1432257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mediano plazo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200339" y="1534946"/>
            <a:ext cx="1305861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Largo plazo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058781" y="189023"/>
            <a:ext cx="2386355" cy="1173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0"/>
              </a:lnSpc>
              <a:spcBef>
                <a:spcPct val="0"/>
              </a:spcBef>
            </a:pPr>
            <a:r>
              <a:rPr lang="es-CO" sz="2193" spc="43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Centro de Estudios </a:t>
            </a:r>
            <a:r>
              <a:rPr lang="es-CO" sz="2193" spc="43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Afrodiaspóricos</a:t>
            </a:r>
            <a:endParaRPr lang="es-CO" sz="2193" spc="43" noProof="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6" name="Group 26"/>
          <p:cNvGrpSpPr/>
          <p:nvPr/>
        </p:nvGrpSpPr>
        <p:grpSpPr>
          <a:xfrm>
            <a:off x="6407035" y="340898"/>
            <a:ext cx="1756371" cy="689400"/>
            <a:chOff x="0" y="-28575"/>
            <a:chExt cx="3512741" cy="1378802"/>
          </a:xfrm>
        </p:grpSpPr>
        <p:sp>
          <p:nvSpPr>
            <p:cNvPr id="27" name="TextBox 27"/>
            <p:cNvSpPr txBox="1"/>
            <p:nvPr/>
          </p:nvSpPr>
          <p:spPr>
            <a:xfrm>
              <a:off x="0" y="440360"/>
              <a:ext cx="3512741" cy="909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tiempo relativamente breve, generalmente de unos pocos meses a un año.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3512741" cy="3924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17"/>
                </a:lnSpc>
                <a:spcBef>
                  <a:spcPct val="0"/>
                </a:spcBef>
              </a:pPr>
              <a:r>
                <a:rPr lang="es-CO" sz="1155" b="1" spc="46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corto plazo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8244435" y="340898"/>
            <a:ext cx="1594314" cy="689400"/>
            <a:chOff x="0" y="-28575"/>
            <a:chExt cx="3188628" cy="1378802"/>
          </a:xfrm>
        </p:grpSpPr>
        <p:sp>
          <p:nvSpPr>
            <p:cNvPr id="30" name="TextBox 30"/>
            <p:cNvSpPr txBox="1"/>
            <p:nvPr/>
          </p:nvSpPr>
          <p:spPr>
            <a:xfrm>
              <a:off x="0" y="440360"/>
              <a:ext cx="3188628" cy="909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período de tiempo intermedio, que suele abarcar de uno a tres años.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28575"/>
              <a:ext cx="3188628" cy="3924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17"/>
                </a:lnSpc>
                <a:spcBef>
                  <a:spcPct val="0"/>
                </a:spcBef>
              </a:pPr>
              <a:r>
                <a:rPr lang="es-CO" sz="1155" b="1" spc="46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Mediano plazo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0013449" y="340897"/>
            <a:ext cx="1626325" cy="691508"/>
            <a:chOff x="0" y="-28575"/>
            <a:chExt cx="3252650" cy="1383014"/>
          </a:xfrm>
        </p:grpSpPr>
        <p:sp>
          <p:nvSpPr>
            <p:cNvPr id="33" name="TextBox 33"/>
            <p:cNvSpPr txBox="1"/>
            <p:nvPr/>
          </p:nvSpPr>
          <p:spPr>
            <a:xfrm>
              <a:off x="0" y="444574"/>
              <a:ext cx="3252650" cy="9098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período de tiempo más extenso, generalmente de tres años en adelante.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28575"/>
              <a:ext cx="3252650" cy="3903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79"/>
                </a:lnSpc>
                <a:spcBef>
                  <a:spcPct val="0"/>
                </a:spcBef>
              </a:pPr>
              <a:r>
                <a:rPr lang="es-CO" sz="1127" b="1" spc="45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largo plazo</a:t>
              </a:r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765220" y="1542643"/>
            <a:ext cx="2932735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Productos / Servicios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8060144" y="2540548"/>
            <a:ext cx="1649985" cy="517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0"/>
              </a:lnSpc>
              <a:spcBef>
                <a:spcPct val="0"/>
              </a:spcBef>
            </a:pPr>
            <a:r>
              <a:rPr lang="es-CO" sz="1050" spc="36" noProof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Diseño e implementación de una red de organizaciones etnoeducadoras.</a:t>
            </a:r>
            <a:endParaRPr lang="es-CO" sz="1050" spc="36" noProof="0">
              <a:solidFill>
                <a:schemeClr val="accent1">
                  <a:lumMod val="75000"/>
                </a:schemeClr>
              </a:solidFill>
              <a:latin typeface="DM Sans"/>
              <a:ea typeface="DM Sans"/>
              <a:cs typeface="DM Sans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7992404" y="1989305"/>
            <a:ext cx="1768968" cy="471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7"/>
              </a:lnSpc>
              <a:spcBef>
                <a:spcPct val="0"/>
              </a:spcBef>
            </a:pPr>
            <a:r>
              <a:rPr lang="es-CO" sz="1050" spc="33" noProof="0" dirty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Incorporación de prácticas etnoeducativas en los proyectos educativos institucionales.</a:t>
            </a:r>
          </a:p>
        </p:txBody>
      </p:sp>
      <p:grpSp>
        <p:nvGrpSpPr>
          <p:cNvPr id="55" name="Group 55"/>
          <p:cNvGrpSpPr/>
          <p:nvPr/>
        </p:nvGrpSpPr>
        <p:grpSpPr>
          <a:xfrm>
            <a:off x="8007485" y="3171108"/>
            <a:ext cx="1768968" cy="3345993"/>
            <a:chOff x="0" y="0"/>
            <a:chExt cx="1893473" cy="2684747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1893473" cy="2684747"/>
            </a:xfrm>
            <a:custGeom>
              <a:avLst/>
              <a:gdLst/>
              <a:ahLst/>
              <a:cxnLst/>
              <a:rect l="l" t="t" r="r" b="b"/>
              <a:pathLst>
                <a:path w="1893473" h="2684747">
                  <a:moveTo>
                    <a:pt x="1769013" y="2684747"/>
                  </a:moveTo>
                  <a:lnTo>
                    <a:pt x="124460" y="2684747"/>
                  </a:lnTo>
                  <a:cubicBezTo>
                    <a:pt x="55880" y="2684747"/>
                    <a:pt x="0" y="2628867"/>
                    <a:pt x="0" y="256028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69013" y="0"/>
                  </a:lnTo>
                  <a:cubicBezTo>
                    <a:pt x="1837593" y="0"/>
                    <a:pt x="1893473" y="55880"/>
                    <a:pt x="1893473" y="124460"/>
                  </a:cubicBezTo>
                  <a:lnTo>
                    <a:pt x="1893473" y="2560287"/>
                  </a:lnTo>
                  <a:cubicBezTo>
                    <a:pt x="1893473" y="2628867"/>
                    <a:pt x="1837593" y="2684747"/>
                    <a:pt x="1769013" y="2684747"/>
                  </a:cubicBezTo>
                  <a:close/>
                </a:path>
              </a:pathLst>
            </a:custGeom>
            <a:solidFill>
              <a:srgbClr val="81D38E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9885011" y="1946464"/>
            <a:ext cx="1913928" cy="4570639"/>
            <a:chOff x="0" y="0"/>
            <a:chExt cx="1884315" cy="2684747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1884315" cy="2684747"/>
            </a:xfrm>
            <a:custGeom>
              <a:avLst/>
              <a:gdLst/>
              <a:ahLst/>
              <a:cxnLst/>
              <a:rect l="l" t="t" r="r" b="b"/>
              <a:pathLst>
                <a:path w="1884315" h="2684747">
                  <a:moveTo>
                    <a:pt x="1759855" y="2684747"/>
                  </a:moveTo>
                  <a:lnTo>
                    <a:pt x="124460" y="2684747"/>
                  </a:lnTo>
                  <a:cubicBezTo>
                    <a:pt x="55880" y="2684747"/>
                    <a:pt x="0" y="2628867"/>
                    <a:pt x="0" y="256028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59855" y="0"/>
                  </a:lnTo>
                  <a:cubicBezTo>
                    <a:pt x="1828435" y="0"/>
                    <a:pt x="1884315" y="55880"/>
                    <a:pt x="1884315" y="124460"/>
                  </a:cubicBezTo>
                  <a:lnTo>
                    <a:pt x="1884315" y="2560287"/>
                  </a:lnTo>
                  <a:cubicBezTo>
                    <a:pt x="1884315" y="2628867"/>
                    <a:pt x="1828435" y="2684747"/>
                    <a:pt x="1759855" y="2684747"/>
                  </a:cubicBezTo>
                  <a:close/>
                </a:path>
              </a:pathLst>
            </a:custGeom>
            <a:solidFill>
              <a:srgbClr val="81D38E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409224" y="1944176"/>
            <a:ext cx="5492945" cy="1113886"/>
            <a:chOff x="0" y="0"/>
            <a:chExt cx="6091299" cy="765545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6091299" cy="765545"/>
            </a:xfrm>
            <a:custGeom>
              <a:avLst/>
              <a:gdLst/>
              <a:ahLst/>
              <a:cxnLst/>
              <a:rect l="l" t="t" r="r" b="b"/>
              <a:pathLst>
                <a:path w="6091299" h="765545">
                  <a:moveTo>
                    <a:pt x="5966839" y="765545"/>
                  </a:moveTo>
                  <a:lnTo>
                    <a:pt x="124460" y="765545"/>
                  </a:lnTo>
                  <a:cubicBezTo>
                    <a:pt x="55880" y="765545"/>
                    <a:pt x="0" y="709665"/>
                    <a:pt x="0" y="6410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966839" y="0"/>
                  </a:lnTo>
                  <a:cubicBezTo>
                    <a:pt x="6035419" y="0"/>
                    <a:pt x="6091299" y="55880"/>
                    <a:pt x="6091299" y="124460"/>
                  </a:cubicBezTo>
                  <a:lnTo>
                    <a:pt x="6091299" y="641085"/>
                  </a:lnTo>
                  <a:cubicBezTo>
                    <a:pt x="6091299" y="709665"/>
                    <a:pt x="6035419" y="765545"/>
                    <a:pt x="5966839" y="765545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409225" y="3171109"/>
            <a:ext cx="5500642" cy="1017422"/>
            <a:chOff x="0" y="0"/>
            <a:chExt cx="6093505" cy="660400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6093505" cy="660400"/>
            </a:xfrm>
            <a:custGeom>
              <a:avLst/>
              <a:gdLst/>
              <a:ahLst/>
              <a:cxnLst/>
              <a:rect l="l" t="t" r="r" b="b"/>
              <a:pathLst>
                <a:path w="6093505" h="660400">
                  <a:moveTo>
                    <a:pt x="5969045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969045" y="0"/>
                  </a:lnTo>
                  <a:cubicBezTo>
                    <a:pt x="6037625" y="0"/>
                    <a:pt x="6093505" y="55880"/>
                    <a:pt x="6093505" y="124460"/>
                  </a:cubicBezTo>
                  <a:lnTo>
                    <a:pt x="6093505" y="535940"/>
                  </a:lnTo>
                  <a:cubicBezTo>
                    <a:pt x="6093505" y="604520"/>
                    <a:pt x="6037625" y="660400"/>
                    <a:pt x="5969045" y="660400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65" name="TextBox 65"/>
          <p:cNvSpPr txBox="1"/>
          <p:nvPr/>
        </p:nvSpPr>
        <p:spPr>
          <a:xfrm>
            <a:off x="492873" y="2205109"/>
            <a:ext cx="5315435" cy="594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7"/>
              </a:lnSpc>
              <a:spcBef>
                <a:spcPct val="0"/>
              </a:spcBef>
            </a:pPr>
            <a:r>
              <a:rPr lang="es-CO" spc="64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Fortalecimiento organizacional en capacidades administrativas, operativas, interseccionales y técnicas.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80733" y="3539357"/>
            <a:ext cx="4739714" cy="409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1517"/>
              </a:lnSpc>
              <a:spcBef>
                <a:spcPct val="0"/>
              </a:spcBef>
              <a:defRPr sz="1292" spc="64">
                <a:solidFill>
                  <a:srgbClr val="000000"/>
                </a:solidFill>
                <a:latin typeface="DM Sans"/>
                <a:ea typeface="DM Sans"/>
                <a:cs typeface="DM Sans"/>
              </a:defRPr>
            </a:lvl1pPr>
          </a:lstStyle>
          <a:p>
            <a:r>
              <a:rPr lang="es-CO" sz="2000" noProof="0">
                <a:sym typeface="DM Sans"/>
              </a:rPr>
              <a:t>Acompañamiento en la implementación de los proyectos.</a:t>
            </a:r>
          </a:p>
        </p:txBody>
      </p:sp>
      <p:grpSp>
        <p:nvGrpSpPr>
          <p:cNvPr id="67" name="Group 67"/>
          <p:cNvGrpSpPr/>
          <p:nvPr/>
        </p:nvGrpSpPr>
        <p:grpSpPr>
          <a:xfrm>
            <a:off x="399493" y="5388625"/>
            <a:ext cx="5516739" cy="1095065"/>
            <a:chOff x="0" y="0"/>
            <a:chExt cx="7774620" cy="706210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7774620" cy="706210"/>
            </a:xfrm>
            <a:custGeom>
              <a:avLst/>
              <a:gdLst/>
              <a:ahLst/>
              <a:cxnLst/>
              <a:rect l="l" t="t" r="r" b="b"/>
              <a:pathLst>
                <a:path w="7774620" h="706210">
                  <a:moveTo>
                    <a:pt x="7650159" y="706209"/>
                  </a:moveTo>
                  <a:lnTo>
                    <a:pt x="124460" y="706209"/>
                  </a:lnTo>
                  <a:cubicBezTo>
                    <a:pt x="55880" y="706209"/>
                    <a:pt x="0" y="650330"/>
                    <a:pt x="0" y="581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650159" y="0"/>
                  </a:lnTo>
                  <a:cubicBezTo>
                    <a:pt x="7718740" y="0"/>
                    <a:pt x="7774620" y="55880"/>
                    <a:pt x="7774620" y="124460"/>
                  </a:cubicBezTo>
                  <a:lnTo>
                    <a:pt x="7774620" y="581750"/>
                  </a:lnTo>
                  <a:cubicBezTo>
                    <a:pt x="7774620" y="650330"/>
                    <a:pt x="7718740" y="706210"/>
                    <a:pt x="7650159" y="706210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69" name="TextBox 69"/>
          <p:cNvSpPr txBox="1"/>
          <p:nvPr/>
        </p:nvSpPr>
        <p:spPr>
          <a:xfrm>
            <a:off x="814106" y="5810674"/>
            <a:ext cx="4834962" cy="26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7"/>
              </a:lnSpc>
              <a:spcBef>
                <a:spcPct val="0"/>
              </a:spcBef>
            </a:pPr>
            <a:r>
              <a:rPr lang="es-CO" sz="2000" spc="71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Administración de recursos.</a:t>
            </a:r>
          </a:p>
        </p:txBody>
      </p:sp>
      <p:grpSp>
        <p:nvGrpSpPr>
          <p:cNvPr id="70" name="Group 70"/>
          <p:cNvGrpSpPr/>
          <p:nvPr/>
        </p:nvGrpSpPr>
        <p:grpSpPr>
          <a:xfrm>
            <a:off x="402169" y="4294134"/>
            <a:ext cx="5507696" cy="977348"/>
            <a:chOff x="0" y="0"/>
            <a:chExt cx="7777435" cy="705905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7777435" cy="705905"/>
            </a:xfrm>
            <a:custGeom>
              <a:avLst/>
              <a:gdLst/>
              <a:ahLst/>
              <a:cxnLst/>
              <a:rect l="l" t="t" r="r" b="b"/>
              <a:pathLst>
                <a:path w="7777435" h="705905">
                  <a:moveTo>
                    <a:pt x="7652975" y="705905"/>
                  </a:moveTo>
                  <a:lnTo>
                    <a:pt x="124460" y="705905"/>
                  </a:lnTo>
                  <a:cubicBezTo>
                    <a:pt x="55880" y="705905"/>
                    <a:pt x="0" y="650025"/>
                    <a:pt x="0" y="5814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652975" y="0"/>
                  </a:lnTo>
                  <a:cubicBezTo>
                    <a:pt x="7721555" y="0"/>
                    <a:pt x="7777435" y="55880"/>
                    <a:pt x="7777435" y="124460"/>
                  </a:cubicBezTo>
                  <a:lnTo>
                    <a:pt x="7777435" y="581445"/>
                  </a:lnTo>
                  <a:cubicBezTo>
                    <a:pt x="7777435" y="650025"/>
                    <a:pt x="7721555" y="705905"/>
                    <a:pt x="7652975" y="705905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72" name="TextBox 72"/>
          <p:cNvSpPr txBox="1"/>
          <p:nvPr/>
        </p:nvSpPr>
        <p:spPr>
          <a:xfrm>
            <a:off x="872220" y="4521613"/>
            <a:ext cx="4720657" cy="6022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11"/>
              </a:lnSpc>
              <a:spcBef>
                <a:spcPct val="0"/>
              </a:spcBef>
            </a:pPr>
            <a:r>
              <a:rPr lang="es-CO" sz="2000" spc="53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Asistencia en la presentación de informes y seguimiento a los proyectos.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8061713" y="4495783"/>
            <a:ext cx="1667719" cy="6604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1000"/>
              </a:lnSpc>
              <a:spcBef>
                <a:spcPct val="0"/>
              </a:spcBef>
              <a:defRPr sz="933" spc="48">
                <a:solidFill>
                  <a:srgbClr val="000000"/>
                </a:solidFill>
                <a:latin typeface="DM Sans"/>
                <a:ea typeface="DM Sans"/>
                <a:cs typeface="DM Sans"/>
              </a:defRPr>
            </a:lvl1pPr>
          </a:lstStyle>
          <a:p>
            <a:r>
              <a:rPr lang="es-CO" sz="1400" noProof="0">
                <a:sym typeface="DM Sans"/>
              </a:rPr>
              <a:t>Autonomía en la presentación, gestión y ejecución de proyectos.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8061713" y="3502188"/>
            <a:ext cx="1667719" cy="5321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1000"/>
              </a:lnSpc>
              <a:spcBef>
                <a:spcPct val="0"/>
              </a:spcBef>
              <a:defRPr sz="933" spc="48">
                <a:solidFill>
                  <a:srgbClr val="000000"/>
                </a:solidFill>
                <a:latin typeface="DM Sans"/>
                <a:ea typeface="DM Sans"/>
                <a:cs typeface="DM Sans"/>
              </a:defRPr>
            </a:lvl1pPr>
          </a:lstStyle>
          <a:p>
            <a:r>
              <a:rPr lang="es-CO" sz="1400" noProof="0">
                <a:sym typeface="DM Sans"/>
              </a:rPr>
              <a:t>Mejor gestión de recursos y nuevas fuentes de financiación.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8122161" y="5442547"/>
            <a:ext cx="1588433" cy="788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1000"/>
              </a:lnSpc>
              <a:spcBef>
                <a:spcPct val="0"/>
              </a:spcBef>
              <a:defRPr sz="933" spc="48">
                <a:solidFill>
                  <a:srgbClr val="000000"/>
                </a:solidFill>
                <a:latin typeface="DM Sans"/>
                <a:ea typeface="DM Sans"/>
                <a:cs typeface="DM Sans"/>
              </a:defRPr>
            </a:lvl1pPr>
          </a:lstStyle>
          <a:p>
            <a:r>
              <a:rPr lang="es-CO" sz="1400" noProof="0">
                <a:sym typeface="DM Sans"/>
              </a:rPr>
              <a:t>Más cobertura en personas por parte de las instituciones y organizaciones beneficiarias.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10045931" y="5475361"/>
            <a:ext cx="1624656" cy="524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1000"/>
              </a:lnSpc>
              <a:spcBef>
                <a:spcPct val="0"/>
              </a:spcBef>
              <a:defRPr sz="933" spc="48">
                <a:solidFill>
                  <a:srgbClr val="000000"/>
                </a:solidFill>
                <a:latin typeface="DM Sans"/>
                <a:ea typeface="DM Sans"/>
                <a:cs typeface="DM Sans"/>
              </a:defRPr>
            </a:lvl1pPr>
          </a:lstStyle>
          <a:p>
            <a:r>
              <a:rPr lang="es-CO" sz="1200" noProof="0">
                <a:sym typeface="DM Sans"/>
              </a:rPr>
              <a:t>Sostenibilidad administrativa, operativa y técnica de la organización.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9998633" y="3153087"/>
            <a:ext cx="1624656" cy="9096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1000"/>
              </a:lnSpc>
              <a:spcBef>
                <a:spcPct val="0"/>
              </a:spcBef>
              <a:defRPr sz="933" spc="48">
                <a:solidFill>
                  <a:srgbClr val="000000"/>
                </a:solidFill>
                <a:latin typeface="DM Sans"/>
                <a:ea typeface="DM Sans"/>
                <a:cs typeface="DM Sans"/>
              </a:defRPr>
            </a:lvl1pPr>
          </a:lstStyle>
          <a:p>
            <a:r>
              <a:rPr lang="es-CO" sz="1200" noProof="0">
                <a:sym typeface="DM Sans"/>
              </a:rPr>
              <a:t>Los proyectos etnoeducativos  crean condiciones de no discriminación en las comunidades donde se implementan.</a:t>
            </a:r>
          </a:p>
        </p:txBody>
      </p:sp>
      <p:sp>
        <p:nvSpPr>
          <p:cNvPr id="99" name="TextBox 99"/>
          <p:cNvSpPr txBox="1"/>
          <p:nvPr/>
        </p:nvSpPr>
        <p:spPr>
          <a:xfrm>
            <a:off x="10116460" y="4262765"/>
            <a:ext cx="1389002" cy="781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1000"/>
              </a:lnSpc>
              <a:spcBef>
                <a:spcPct val="0"/>
              </a:spcBef>
              <a:defRPr sz="933" spc="48">
                <a:solidFill>
                  <a:srgbClr val="000000"/>
                </a:solidFill>
                <a:latin typeface="DM Sans"/>
                <a:ea typeface="DM Sans"/>
                <a:cs typeface="DM Sans"/>
              </a:defRPr>
            </a:lvl1pPr>
          </a:lstStyle>
          <a:p>
            <a:r>
              <a:rPr lang="es-CO" sz="1200" noProof="0">
                <a:sym typeface="DM Sans"/>
              </a:rPr>
              <a:t>Mayor apropiación de saberes ancestrales en las comunidades educativas.</a:t>
            </a:r>
          </a:p>
        </p:txBody>
      </p:sp>
      <p:grpSp>
        <p:nvGrpSpPr>
          <p:cNvPr id="7" name="Group 55">
            <a:extLst>
              <a:ext uri="{FF2B5EF4-FFF2-40B4-BE49-F238E27FC236}">
                <a16:creationId xmlns:a16="http://schemas.microsoft.com/office/drawing/2014/main" id="{F01F5EDB-BE94-528C-728A-BD7614D8F870}"/>
              </a:ext>
            </a:extLst>
          </p:cNvPr>
          <p:cNvGrpSpPr/>
          <p:nvPr/>
        </p:nvGrpSpPr>
        <p:grpSpPr>
          <a:xfrm>
            <a:off x="6011333" y="1946436"/>
            <a:ext cx="1879605" cy="4570639"/>
            <a:chOff x="0" y="0"/>
            <a:chExt cx="1893473" cy="2684747"/>
          </a:xfrm>
        </p:grpSpPr>
        <p:sp>
          <p:nvSpPr>
            <p:cNvPr id="8" name="Freeform 56">
              <a:extLst>
                <a:ext uri="{FF2B5EF4-FFF2-40B4-BE49-F238E27FC236}">
                  <a16:creationId xmlns:a16="http://schemas.microsoft.com/office/drawing/2014/main" id="{B99658D3-E58D-2F63-6141-D74F4FDC8185}"/>
                </a:ext>
              </a:extLst>
            </p:cNvPr>
            <p:cNvSpPr/>
            <p:nvPr/>
          </p:nvSpPr>
          <p:spPr>
            <a:xfrm>
              <a:off x="0" y="0"/>
              <a:ext cx="1893473" cy="2684747"/>
            </a:xfrm>
            <a:custGeom>
              <a:avLst/>
              <a:gdLst/>
              <a:ahLst/>
              <a:cxnLst/>
              <a:rect l="l" t="t" r="r" b="b"/>
              <a:pathLst>
                <a:path w="1893473" h="2684747">
                  <a:moveTo>
                    <a:pt x="1769013" y="2684747"/>
                  </a:moveTo>
                  <a:lnTo>
                    <a:pt x="124460" y="2684747"/>
                  </a:lnTo>
                  <a:cubicBezTo>
                    <a:pt x="55880" y="2684747"/>
                    <a:pt x="0" y="2628867"/>
                    <a:pt x="0" y="256028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69013" y="0"/>
                  </a:lnTo>
                  <a:cubicBezTo>
                    <a:pt x="1837593" y="0"/>
                    <a:pt x="1893473" y="55880"/>
                    <a:pt x="1893473" y="124460"/>
                  </a:cubicBezTo>
                  <a:lnTo>
                    <a:pt x="1893473" y="2560287"/>
                  </a:lnTo>
                  <a:cubicBezTo>
                    <a:pt x="1893473" y="2628867"/>
                    <a:pt x="1837593" y="2684747"/>
                    <a:pt x="1769013" y="2684747"/>
                  </a:cubicBezTo>
                  <a:close/>
                </a:path>
              </a:pathLst>
            </a:custGeom>
            <a:solidFill>
              <a:srgbClr val="81D38E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75" name="TextBox 75"/>
          <p:cNvSpPr txBox="1"/>
          <p:nvPr/>
        </p:nvSpPr>
        <p:spPr>
          <a:xfrm>
            <a:off x="6257851" y="5456876"/>
            <a:ext cx="1451021" cy="788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0"/>
              </a:lnSpc>
              <a:spcBef>
                <a:spcPct val="0"/>
              </a:spcBef>
            </a:pPr>
            <a:r>
              <a:rPr lang="es-CO" sz="1400" spc="48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Implementación de las recomendaciones para la gestión de proyectos.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6277029" y="4289744"/>
            <a:ext cx="1378431" cy="7886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1000"/>
              </a:lnSpc>
              <a:spcBef>
                <a:spcPct val="0"/>
              </a:spcBef>
              <a:defRPr sz="933" spc="48">
                <a:solidFill>
                  <a:srgbClr val="000000"/>
                </a:solidFill>
                <a:latin typeface="DM Sans"/>
                <a:ea typeface="DM Sans"/>
                <a:cs typeface="DM Sans"/>
              </a:defRPr>
            </a:lvl1pPr>
          </a:lstStyle>
          <a:p>
            <a:r>
              <a:rPr lang="es-CO" sz="1400" noProof="0">
                <a:sym typeface="DM Sans"/>
              </a:rPr>
              <a:t>Adecuada ejecución de proyectos por parte de Organizaciones beneficiarias.</a:t>
            </a:r>
          </a:p>
        </p:txBody>
      </p:sp>
      <p:sp>
        <p:nvSpPr>
          <p:cNvPr id="9" name="TextBox 81"/>
          <p:cNvSpPr txBox="1"/>
          <p:nvPr/>
        </p:nvSpPr>
        <p:spPr>
          <a:xfrm>
            <a:off x="6236892" y="2082524"/>
            <a:ext cx="1451021" cy="78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0"/>
              </a:lnSpc>
              <a:spcBef>
                <a:spcPct val="0"/>
              </a:spcBef>
            </a:pPr>
            <a:r>
              <a:rPr lang="es-CO" sz="1400" spc="43" noProof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Diseño de estrategias de visibilización de proyectos etnoeducativos.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7B137D8-1EA7-80ED-590D-7D2617A3FBAA}"/>
              </a:ext>
            </a:extLst>
          </p:cNvPr>
          <p:cNvSpPr txBox="1"/>
          <p:nvPr/>
        </p:nvSpPr>
        <p:spPr>
          <a:xfrm>
            <a:off x="6233200" y="3360907"/>
            <a:ext cx="1451021" cy="5321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0"/>
              </a:lnSpc>
              <a:spcBef>
                <a:spcPct val="0"/>
              </a:spcBef>
            </a:pPr>
            <a:r>
              <a:rPr lang="es-CO" sz="1400" spc="48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Viabilidad de proyectos de organizaciones beneficiarias.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0009504" y="2095854"/>
            <a:ext cx="1624655" cy="774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11"/>
              </a:lnSpc>
              <a:spcBef>
                <a:spcPct val="0"/>
              </a:spcBef>
            </a:pPr>
            <a:r>
              <a:rPr lang="es-CO" sz="1200" spc="43" noProof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Apropiación de red de instituciones etnoeducativas por parte de la comunidad.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246429" cy="6858000"/>
          </a:xfrm>
          <a:custGeom>
            <a:avLst/>
            <a:gdLst/>
            <a:ahLst/>
            <a:cxnLst/>
            <a:rect l="l" t="t" r="r" b="b"/>
            <a:pathLst>
              <a:path w="18369643" h="10287000">
                <a:moveTo>
                  <a:pt x="0" y="0"/>
                </a:moveTo>
                <a:lnTo>
                  <a:pt x="18369643" y="0"/>
                </a:lnTo>
                <a:lnTo>
                  <a:pt x="1836964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 sz="1200" noProof="0" dirty="0"/>
          </a:p>
        </p:txBody>
      </p:sp>
      <p:grpSp>
        <p:nvGrpSpPr>
          <p:cNvPr id="3" name="Group 3"/>
          <p:cNvGrpSpPr/>
          <p:nvPr/>
        </p:nvGrpSpPr>
        <p:grpSpPr>
          <a:xfrm>
            <a:off x="407840" y="1457684"/>
            <a:ext cx="11363263" cy="366014"/>
            <a:chOff x="0" y="0"/>
            <a:chExt cx="20502752" cy="660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502752" cy="660400"/>
            </a:xfrm>
            <a:custGeom>
              <a:avLst/>
              <a:gdLst/>
              <a:ahLst/>
              <a:cxnLst/>
              <a:rect l="l" t="t" r="r" b="b"/>
              <a:pathLst>
                <a:path w="20502752" h="660400">
                  <a:moveTo>
                    <a:pt x="2037829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378293" y="0"/>
                  </a:lnTo>
                  <a:cubicBezTo>
                    <a:pt x="20446873" y="0"/>
                    <a:pt x="20502752" y="55880"/>
                    <a:pt x="20502752" y="124460"/>
                  </a:cubicBezTo>
                  <a:lnTo>
                    <a:pt x="20502752" y="535940"/>
                  </a:lnTo>
                  <a:cubicBezTo>
                    <a:pt x="20502752" y="604520"/>
                    <a:pt x="20446873" y="660400"/>
                    <a:pt x="20378293" y="660400"/>
                  </a:cubicBezTo>
                  <a:close/>
                </a:path>
              </a:pathLst>
            </a:custGeom>
            <a:solidFill>
              <a:srgbClr val="FFE500"/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065881" y="1953901"/>
            <a:ext cx="1813652" cy="1494916"/>
            <a:chOff x="0" y="0"/>
            <a:chExt cx="2021892" cy="1395709"/>
          </a:xfrm>
          <a:solidFill>
            <a:srgbClr val="CDEDD2"/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2021892" cy="1395709"/>
            </a:xfrm>
            <a:custGeom>
              <a:avLst/>
              <a:gdLst/>
              <a:ahLst/>
              <a:cxnLst/>
              <a:rect l="l" t="t" r="r" b="b"/>
              <a:pathLst>
                <a:path w="2021892" h="1395709">
                  <a:moveTo>
                    <a:pt x="1897432" y="1395709"/>
                  </a:moveTo>
                  <a:lnTo>
                    <a:pt x="124460" y="1395709"/>
                  </a:lnTo>
                  <a:cubicBezTo>
                    <a:pt x="55880" y="1395709"/>
                    <a:pt x="0" y="1339829"/>
                    <a:pt x="0" y="12712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97432" y="0"/>
                  </a:lnTo>
                  <a:cubicBezTo>
                    <a:pt x="1966012" y="0"/>
                    <a:pt x="2021892" y="55880"/>
                    <a:pt x="2021892" y="124460"/>
                  </a:cubicBezTo>
                  <a:lnTo>
                    <a:pt x="2021892" y="1271249"/>
                  </a:lnTo>
                  <a:cubicBezTo>
                    <a:pt x="2021892" y="1339829"/>
                    <a:pt x="1966012" y="1395709"/>
                    <a:pt x="1897432" y="1395709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511802" y="1534732"/>
            <a:ext cx="1356930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corto plazo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325464" y="1534732"/>
            <a:ext cx="1432257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mediano plazo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14920" y="1534946"/>
            <a:ext cx="1305861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Largo plazo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73874" y="293552"/>
            <a:ext cx="1983011" cy="871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3"/>
              </a:lnSpc>
              <a:spcBef>
                <a:spcPct val="0"/>
              </a:spcBef>
            </a:pPr>
            <a:r>
              <a:rPr lang="es-CO" sz="1659" spc="33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Corporación Club de Lectura Mariposas de Amor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6407035" y="340898"/>
            <a:ext cx="1756371" cy="689400"/>
            <a:chOff x="0" y="-28575"/>
            <a:chExt cx="3512741" cy="1378802"/>
          </a:xfrm>
        </p:grpSpPr>
        <p:sp>
          <p:nvSpPr>
            <p:cNvPr id="12" name="TextBox 12"/>
            <p:cNvSpPr txBox="1"/>
            <p:nvPr/>
          </p:nvSpPr>
          <p:spPr>
            <a:xfrm>
              <a:off x="0" y="440360"/>
              <a:ext cx="3512741" cy="909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tiempo relativamente breve, generalmente de unos pocos meses a un año.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3512741" cy="3924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17"/>
                </a:lnSpc>
                <a:spcBef>
                  <a:spcPct val="0"/>
                </a:spcBef>
              </a:pPr>
              <a:r>
                <a:rPr lang="es-CO" sz="1155" b="1" spc="46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corto plazo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244435" y="340898"/>
            <a:ext cx="1594314" cy="689400"/>
            <a:chOff x="0" y="-28575"/>
            <a:chExt cx="3188628" cy="1378802"/>
          </a:xfrm>
        </p:grpSpPr>
        <p:sp>
          <p:nvSpPr>
            <p:cNvPr id="15" name="TextBox 15"/>
            <p:cNvSpPr txBox="1"/>
            <p:nvPr/>
          </p:nvSpPr>
          <p:spPr>
            <a:xfrm>
              <a:off x="0" y="440360"/>
              <a:ext cx="3188628" cy="909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período de tiempo intermedio, que suele abarcar de uno a tres años.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3188628" cy="3924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17"/>
                </a:lnSpc>
                <a:spcBef>
                  <a:spcPct val="0"/>
                </a:spcBef>
              </a:pPr>
              <a:r>
                <a:rPr lang="es-CO" sz="1155" b="1" spc="46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Mediano plazo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013449" y="340897"/>
            <a:ext cx="1626325" cy="691508"/>
            <a:chOff x="0" y="-28575"/>
            <a:chExt cx="3252650" cy="1383014"/>
          </a:xfrm>
        </p:grpSpPr>
        <p:sp>
          <p:nvSpPr>
            <p:cNvPr id="18" name="TextBox 18"/>
            <p:cNvSpPr txBox="1"/>
            <p:nvPr/>
          </p:nvSpPr>
          <p:spPr>
            <a:xfrm>
              <a:off x="0" y="444574"/>
              <a:ext cx="3252650" cy="9098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período de tiempo más extenso, generalmente de tres años en adelante.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28575"/>
              <a:ext cx="3252650" cy="3903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79"/>
                </a:lnSpc>
                <a:spcBef>
                  <a:spcPct val="0"/>
                </a:spcBef>
              </a:pPr>
              <a:r>
                <a:rPr lang="es-CO" sz="1127" b="1" spc="45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largo plazo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2603760" y="1534946"/>
            <a:ext cx="1432257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Productos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407840" y="1943814"/>
            <a:ext cx="5555331" cy="1485185"/>
            <a:chOff x="0" y="0"/>
            <a:chExt cx="6504423" cy="140732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504423" cy="1407320"/>
            </a:xfrm>
            <a:custGeom>
              <a:avLst/>
              <a:gdLst/>
              <a:ahLst/>
              <a:cxnLst/>
              <a:rect l="l" t="t" r="r" b="b"/>
              <a:pathLst>
                <a:path w="6504423" h="1407320">
                  <a:moveTo>
                    <a:pt x="6379963" y="1407320"/>
                  </a:moveTo>
                  <a:lnTo>
                    <a:pt x="124460" y="1407320"/>
                  </a:lnTo>
                  <a:cubicBezTo>
                    <a:pt x="55880" y="1407320"/>
                    <a:pt x="0" y="1351440"/>
                    <a:pt x="0" y="128285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79963" y="0"/>
                  </a:lnTo>
                  <a:cubicBezTo>
                    <a:pt x="6448543" y="0"/>
                    <a:pt x="6504423" y="55880"/>
                    <a:pt x="6504423" y="124460"/>
                  </a:cubicBezTo>
                  <a:lnTo>
                    <a:pt x="6504423" y="1282860"/>
                  </a:lnTo>
                  <a:cubicBezTo>
                    <a:pt x="6504423" y="1351440"/>
                    <a:pt x="6448543" y="1407320"/>
                    <a:pt x="6379963" y="1407320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550775" y="2213924"/>
            <a:ext cx="5389417" cy="9821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90"/>
              </a:lnSpc>
              <a:spcBef>
                <a:spcPct val="0"/>
              </a:spcBef>
            </a:pPr>
            <a:r>
              <a:rPr lang="es-CO" spc="67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Acompañamiento de procesos psicosociales, de sensibilización frente a VBG y del cuidado del medio ambiente y de reconocimiento de prácticas ancestrales. 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407840" y="3569878"/>
            <a:ext cx="5555331" cy="1152005"/>
            <a:chOff x="0" y="0"/>
            <a:chExt cx="6504423" cy="165900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504423" cy="1659009"/>
            </a:xfrm>
            <a:custGeom>
              <a:avLst/>
              <a:gdLst/>
              <a:ahLst/>
              <a:cxnLst/>
              <a:rect l="l" t="t" r="r" b="b"/>
              <a:pathLst>
                <a:path w="6504423" h="1659009">
                  <a:moveTo>
                    <a:pt x="6379963" y="1659009"/>
                  </a:moveTo>
                  <a:lnTo>
                    <a:pt x="124460" y="1659009"/>
                  </a:lnTo>
                  <a:cubicBezTo>
                    <a:pt x="55880" y="1659009"/>
                    <a:pt x="0" y="1603129"/>
                    <a:pt x="0" y="15345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79963" y="0"/>
                  </a:lnTo>
                  <a:cubicBezTo>
                    <a:pt x="6448543" y="0"/>
                    <a:pt x="6504423" y="55880"/>
                    <a:pt x="6504423" y="124460"/>
                  </a:cubicBezTo>
                  <a:lnTo>
                    <a:pt x="6504423" y="1534549"/>
                  </a:lnTo>
                  <a:cubicBezTo>
                    <a:pt x="6504423" y="1603129"/>
                    <a:pt x="6448543" y="1659009"/>
                    <a:pt x="6379963" y="1659009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860670" y="3850456"/>
            <a:ext cx="4857590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70"/>
              </a:lnSpc>
              <a:spcBef>
                <a:spcPct val="0"/>
              </a:spcBef>
            </a:pPr>
            <a:r>
              <a:rPr lang="es-CO" sz="2000" spc="77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Promoción de la apropiación de prácticas étnico territoriales.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407840" y="4855028"/>
            <a:ext cx="5555331" cy="1489318"/>
            <a:chOff x="0" y="0"/>
            <a:chExt cx="6504423" cy="166950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504423" cy="1669505"/>
            </a:xfrm>
            <a:custGeom>
              <a:avLst/>
              <a:gdLst/>
              <a:ahLst/>
              <a:cxnLst/>
              <a:rect l="l" t="t" r="r" b="b"/>
              <a:pathLst>
                <a:path w="6504423" h="1669505">
                  <a:moveTo>
                    <a:pt x="6379963" y="1669505"/>
                  </a:moveTo>
                  <a:lnTo>
                    <a:pt x="124460" y="1669505"/>
                  </a:lnTo>
                  <a:cubicBezTo>
                    <a:pt x="55880" y="1669505"/>
                    <a:pt x="0" y="1613625"/>
                    <a:pt x="0" y="1545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79963" y="0"/>
                  </a:lnTo>
                  <a:cubicBezTo>
                    <a:pt x="6448543" y="0"/>
                    <a:pt x="6504423" y="55880"/>
                    <a:pt x="6504423" y="124460"/>
                  </a:cubicBezTo>
                  <a:lnTo>
                    <a:pt x="6504423" y="1545045"/>
                  </a:lnTo>
                  <a:cubicBezTo>
                    <a:pt x="6504423" y="1613625"/>
                    <a:pt x="6448543" y="1669505"/>
                    <a:pt x="6379963" y="1669505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014074" y="5271063"/>
            <a:ext cx="4437772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70"/>
              </a:lnSpc>
              <a:spcBef>
                <a:spcPct val="0"/>
              </a:spcBef>
            </a:pPr>
            <a:r>
              <a:rPr lang="es-CO" sz="2000" spc="77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Dinamización de procesos de lectura y escritura.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6096001" y="4855027"/>
            <a:ext cx="1865142" cy="1489320"/>
            <a:chOff x="0" y="0"/>
            <a:chExt cx="2037379" cy="1669505"/>
          </a:xfrm>
          <a:solidFill>
            <a:srgbClr val="CDEDD2"/>
          </a:solidFill>
        </p:grpSpPr>
        <p:sp>
          <p:nvSpPr>
            <p:cNvPr id="31" name="Freeform 31"/>
            <p:cNvSpPr/>
            <p:nvPr/>
          </p:nvSpPr>
          <p:spPr>
            <a:xfrm>
              <a:off x="0" y="0"/>
              <a:ext cx="2037379" cy="1669505"/>
            </a:xfrm>
            <a:custGeom>
              <a:avLst/>
              <a:gdLst/>
              <a:ahLst/>
              <a:cxnLst/>
              <a:rect l="l" t="t" r="r" b="b"/>
              <a:pathLst>
                <a:path w="2037379" h="1669505">
                  <a:moveTo>
                    <a:pt x="1912919" y="1669505"/>
                  </a:moveTo>
                  <a:lnTo>
                    <a:pt x="124460" y="1669505"/>
                  </a:lnTo>
                  <a:cubicBezTo>
                    <a:pt x="55880" y="1669505"/>
                    <a:pt x="0" y="1613625"/>
                    <a:pt x="0" y="1545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12919" y="0"/>
                  </a:lnTo>
                  <a:cubicBezTo>
                    <a:pt x="1981499" y="0"/>
                    <a:pt x="2037379" y="55880"/>
                    <a:pt x="2037379" y="124460"/>
                  </a:cubicBezTo>
                  <a:lnTo>
                    <a:pt x="2037379" y="1545045"/>
                  </a:lnTo>
                  <a:cubicBezTo>
                    <a:pt x="2037379" y="1613625"/>
                    <a:pt x="1981499" y="1669505"/>
                    <a:pt x="1912919" y="166950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6091004" y="1943815"/>
            <a:ext cx="1865141" cy="1485183"/>
            <a:chOff x="0" y="0"/>
            <a:chExt cx="2021892" cy="1407320"/>
          </a:xfrm>
          <a:solidFill>
            <a:srgbClr val="CDEDD2"/>
          </a:solidFill>
        </p:grpSpPr>
        <p:sp>
          <p:nvSpPr>
            <p:cNvPr id="33" name="Freeform 33"/>
            <p:cNvSpPr/>
            <p:nvPr/>
          </p:nvSpPr>
          <p:spPr>
            <a:xfrm>
              <a:off x="0" y="0"/>
              <a:ext cx="2021892" cy="1407320"/>
            </a:xfrm>
            <a:custGeom>
              <a:avLst/>
              <a:gdLst/>
              <a:ahLst/>
              <a:cxnLst/>
              <a:rect l="l" t="t" r="r" b="b"/>
              <a:pathLst>
                <a:path w="2021892" h="1407320">
                  <a:moveTo>
                    <a:pt x="1897432" y="1407320"/>
                  </a:moveTo>
                  <a:lnTo>
                    <a:pt x="124460" y="1407320"/>
                  </a:lnTo>
                  <a:cubicBezTo>
                    <a:pt x="55880" y="1407320"/>
                    <a:pt x="0" y="1351440"/>
                    <a:pt x="0" y="128285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97432" y="0"/>
                  </a:lnTo>
                  <a:cubicBezTo>
                    <a:pt x="1966012" y="0"/>
                    <a:pt x="2021892" y="55880"/>
                    <a:pt x="2021892" y="124460"/>
                  </a:cubicBezTo>
                  <a:lnTo>
                    <a:pt x="2021892" y="1282860"/>
                  </a:lnTo>
                  <a:cubicBezTo>
                    <a:pt x="2021892" y="1351440"/>
                    <a:pt x="1966012" y="1407320"/>
                    <a:pt x="1897432" y="140732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2933" noProof="0"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8065881" y="4849429"/>
            <a:ext cx="1813652" cy="1494917"/>
            <a:chOff x="0" y="0"/>
            <a:chExt cx="2021892" cy="1669505"/>
          </a:xfrm>
          <a:solidFill>
            <a:srgbClr val="CDEDD2"/>
          </a:solidFill>
        </p:grpSpPr>
        <p:sp>
          <p:nvSpPr>
            <p:cNvPr id="35" name="Freeform 35"/>
            <p:cNvSpPr/>
            <p:nvPr/>
          </p:nvSpPr>
          <p:spPr>
            <a:xfrm>
              <a:off x="0" y="0"/>
              <a:ext cx="2021892" cy="1669505"/>
            </a:xfrm>
            <a:custGeom>
              <a:avLst/>
              <a:gdLst/>
              <a:ahLst/>
              <a:cxnLst/>
              <a:rect l="l" t="t" r="r" b="b"/>
              <a:pathLst>
                <a:path w="2021892" h="1669505">
                  <a:moveTo>
                    <a:pt x="1897432" y="1669505"/>
                  </a:moveTo>
                  <a:lnTo>
                    <a:pt x="124460" y="1669505"/>
                  </a:lnTo>
                  <a:cubicBezTo>
                    <a:pt x="55880" y="1669505"/>
                    <a:pt x="0" y="1613625"/>
                    <a:pt x="0" y="1545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97432" y="0"/>
                  </a:lnTo>
                  <a:cubicBezTo>
                    <a:pt x="1966012" y="0"/>
                    <a:pt x="2021892" y="55880"/>
                    <a:pt x="2021892" y="124460"/>
                  </a:cubicBezTo>
                  <a:lnTo>
                    <a:pt x="2021892" y="1545045"/>
                  </a:lnTo>
                  <a:cubicBezTo>
                    <a:pt x="2021892" y="1613625"/>
                    <a:pt x="1966012" y="1669505"/>
                    <a:pt x="1897432" y="166950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8351299" y="5173865"/>
            <a:ext cx="1301061" cy="86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"/>
              </a:lnSpc>
              <a:spcBef>
                <a:spcPct val="0"/>
              </a:spcBef>
            </a:pPr>
            <a:r>
              <a:rPr lang="es-CO" sz="1600" spc="40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Aumento de cobertura de espacios de dinamización de lectura y escritura.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9986241" y="4849429"/>
            <a:ext cx="1811682" cy="1494917"/>
            <a:chOff x="0" y="0"/>
            <a:chExt cx="2036417" cy="1672962"/>
          </a:xfrm>
          <a:solidFill>
            <a:srgbClr val="CDEDD2"/>
          </a:solidFill>
        </p:grpSpPr>
        <p:sp>
          <p:nvSpPr>
            <p:cNvPr id="38" name="Freeform 38"/>
            <p:cNvSpPr/>
            <p:nvPr/>
          </p:nvSpPr>
          <p:spPr>
            <a:xfrm>
              <a:off x="0" y="0"/>
              <a:ext cx="2036417" cy="1672962"/>
            </a:xfrm>
            <a:custGeom>
              <a:avLst/>
              <a:gdLst/>
              <a:ahLst/>
              <a:cxnLst/>
              <a:rect l="l" t="t" r="r" b="b"/>
              <a:pathLst>
                <a:path w="2036417" h="1672962">
                  <a:moveTo>
                    <a:pt x="1911957" y="1672962"/>
                  </a:moveTo>
                  <a:lnTo>
                    <a:pt x="124460" y="1672962"/>
                  </a:lnTo>
                  <a:cubicBezTo>
                    <a:pt x="55880" y="1672962"/>
                    <a:pt x="0" y="1617082"/>
                    <a:pt x="0" y="154850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11957" y="0"/>
                  </a:lnTo>
                  <a:cubicBezTo>
                    <a:pt x="1980537" y="0"/>
                    <a:pt x="2036417" y="55880"/>
                    <a:pt x="2036417" y="124460"/>
                  </a:cubicBezTo>
                  <a:lnTo>
                    <a:pt x="2036417" y="1548502"/>
                  </a:lnTo>
                  <a:cubicBezTo>
                    <a:pt x="2036417" y="1617082"/>
                    <a:pt x="1980537" y="1672962"/>
                    <a:pt x="1911957" y="1672962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0164951" y="5180486"/>
            <a:ext cx="1474823" cy="850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07"/>
              </a:lnSpc>
              <a:spcBef>
                <a:spcPct val="0"/>
              </a:spcBef>
            </a:pPr>
            <a:r>
              <a:rPr lang="es-CO" sz="1600" spc="47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Mejoramiento de los niveles de lectura y escritura a nivel local.</a:t>
            </a:r>
          </a:p>
        </p:txBody>
      </p:sp>
      <p:grpSp>
        <p:nvGrpSpPr>
          <p:cNvPr id="40" name="Group 40"/>
          <p:cNvGrpSpPr/>
          <p:nvPr/>
        </p:nvGrpSpPr>
        <p:grpSpPr>
          <a:xfrm>
            <a:off x="8066364" y="3566041"/>
            <a:ext cx="1813652" cy="1155841"/>
            <a:chOff x="0" y="0"/>
            <a:chExt cx="2021892" cy="1694246"/>
          </a:xfrm>
          <a:solidFill>
            <a:srgbClr val="CDEDD2"/>
          </a:solidFill>
        </p:grpSpPr>
        <p:sp>
          <p:nvSpPr>
            <p:cNvPr id="41" name="Freeform 41"/>
            <p:cNvSpPr/>
            <p:nvPr/>
          </p:nvSpPr>
          <p:spPr>
            <a:xfrm>
              <a:off x="0" y="0"/>
              <a:ext cx="2021892" cy="1694246"/>
            </a:xfrm>
            <a:custGeom>
              <a:avLst/>
              <a:gdLst/>
              <a:ahLst/>
              <a:cxnLst/>
              <a:rect l="l" t="t" r="r" b="b"/>
              <a:pathLst>
                <a:path w="2021892" h="1694246">
                  <a:moveTo>
                    <a:pt x="1897432" y="1694245"/>
                  </a:moveTo>
                  <a:lnTo>
                    <a:pt x="124460" y="1694245"/>
                  </a:lnTo>
                  <a:cubicBezTo>
                    <a:pt x="55880" y="1694245"/>
                    <a:pt x="0" y="1638365"/>
                    <a:pt x="0" y="15697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97432" y="0"/>
                  </a:lnTo>
                  <a:cubicBezTo>
                    <a:pt x="1966012" y="0"/>
                    <a:pt x="2021892" y="55880"/>
                    <a:pt x="2021892" y="124460"/>
                  </a:cubicBezTo>
                  <a:lnTo>
                    <a:pt x="2021892" y="1569786"/>
                  </a:lnTo>
                  <a:cubicBezTo>
                    <a:pt x="2021892" y="1638365"/>
                    <a:pt x="1966012" y="1694246"/>
                    <a:pt x="1897432" y="1694246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6091004" y="3569880"/>
            <a:ext cx="1865141" cy="1152004"/>
            <a:chOff x="0" y="0"/>
            <a:chExt cx="2021892" cy="1669505"/>
          </a:xfrm>
          <a:solidFill>
            <a:srgbClr val="CDEDD2"/>
          </a:solidFill>
        </p:grpSpPr>
        <p:sp>
          <p:nvSpPr>
            <p:cNvPr id="43" name="Freeform 43"/>
            <p:cNvSpPr/>
            <p:nvPr/>
          </p:nvSpPr>
          <p:spPr>
            <a:xfrm>
              <a:off x="0" y="0"/>
              <a:ext cx="2021892" cy="1669505"/>
            </a:xfrm>
            <a:custGeom>
              <a:avLst/>
              <a:gdLst/>
              <a:ahLst/>
              <a:cxnLst/>
              <a:rect l="l" t="t" r="r" b="b"/>
              <a:pathLst>
                <a:path w="2021892" h="1669505">
                  <a:moveTo>
                    <a:pt x="1897432" y="1669505"/>
                  </a:moveTo>
                  <a:lnTo>
                    <a:pt x="124460" y="1669505"/>
                  </a:lnTo>
                  <a:cubicBezTo>
                    <a:pt x="55880" y="1669505"/>
                    <a:pt x="0" y="1613625"/>
                    <a:pt x="0" y="1545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97432" y="0"/>
                  </a:lnTo>
                  <a:cubicBezTo>
                    <a:pt x="1966012" y="0"/>
                    <a:pt x="2021892" y="55880"/>
                    <a:pt x="2021892" y="124460"/>
                  </a:cubicBezTo>
                  <a:lnTo>
                    <a:pt x="2021892" y="1545045"/>
                  </a:lnTo>
                  <a:cubicBezTo>
                    <a:pt x="2021892" y="1613625"/>
                    <a:pt x="1966012" y="1669505"/>
                    <a:pt x="1897432" y="166950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6246537" y="3665290"/>
            <a:ext cx="1583399" cy="1009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3"/>
              </a:lnSpc>
              <a:spcBef>
                <a:spcPct val="0"/>
              </a:spcBef>
            </a:pPr>
            <a:r>
              <a:rPr lang="es-CO" sz="1400" spc="40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Reconocimiento de saberes ancestrales por parte de los participantes de los talleres.  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8210131" y="2162036"/>
            <a:ext cx="1583399" cy="972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3"/>
              </a:lnSpc>
              <a:spcBef>
                <a:spcPct val="0"/>
              </a:spcBef>
            </a:pPr>
            <a:r>
              <a:rPr lang="es-CO" sz="1600" spc="53" noProof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Apropiación de prácticas de autocuidado por  parte de familias.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9989269" y="1943815"/>
            <a:ext cx="1811682" cy="1485183"/>
            <a:chOff x="0" y="0"/>
            <a:chExt cx="2021892" cy="1395709"/>
          </a:xfrm>
          <a:solidFill>
            <a:srgbClr val="CDEDD2"/>
          </a:solidFill>
        </p:grpSpPr>
        <p:sp>
          <p:nvSpPr>
            <p:cNvPr id="47" name="Freeform 47"/>
            <p:cNvSpPr/>
            <p:nvPr/>
          </p:nvSpPr>
          <p:spPr>
            <a:xfrm>
              <a:off x="0" y="0"/>
              <a:ext cx="2021892" cy="1395709"/>
            </a:xfrm>
            <a:custGeom>
              <a:avLst/>
              <a:gdLst/>
              <a:ahLst/>
              <a:cxnLst/>
              <a:rect l="l" t="t" r="r" b="b"/>
              <a:pathLst>
                <a:path w="2021892" h="1395709">
                  <a:moveTo>
                    <a:pt x="1897432" y="1395709"/>
                  </a:moveTo>
                  <a:lnTo>
                    <a:pt x="124460" y="1395709"/>
                  </a:lnTo>
                  <a:cubicBezTo>
                    <a:pt x="55880" y="1395709"/>
                    <a:pt x="0" y="1339829"/>
                    <a:pt x="0" y="12712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97432" y="0"/>
                  </a:lnTo>
                  <a:cubicBezTo>
                    <a:pt x="1966012" y="0"/>
                    <a:pt x="2021892" y="55880"/>
                    <a:pt x="2021892" y="124460"/>
                  </a:cubicBezTo>
                  <a:lnTo>
                    <a:pt x="2021892" y="1271249"/>
                  </a:lnTo>
                  <a:cubicBezTo>
                    <a:pt x="2021892" y="1339829"/>
                    <a:pt x="1966012" y="1395709"/>
                    <a:pt x="1897432" y="1395709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48" name="TextBox 48"/>
          <p:cNvSpPr txBox="1"/>
          <p:nvPr/>
        </p:nvSpPr>
        <p:spPr>
          <a:xfrm>
            <a:off x="8133675" y="3815339"/>
            <a:ext cx="1705074" cy="622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86"/>
              </a:lnSpc>
              <a:spcBef>
                <a:spcPct val="0"/>
              </a:spcBef>
            </a:pPr>
            <a:r>
              <a:rPr lang="es-CO" sz="1600" spc="56" noProof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 Apropiación de saberes </a:t>
            </a:r>
            <a:r>
              <a:rPr lang="es-CO" sz="1600" spc="56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afroancestrales</a:t>
            </a:r>
            <a:r>
              <a:rPr lang="es-CO" sz="1600" spc="56" noProof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grpSp>
        <p:nvGrpSpPr>
          <p:cNvPr id="49" name="Group 49"/>
          <p:cNvGrpSpPr/>
          <p:nvPr/>
        </p:nvGrpSpPr>
        <p:grpSpPr>
          <a:xfrm>
            <a:off x="9989269" y="3566041"/>
            <a:ext cx="1811682" cy="1163395"/>
            <a:chOff x="0" y="0"/>
            <a:chExt cx="2021797" cy="1669082"/>
          </a:xfrm>
          <a:solidFill>
            <a:srgbClr val="CDEDD2"/>
          </a:solidFill>
        </p:grpSpPr>
        <p:sp>
          <p:nvSpPr>
            <p:cNvPr id="50" name="Freeform 50"/>
            <p:cNvSpPr/>
            <p:nvPr/>
          </p:nvSpPr>
          <p:spPr>
            <a:xfrm>
              <a:off x="0" y="0"/>
              <a:ext cx="2021797" cy="1669082"/>
            </a:xfrm>
            <a:custGeom>
              <a:avLst/>
              <a:gdLst/>
              <a:ahLst/>
              <a:cxnLst/>
              <a:rect l="l" t="t" r="r" b="b"/>
              <a:pathLst>
                <a:path w="2021797" h="1669082">
                  <a:moveTo>
                    <a:pt x="1897337" y="1669082"/>
                  </a:moveTo>
                  <a:lnTo>
                    <a:pt x="124460" y="1669082"/>
                  </a:lnTo>
                  <a:cubicBezTo>
                    <a:pt x="55880" y="1669082"/>
                    <a:pt x="0" y="1613202"/>
                    <a:pt x="0" y="154462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97337" y="0"/>
                  </a:lnTo>
                  <a:cubicBezTo>
                    <a:pt x="1965917" y="0"/>
                    <a:pt x="2021797" y="55880"/>
                    <a:pt x="2021797" y="124460"/>
                  </a:cubicBezTo>
                  <a:lnTo>
                    <a:pt x="2021797" y="1544622"/>
                  </a:lnTo>
                  <a:cubicBezTo>
                    <a:pt x="2021797" y="1613202"/>
                    <a:pt x="1965917" y="1669082"/>
                    <a:pt x="1897337" y="1669082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10099851" y="3800106"/>
            <a:ext cx="1573267" cy="683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1307"/>
              </a:lnSpc>
              <a:spcBef>
                <a:spcPct val="0"/>
              </a:spcBef>
              <a:defRPr sz="1333" spc="47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</a:defRPr>
            </a:lvl1pPr>
          </a:lstStyle>
          <a:p>
            <a:r>
              <a:rPr lang="es-CO" sz="1600" noProof="0">
                <a:sym typeface="DM Sans"/>
              </a:rPr>
              <a:t>Fortalecimiento de una identidad afroancestral.</a:t>
            </a:r>
          </a:p>
        </p:txBody>
      </p:sp>
      <p:grpSp>
        <p:nvGrpSpPr>
          <p:cNvPr id="52" name="Group 52"/>
          <p:cNvGrpSpPr/>
          <p:nvPr/>
        </p:nvGrpSpPr>
        <p:grpSpPr>
          <a:xfrm>
            <a:off x="3816382" y="588402"/>
            <a:ext cx="307340" cy="307945"/>
            <a:chOff x="0" y="0"/>
            <a:chExt cx="6350000" cy="6362494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6350000" cy="6362494"/>
            </a:xfrm>
            <a:custGeom>
              <a:avLst/>
              <a:gdLst/>
              <a:ahLst/>
              <a:cxnLst/>
              <a:rect l="l" t="t" r="r" b="b"/>
              <a:pathLst>
                <a:path w="6350000" h="6362494">
                  <a:moveTo>
                    <a:pt x="3175000" y="0"/>
                  </a:moveTo>
                  <a:cubicBezTo>
                    <a:pt x="1421496" y="0"/>
                    <a:pt x="0" y="1424293"/>
                    <a:pt x="0" y="3181247"/>
                  </a:cubicBezTo>
                  <a:cubicBezTo>
                    <a:pt x="0" y="4938201"/>
                    <a:pt x="1421496" y="6362494"/>
                    <a:pt x="3175000" y="6362494"/>
                  </a:cubicBezTo>
                  <a:cubicBezTo>
                    <a:pt x="4928504" y="6362494"/>
                    <a:pt x="6350000" y="4938201"/>
                    <a:pt x="6350000" y="3181247"/>
                  </a:cubicBezTo>
                  <a:cubicBezTo>
                    <a:pt x="6350000" y="1424293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500"/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54" name="Freeform 54"/>
          <p:cNvSpPr/>
          <p:nvPr/>
        </p:nvSpPr>
        <p:spPr>
          <a:xfrm>
            <a:off x="442973" y="291312"/>
            <a:ext cx="3195610" cy="838847"/>
          </a:xfrm>
          <a:custGeom>
            <a:avLst/>
            <a:gdLst/>
            <a:ahLst/>
            <a:cxnLst/>
            <a:rect l="l" t="t" r="r" b="b"/>
            <a:pathLst>
              <a:path w="4793415" h="1258271">
                <a:moveTo>
                  <a:pt x="0" y="0"/>
                </a:moveTo>
                <a:lnTo>
                  <a:pt x="4793414" y="0"/>
                </a:lnTo>
                <a:lnTo>
                  <a:pt x="4793414" y="1258272"/>
                </a:lnTo>
                <a:lnTo>
                  <a:pt x="0" y="1258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O" sz="1200" noProof="0" dirty="0"/>
          </a:p>
        </p:txBody>
      </p:sp>
      <p:sp>
        <p:nvSpPr>
          <p:cNvPr id="57" name="TextBox 57"/>
          <p:cNvSpPr txBox="1"/>
          <p:nvPr/>
        </p:nvSpPr>
        <p:spPr>
          <a:xfrm>
            <a:off x="6316348" y="2108758"/>
            <a:ext cx="1434411" cy="403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0"/>
              </a:lnSpc>
              <a:spcBef>
                <a:spcPct val="0"/>
              </a:spcBef>
            </a:pPr>
            <a:r>
              <a:rPr lang="es-CO" sz="1400" spc="27" noProof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Reconocimiento de pautas de crianza.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6230769" y="2704351"/>
            <a:ext cx="1685879" cy="6604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0"/>
              </a:lnSpc>
              <a:spcBef>
                <a:spcPct val="0"/>
              </a:spcBef>
            </a:pPr>
            <a:r>
              <a:rPr lang="es-CO" sz="1400" spc="27" noProof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Reconocimiento de la importancia de la salud mental y sus rutas de atención. 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6253793" y="4993945"/>
            <a:ext cx="1583399" cy="5395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0"/>
              </a:lnSpc>
              <a:spcBef>
                <a:spcPct val="0"/>
              </a:spcBef>
            </a:pPr>
            <a:r>
              <a:rPr lang="es-CO" sz="1600" spc="30" noProof="0">
                <a:solidFill>
                  <a:schemeClr val="accent4">
                    <a:lumMod val="49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Participantes con interés por acercarse a la lectura.</a:t>
            </a:r>
            <a:endParaRPr lang="es-CO" sz="1600" spc="30" noProof="0">
              <a:solidFill>
                <a:schemeClr val="accent4">
                  <a:lumMod val="49000"/>
                </a:schemeClr>
              </a:solidFill>
              <a:latin typeface="DM Sans"/>
              <a:ea typeface="DM Sans"/>
              <a:cs typeface="DM Sans"/>
            </a:endParaRPr>
          </a:p>
        </p:txBody>
      </p:sp>
      <p:sp>
        <p:nvSpPr>
          <p:cNvPr id="75" name="TextBox 75"/>
          <p:cNvSpPr txBox="1"/>
          <p:nvPr/>
        </p:nvSpPr>
        <p:spPr>
          <a:xfrm>
            <a:off x="6320409" y="5705321"/>
            <a:ext cx="1583399" cy="539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"/>
              </a:lnSpc>
              <a:spcBef>
                <a:spcPct val="0"/>
              </a:spcBef>
            </a:pPr>
            <a:r>
              <a:rPr lang="es-CO" sz="1600" spc="27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Uso de los espacios y herramientas disponibles.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10099851" y="2250775"/>
            <a:ext cx="1583399" cy="850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7"/>
              </a:lnSpc>
              <a:spcBef>
                <a:spcPct val="0"/>
              </a:spcBef>
            </a:pPr>
            <a:r>
              <a:rPr lang="es-CO" sz="1600" spc="47" noProof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Uso de rutas de atención psicosocial por parte de las familias.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246429" cy="6858000"/>
          </a:xfrm>
          <a:custGeom>
            <a:avLst/>
            <a:gdLst/>
            <a:ahLst/>
            <a:cxnLst/>
            <a:rect l="l" t="t" r="r" b="b"/>
            <a:pathLst>
              <a:path w="18369643" h="10287000">
                <a:moveTo>
                  <a:pt x="0" y="0"/>
                </a:moveTo>
                <a:lnTo>
                  <a:pt x="18369643" y="0"/>
                </a:lnTo>
                <a:lnTo>
                  <a:pt x="1836964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 sz="1200" noProof="0" dirty="0"/>
          </a:p>
        </p:txBody>
      </p:sp>
      <p:grpSp>
        <p:nvGrpSpPr>
          <p:cNvPr id="3" name="Group 3"/>
          <p:cNvGrpSpPr/>
          <p:nvPr/>
        </p:nvGrpSpPr>
        <p:grpSpPr>
          <a:xfrm>
            <a:off x="3816382" y="588402"/>
            <a:ext cx="307340" cy="307945"/>
            <a:chOff x="0" y="0"/>
            <a:chExt cx="6350000" cy="636249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62494"/>
            </a:xfrm>
            <a:custGeom>
              <a:avLst/>
              <a:gdLst/>
              <a:ahLst/>
              <a:cxnLst/>
              <a:rect l="l" t="t" r="r" b="b"/>
              <a:pathLst>
                <a:path w="6350000" h="6362494">
                  <a:moveTo>
                    <a:pt x="3175000" y="0"/>
                  </a:moveTo>
                  <a:cubicBezTo>
                    <a:pt x="1421496" y="0"/>
                    <a:pt x="0" y="1424293"/>
                    <a:pt x="0" y="3181247"/>
                  </a:cubicBezTo>
                  <a:cubicBezTo>
                    <a:pt x="0" y="4938201"/>
                    <a:pt x="1421496" y="6362494"/>
                    <a:pt x="3175000" y="6362494"/>
                  </a:cubicBezTo>
                  <a:cubicBezTo>
                    <a:pt x="4928504" y="6362494"/>
                    <a:pt x="6350000" y="4938201"/>
                    <a:pt x="6350000" y="3181247"/>
                  </a:cubicBezTo>
                  <a:cubicBezTo>
                    <a:pt x="6350000" y="1424293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500"/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7840" y="1457684"/>
            <a:ext cx="11363263" cy="366014"/>
            <a:chOff x="0" y="0"/>
            <a:chExt cx="20502752" cy="660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502752" cy="660400"/>
            </a:xfrm>
            <a:custGeom>
              <a:avLst/>
              <a:gdLst/>
              <a:ahLst/>
              <a:cxnLst/>
              <a:rect l="l" t="t" r="r" b="b"/>
              <a:pathLst>
                <a:path w="20502752" h="660400">
                  <a:moveTo>
                    <a:pt x="2037829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378293" y="0"/>
                  </a:lnTo>
                  <a:cubicBezTo>
                    <a:pt x="20446873" y="0"/>
                    <a:pt x="20502752" y="55880"/>
                    <a:pt x="20502752" y="124460"/>
                  </a:cubicBezTo>
                  <a:lnTo>
                    <a:pt x="20502752" y="535940"/>
                  </a:lnTo>
                  <a:cubicBezTo>
                    <a:pt x="20502752" y="604520"/>
                    <a:pt x="20446873" y="660400"/>
                    <a:pt x="20378293" y="660400"/>
                  </a:cubicBezTo>
                  <a:close/>
                </a:path>
              </a:pathLst>
            </a:custGeom>
            <a:solidFill>
              <a:srgbClr val="FFE500"/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047445" y="1953902"/>
            <a:ext cx="1801575" cy="1212420"/>
            <a:chOff x="0" y="0"/>
            <a:chExt cx="2021892" cy="1395709"/>
          </a:xfrm>
          <a:solidFill>
            <a:srgbClr val="CDEDD2"/>
          </a:solidFill>
        </p:grpSpPr>
        <p:sp>
          <p:nvSpPr>
            <p:cNvPr id="8" name="Freeform 8"/>
            <p:cNvSpPr/>
            <p:nvPr/>
          </p:nvSpPr>
          <p:spPr>
            <a:xfrm>
              <a:off x="0" y="0"/>
              <a:ext cx="2021892" cy="1395709"/>
            </a:xfrm>
            <a:custGeom>
              <a:avLst/>
              <a:gdLst/>
              <a:ahLst/>
              <a:cxnLst/>
              <a:rect l="l" t="t" r="r" b="b"/>
              <a:pathLst>
                <a:path w="2021892" h="1395709">
                  <a:moveTo>
                    <a:pt x="1897432" y="1395709"/>
                  </a:moveTo>
                  <a:lnTo>
                    <a:pt x="124460" y="1395709"/>
                  </a:lnTo>
                  <a:cubicBezTo>
                    <a:pt x="55880" y="1395709"/>
                    <a:pt x="0" y="1339829"/>
                    <a:pt x="0" y="12712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97432" y="0"/>
                  </a:lnTo>
                  <a:cubicBezTo>
                    <a:pt x="1966012" y="0"/>
                    <a:pt x="2021892" y="55880"/>
                    <a:pt x="2021892" y="124460"/>
                  </a:cubicBezTo>
                  <a:lnTo>
                    <a:pt x="2021892" y="1271249"/>
                  </a:lnTo>
                  <a:cubicBezTo>
                    <a:pt x="2021892" y="1339829"/>
                    <a:pt x="1966012" y="1395709"/>
                    <a:pt x="1897432" y="1395709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511802" y="1534732"/>
            <a:ext cx="1356930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corto plazo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325464" y="1534732"/>
            <a:ext cx="1432257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mediano plazo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14920" y="1534946"/>
            <a:ext cx="1305861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Largo plazo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307872" y="223913"/>
            <a:ext cx="1912599" cy="1022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97"/>
              </a:lnSpc>
              <a:spcBef>
                <a:spcPct val="0"/>
              </a:spcBef>
            </a:pPr>
            <a:r>
              <a:rPr lang="es-CO" sz="1926" spc="38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Institución Etnoeducativa Puerto Saija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6407035" y="340898"/>
            <a:ext cx="1756371" cy="689400"/>
            <a:chOff x="0" y="-28575"/>
            <a:chExt cx="3512741" cy="1378802"/>
          </a:xfrm>
        </p:grpSpPr>
        <p:sp>
          <p:nvSpPr>
            <p:cNvPr id="14" name="TextBox 14"/>
            <p:cNvSpPr txBox="1"/>
            <p:nvPr/>
          </p:nvSpPr>
          <p:spPr>
            <a:xfrm>
              <a:off x="0" y="440360"/>
              <a:ext cx="3512741" cy="909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tiempo relativamente breve, generalmente de unos pocos meses a un año.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3512741" cy="3924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17"/>
                </a:lnSpc>
                <a:spcBef>
                  <a:spcPct val="0"/>
                </a:spcBef>
              </a:pPr>
              <a:r>
                <a:rPr lang="es-CO" sz="1155" b="1" spc="46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corto plazo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244435" y="340898"/>
            <a:ext cx="1594314" cy="689400"/>
            <a:chOff x="0" y="-28575"/>
            <a:chExt cx="3188628" cy="1378802"/>
          </a:xfrm>
        </p:grpSpPr>
        <p:sp>
          <p:nvSpPr>
            <p:cNvPr id="17" name="TextBox 17"/>
            <p:cNvSpPr txBox="1"/>
            <p:nvPr/>
          </p:nvSpPr>
          <p:spPr>
            <a:xfrm>
              <a:off x="0" y="440360"/>
              <a:ext cx="3188628" cy="909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período de tiempo intermedio, que suele abarcar de uno a tres años.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28575"/>
              <a:ext cx="3188628" cy="3924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17"/>
                </a:lnSpc>
                <a:spcBef>
                  <a:spcPct val="0"/>
                </a:spcBef>
              </a:pPr>
              <a:r>
                <a:rPr lang="es-CO" sz="1155" b="1" spc="46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Mediano plazo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013449" y="340897"/>
            <a:ext cx="1626325" cy="691508"/>
            <a:chOff x="0" y="-28575"/>
            <a:chExt cx="3252650" cy="1383014"/>
          </a:xfrm>
        </p:grpSpPr>
        <p:sp>
          <p:nvSpPr>
            <p:cNvPr id="20" name="TextBox 20"/>
            <p:cNvSpPr txBox="1"/>
            <p:nvPr/>
          </p:nvSpPr>
          <p:spPr>
            <a:xfrm>
              <a:off x="0" y="444574"/>
              <a:ext cx="3252650" cy="9098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período de tiempo más extenso, generalmente de tres años en adelante.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28575"/>
              <a:ext cx="3252650" cy="3903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79"/>
                </a:lnSpc>
                <a:spcBef>
                  <a:spcPct val="0"/>
                </a:spcBef>
              </a:pPr>
              <a:r>
                <a:rPr lang="es-CO" sz="1127" b="1" spc="45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largo plazo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2603760" y="1534946"/>
            <a:ext cx="1432257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Productos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407840" y="1943816"/>
            <a:ext cx="5615169" cy="1222506"/>
            <a:chOff x="0" y="0"/>
            <a:chExt cx="6464048" cy="140732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464048" cy="1407320"/>
            </a:xfrm>
            <a:custGeom>
              <a:avLst/>
              <a:gdLst/>
              <a:ahLst/>
              <a:cxnLst/>
              <a:rect l="l" t="t" r="r" b="b"/>
              <a:pathLst>
                <a:path w="6464048" h="1407320">
                  <a:moveTo>
                    <a:pt x="6339588" y="1407320"/>
                  </a:moveTo>
                  <a:lnTo>
                    <a:pt x="124460" y="1407320"/>
                  </a:lnTo>
                  <a:cubicBezTo>
                    <a:pt x="55880" y="1407320"/>
                    <a:pt x="0" y="1351440"/>
                    <a:pt x="0" y="128285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39588" y="0"/>
                  </a:lnTo>
                  <a:cubicBezTo>
                    <a:pt x="6408168" y="0"/>
                    <a:pt x="6464048" y="55880"/>
                    <a:pt x="6464048" y="124460"/>
                  </a:cubicBezTo>
                  <a:lnTo>
                    <a:pt x="6464048" y="1282860"/>
                  </a:lnTo>
                  <a:cubicBezTo>
                    <a:pt x="6464048" y="1351440"/>
                    <a:pt x="6408168" y="1407320"/>
                    <a:pt x="6339588" y="1407320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727021" y="2076917"/>
            <a:ext cx="5115483" cy="9821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90"/>
              </a:lnSpc>
              <a:spcBef>
                <a:spcPct val="0"/>
              </a:spcBef>
            </a:pPr>
            <a:r>
              <a:rPr lang="es-CO" sz="1867" spc="67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Generación de capacidades en el manejo de residuos sólidos de la comunidad educativa Puerto Saija (estudiantes grados de 6to a 9no).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407840" y="3219451"/>
            <a:ext cx="5615169" cy="1257300"/>
            <a:chOff x="0" y="0"/>
            <a:chExt cx="6464048" cy="165900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464048" cy="1659009"/>
            </a:xfrm>
            <a:custGeom>
              <a:avLst/>
              <a:gdLst/>
              <a:ahLst/>
              <a:cxnLst/>
              <a:rect l="l" t="t" r="r" b="b"/>
              <a:pathLst>
                <a:path w="6464048" h="1659009">
                  <a:moveTo>
                    <a:pt x="6339588" y="1659009"/>
                  </a:moveTo>
                  <a:lnTo>
                    <a:pt x="124460" y="1659009"/>
                  </a:lnTo>
                  <a:cubicBezTo>
                    <a:pt x="55880" y="1659009"/>
                    <a:pt x="0" y="1603129"/>
                    <a:pt x="0" y="15345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39588" y="0"/>
                  </a:lnTo>
                  <a:cubicBezTo>
                    <a:pt x="6408168" y="0"/>
                    <a:pt x="6464048" y="55880"/>
                    <a:pt x="6464048" y="124460"/>
                  </a:cubicBezTo>
                  <a:lnTo>
                    <a:pt x="6464048" y="1534549"/>
                  </a:lnTo>
                  <a:cubicBezTo>
                    <a:pt x="6464048" y="1603129"/>
                    <a:pt x="6408168" y="1659009"/>
                    <a:pt x="6339588" y="1659009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762146" y="3511197"/>
            <a:ext cx="5115483" cy="7384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90"/>
              </a:lnSpc>
              <a:spcBef>
                <a:spcPct val="0"/>
              </a:spcBef>
            </a:pPr>
            <a:r>
              <a:rPr lang="es-CO" sz="1867" spc="67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Generación de capacidades en separación y reutilización a través de la creación de artesanías ancestrales y otros objetos.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407841" y="4525408"/>
            <a:ext cx="5609431" cy="1477460"/>
            <a:chOff x="0" y="0"/>
            <a:chExt cx="6457444" cy="166950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457444" cy="1669505"/>
            </a:xfrm>
            <a:custGeom>
              <a:avLst/>
              <a:gdLst/>
              <a:ahLst/>
              <a:cxnLst/>
              <a:rect l="l" t="t" r="r" b="b"/>
              <a:pathLst>
                <a:path w="6457444" h="1669505">
                  <a:moveTo>
                    <a:pt x="6332984" y="1669505"/>
                  </a:moveTo>
                  <a:lnTo>
                    <a:pt x="124460" y="1669505"/>
                  </a:lnTo>
                  <a:cubicBezTo>
                    <a:pt x="55880" y="1669505"/>
                    <a:pt x="0" y="1613625"/>
                    <a:pt x="0" y="1545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32984" y="0"/>
                  </a:lnTo>
                  <a:cubicBezTo>
                    <a:pt x="6401564" y="0"/>
                    <a:pt x="6457444" y="55880"/>
                    <a:pt x="6457444" y="124460"/>
                  </a:cubicBezTo>
                  <a:lnTo>
                    <a:pt x="6457444" y="1545045"/>
                  </a:lnTo>
                  <a:cubicBezTo>
                    <a:pt x="6457444" y="1613625"/>
                    <a:pt x="6401564" y="1669505"/>
                    <a:pt x="6332984" y="1669505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654584" y="4706172"/>
            <a:ext cx="5115943" cy="1248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867" spc="57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Realización de espacios de interlocución entre docentes, directivos docentes, estudiantes, padres y madres de familias y entes territoriales sobre el cuidado, preservación y protección del medio ambiente.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6232558" y="4525408"/>
            <a:ext cx="1744284" cy="1477459"/>
            <a:chOff x="0" y="0"/>
            <a:chExt cx="2007978" cy="1669505"/>
          </a:xfrm>
          <a:solidFill>
            <a:srgbClr val="CDEDD2"/>
          </a:solidFill>
        </p:grpSpPr>
        <p:sp>
          <p:nvSpPr>
            <p:cNvPr id="33" name="Freeform 33"/>
            <p:cNvSpPr/>
            <p:nvPr/>
          </p:nvSpPr>
          <p:spPr>
            <a:xfrm>
              <a:off x="0" y="0"/>
              <a:ext cx="2007978" cy="1669505"/>
            </a:xfrm>
            <a:custGeom>
              <a:avLst/>
              <a:gdLst/>
              <a:ahLst/>
              <a:cxnLst/>
              <a:rect l="l" t="t" r="r" b="b"/>
              <a:pathLst>
                <a:path w="2007978" h="1669505">
                  <a:moveTo>
                    <a:pt x="1883518" y="1669505"/>
                  </a:moveTo>
                  <a:lnTo>
                    <a:pt x="124460" y="1669505"/>
                  </a:lnTo>
                  <a:cubicBezTo>
                    <a:pt x="55880" y="1669505"/>
                    <a:pt x="0" y="1613625"/>
                    <a:pt x="0" y="1545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83518" y="0"/>
                  </a:lnTo>
                  <a:cubicBezTo>
                    <a:pt x="1952098" y="0"/>
                    <a:pt x="2007978" y="55880"/>
                    <a:pt x="2007978" y="124460"/>
                  </a:cubicBezTo>
                  <a:lnTo>
                    <a:pt x="2007978" y="1545045"/>
                  </a:lnTo>
                  <a:cubicBezTo>
                    <a:pt x="2007978" y="1613625"/>
                    <a:pt x="1952098" y="1669505"/>
                    <a:pt x="1883518" y="166950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 dirty="0"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6232558" y="1943816"/>
            <a:ext cx="1756371" cy="1222506"/>
            <a:chOff x="0" y="0"/>
            <a:chExt cx="2021892" cy="320521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021892" cy="3205218"/>
            </a:xfrm>
            <a:custGeom>
              <a:avLst/>
              <a:gdLst/>
              <a:ahLst/>
              <a:cxnLst/>
              <a:rect l="l" t="t" r="r" b="b"/>
              <a:pathLst>
                <a:path w="2021892" h="3205218">
                  <a:moveTo>
                    <a:pt x="1897432" y="3205218"/>
                  </a:moveTo>
                  <a:lnTo>
                    <a:pt x="124460" y="3205218"/>
                  </a:lnTo>
                  <a:cubicBezTo>
                    <a:pt x="55880" y="3205218"/>
                    <a:pt x="0" y="3149338"/>
                    <a:pt x="0" y="308075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97432" y="0"/>
                  </a:lnTo>
                  <a:cubicBezTo>
                    <a:pt x="1966012" y="0"/>
                    <a:pt x="2021892" y="55880"/>
                    <a:pt x="2021892" y="124460"/>
                  </a:cubicBezTo>
                  <a:lnTo>
                    <a:pt x="2021892" y="3080758"/>
                  </a:lnTo>
                  <a:cubicBezTo>
                    <a:pt x="2021892" y="3149338"/>
                    <a:pt x="1966012" y="3205218"/>
                    <a:pt x="1897432" y="3205218"/>
                  </a:cubicBezTo>
                  <a:close/>
                </a:path>
              </a:pathLst>
            </a:custGeom>
            <a:solidFill>
              <a:srgbClr val="81D38E">
                <a:alpha val="40000"/>
              </a:srgbClr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8043784" y="4525408"/>
            <a:ext cx="1805236" cy="1477459"/>
            <a:chOff x="0" y="0"/>
            <a:chExt cx="2021892" cy="1684125"/>
          </a:xfrm>
          <a:solidFill>
            <a:srgbClr val="CDEDD2"/>
          </a:solidFill>
        </p:grpSpPr>
        <p:sp>
          <p:nvSpPr>
            <p:cNvPr id="37" name="Freeform 37"/>
            <p:cNvSpPr/>
            <p:nvPr/>
          </p:nvSpPr>
          <p:spPr>
            <a:xfrm>
              <a:off x="0" y="0"/>
              <a:ext cx="2021892" cy="1684125"/>
            </a:xfrm>
            <a:custGeom>
              <a:avLst/>
              <a:gdLst/>
              <a:ahLst/>
              <a:cxnLst/>
              <a:rect l="l" t="t" r="r" b="b"/>
              <a:pathLst>
                <a:path w="2021892" h="1684125">
                  <a:moveTo>
                    <a:pt x="1897432" y="1684125"/>
                  </a:moveTo>
                  <a:lnTo>
                    <a:pt x="124460" y="1684125"/>
                  </a:lnTo>
                  <a:cubicBezTo>
                    <a:pt x="55880" y="1684125"/>
                    <a:pt x="0" y="1628245"/>
                    <a:pt x="0" y="15596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97432" y="0"/>
                  </a:lnTo>
                  <a:cubicBezTo>
                    <a:pt x="1966012" y="0"/>
                    <a:pt x="2021892" y="55880"/>
                    <a:pt x="2021892" y="124460"/>
                  </a:cubicBezTo>
                  <a:lnTo>
                    <a:pt x="2021892" y="1559665"/>
                  </a:lnTo>
                  <a:cubicBezTo>
                    <a:pt x="2021892" y="1628245"/>
                    <a:pt x="1966012" y="1684125"/>
                    <a:pt x="1897432" y="168412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 dirty="0"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915963" y="4525409"/>
            <a:ext cx="1866474" cy="1477458"/>
            <a:chOff x="0" y="0"/>
            <a:chExt cx="2021892" cy="1687582"/>
          </a:xfrm>
          <a:solidFill>
            <a:srgbClr val="CDEDD2"/>
          </a:solidFill>
        </p:grpSpPr>
        <p:sp>
          <p:nvSpPr>
            <p:cNvPr id="39" name="Freeform 39"/>
            <p:cNvSpPr/>
            <p:nvPr/>
          </p:nvSpPr>
          <p:spPr>
            <a:xfrm>
              <a:off x="0" y="0"/>
              <a:ext cx="2021892" cy="1687582"/>
            </a:xfrm>
            <a:custGeom>
              <a:avLst/>
              <a:gdLst/>
              <a:ahLst/>
              <a:cxnLst/>
              <a:rect l="l" t="t" r="r" b="b"/>
              <a:pathLst>
                <a:path w="2021892" h="1687582">
                  <a:moveTo>
                    <a:pt x="1897432" y="1687582"/>
                  </a:moveTo>
                  <a:lnTo>
                    <a:pt x="124460" y="1687582"/>
                  </a:lnTo>
                  <a:cubicBezTo>
                    <a:pt x="55880" y="1687582"/>
                    <a:pt x="0" y="1631702"/>
                    <a:pt x="0" y="156312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97432" y="0"/>
                  </a:lnTo>
                  <a:cubicBezTo>
                    <a:pt x="1966012" y="0"/>
                    <a:pt x="2021892" y="55880"/>
                    <a:pt x="2021892" y="124460"/>
                  </a:cubicBezTo>
                  <a:lnTo>
                    <a:pt x="2021892" y="1563122"/>
                  </a:lnTo>
                  <a:cubicBezTo>
                    <a:pt x="2021892" y="1631702"/>
                    <a:pt x="1966012" y="1687582"/>
                    <a:pt x="1897432" y="1687582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8220171" y="2208953"/>
            <a:ext cx="1530421" cy="7360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"/>
              </a:lnSpc>
              <a:spcBef>
                <a:spcPct val="0"/>
              </a:spcBef>
            </a:pPr>
            <a:r>
              <a:rPr lang="es-CO" sz="1600" spc="40" noProof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Apropiación de prácticas de manejo de residuos sólidos.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8047446" y="3219452"/>
            <a:ext cx="1801574" cy="1257299"/>
            <a:chOff x="0" y="0"/>
            <a:chExt cx="2021892" cy="1680939"/>
          </a:xfrm>
          <a:solidFill>
            <a:srgbClr val="CDEDD2"/>
          </a:solidFill>
        </p:grpSpPr>
        <p:sp>
          <p:nvSpPr>
            <p:cNvPr id="42" name="Freeform 42"/>
            <p:cNvSpPr/>
            <p:nvPr/>
          </p:nvSpPr>
          <p:spPr>
            <a:xfrm>
              <a:off x="0" y="0"/>
              <a:ext cx="2021892" cy="1680939"/>
            </a:xfrm>
            <a:custGeom>
              <a:avLst/>
              <a:gdLst/>
              <a:ahLst/>
              <a:cxnLst/>
              <a:rect l="l" t="t" r="r" b="b"/>
              <a:pathLst>
                <a:path w="2021892" h="1680939">
                  <a:moveTo>
                    <a:pt x="1897432" y="1680939"/>
                  </a:moveTo>
                  <a:lnTo>
                    <a:pt x="124460" y="1680939"/>
                  </a:lnTo>
                  <a:cubicBezTo>
                    <a:pt x="55880" y="1680939"/>
                    <a:pt x="0" y="1625059"/>
                    <a:pt x="0" y="15564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97432" y="0"/>
                  </a:lnTo>
                  <a:cubicBezTo>
                    <a:pt x="1966012" y="0"/>
                    <a:pt x="2021892" y="55880"/>
                    <a:pt x="2021892" y="124460"/>
                  </a:cubicBezTo>
                  <a:lnTo>
                    <a:pt x="2021892" y="1556479"/>
                  </a:lnTo>
                  <a:cubicBezTo>
                    <a:pt x="2021892" y="1625059"/>
                    <a:pt x="1966012" y="1680939"/>
                    <a:pt x="1897432" y="1680939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8143187" y="3534811"/>
            <a:ext cx="1583399" cy="683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7"/>
              </a:lnSpc>
              <a:spcBef>
                <a:spcPct val="0"/>
              </a:spcBef>
            </a:pPr>
            <a:r>
              <a:rPr lang="es-CO" sz="1600" spc="47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Uso de las artesanías ancestrales y otros objetos.</a:t>
            </a:r>
          </a:p>
        </p:txBody>
      </p:sp>
      <p:sp>
        <p:nvSpPr>
          <p:cNvPr id="44" name="Freeform 44"/>
          <p:cNvSpPr/>
          <p:nvPr/>
        </p:nvSpPr>
        <p:spPr>
          <a:xfrm>
            <a:off x="442973" y="291312"/>
            <a:ext cx="3195610" cy="838847"/>
          </a:xfrm>
          <a:custGeom>
            <a:avLst/>
            <a:gdLst/>
            <a:ahLst/>
            <a:cxnLst/>
            <a:rect l="l" t="t" r="r" b="b"/>
            <a:pathLst>
              <a:path w="4793415" h="1258271">
                <a:moveTo>
                  <a:pt x="0" y="0"/>
                </a:moveTo>
                <a:lnTo>
                  <a:pt x="4793414" y="0"/>
                </a:lnTo>
                <a:lnTo>
                  <a:pt x="4793414" y="1258272"/>
                </a:lnTo>
                <a:lnTo>
                  <a:pt x="0" y="1258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O" sz="1200" noProof="0" dirty="0"/>
          </a:p>
        </p:txBody>
      </p:sp>
      <p:grpSp>
        <p:nvGrpSpPr>
          <p:cNvPr id="45" name="Group 45"/>
          <p:cNvGrpSpPr/>
          <p:nvPr/>
        </p:nvGrpSpPr>
        <p:grpSpPr>
          <a:xfrm>
            <a:off x="9915963" y="1943816"/>
            <a:ext cx="1853773" cy="2532935"/>
            <a:chOff x="0" y="0"/>
            <a:chExt cx="2021892" cy="3205218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2021892" cy="3205218"/>
            </a:xfrm>
            <a:custGeom>
              <a:avLst/>
              <a:gdLst/>
              <a:ahLst/>
              <a:cxnLst/>
              <a:rect l="l" t="t" r="r" b="b"/>
              <a:pathLst>
                <a:path w="2021892" h="3205218">
                  <a:moveTo>
                    <a:pt x="1897432" y="3205218"/>
                  </a:moveTo>
                  <a:lnTo>
                    <a:pt x="124460" y="3205218"/>
                  </a:lnTo>
                  <a:cubicBezTo>
                    <a:pt x="55880" y="3205218"/>
                    <a:pt x="0" y="3149338"/>
                    <a:pt x="0" y="308075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97432" y="0"/>
                  </a:lnTo>
                  <a:cubicBezTo>
                    <a:pt x="1966012" y="0"/>
                    <a:pt x="2021892" y="55880"/>
                    <a:pt x="2021892" y="124460"/>
                  </a:cubicBezTo>
                  <a:lnTo>
                    <a:pt x="2021892" y="3080758"/>
                  </a:lnTo>
                  <a:cubicBezTo>
                    <a:pt x="2021892" y="3149338"/>
                    <a:pt x="1966012" y="3205218"/>
                    <a:pt x="1897432" y="3205218"/>
                  </a:cubicBezTo>
                  <a:close/>
                </a:path>
              </a:pathLst>
            </a:custGeom>
            <a:solidFill>
              <a:srgbClr val="81D38E">
                <a:alpha val="40000"/>
              </a:srgbClr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10076150" y="2698030"/>
            <a:ext cx="1583399" cy="1461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  <a:spcBef>
                <a:spcPct val="0"/>
              </a:spcBef>
            </a:pPr>
            <a:r>
              <a:rPr lang="es-CO" sz="1600" spc="40" noProof="0" dirty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Incorporación de prácticas de manejo de residuos sólidos </a:t>
            </a:r>
            <a:r>
              <a:rPr lang="es-CO" sz="1600" spc="53" noProof="0" dirty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a nivel institucional.</a:t>
            </a:r>
            <a:endParaRPr lang="es-CO" sz="1600" spc="53" noProof="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6299499" y="4799716"/>
            <a:ext cx="1583399" cy="928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3"/>
              </a:lnSpc>
              <a:spcBef>
                <a:spcPct val="0"/>
              </a:spcBef>
            </a:pPr>
            <a:r>
              <a:rPr lang="es-CO" sz="1400" spc="43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Cambio en la percepción sobre el cuidado, preservación y protección del medio ambiente.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8163407" y="4638357"/>
            <a:ext cx="1545730" cy="12856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7"/>
              </a:lnSpc>
              <a:spcBef>
                <a:spcPct val="0"/>
              </a:spcBef>
            </a:pPr>
            <a:r>
              <a:rPr lang="es-CO" sz="1400" spc="37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Apoyo de la comunidad educativa a los proyectos relacionados con el cuidado, la protección y preservación del medio ambiente.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0070985" y="4704308"/>
            <a:ext cx="1583399" cy="1183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7"/>
              </a:lnSpc>
              <a:spcBef>
                <a:spcPct val="0"/>
              </a:spcBef>
            </a:pPr>
            <a:r>
              <a:rPr lang="es-CO" sz="1600" spc="47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Mejoramiento de la interrelación de la comunidad educativa con el medio ambiente. 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349040" y="2005056"/>
            <a:ext cx="1484316" cy="1090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  <a:spcBef>
                <a:spcPct val="0"/>
              </a:spcBef>
            </a:pPr>
            <a:r>
              <a:rPr lang="es-CO" sz="1600" spc="50" noProof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Reconocimiento de prácticas de manejo de residuos sólidos.</a:t>
            </a:r>
          </a:p>
        </p:txBody>
      </p:sp>
      <p:grpSp>
        <p:nvGrpSpPr>
          <p:cNvPr id="81" name="Group 34">
            <a:extLst>
              <a:ext uri="{FF2B5EF4-FFF2-40B4-BE49-F238E27FC236}">
                <a16:creationId xmlns:a16="http://schemas.microsoft.com/office/drawing/2014/main" id="{E89AFFA1-4BAF-A070-363D-89AFA97BB4AB}"/>
              </a:ext>
            </a:extLst>
          </p:cNvPr>
          <p:cNvGrpSpPr/>
          <p:nvPr/>
        </p:nvGrpSpPr>
        <p:grpSpPr>
          <a:xfrm>
            <a:off x="6213257" y="3219452"/>
            <a:ext cx="1756371" cy="1257299"/>
            <a:chOff x="0" y="0"/>
            <a:chExt cx="2021892" cy="3205218"/>
          </a:xfrm>
        </p:grpSpPr>
        <p:sp>
          <p:nvSpPr>
            <p:cNvPr id="82" name="Freeform 35">
              <a:extLst>
                <a:ext uri="{FF2B5EF4-FFF2-40B4-BE49-F238E27FC236}">
                  <a16:creationId xmlns:a16="http://schemas.microsoft.com/office/drawing/2014/main" id="{D5D49A36-7A3B-C742-D90C-298F88996019}"/>
                </a:ext>
              </a:extLst>
            </p:cNvPr>
            <p:cNvSpPr/>
            <p:nvPr/>
          </p:nvSpPr>
          <p:spPr>
            <a:xfrm>
              <a:off x="0" y="0"/>
              <a:ext cx="2021892" cy="3205218"/>
            </a:xfrm>
            <a:custGeom>
              <a:avLst/>
              <a:gdLst/>
              <a:ahLst/>
              <a:cxnLst/>
              <a:rect l="l" t="t" r="r" b="b"/>
              <a:pathLst>
                <a:path w="2021892" h="3205218">
                  <a:moveTo>
                    <a:pt x="1897432" y="3205218"/>
                  </a:moveTo>
                  <a:lnTo>
                    <a:pt x="124460" y="3205218"/>
                  </a:lnTo>
                  <a:cubicBezTo>
                    <a:pt x="55880" y="3205218"/>
                    <a:pt x="0" y="3149338"/>
                    <a:pt x="0" y="308075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97432" y="0"/>
                  </a:lnTo>
                  <a:cubicBezTo>
                    <a:pt x="1966012" y="0"/>
                    <a:pt x="2021892" y="55880"/>
                    <a:pt x="2021892" y="124460"/>
                  </a:cubicBezTo>
                  <a:lnTo>
                    <a:pt x="2021892" y="3080758"/>
                  </a:lnTo>
                  <a:cubicBezTo>
                    <a:pt x="2021892" y="3149338"/>
                    <a:pt x="1966012" y="3205218"/>
                    <a:pt x="1897432" y="3205218"/>
                  </a:cubicBezTo>
                  <a:close/>
                </a:path>
              </a:pathLst>
            </a:custGeom>
            <a:solidFill>
              <a:srgbClr val="81D38E">
                <a:alpha val="40000"/>
              </a:srgbClr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56" name="TextBox 56"/>
          <p:cNvSpPr txBox="1"/>
          <p:nvPr/>
        </p:nvSpPr>
        <p:spPr>
          <a:xfrm>
            <a:off x="6328581" y="3322317"/>
            <a:ext cx="1583399" cy="10836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  <a:spcBef>
                <a:spcPct val="0"/>
              </a:spcBef>
            </a:pPr>
            <a:r>
              <a:rPr lang="es-CO" sz="1400" spc="50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Correcta separación de los residuos sólidos de la institución al hacer la disposición final.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23286" y="1457684"/>
            <a:ext cx="11298598" cy="366014"/>
            <a:chOff x="0" y="0"/>
            <a:chExt cx="20413945" cy="660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413945" cy="660400"/>
            </a:xfrm>
            <a:custGeom>
              <a:avLst/>
              <a:gdLst/>
              <a:ahLst/>
              <a:cxnLst/>
              <a:rect l="l" t="t" r="r" b="b"/>
              <a:pathLst>
                <a:path w="20413945" h="660400">
                  <a:moveTo>
                    <a:pt x="20289484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289484" y="0"/>
                  </a:lnTo>
                  <a:cubicBezTo>
                    <a:pt x="20358064" y="0"/>
                    <a:pt x="20413945" y="55880"/>
                    <a:pt x="20413945" y="124460"/>
                  </a:cubicBezTo>
                  <a:lnTo>
                    <a:pt x="20413945" y="535940"/>
                  </a:lnTo>
                  <a:cubicBezTo>
                    <a:pt x="20413945" y="604520"/>
                    <a:pt x="20358064" y="660400"/>
                    <a:pt x="20289484" y="660400"/>
                  </a:cubicBezTo>
                  <a:close/>
                </a:path>
              </a:pathLst>
            </a:custGeom>
            <a:solidFill>
              <a:srgbClr val="FFE500"/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6511802" y="1534732"/>
            <a:ext cx="1356930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corto plazo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325464" y="1534732"/>
            <a:ext cx="1432257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mediano plazo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214920" y="1534946"/>
            <a:ext cx="1305861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Largo plazo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852680" y="256087"/>
            <a:ext cx="2615334" cy="1173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0"/>
              </a:lnSpc>
            </a:pPr>
            <a:r>
              <a:rPr lang="es-CO" sz="2193" spc="43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Jóvenes Creadores del Chocó</a:t>
            </a:r>
          </a:p>
          <a:p>
            <a:pPr>
              <a:lnSpc>
                <a:spcPts val="3070"/>
              </a:lnSpc>
              <a:spcBef>
                <a:spcPct val="0"/>
              </a:spcBef>
            </a:pPr>
            <a:endParaRPr lang="es-CO" sz="2193" spc="43" noProof="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5" name="Group 25"/>
          <p:cNvGrpSpPr/>
          <p:nvPr/>
        </p:nvGrpSpPr>
        <p:grpSpPr>
          <a:xfrm>
            <a:off x="6407035" y="340898"/>
            <a:ext cx="1756371" cy="689400"/>
            <a:chOff x="0" y="-28575"/>
            <a:chExt cx="3512741" cy="1378802"/>
          </a:xfrm>
        </p:grpSpPr>
        <p:sp>
          <p:nvSpPr>
            <p:cNvPr id="26" name="TextBox 26"/>
            <p:cNvSpPr txBox="1"/>
            <p:nvPr/>
          </p:nvSpPr>
          <p:spPr>
            <a:xfrm>
              <a:off x="0" y="440360"/>
              <a:ext cx="3512741" cy="909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tiempo relativamente breve, generalmente de unos pocos meses a un año.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28575"/>
              <a:ext cx="3512741" cy="3924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17"/>
                </a:lnSpc>
                <a:spcBef>
                  <a:spcPct val="0"/>
                </a:spcBef>
              </a:pPr>
              <a:r>
                <a:rPr lang="es-CO" sz="1155" b="1" spc="46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corto plazo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8244435" y="340898"/>
            <a:ext cx="1594314" cy="689400"/>
            <a:chOff x="0" y="-28575"/>
            <a:chExt cx="3188628" cy="1378802"/>
          </a:xfrm>
        </p:grpSpPr>
        <p:sp>
          <p:nvSpPr>
            <p:cNvPr id="29" name="TextBox 29"/>
            <p:cNvSpPr txBox="1"/>
            <p:nvPr/>
          </p:nvSpPr>
          <p:spPr>
            <a:xfrm>
              <a:off x="0" y="440360"/>
              <a:ext cx="3188628" cy="909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período de tiempo intermedio, que suele abarcar de uno a tres años.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28575"/>
              <a:ext cx="3188628" cy="3924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17"/>
                </a:lnSpc>
                <a:spcBef>
                  <a:spcPct val="0"/>
                </a:spcBef>
              </a:pPr>
              <a:r>
                <a:rPr lang="es-CO" sz="1155" b="1" spc="46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Mediano plazo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0013449" y="340897"/>
            <a:ext cx="1626325" cy="691508"/>
            <a:chOff x="0" y="-28575"/>
            <a:chExt cx="3252650" cy="1383014"/>
          </a:xfrm>
        </p:grpSpPr>
        <p:sp>
          <p:nvSpPr>
            <p:cNvPr id="32" name="TextBox 32"/>
            <p:cNvSpPr txBox="1"/>
            <p:nvPr/>
          </p:nvSpPr>
          <p:spPr>
            <a:xfrm>
              <a:off x="0" y="444574"/>
              <a:ext cx="3252650" cy="9098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período de tiempo más extenso, generalmente de tres años en adelante.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28575"/>
              <a:ext cx="3252650" cy="3903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79"/>
                </a:lnSpc>
                <a:spcBef>
                  <a:spcPct val="0"/>
                </a:spcBef>
              </a:pPr>
              <a:r>
                <a:rPr lang="es-CO" sz="1127" b="1" spc="45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largo plazo</a:t>
              </a: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2603760" y="1534946"/>
            <a:ext cx="1432257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Productos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8030507" y="1955935"/>
            <a:ext cx="1738017" cy="4561166"/>
            <a:chOff x="0" y="0"/>
            <a:chExt cx="1936489" cy="2693519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936489" cy="2693519"/>
            </a:xfrm>
            <a:custGeom>
              <a:avLst/>
              <a:gdLst/>
              <a:ahLst/>
              <a:cxnLst/>
              <a:rect l="l" t="t" r="r" b="b"/>
              <a:pathLst>
                <a:path w="1936489" h="2693519">
                  <a:moveTo>
                    <a:pt x="1812029" y="2693519"/>
                  </a:moveTo>
                  <a:lnTo>
                    <a:pt x="124460" y="2693519"/>
                  </a:lnTo>
                  <a:cubicBezTo>
                    <a:pt x="55880" y="2693519"/>
                    <a:pt x="0" y="2637639"/>
                    <a:pt x="0" y="256905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12029" y="0"/>
                  </a:lnTo>
                  <a:cubicBezTo>
                    <a:pt x="1880609" y="0"/>
                    <a:pt x="1936489" y="55880"/>
                    <a:pt x="1936489" y="124460"/>
                  </a:cubicBezTo>
                  <a:lnTo>
                    <a:pt x="1936489" y="2569059"/>
                  </a:lnTo>
                  <a:cubicBezTo>
                    <a:pt x="1936489" y="2637639"/>
                    <a:pt x="1880609" y="2693519"/>
                    <a:pt x="1812029" y="2693519"/>
                  </a:cubicBezTo>
                  <a:close/>
                </a:path>
              </a:pathLst>
            </a:custGeom>
            <a:solidFill>
              <a:srgbClr val="81D38E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9854123" y="1955935"/>
            <a:ext cx="1867759" cy="4561166"/>
            <a:chOff x="27628" y="17257"/>
            <a:chExt cx="1865845" cy="2357008"/>
          </a:xfrm>
        </p:grpSpPr>
        <p:sp>
          <p:nvSpPr>
            <p:cNvPr id="46" name="Freeform 46"/>
            <p:cNvSpPr/>
            <p:nvPr/>
          </p:nvSpPr>
          <p:spPr>
            <a:xfrm>
              <a:off x="27628" y="17257"/>
              <a:ext cx="1865845" cy="2357008"/>
            </a:xfrm>
            <a:custGeom>
              <a:avLst/>
              <a:gdLst/>
              <a:ahLst/>
              <a:cxnLst/>
              <a:rect l="l" t="t" r="r" b="b"/>
              <a:pathLst>
                <a:path w="1893473" h="2693519">
                  <a:moveTo>
                    <a:pt x="1769013" y="2693519"/>
                  </a:moveTo>
                  <a:lnTo>
                    <a:pt x="124460" y="2693519"/>
                  </a:lnTo>
                  <a:cubicBezTo>
                    <a:pt x="55880" y="2693519"/>
                    <a:pt x="0" y="2637639"/>
                    <a:pt x="0" y="256905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69013" y="0"/>
                  </a:lnTo>
                  <a:cubicBezTo>
                    <a:pt x="1837593" y="0"/>
                    <a:pt x="1893473" y="55880"/>
                    <a:pt x="1893473" y="124460"/>
                  </a:cubicBezTo>
                  <a:lnTo>
                    <a:pt x="1893473" y="2569059"/>
                  </a:lnTo>
                  <a:cubicBezTo>
                    <a:pt x="1893473" y="2637639"/>
                    <a:pt x="1837593" y="2693519"/>
                    <a:pt x="1769013" y="2693519"/>
                  </a:cubicBezTo>
                  <a:close/>
                </a:path>
              </a:pathLst>
            </a:custGeom>
            <a:solidFill>
              <a:srgbClr val="81D38E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464740" y="1960250"/>
            <a:ext cx="5591010" cy="1107692"/>
            <a:chOff x="0" y="0"/>
            <a:chExt cx="6091299" cy="765545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6091299" cy="765545"/>
            </a:xfrm>
            <a:custGeom>
              <a:avLst/>
              <a:gdLst/>
              <a:ahLst/>
              <a:cxnLst/>
              <a:rect l="l" t="t" r="r" b="b"/>
              <a:pathLst>
                <a:path w="6091299" h="765545">
                  <a:moveTo>
                    <a:pt x="5966839" y="765545"/>
                  </a:moveTo>
                  <a:lnTo>
                    <a:pt x="124460" y="765545"/>
                  </a:lnTo>
                  <a:cubicBezTo>
                    <a:pt x="55880" y="765545"/>
                    <a:pt x="0" y="709665"/>
                    <a:pt x="0" y="6410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966839" y="0"/>
                  </a:lnTo>
                  <a:cubicBezTo>
                    <a:pt x="6035419" y="0"/>
                    <a:pt x="6091299" y="55880"/>
                    <a:pt x="6091299" y="124460"/>
                  </a:cubicBezTo>
                  <a:lnTo>
                    <a:pt x="6091299" y="641085"/>
                  </a:lnTo>
                  <a:cubicBezTo>
                    <a:pt x="6091299" y="709665"/>
                    <a:pt x="6035419" y="765545"/>
                    <a:pt x="5966839" y="765545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466418" y="3156845"/>
            <a:ext cx="5589333" cy="993932"/>
            <a:chOff x="0" y="0"/>
            <a:chExt cx="6852765" cy="707975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6852765" cy="707975"/>
            </a:xfrm>
            <a:custGeom>
              <a:avLst/>
              <a:gdLst/>
              <a:ahLst/>
              <a:cxnLst/>
              <a:rect l="l" t="t" r="r" b="b"/>
              <a:pathLst>
                <a:path w="6852765" h="707975">
                  <a:moveTo>
                    <a:pt x="6728304" y="707975"/>
                  </a:moveTo>
                  <a:lnTo>
                    <a:pt x="124460" y="707975"/>
                  </a:lnTo>
                  <a:cubicBezTo>
                    <a:pt x="55880" y="707975"/>
                    <a:pt x="0" y="652095"/>
                    <a:pt x="0" y="58351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728305" y="0"/>
                  </a:lnTo>
                  <a:cubicBezTo>
                    <a:pt x="6796884" y="0"/>
                    <a:pt x="6852765" y="55880"/>
                    <a:pt x="6852765" y="124460"/>
                  </a:cubicBezTo>
                  <a:lnTo>
                    <a:pt x="6852765" y="583515"/>
                  </a:lnTo>
                  <a:cubicBezTo>
                    <a:pt x="6852765" y="652095"/>
                    <a:pt x="6796884" y="707975"/>
                    <a:pt x="6728305" y="707975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627926" y="2208184"/>
            <a:ext cx="5315435" cy="700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9"/>
              </a:lnSpc>
              <a:spcBef>
                <a:spcPct val="0"/>
              </a:spcBef>
            </a:pPr>
            <a:r>
              <a:rPr lang="es-CO" spc="64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Fortalecimiento organizacional en capacidades administrativas, operativas, </a:t>
            </a:r>
            <a:r>
              <a:rPr lang="es-CO" spc="64" noProof="0" dirty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interseccionales</a:t>
            </a:r>
            <a:r>
              <a:rPr lang="es-CO" spc="64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y técnicas.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868162" y="3446522"/>
            <a:ext cx="4834962" cy="492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07"/>
              </a:lnSpc>
            </a:pPr>
            <a:r>
              <a:rPr lang="es-CO" spc="68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Acompañamiento en la implementación </a:t>
            </a:r>
          </a:p>
          <a:p>
            <a:pPr algn="ctr">
              <a:lnSpc>
                <a:spcPts val="1907"/>
              </a:lnSpc>
              <a:spcBef>
                <a:spcPct val="0"/>
              </a:spcBef>
            </a:pPr>
            <a:r>
              <a:rPr lang="es-CO" spc="68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 los proyectos.</a:t>
            </a:r>
          </a:p>
        </p:txBody>
      </p:sp>
      <p:grpSp>
        <p:nvGrpSpPr>
          <p:cNvPr id="53" name="Group 53"/>
          <p:cNvGrpSpPr/>
          <p:nvPr/>
        </p:nvGrpSpPr>
        <p:grpSpPr>
          <a:xfrm>
            <a:off x="6149396" y="1955936"/>
            <a:ext cx="1801517" cy="4561166"/>
            <a:chOff x="0" y="0"/>
            <a:chExt cx="1918119" cy="2720649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1918119" cy="2720649"/>
            </a:xfrm>
            <a:custGeom>
              <a:avLst/>
              <a:gdLst/>
              <a:ahLst/>
              <a:cxnLst/>
              <a:rect l="l" t="t" r="r" b="b"/>
              <a:pathLst>
                <a:path w="1918119" h="2720649">
                  <a:moveTo>
                    <a:pt x="1793659" y="2720649"/>
                  </a:moveTo>
                  <a:lnTo>
                    <a:pt x="124460" y="2720649"/>
                  </a:lnTo>
                  <a:cubicBezTo>
                    <a:pt x="55880" y="2720649"/>
                    <a:pt x="0" y="2664769"/>
                    <a:pt x="0" y="25961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93659" y="0"/>
                  </a:lnTo>
                  <a:cubicBezTo>
                    <a:pt x="1862239" y="0"/>
                    <a:pt x="1918119" y="55880"/>
                    <a:pt x="1918119" y="124460"/>
                  </a:cubicBezTo>
                  <a:lnTo>
                    <a:pt x="1918119" y="2596189"/>
                  </a:lnTo>
                  <a:cubicBezTo>
                    <a:pt x="1918119" y="2664769"/>
                    <a:pt x="1862239" y="2720649"/>
                    <a:pt x="1793659" y="2720649"/>
                  </a:cubicBezTo>
                  <a:close/>
                </a:path>
              </a:pathLst>
            </a:custGeom>
            <a:solidFill>
              <a:srgbClr val="81D38E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480795" y="5400316"/>
            <a:ext cx="5574955" cy="1075839"/>
            <a:chOff x="0" y="0"/>
            <a:chExt cx="7774620" cy="683751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7774620" cy="683751"/>
            </a:xfrm>
            <a:custGeom>
              <a:avLst/>
              <a:gdLst/>
              <a:ahLst/>
              <a:cxnLst/>
              <a:rect l="l" t="t" r="r" b="b"/>
              <a:pathLst>
                <a:path w="7774620" h="683751">
                  <a:moveTo>
                    <a:pt x="7650159" y="683751"/>
                  </a:moveTo>
                  <a:lnTo>
                    <a:pt x="124460" y="683751"/>
                  </a:lnTo>
                  <a:cubicBezTo>
                    <a:pt x="55880" y="683751"/>
                    <a:pt x="0" y="627871"/>
                    <a:pt x="0" y="5592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650159" y="0"/>
                  </a:lnTo>
                  <a:cubicBezTo>
                    <a:pt x="7718740" y="0"/>
                    <a:pt x="7774620" y="55880"/>
                    <a:pt x="7774620" y="124460"/>
                  </a:cubicBezTo>
                  <a:lnTo>
                    <a:pt x="7774620" y="559291"/>
                  </a:lnTo>
                  <a:cubicBezTo>
                    <a:pt x="7774620" y="627871"/>
                    <a:pt x="7718740" y="683751"/>
                    <a:pt x="7650159" y="683751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57" name="TextBox 57"/>
          <p:cNvSpPr txBox="1"/>
          <p:nvPr/>
        </p:nvSpPr>
        <p:spPr>
          <a:xfrm>
            <a:off x="850791" y="5815797"/>
            <a:ext cx="4834962" cy="26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7"/>
              </a:lnSpc>
              <a:spcBef>
                <a:spcPct val="0"/>
              </a:spcBef>
            </a:pPr>
            <a:r>
              <a:rPr lang="es-CO" sz="2000" spc="71" noProof="0" dirty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Administración de recursos.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480795" y="4268180"/>
            <a:ext cx="5567069" cy="1005440"/>
            <a:chOff x="0" y="0"/>
            <a:chExt cx="7783603" cy="683751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7783603" cy="683751"/>
            </a:xfrm>
            <a:custGeom>
              <a:avLst/>
              <a:gdLst/>
              <a:ahLst/>
              <a:cxnLst/>
              <a:rect l="l" t="t" r="r" b="b"/>
              <a:pathLst>
                <a:path w="7783603" h="683751">
                  <a:moveTo>
                    <a:pt x="7659143" y="683751"/>
                  </a:moveTo>
                  <a:lnTo>
                    <a:pt x="124460" y="683751"/>
                  </a:lnTo>
                  <a:cubicBezTo>
                    <a:pt x="55880" y="683751"/>
                    <a:pt x="0" y="627871"/>
                    <a:pt x="0" y="5592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659143" y="0"/>
                  </a:lnTo>
                  <a:cubicBezTo>
                    <a:pt x="7727724" y="0"/>
                    <a:pt x="7783603" y="55880"/>
                    <a:pt x="7783603" y="124460"/>
                  </a:cubicBezTo>
                  <a:lnTo>
                    <a:pt x="7783603" y="559291"/>
                  </a:lnTo>
                  <a:cubicBezTo>
                    <a:pt x="7783603" y="627871"/>
                    <a:pt x="7727724" y="683751"/>
                    <a:pt x="7659143" y="683751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60" name="TextBox 60"/>
          <p:cNvSpPr txBox="1"/>
          <p:nvPr/>
        </p:nvSpPr>
        <p:spPr>
          <a:xfrm>
            <a:off x="859929" y="4603744"/>
            <a:ext cx="4834962" cy="425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5"/>
              </a:lnSpc>
              <a:spcBef>
                <a:spcPct val="0"/>
              </a:spcBef>
            </a:pPr>
            <a:r>
              <a:rPr lang="es-CO" spc="57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Asistencia en la presentación de informes y seguimiento a los proyectos.</a:t>
            </a:r>
          </a:p>
        </p:txBody>
      </p:sp>
      <p:sp>
        <p:nvSpPr>
          <p:cNvPr id="61" name="Freeform 61"/>
          <p:cNvSpPr/>
          <p:nvPr/>
        </p:nvSpPr>
        <p:spPr>
          <a:xfrm>
            <a:off x="505129" y="-10635"/>
            <a:ext cx="1846943" cy="1468319"/>
          </a:xfrm>
          <a:custGeom>
            <a:avLst/>
            <a:gdLst/>
            <a:ahLst/>
            <a:cxnLst/>
            <a:rect l="l" t="t" r="r" b="b"/>
            <a:pathLst>
              <a:path w="2770414" h="2202479">
                <a:moveTo>
                  <a:pt x="0" y="0"/>
                </a:moveTo>
                <a:lnTo>
                  <a:pt x="2770414" y="0"/>
                </a:lnTo>
                <a:lnTo>
                  <a:pt x="2770414" y="2202479"/>
                </a:lnTo>
                <a:lnTo>
                  <a:pt x="0" y="22024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O" sz="1200" noProof="0" dirty="0"/>
          </a:p>
        </p:txBody>
      </p:sp>
      <p:grpSp>
        <p:nvGrpSpPr>
          <p:cNvPr id="62" name="Group 62"/>
          <p:cNvGrpSpPr/>
          <p:nvPr/>
        </p:nvGrpSpPr>
        <p:grpSpPr>
          <a:xfrm>
            <a:off x="2450089" y="533365"/>
            <a:ext cx="307340" cy="307945"/>
            <a:chOff x="0" y="0"/>
            <a:chExt cx="6350000" cy="6362494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6350000" cy="6362494"/>
            </a:xfrm>
            <a:custGeom>
              <a:avLst/>
              <a:gdLst/>
              <a:ahLst/>
              <a:cxnLst/>
              <a:rect l="l" t="t" r="r" b="b"/>
              <a:pathLst>
                <a:path w="6350000" h="6362494">
                  <a:moveTo>
                    <a:pt x="3175000" y="0"/>
                  </a:moveTo>
                  <a:cubicBezTo>
                    <a:pt x="1421496" y="0"/>
                    <a:pt x="0" y="1424293"/>
                    <a:pt x="0" y="3181247"/>
                  </a:cubicBezTo>
                  <a:cubicBezTo>
                    <a:pt x="0" y="4938201"/>
                    <a:pt x="1421496" y="6362494"/>
                    <a:pt x="3175000" y="6362494"/>
                  </a:cubicBezTo>
                  <a:cubicBezTo>
                    <a:pt x="4928504" y="6362494"/>
                    <a:pt x="6350000" y="4938201"/>
                    <a:pt x="6350000" y="3181247"/>
                  </a:cubicBezTo>
                  <a:cubicBezTo>
                    <a:pt x="6350000" y="1424293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500"/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66" name="TextBox 66"/>
          <p:cNvSpPr txBox="1"/>
          <p:nvPr/>
        </p:nvSpPr>
        <p:spPr>
          <a:xfrm>
            <a:off x="6157282" y="3014295"/>
            <a:ext cx="1805009" cy="10332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23"/>
              </a:lnSpc>
              <a:spcBef>
                <a:spcPct val="0"/>
              </a:spcBef>
            </a:pPr>
            <a:r>
              <a:rPr lang="es-CO" sz="1600" spc="57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Implementación de las recomendaciones para la gestión de proyectos.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8153235" y="3769234"/>
            <a:ext cx="1500791" cy="1238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7"/>
              </a:lnSpc>
              <a:spcBef>
                <a:spcPct val="0"/>
              </a:spcBef>
            </a:pPr>
            <a:r>
              <a:rPr lang="es-CO" sz="1600" spc="57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Autonomía en la presentación, gestión y ejecución de proyectos.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999231" y="2771140"/>
            <a:ext cx="1569325" cy="1028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0"/>
              </a:lnSpc>
              <a:spcBef>
                <a:spcPct val="0"/>
              </a:spcBef>
            </a:pPr>
            <a:r>
              <a:rPr lang="es-CO" sz="1600" spc="56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Sostenibilidad administrativa, operativa y técnica de la organización.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6194128" y="5121221"/>
            <a:ext cx="1749880" cy="4401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92"/>
              </a:lnSpc>
              <a:spcBef>
                <a:spcPct val="0"/>
              </a:spcBef>
            </a:pPr>
            <a:r>
              <a:rPr lang="es-CO" sz="1600" spc="60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Comercialización de productos.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10124850" y="4472628"/>
            <a:ext cx="1344349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5"/>
              </a:lnSpc>
              <a:spcBef>
                <a:spcPct val="0"/>
              </a:spcBef>
            </a:pPr>
            <a:r>
              <a:rPr lang="es-CO" sz="1600" spc="73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Soberanía alimentaria.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07840" y="1457684"/>
            <a:ext cx="11363263" cy="366014"/>
            <a:chOff x="0" y="0"/>
            <a:chExt cx="20502752" cy="660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502752" cy="660400"/>
            </a:xfrm>
            <a:custGeom>
              <a:avLst/>
              <a:gdLst/>
              <a:ahLst/>
              <a:cxnLst/>
              <a:rect l="l" t="t" r="r" b="b"/>
              <a:pathLst>
                <a:path w="20502752" h="660400">
                  <a:moveTo>
                    <a:pt x="2037829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378293" y="0"/>
                  </a:lnTo>
                  <a:cubicBezTo>
                    <a:pt x="20446873" y="0"/>
                    <a:pt x="20502752" y="55880"/>
                    <a:pt x="20502752" y="124460"/>
                  </a:cubicBezTo>
                  <a:lnTo>
                    <a:pt x="20502752" y="535940"/>
                  </a:lnTo>
                  <a:cubicBezTo>
                    <a:pt x="20502752" y="604520"/>
                    <a:pt x="20446873" y="660400"/>
                    <a:pt x="20378293" y="660400"/>
                  </a:cubicBezTo>
                  <a:close/>
                </a:path>
              </a:pathLst>
            </a:custGeom>
            <a:solidFill>
              <a:srgbClr val="FFE500"/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092079" y="1922226"/>
            <a:ext cx="1802717" cy="4583943"/>
            <a:chOff x="0" y="0"/>
            <a:chExt cx="2021892" cy="226413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21892" cy="2264134"/>
            </a:xfrm>
            <a:custGeom>
              <a:avLst/>
              <a:gdLst/>
              <a:ahLst/>
              <a:cxnLst/>
              <a:rect l="l" t="t" r="r" b="b"/>
              <a:pathLst>
                <a:path w="2021892" h="2264134">
                  <a:moveTo>
                    <a:pt x="1897432" y="2264134"/>
                  </a:moveTo>
                  <a:lnTo>
                    <a:pt x="124460" y="2264134"/>
                  </a:lnTo>
                  <a:cubicBezTo>
                    <a:pt x="55880" y="2264134"/>
                    <a:pt x="0" y="2208254"/>
                    <a:pt x="0" y="21396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97432" y="0"/>
                  </a:lnTo>
                  <a:cubicBezTo>
                    <a:pt x="1966012" y="0"/>
                    <a:pt x="2021892" y="55880"/>
                    <a:pt x="2021892" y="124460"/>
                  </a:cubicBezTo>
                  <a:lnTo>
                    <a:pt x="2021892" y="2139674"/>
                  </a:lnTo>
                  <a:cubicBezTo>
                    <a:pt x="2021892" y="2208254"/>
                    <a:pt x="1966012" y="2264134"/>
                    <a:pt x="1897432" y="2264134"/>
                  </a:cubicBezTo>
                  <a:close/>
                </a:path>
              </a:pathLst>
            </a:custGeom>
            <a:solidFill>
              <a:srgbClr val="CEEED3"/>
            </a:solidFill>
          </p:spPr>
          <p:txBody>
            <a:bodyPr/>
            <a:lstStyle/>
            <a:p>
              <a:endParaRPr lang="es-CO" sz="1200" noProof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511802" y="1534732"/>
            <a:ext cx="1356930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corto plazo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325464" y="1534732"/>
            <a:ext cx="1432257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mediano plazo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14920" y="1534946"/>
            <a:ext cx="1305861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Largo plazo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22901" y="306887"/>
            <a:ext cx="2924763" cy="776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0"/>
              </a:lnSpc>
              <a:spcBef>
                <a:spcPct val="0"/>
              </a:spcBef>
            </a:pPr>
            <a:r>
              <a:rPr lang="es-CO" sz="2193" spc="43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Consejo comunitario de SIVIRÚ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6407035" y="340898"/>
            <a:ext cx="1756371" cy="689400"/>
            <a:chOff x="0" y="-28575"/>
            <a:chExt cx="3512741" cy="1378802"/>
          </a:xfrm>
        </p:grpSpPr>
        <p:sp>
          <p:nvSpPr>
            <p:cNvPr id="12" name="TextBox 12"/>
            <p:cNvSpPr txBox="1"/>
            <p:nvPr/>
          </p:nvSpPr>
          <p:spPr>
            <a:xfrm>
              <a:off x="0" y="440360"/>
              <a:ext cx="3512741" cy="909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tiempo relativamente breve, generalmente de unos pocos meses a un año.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3512741" cy="3924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17"/>
                </a:lnSpc>
                <a:spcBef>
                  <a:spcPct val="0"/>
                </a:spcBef>
              </a:pPr>
              <a:r>
                <a:rPr lang="es-CO" sz="1155" b="1" spc="46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corto plazo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244435" y="340898"/>
            <a:ext cx="1594314" cy="689400"/>
            <a:chOff x="0" y="-28575"/>
            <a:chExt cx="3188628" cy="1378802"/>
          </a:xfrm>
        </p:grpSpPr>
        <p:sp>
          <p:nvSpPr>
            <p:cNvPr id="15" name="TextBox 15"/>
            <p:cNvSpPr txBox="1"/>
            <p:nvPr/>
          </p:nvSpPr>
          <p:spPr>
            <a:xfrm>
              <a:off x="0" y="440360"/>
              <a:ext cx="3188628" cy="909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período de tiempo intermedio, que suele abarcar de uno a tres años.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3188628" cy="3924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17"/>
                </a:lnSpc>
                <a:spcBef>
                  <a:spcPct val="0"/>
                </a:spcBef>
              </a:pPr>
              <a:r>
                <a:rPr lang="es-CO" sz="1155" b="1" spc="46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Mediano plazo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013449" y="340897"/>
            <a:ext cx="1626325" cy="691508"/>
            <a:chOff x="0" y="-28575"/>
            <a:chExt cx="3252650" cy="1383014"/>
          </a:xfrm>
        </p:grpSpPr>
        <p:sp>
          <p:nvSpPr>
            <p:cNvPr id="18" name="TextBox 18"/>
            <p:cNvSpPr txBox="1"/>
            <p:nvPr/>
          </p:nvSpPr>
          <p:spPr>
            <a:xfrm>
              <a:off x="0" y="444574"/>
              <a:ext cx="3252650" cy="9098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período de tiempo más extenso, generalmente de tres años en adelante.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28575"/>
              <a:ext cx="3252650" cy="3903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79"/>
                </a:lnSpc>
                <a:spcBef>
                  <a:spcPct val="0"/>
                </a:spcBef>
              </a:pPr>
              <a:r>
                <a:rPr lang="es-CO" sz="1127" b="1" spc="45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largo plazo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2603760" y="1534946"/>
            <a:ext cx="1432257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Productos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407841" y="1932736"/>
            <a:ext cx="5615966" cy="2251337"/>
            <a:chOff x="0" y="0"/>
            <a:chExt cx="6458215" cy="112543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458215" cy="1125439"/>
            </a:xfrm>
            <a:custGeom>
              <a:avLst/>
              <a:gdLst/>
              <a:ahLst/>
              <a:cxnLst/>
              <a:rect l="l" t="t" r="r" b="b"/>
              <a:pathLst>
                <a:path w="6458215" h="1125439">
                  <a:moveTo>
                    <a:pt x="6333755" y="1125439"/>
                  </a:moveTo>
                  <a:lnTo>
                    <a:pt x="124460" y="1125439"/>
                  </a:lnTo>
                  <a:cubicBezTo>
                    <a:pt x="55880" y="1125439"/>
                    <a:pt x="0" y="1069559"/>
                    <a:pt x="0" y="10009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33755" y="0"/>
                  </a:lnTo>
                  <a:cubicBezTo>
                    <a:pt x="6402335" y="0"/>
                    <a:pt x="6458215" y="55880"/>
                    <a:pt x="6458215" y="124460"/>
                  </a:cubicBezTo>
                  <a:lnTo>
                    <a:pt x="6458215" y="1000979"/>
                  </a:lnTo>
                  <a:cubicBezTo>
                    <a:pt x="6458215" y="1069559"/>
                    <a:pt x="6402335" y="1125439"/>
                    <a:pt x="6333755" y="1125439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573867" y="2641422"/>
            <a:ext cx="5270361" cy="1101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03"/>
              </a:lnSpc>
              <a:spcBef>
                <a:spcPct val="0"/>
              </a:spcBef>
            </a:pPr>
            <a:r>
              <a:rPr lang="es-CO" spc="61" noProof="0">
                <a:solidFill>
                  <a:srgbClr val="074E6A"/>
                </a:solidFill>
                <a:latin typeface="DM Sans"/>
                <a:ea typeface="DM Sans"/>
                <a:cs typeface="DM Sans"/>
                <a:sym typeface="DM Sans"/>
              </a:rPr>
              <a:t>Generación de capacidades agrícolas, administrativas, financieras y operativas con enfoque de género a través de la recuperación de sistemas de producción tradicional de azoteas.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407841" y="4377194"/>
            <a:ext cx="5615966" cy="2056198"/>
            <a:chOff x="0" y="0"/>
            <a:chExt cx="6458215" cy="92173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458215" cy="921735"/>
            </a:xfrm>
            <a:custGeom>
              <a:avLst/>
              <a:gdLst/>
              <a:ahLst/>
              <a:cxnLst/>
              <a:rect l="l" t="t" r="r" b="b"/>
              <a:pathLst>
                <a:path w="6458215" h="921735">
                  <a:moveTo>
                    <a:pt x="6333755" y="921735"/>
                  </a:moveTo>
                  <a:lnTo>
                    <a:pt x="124460" y="921735"/>
                  </a:lnTo>
                  <a:cubicBezTo>
                    <a:pt x="55880" y="921735"/>
                    <a:pt x="0" y="865855"/>
                    <a:pt x="0" y="79727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33755" y="0"/>
                  </a:lnTo>
                  <a:cubicBezTo>
                    <a:pt x="6402335" y="0"/>
                    <a:pt x="6458215" y="55880"/>
                    <a:pt x="6458215" y="124460"/>
                  </a:cubicBezTo>
                  <a:lnTo>
                    <a:pt x="6458215" y="797275"/>
                  </a:lnTo>
                  <a:cubicBezTo>
                    <a:pt x="6458215" y="865855"/>
                    <a:pt x="6402335" y="921735"/>
                    <a:pt x="6333755" y="921735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646020" y="5038503"/>
            <a:ext cx="5270361" cy="6655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1703"/>
              </a:lnSpc>
              <a:spcBef>
                <a:spcPct val="0"/>
              </a:spcBef>
              <a:defRPr sz="1400" spc="61">
                <a:solidFill>
                  <a:schemeClr val="accent2">
                    <a:lumMod val="75000"/>
                  </a:schemeClr>
                </a:solidFill>
                <a:latin typeface="DM Sans"/>
                <a:ea typeface="DM Sans"/>
                <a:cs typeface="DM Sans"/>
              </a:defRPr>
            </a:lvl1pPr>
          </a:lstStyle>
          <a:p>
            <a:r>
              <a:rPr lang="es-CO" sz="1800" noProof="0">
                <a:solidFill>
                  <a:srgbClr val="074E6A"/>
                </a:solidFill>
                <a:sym typeface="DM Sans"/>
              </a:rPr>
              <a:t>Entrega de insumos y herramientas para la recuperación del sistema tradicional cultivos en azoteas.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6141118" y="1953977"/>
            <a:ext cx="1809782" cy="4552192"/>
            <a:chOff x="0" y="0"/>
            <a:chExt cx="2021892" cy="226413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021892" cy="2264134"/>
            </a:xfrm>
            <a:custGeom>
              <a:avLst/>
              <a:gdLst/>
              <a:ahLst/>
              <a:cxnLst/>
              <a:rect l="l" t="t" r="r" b="b"/>
              <a:pathLst>
                <a:path w="2021892" h="2264134">
                  <a:moveTo>
                    <a:pt x="1897432" y="2264134"/>
                  </a:moveTo>
                  <a:lnTo>
                    <a:pt x="124460" y="2264134"/>
                  </a:lnTo>
                  <a:cubicBezTo>
                    <a:pt x="55880" y="2264134"/>
                    <a:pt x="0" y="2208254"/>
                    <a:pt x="0" y="21396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97432" y="0"/>
                  </a:lnTo>
                  <a:cubicBezTo>
                    <a:pt x="1966012" y="0"/>
                    <a:pt x="2021892" y="55880"/>
                    <a:pt x="2021892" y="124460"/>
                  </a:cubicBezTo>
                  <a:lnTo>
                    <a:pt x="2021892" y="2139674"/>
                  </a:lnTo>
                  <a:cubicBezTo>
                    <a:pt x="2021892" y="2208254"/>
                    <a:pt x="1966012" y="2264134"/>
                    <a:pt x="1897432" y="2264134"/>
                  </a:cubicBezTo>
                  <a:close/>
                </a:path>
              </a:pathLst>
            </a:custGeom>
            <a:solidFill>
              <a:srgbClr val="81D38E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010225" y="1933160"/>
            <a:ext cx="1760879" cy="4583943"/>
            <a:chOff x="0" y="0"/>
            <a:chExt cx="2021892" cy="412737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021892" cy="4127377"/>
            </a:xfrm>
            <a:custGeom>
              <a:avLst/>
              <a:gdLst/>
              <a:ahLst/>
              <a:cxnLst/>
              <a:rect l="l" t="t" r="r" b="b"/>
              <a:pathLst>
                <a:path w="2021892" h="4127377">
                  <a:moveTo>
                    <a:pt x="1897432" y="4127377"/>
                  </a:moveTo>
                  <a:lnTo>
                    <a:pt x="124460" y="4127377"/>
                  </a:lnTo>
                  <a:cubicBezTo>
                    <a:pt x="55880" y="4127377"/>
                    <a:pt x="0" y="4071497"/>
                    <a:pt x="0" y="40029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97432" y="0"/>
                  </a:lnTo>
                  <a:cubicBezTo>
                    <a:pt x="1966012" y="0"/>
                    <a:pt x="2021892" y="55880"/>
                    <a:pt x="2021892" y="124460"/>
                  </a:cubicBezTo>
                  <a:lnTo>
                    <a:pt x="2021892" y="4002917"/>
                  </a:lnTo>
                  <a:cubicBezTo>
                    <a:pt x="2021892" y="4071497"/>
                    <a:pt x="1966012" y="4127377"/>
                    <a:pt x="1897432" y="4127377"/>
                  </a:cubicBezTo>
                  <a:close/>
                </a:path>
              </a:pathLst>
            </a:custGeom>
            <a:solidFill>
              <a:srgbClr val="81D38E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0137056" y="3859628"/>
            <a:ext cx="1556183" cy="924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</a:pPr>
            <a:r>
              <a:rPr lang="es-CO" sz="1600" spc="63" noProof="0">
                <a:solidFill>
                  <a:srgbClr val="074E6A"/>
                </a:solidFill>
                <a:latin typeface="DM Sans"/>
                <a:ea typeface="DM Sans"/>
                <a:cs typeface="DM Sans"/>
                <a:sym typeface="DM Sans"/>
              </a:rPr>
              <a:t>Sostenibilidad operativa, técnica y </a:t>
            </a:r>
          </a:p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s-CO" sz="1600" spc="63" noProof="0">
                <a:solidFill>
                  <a:srgbClr val="074E6A"/>
                </a:solidFill>
                <a:latin typeface="DM Sans"/>
                <a:ea typeface="DM Sans"/>
                <a:cs typeface="DM Sans"/>
                <a:sym typeface="DM Sans"/>
              </a:rPr>
              <a:t>Financiera. </a:t>
            </a:r>
          </a:p>
        </p:txBody>
      </p:sp>
      <p:sp>
        <p:nvSpPr>
          <p:cNvPr id="41" name="Freeform 41"/>
          <p:cNvSpPr/>
          <p:nvPr/>
        </p:nvSpPr>
        <p:spPr>
          <a:xfrm>
            <a:off x="505129" y="-10635"/>
            <a:ext cx="1846943" cy="1468319"/>
          </a:xfrm>
          <a:custGeom>
            <a:avLst/>
            <a:gdLst/>
            <a:ahLst/>
            <a:cxnLst/>
            <a:rect l="l" t="t" r="r" b="b"/>
            <a:pathLst>
              <a:path w="2770414" h="2202479">
                <a:moveTo>
                  <a:pt x="0" y="0"/>
                </a:moveTo>
                <a:lnTo>
                  <a:pt x="2770414" y="0"/>
                </a:lnTo>
                <a:lnTo>
                  <a:pt x="2770414" y="2202479"/>
                </a:lnTo>
                <a:lnTo>
                  <a:pt x="0" y="22024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O" sz="1200" noProof="0" dirty="0"/>
          </a:p>
        </p:txBody>
      </p:sp>
      <p:sp>
        <p:nvSpPr>
          <p:cNvPr id="44" name="TextBox 44"/>
          <p:cNvSpPr txBox="1"/>
          <p:nvPr/>
        </p:nvSpPr>
        <p:spPr>
          <a:xfrm>
            <a:off x="8237659" y="2224827"/>
            <a:ext cx="1495663" cy="1176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7"/>
              </a:lnSpc>
              <a:spcBef>
                <a:spcPct val="0"/>
              </a:spcBef>
            </a:pPr>
            <a:r>
              <a:rPr lang="es-CO" sz="1600" spc="47" noProof="0">
                <a:solidFill>
                  <a:srgbClr val="074E6A"/>
                </a:solidFill>
                <a:latin typeface="DM Sans"/>
                <a:ea typeface="DM Sans"/>
                <a:cs typeface="DM Sans"/>
                <a:sym typeface="DM Sans"/>
              </a:rPr>
              <a:t>Apropiación de prácticas culturales del sistema tradicional de cultivos de azoteas.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6303769" y="4468575"/>
            <a:ext cx="1517665" cy="1350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07"/>
              </a:lnSpc>
              <a:spcBef>
                <a:spcPct val="0"/>
              </a:spcBef>
            </a:pPr>
            <a:r>
              <a:rPr lang="es-CO" sz="1600" spc="47" noProof="0">
                <a:solidFill>
                  <a:srgbClr val="074E6A"/>
                </a:solidFill>
                <a:latin typeface="DM Sans"/>
                <a:ea typeface="DM Sans"/>
                <a:cs typeface="DM Sans"/>
                <a:sym typeface="DM Sans"/>
              </a:rPr>
              <a:t>Uso efectivo de las herramientas suministradas/</a:t>
            </a:r>
          </a:p>
          <a:p>
            <a:pPr algn="ctr">
              <a:lnSpc>
                <a:spcPts val="1307"/>
              </a:lnSpc>
              <a:spcBef>
                <a:spcPct val="0"/>
              </a:spcBef>
            </a:pPr>
            <a:r>
              <a:rPr lang="es-CO" sz="1600" spc="47" noProof="0">
                <a:solidFill>
                  <a:srgbClr val="074E6A"/>
                </a:solidFill>
                <a:latin typeface="DM Sans"/>
                <a:ea typeface="DM Sans"/>
                <a:cs typeface="DM Sans"/>
                <a:sym typeface="DM Sans"/>
              </a:rPr>
              <a:t>tradicionales en el sistema tradicional de cultivo.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8338935" y="3859628"/>
            <a:ext cx="1335446" cy="911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  <a:spcBef>
                <a:spcPct val="0"/>
              </a:spcBef>
            </a:pPr>
            <a:r>
              <a:rPr lang="es-CO" sz="1600" spc="50" noProof="0" dirty="0">
                <a:solidFill>
                  <a:srgbClr val="074E6A"/>
                </a:solidFill>
                <a:latin typeface="DM Sans"/>
                <a:ea typeface="DM Sans"/>
                <a:cs typeface="DM Sans"/>
                <a:sym typeface="DM Sans"/>
              </a:rPr>
              <a:t>Cantidad de productos sembrados de las azoteas.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269733" y="5153051"/>
            <a:ext cx="1494399" cy="911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  <a:spcBef>
                <a:spcPct val="0"/>
              </a:spcBef>
            </a:pPr>
            <a:r>
              <a:rPr lang="es-CO" sz="1600" spc="50" noProof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Venta o intercambio hortalizas y  cultivos de pancoger.</a:t>
            </a:r>
          </a:p>
        </p:txBody>
      </p:sp>
      <p:grpSp>
        <p:nvGrpSpPr>
          <p:cNvPr id="66" name="Group 66"/>
          <p:cNvGrpSpPr/>
          <p:nvPr/>
        </p:nvGrpSpPr>
        <p:grpSpPr>
          <a:xfrm>
            <a:off x="2450089" y="533365"/>
            <a:ext cx="307340" cy="307945"/>
            <a:chOff x="0" y="0"/>
            <a:chExt cx="6350000" cy="6362494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6350000" cy="6362494"/>
            </a:xfrm>
            <a:custGeom>
              <a:avLst/>
              <a:gdLst/>
              <a:ahLst/>
              <a:cxnLst/>
              <a:rect l="l" t="t" r="r" b="b"/>
              <a:pathLst>
                <a:path w="6350000" h="6362494">
                  <a:moveTo>
                    <a:pt x="3175000" y="0"/>
                  </a:moveTo>
                  <a:cubicBezTo>
                    <a:pt x="1421496" y="0"/>
                    <a:pt x="0" y="1424293"/>
                    <a:pt x="0" y="3181247"/>
                  </a:cubicBezTo>
                  <a:cubicBezTo>
                    <a:pt x="0" y="4938201"/>
                    <a:pt x="1421496" y="6362494"/>
                    <a:pt x="3175000" y="6362494"/>
                  </a:cubicBezTo>
                  <a:cubicBezTo>
                    <a:pt x="4928504" y="6362494"/>
                    <a:pt x="6350000" y="4938201"/>
                    <a:pt x="6350000" y="3181247"/>
                  </a:cubicBezTo>
                  <a:cubicBezTo>
                    <a:pt x="6350000" y="1424293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500"/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sp>
        <p:nvSpPr>
          <p:cNvPr id="36" name="TextBox 47">
            <a:extLst>
              <a:ext uri="{FF2B5EF4-FFF2-40B4-BE49-F238E27FC236}">
                <a16:creationId xmlns:a16="http://schemas.microsoft.com/office/drawing/2014/main" id="{1D78139F-BB3F-B5CD-18CD-44C03CE2E7D7}"/>
              </a:ext>
            </a:extLst>
          </p:cNvPr>
          <p:cNvSpPr txBox="1"/>
          <p:nvPr/>
        </p:nvSpPr>
        <p:spPr>
          <a:xfrm>
            <a:off x="6236641" y="2648884"/>
            <a:ext cx="1662432" cy="10172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07"/>
              </a:lnSpc>
              <a:spcBef>
                <a:spcPct val="0"/>
              </a:spcBef>
            </a:pPr>
            <a:r>
              <a:rPr lang="es-CO" sz="1600" spc="47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Reconocimiento de los saberes ancestrales como propios por parte de los participantes.</a:t>
            </a:r>
            <a:endParaRPr lang="es-CO" sz="1600" spc="47" noProof="0">
              <a:solidFill>
                <a:schemeClr val="tx2">
                  <a:lumMod val="75000"/>
                  <a:lumOff val="25000"/>
                </a:schemeClr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2450089" y="533365"/>
            <a:ext cx="307340" cy="307945"/>
            <a:chOff x="0" y="0"/>
            <a:chExt cx="6350000" cy="636249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62494"/>
            </a:xfrm>
            <a:custGeom>
              <a:avLst/>
              <a:gdLst/>
              <a:ahLst/>
              <a:cxnLst/>
              <a:rect l="l" t="t" r="r" b="b"/>
              <a:pathLst>
                <a:path w="6350000" h="6362494">
                  <a:moveTo>
                    <a:pt x="3175000" y="0"/>
                  </a:moveTo>
                  <a:cubicBezTo>
                    <a:pt x="1421496" y="0"/>
                    <a:pt x="0" y="1424293"/>
                    <a:pt x="0" y="3181247"/>
                  </a:cubicBezTo>
                  <a:cubicBezTo>
                    <a:pt x="0" y="4938201"/>
                    <a:pt x="1421496" y="6362494"/>
                    <a:pt x="3175000" y="6362494"/>
                  </a:cubicBezTo>
                  <a:cubicBezTo>
                    <a:pt x="4928504" y="6362494"/>
                    <a:pt x="6350000" y="4938201"/>
                    <a:pt x="6350000" y="3181247"/>
                  </a:cubicBezTo>
                  <a:cubicBezTo>
                    <a:pt x="6350000" y="1424293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500"/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7840" y="1457684"/>
            <a:ext cx="11363263" cy="366014"/>
            <a:chOff x="0" y="0"/>
            <a:chExt cx="20502752" cy="660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502752" cy="660400"/>
            </a:xfrm>
            <a:custGeom>
              <a:avLst/>
              <a:gdLst/>
              <a:ahLst/>
              <a:cxnLst/>
              <a:rect l="l" t="t" r="r" b="b"/>
              <a:pathLst>
                <a:path w="20502752" h="660400">
                  <a:moveTo>
                    <a:pt x="2037829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378293" y="0"/>
                  </a:lnTo>
                  <a:cubicBezTo>
                    <a:pt x="20446873" y="0"/>
                    <a:pt x="20502752" y="55880"/>
                    <a:pt x="20502752" y="124460"/>
                  </a:cubicBezTo>
                  <a:lnTo>
                    <a:pt x="20502752" y="535940"/>
                  </a:lnTo>
                  <a:cubicBezTo>
                    <a:pt x="20502752" y="604520"/>
                    <a:pt x="20446873" y="660400"/>
                    <a:pt x="20378293" y="660400"/>
                  </a:cubicBezTo>
                  <a:close/>
                </a:path>
              </a:pathLst>
            </a:custGeom>
            <a:solidFill>
              <a:srgbClr val="FFE500"/>
            </a:solidFill>
          </p:spPr>
          <p:txBody>
            <a:bodyPr/>
            <a:lstStyle/>
            <a:p>
              <a:endParaRPr lang="es-CO" sz="1200" noProof="0" dirty="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978179" y="1937998"/>
            <a:ext cx="1752284" cy="4579105"/>
            <a:chOff x="33611" y="0"/>
            <a:chExt cx="1954671" cy="2340669"/>
          </a:xfrm>
        </p:grpSpPr>
        <p:sp>
          <p:nvSpPr>
            <p:cNvPr id="10" name="Freeform 10"/>
            <p:cNvSpPr/>
            <p:nvPr/>
          </p:nvSpPr>
          <p:spPr>
            <a:xfrm>
              <a:off x="33611" y="0"/>
              <a:ext cx="1954671" cy="2340669"/>
            </a:xfrm>
            <a:custGeom>
              <a:avLst/>
              <a:gdLst/>
              <a:ahLst/>
              <a:cxnLst/>
              <a:rect l="l" t="t" r="r" b="b"/>
              <a:pathLst>
                <a:path w="2021892" h="4059974">
                  <a:moveTo>
                    <a:pt x="1897432" y="4059974"/>
                  </a:moveTo>
                  <a:lnTo>
                    <a:pt x="124460" y="4059974"/>
                  </a:lnTo>
                  <a:cubicBezTo>
                    <a:pt x="55880" y="4059974"/>
                    <a:pt x="0" y="4004094"/>
                    <a:pt x="0" y="393551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97432" y="0"/>
                  </a:lnTo>
                  <a:cubicBezTo>
                    <a:pt x="1966012" y="0"/>
                    <a:pt x="2021892" y="55880"/>
                    <a:pt x="2021892" y="124460"/>
                  </a:cubicBezTo>
                  <a:lnTo>
                    <a:pt x="2021892" y="3935514"/>
                  </a:lnTo>
                  <a:cubicBezTo>
                    <a:pt x="2021892" y="4004094"/>
                    <a:pt x="1966012" y="4059974"/>
                    <a:pt x="1897432" y="4059974"/>
                  </a:cubicBezTo>
                  <a:close/>
                </a:path>
              </a:pathLst>
            </a:custGeom>
            <a:solidFill>
              <a:srgbClr val="81D38E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511802" y="1534732"/>
            <a:ext cx="1356930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corto plazo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325464" y="1534732"/>
            <a:ext cx="1432257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mediano plazo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14920" y="1534946"/>
            <a:ext cx="1305861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Largo plazo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922901" y="306887"/>
            <a:ext cx="3118545" cy="776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0"/>
              </a:lnSpc>
              <a:spcBef>
                <a:spcPct val="0"/>
              </a:spcBef>
            </a:pPr>
            <a:r>
              <a:rPr lang="es-CO" sz="2150" spc="43" noProof="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Consejo comunitario San Andrés de </a:t>
            </a:r>
            <a:r>
              <a:rPr lang="es-CO" sz="2150" spc="43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Usaragá</a:t>
            </a:r>
            <a:endParaRPr lang="es-CO" sz="2150" spc="43" noProof="0" dirty="0">
              <a:solidFill>
                <a:srgbClr val="000000"/>
              </a:solidFill>
              <a:latin typeface="DM Sans"/>
              <a:ea typeface="DM Sans"/>
              <a:cs typeface="DM Sans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6407035" y="340898"/>
            <a:ext cx="1756371" cy="689400"/>
            <a:chOff x="0" y="-28575"/>
            <a:chExt cx="3512741" cy="1378802"/>
          </a:xfrm>
        </p:grpSpPr>
        <p:sp>
          <p:nvSpPr>
            <p:cNvPr id="16" name="TextBox 16"/>
            <p:cNvSpPr txBox="1"/>
            <p:nvPr/>
          </p:nvSpPr>
          <p:spPr>
            <a:xfrm>
              <a:off x="0" y="440360"/>
              <a:ext cx="3512741" cy="909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tiempo relativamente breve, generalmente de unos pocos meses a un año.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3512741" cy="3924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17"/>
                </a:lnSpc>
                <a:spcBef>
                  <a:spcPct val="0"/>
                </a:spcBef>
              </a:pPr>
              <a:r>
                <a:rPr lang="es-CO" sz="1155" b="1" spc="46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corto plazo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244435" y="340898"/>
            <a:ext cx="1594314" cy="689400"/>
            <a:chOff x="0" y="-28575"/>
            <a:chExt cx="3188628" cy="1378802"/>
          </a:xfrm>
        </p:grpSpPr>
        <p:sp>
          <p:nvSpPr>
            <p:cNvPr id="19" name="TextBox 19"/>
            <p:cNvSpPr txBox="1"/>
            <p:nvPr/>
          </p:nvSpPr>
          <p:spPr>
            <a:xfrm>
              <a:off x="0" y="440360"/>
              <a:ext cx="3188628" cy="909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período de tiempo intermedio, que suele abarcar de uno a tres años.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3188628" cy="3924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17"/>
                </a:lnSpc>
                <a:spcBef>
                  <a:spcPct val="0"/>
                </a:spcBef>
              </a:pPr>
              <a:r>
                <a:rPr lang="es-CO" sz="1155" b="1" spc="46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Mediano plazo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013449" y="340897"/>
            <a:ext cx="1626325" cy="691508"/>
            <a:chOff x="0" y="-28575"/>
            <a:chExt cx="3252650" cy="1383014"/>
          </a:xfrm>
        </p:grpSpPr>
        <p:sp>
          <p:nvSpPr>
            <p:cNvPr id="22" name="TextBox 22"/>
            <p:cNvSpPr txBox="1"/>
            <p:nvPr/>
          </p:nvSpPr>
          <p:spPr>
            <a:xfrm>
              <a:off x="0" y="444574"/>
              <a:ext cx="3252650" cy="9098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3"/>
                </a:lnSpc>
                <a:spcBef>
                  <a:spcPct val="0"/>
                </a:spcBef>
              </a:pPr>
              <a:r>
                <a:rPr lang="es-CO" sz="866" spc="17" noProof="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período de tiempo más extenso, generalmente de tres años en adelante.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28575"/>
              <a:ext cx="3252650" cy="3903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79"/>
                </a:lnSpc>
                <a:spcBef>
                  <a:spcPct val="0"/>
                </a:spcBef>
              </a:pPr>
              <a:r>
                <a:rPr lang="es-CO" sz="1127" b="1" spc="45" noProof="0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 largo plazo</a:t>
              </a: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603760" y="1534946"/>
            <a:ext cx="1432257" cy="1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s-CO" sz="1150" b="1" spc="57" noProof="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Productos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468300" y="1943816"/>
            <a:ext cx="5620261" cy="2170984"/>
            <a:chOff x="0" y="0"/>
            <a:chExt cx="6458215" cy="112543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458215" cy="1125439"/>
            </a:xfrm>
            <a:custGeom>
              <a:avLst/>
              <a:gdLst/>
              <a:ahLst/>
              <a:cxnLst/>
              <a:rect l="l" t="t" r="r" b="b"/>
              <a:pathLst>
                <a:path w="6458215" h="1125439">
                  <a:moveTo>
                    <a:pt x="6333755" y="1125439"/>
                  </a:moveTo>
                  <a:lnTo>
                    <a:pt x="124460" y="1125439"/>
                  </a:lnTo>
                  <a:cubicBezTo>
                    <a:pt x="55880" y="1125439"/>
                    <a:pt x="0" y="1069559"/>
                    <a:pt x="0" y="10009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33755" y="0"/>
                  </a:lnTo>
                  <a:cubicBezTo>
                    <a:pt x="6402335" y="0"/>
                    <a:pt x="6458215" y="55880"/>
                    <a:pt x="6458215" y="124460"/>
                  </a:cubicBezTo>
                  <a:lnTo>
                    <a:pt x="6458215" y="1000979"/>
                  </a:lnTo>
                  <a:cubicBezTo>
                    <a:pt x="6458215" y="1069559"/>
                    <a:pt x="6402335" y="1125439"/>
                    <a:pt x="6333755" y="1125439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137052" y="2790505"/>
            <a:ext cx="4353986" cy="491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97"/>
              </a:lnSpc>
              <a:spcBef>
                <a:spcPct val="0"/>
              </a:spcBef>
            </a:pPr>
            <a:r>
              <a:rPr lang="es-CO" sz="2000" spc="64" noProof="0" dirty="0">
                <a:solidFill>
                  <a:srgbClr val="074E6A"/>
                </a:solidFill>
                <a:latin typeface="DM Sans"/>
                <a:ea typeface="DM Sans"/>
                <a:cs typeface="DM Sans"/>
                <a:sym typeface="DM Sans"/>
              </a:rPr>
              <a:t>Fortalecimiento de la cadena productiva del plátano hartón.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454872" y="4269124"/>
            <a:ext cx="5629998" cy="2170983"/>
            <a:chOff x="0" y="0"/>
            <a:chExt cx="6458215" cy="92173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458215" cy="921735"/>
            </a:xfrm>
            <a:custGeom>
              <a:avLst/>
              <a:gdLst/>
              <a:ahLst/>
              <a:cxnLst/>
              <a:rect l="l" t="t" r="r" b="b"/>
              <a:pathLst>
                <a:path w="6458215" h="921735">
                  <a:moveTo>
                    <a:pt x="6333755" y="921735"/>
                  </a:moveTo>
                  <a:lnTo>
                    <a:pt x="124460" y="921735"/>
                  </a:lnTo>
                  <a:cubicBezTo>
                    <a:pt x="55880" y="921735"/>
                    <a:pt x="0" y="865855"/>
                    <a:pt x="0" y="79727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33755" y="0"/>
                  </a:lnTo>
                  <a:cubicBezTo>
                    <a:pt x="6402335" y="0"/>
                    <a:pt x="6458215" y="55880"/>
                    <a:pt x="6458215" y="124460"/>
                  </a:cubicBezTo>
                  <a:lnTo>
                    <a:pt x="6458215" y="797275"/>
                  </a:lnTo>
                  <a:cubicBezTo>
                    <a:pt x="6458215" y="865855"/>
                    <a:pt x="6402335" y="921735"/>
                    <a:pt x="6333755" y="921735"/>
                  </a:cubicBezTo>
                  <a:close/>
                </a:path>
              </a:pathLst>
            </a:custGeom>
            <a:solidFill>
              <a:srgbClr val="737373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431571" y="4930043"/>
            <a:ext cx="3985818" cy="8491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70"/>
              </a:lnSpc>
              <a:spcBef>
                <a:spcPct val="0"/>
              </a:spcBef>
            </a:pPr>
            <a:r>
              <a:rPr lang="es-CO" sz="2000" spc="77" noProof="0">
                <a:solidFill>
                  <a:srgbClr val="074E6A"/>
                </a:solidFill>
                <a:latin typeface="DM Sans"/>
                <a:ea typeface="DM Sans"/>
                <a:cs typeface="DM Sans"/>
                <a:sym typeface="DM Sans"/>
              </a:rPr>
              <a:t>Acceso a herramientas e insumos para la producción de plátano.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6234675" y="1943816"/>
            <a:ext cx="1743861" cy="4573286"/>
            <a:chOff x="0" y="0"/>
            <a:chExt cx="2021892" cy="2215643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021892" cy="2215643"/>
            </a:xfrm>
            <a:custGeom>
              <a:avLst/>
              <a:gdLst/>
              <a:ahLst/>
              <a:cxnLst/>
              <a:rect l="l" t="t" r="r" b="b"/>
              <a:pathLst>
                <a:path w="2021892" h="2215643">
                  <a:moveTo>
                    <a:pt x="1897432" y="2215643"/>
                  </a:moveTo>
                  <a:lnTo>
                    <a:pt x="124460" y="2215643"/>
                  </a:lnTo>
                  <a:cubicBezTo>
                    <a:pt x="55880" y="2215643"/>
                    <a:pt x="0" y="2159763"/>
                    <a:pt x="0" y="209118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97432" y="0"/>
                  </a:lnTo>
                  <a:cubicBezTo>
                    <a:pt x="1966012" y="0"/>
                    <a:pt x="2021892" y="55880"/>
                    <a:pt x="2021892" y="124460"/>
                  </a:cubicBezTo>
                  <a:lnTo>
                    <a:pt x="2021892" y="2091183"/>
                  </a:lnTo>
                  <a:cubicBezTo>
                    <a:pt x="2021892" y="2159763"/>
                    <a:pt x="1966012" y="2215643"/>
                    <a:pt x="1897432" y="2215643"/>
                  </a:cubicBezTo>
                  <a:close/>
                </a:path>
              </a:pathLst>
            </a:custGeom>
            <a:solidFill>
              <a:srgbClr val="81D38E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9964378" y="3776681"/>
            <a:ext cx="1756371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s-CO" sz="1600" spc="63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Sostenibilidad operativa, técnica y </a:t>
            </a:r>
          </a:p>
          <a:p>
            <a:pPr algn="ctr">
              <a:spcBef>
                <a:spcPct val="0"/>
              </a:spcBef>
            </a:pPr>
            <a:r>
              <a:rPr lang="es-CO" sz="1600" spc="63" noProof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financiera. </a:t>
            </a:r>
          </a:p>
        </p:txBody>
      </p:sp>
      <p:sp>
        <p:nvSpPr>
          <p:cNvPr id="43" name="Freeform 43"/>
          <p:cNvSpPr/>
          <p:nvPr/>
        </p:nvSpPr>
        <p:spPr>
          <a:xfrm>
            <a:off x="505129" y="-10635"/>
            <a:ext cx="1846943" cy="1468319"/>
          </a:xfrm>
          <a:custGeom>
            <a:avLst/>
            <a:gdLst/>
            <a:ahLst/>
            <a:cxnLst/>
            <a:rect l="l" t="t" r="r" b="b"/>
            <a:pathLst>
              <a:path w="2770414" h="2202479">
                <a:moveTo>
                  <a:pt x="0" y="0"/>
                </a:moveTo>
                <a:lnTo>
                  <a:pt x="2770414" y="0"/>
                </a:lnTo>
                <a:lnTo>
                  <a:pt x="2770414" y="2202479"/>
                </a:lnTo>
                <a:lnTo>
                  <a:pt x="0" y="22024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O" sz="1200" noProof="0" dirty="0"/>
          </a:p>
        </p:txBody>
      </p:sp>
      <p:sp>
        <p:nvSpPr>
          <p:cNvPr id="48" name="TextBox 48"/>
          <p:cNvSpPr txBox="1"/>
          <p:nvPr/>
        </p:nvSpPr>
        <p:spPr>
          <a:xfrm>
            <a:off x="6337264" y="2605617"/>
            <a:ext cx="1444513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s-CO" sz="1600" spc="43" noProof="0">
                <a:solidFill>
                  <a:srgbClr val="074E6A"/>
                </a:solidFill>
                <a:latin typeface="DM Sans"/>
                <a:ea typeface="DM Sans"/>
                <a:cs typeface="DM Sans"/>
                <a:sym typeface="DM Sans"/>
              </a:rPr>
              <a:t>Apropiación de prácticas de cultivo del plátano.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6403443" y="4226279"/>
            <a:ext cx="1444513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s-CO" sz="1600" spc="37" noProof="0">
                <a:solidFill>
                  <a:srgbClr val="074E6A"/>
                </a:solidFill>
                <a:latin typeface="DM Sans"/>
                <a:ea typeface="DM Sans"/>
                <a:cs typeface="DM Sans"/>
                <a:sym typeface="DM Sans"/>
              </a:rPr>
              <a:t>Uso efectivo de las herramientas tecnológicas  tradicionales en el proceso de cultivo de plátano.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E100FAAA-09BD-2840-5083-CD6862C4B55A}"/>
              </a:ext>
            </a:extLst>
          </p:cNvPr>
          <p:cNvGrpSpPr/>
          <p:nvPr/>
        </p:nvGrpSpPr>
        <p:grpSpPr>
          <a:xfrm>
            <a:off x="8095315" y="1936726"/>
            <a:ext cx="1752284" cy="4579105"/>
            <a:chOff x="1162992" y="33942"/>
            <a:chExt cx="1954671" cy="2340669"/>
          </a:xfrm>
        </p:grpSpPr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ACBEA8D2-2B13-989E-142A-D1C51EEA767C}"/>
                </a:ext>
              </a:extLst>
            </p:cNvPr>
            <p:cNvSpPr/>
            <p:nvPr/>
          </p:nvSpPr>
          <p:spPr>
            <a:xfrm>
              <a:off x="1162992" y="33942"/>
              <a:ext cx="1954671" cy="2340669"/>
            </a:xfrm>
            <a:custGeom>
              <a:avLst/>
              <a:gdLst/>
              <a:ahLst/>
              <a:cxnLst/>
              <a:rect l="l" t="t" r="r" b="b"/>
              <a:pathLst>
                <a:path w="2021892" h="4059974">
                  <a:moveTo>
                    <a:pt x="1897432" y="4059974"/>
                  </a:moveTo>
                  <a:lnTo>
                    <a:pt x="124460" y="4059974"/>
                  </a:lnTo>
                  <a:cubicBezTo>
                    <a:pt x="55880" y="4059974"/>
                    <a:pt x="0" y="4004094"/>
                    <a:pt x="0" y="393551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97432" y="0"/>
                  </a:lnTo>
                  <a:cubicBezTo>
                    <a:pt x="1966012" y="0"/>
                    <a:pt x="2021892" y="55880"/>
                    <a:pt x="2021892" y="124460"/>
                  </a:cubicBezTo>
                  <a:lnTo>
                    <a:pt x="2021892" y="3935514"/>
                  </a:lnTo>
                  <a:cubicBezTo>
                    <a:pt x="2021892" y="4004094"/>
                    <a:pt x="1966012" y="4059974"/>
                    <a:pt x="1897432" y="4059974"/>
                  </a:cubicBezTo>
                  <a:close/>
                </a:path>
              </a:pathLst>
            </a:custGeom>
            <a:solidFill>
              <a:srgbClr val="81D38E">
                <a:alpha val="40000"/>
              </a:srgbClr>
            </a:solidFill>
          </p:spPr>
          <p:txBody>
            <a:bodyPr/>
            <a:lstStyle/>
            <a:p>
              <a:endParaRPr lang="es-CO" sz="1200" noProof="0"/>
            </a:p>
          </p:txBody>
        </p:sp>
      </p:grpSp>
      <p:sp>
        <p:nvSpPr>
          <p:cNvPr id="58" name="TextBox 58"/>
          <p:cNvSpPr txBox="1"/>
          <p:nvPr/>
        </p:nvSpPr>
        <p:spPr>
          <a:xfrm>
            <a:off x="8232681" y="2475841"/>
            <a:ext cx="149772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s-CO" sz="1600" spc="43" noProof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Productividad agrícola de las hectáreas de plátano.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8124650" y="4643437"/>
            <a:ext cx="164588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s-CO" sz="1500" spc="50" noProof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Llegar a nuevos mercados para la comercialización de plátano.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F92C1F4B-3487-4BA4-AA04-E9788EB920C8}" vid="{A6D40E84-2CC5-48F4-AD6B-8E53B4CCED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B72DEA5D-1D58-4645-9222-A8DA6118FAFB}" vid="{2D4C239F-4BC7-4B53-B2FF-4B61C86FB805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presentación</Template>
  <TotalTime>303</TotalTime>
  <Words>2635</Words>
  <Application>Microsoft Office PowerPoint</Application>
  <PresentationFormat>Panorámica</PresentationFormat>
  <Paragraphs>293</Paragraphs>
  <Slides>15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DM Sans</vt:lpstr>
      <vt:lpstr>DM Sans Bold</vt:lpstr>
      <vt:lpstr>Google Sans</vt:lpstr>
      <vt:lpstr>Monoton</vt:lpstr>
      <vt:lpstr>Montserrat</vt:lpstr>
      <vt:lpstr>Now</vt:lpstr>
      <vt:lpstr>Now Alt Black</vt:lpstr>
      <vt:lpstr>Tema de Office</vt:lpstr>
      <vt:lpstr>Office Theme</vt:lpstr>
      <vt:lpstr>TEORÍA DE CAMBIO Y CADENAS DE VALOR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Alejo Moreno</dc:creator>
  <cp:lastModifiedBy>fernando salazar</cp:lastModifiedBy>
  <cp:revision>132</cp:revision>
  <dcterms:created xsi:type="dcterms:W3CDTF">2025-02-19T18:53:06Z</dcterms:created>
  <dcterms:modified xsi:type="dcterms:W3CDTF">2025-03-17T17:40:34Z</dcterms:modified>
</cp:coreProperties>
</file>