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000"/>
    <p:restoredTop sz="94660"/>
  </p:normalViewPr>
  <p:slideViewPr>
    <p:cSldViewPr snapToGrid="0">
      <p:cViewPr varScale="1">
        <p:scale>
          <a:sx d="100" n="131"/>
          <a:sy d="100" n="131"/>
        </p:scale>
        <p:origin x="139" y="91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5" Type="http://schemas.openxmlformats.org/officeDocument/2006/relationships/viewProps" Target="viewProps.xml" /><Relationship Id="rId6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8" Type="http://schemas.microsoft.com/office/2016/11/relationships/changesInfo" Target="changesInfos/changesInfo1.xml" /><Relationship Id="rId67" Type="http://schemas.openxmlformats.org/officeDocument/2006/relationships/tableStyles" Target="tableStyles.xml" /><Relationship Id="rId6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541-1634-3176-281A-CF1A55E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1651-8BF1-812F-960E-1F37937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B69F-B25B-4C17-9AFD-DEF2912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52BA-0CFB-F9BB-DFCA-AEF4DF8B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A9DC-8734-5C65-9C7D-08D8853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916A3-24D6-98AF-5959-15506C86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481E-0245-46EA-5801-6C33E07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BB4A-21C1-DE3C-292A-390D2A6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1E82-1A73-424D-B03F-17F0B23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5982-884D-73E9-CDF8-7A215F83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B8E-61F3-F646-4FB1-133A239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4C93-6DBA-FC54-F411-646D2964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8357-4DAF-6B01-C89D-22D7890A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51A6-9880-5F24-58DE-1B005DF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B85-6D85-E78F-8EAC-3D07091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55D6F-2601-3FD2-DD1D-06A8E7D6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6CE7-4B25-7077-AF07-E91A94CA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4350-901B-4F07-C3EC-1FC8606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BC82-9452-7C4E-797C-439C20F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DCDD-89CC-DD35-2B49-B6007C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054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04DBD-872D-E2C5-6031-5C9FA7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5779-3379-8A4D-000C-0062068F8B5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DE16-5B2C-5759-8BCB-2DD42CCF220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0982-6343-D9D9-CA65-83C31FF99F4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18EA-6425-D5A4-788A-40AAB983CDC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682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dane.gov.co/index.php/estadisticas-por-tema/salud/calidad-de-vida-ecv/encuesta-nacional-de-calidad-de-vida-ecv-2023" TargetMode="External" /><Relationship Id="rId3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0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dane.gov.co/index.php/estadisticas-por-tema/salud/calidad-de-vida-ecv/encuesta-nacional-de-calidad-de-vida-ecv-2023" TargetMode="External" /><Relationship Id="rId3" Type="http://schemas.openxmlformats.org/officeDocument/2006/relationships/image" Target="../media/image28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0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2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3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4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dane.gov.co/index.php/estadisticas-por-tema/salud/calidad-de-vida-ecv/encuesta-nacional-de-calidad-de-vida-ecv-2023" TargetMode="External" /><Relationship Id="rId3" Type="http://schemas.openxmlformats.org/officeDocument/2006/relationships/image" Target="../media/image35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6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7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8.pn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Comienza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que esto funcione:</a:t>
            </a:r>
          </a:p>
          <a:p>
            <a:pPr lvl="0"/>
            <a:r>
              <a:rPr/>
              <a:t>Ignorabilidad,</a:t>
            </a:r>
          </a:p>
          <a:p>
            <a:pPr lvl="0"/>
            <a:r>
              <a:rPr/>
              <a:t>Comparabilidad,</a:t>
            </a:r>
          </a:p>
          <a:p>
            <a:pPr lvl="0"/>
            <a:r>
              <a:rPr/>
              <a:t>Independencia condicional,</a:t>
            </a:r>
          </a:p>
          <a:p>
            <a:pPr lvl="0"/>
            <a:r>
              <a:rPr/>
              <a:t>Solapamiento</a:t>
            </a:r>
          </a:p>
          <a:p>
            <a:pPr lvl="0"/>
            <a:r>
              <a:rPr/>
              <a:t>Unidad de Tratamiento Estable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Diseño de evaluación de impacto cuantitativo en los beneficiarios</a:t>
            </a:r>
          </a:p>
          <a:p>
            <a:pPr lvl="0"/>
            <a:r>
              <a:rPr/>
              <a:t>Evaluación basada en diseño </a:t>
            </a:r>
            <a:r>
              <a:rPr b="1"/>
              <a:t>quasi-experimental</a:t>
            </a:r>
            <a:r>
              <a:rPr/>
              <a:t>.</a:t>
            </a:r>
          </a:p>
          <a:p>
            <a:pPr lvl="0"/>
            <a:r>
              <a:rPr/>
              <a:t>Objetivo: Estimar el efecto </a:t>
            </a:r>
            <a:r>
              <a:rPr b="1"/>
              <a:t>causal de los proyectos en sus beneficiarios directos e indirectos</a:t>
            </a:r>
            <a:r>
              <a:rPr/>
              <a:t>.</a:t>
            </a:r>
          </a:p>
          <a:p>
            <a:pPr lvl="0"/>
            <a:r>
              <a:rPr/>
              <a:t>No hay línea de base, selección no aleatoria</a:t>
            </a:r>
          </a:p>
          <a:p>
            <a:pPr lvl="0"/>
            <a:r>
              <a:rPr/>
              <a:t>→ Construcción de </a:t>
            </a:r>
            <a:r>
              <a:rPr b="1"/>
              <a:t>grupos de comparación</a:t>
            </a:r>
            <a:r>
              <a:rPr/>
              <a:t>.</a:t>
            </a:r>
          </a:p>
          <a:p>
            <a:pPr lvl="0"/>
            <a:r>
              <a:rPr/>
              <a:t>¿Qué habría pasado con los beneficiarios sin la intervención?</a:t>
            </a:r>
          </a:p>
          <a:p>
            <a:pPr lvl="0"/>
            <a:r>
              <a:rPr/>
              <a:t>Se aproxima utilizando </a:t>
            </a:r>
            <a:r>
              <a:rPr b="1"/>
              <a:t>grupos de control</a:t>
            </a:r>
            <a:r>
              <a:rPr/>
              <a:t>.</a:t>
            </a:r>
          </a:p>
          <a:p>
            <a:pPr lvl="0"/>
            <a:r>
              <a:rPr/>
              <a:t>Se buscan comparables </a:t>
            </a:r>
            <a:r>
              <a:rPr b="1"/>
              <a:t>no afectados</a:t>
            </a:r>
            <a:r>
              <a:rPr/>
              <a:t> por la intervención.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Grupos de comparación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 definen </a:t>
                </a:r>
                <a:r>
                  <a:rPr b="1"/>
                  <a:t>tres grupos</a:t>
                </a:r>
                <a:r>
                  <a:rPr/>
                  <a:t>:</a:t>
                </a:r>
              </a:p>
              <a:p>
                <a:pPr lvl="0"/>
                <a:r>
                  <a:rPr b="1"/>
                  <a:t>Tratamiento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 b="1"/>
                  <a:t>):</a:t>
                </a:r>
              </a:p>
              <a:p>
                <a:pPr lvl="1"/>
                <a:r>
                  <a:rPr/>
                  <a:t>Beneficiarios </a:t>
                </a:r>
                <a:r>
                  <a:rPr i="1"/>
                  <a:t>directos</a:t>
                </a:r>
                <a:r>
                  <a:rPr/>
                  <a:t> del proyecto.</a:t>
                </a:r>
              </a:p>
              <a:p>
                <a:pPr lvl="0"/>
                <a:r>
                  <a:rPr b="1"/>
                  <a:t>Control Cercano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 b="1"/>
                  <a:t>):</a:t>
                </a:r>
              </a:p>
              <a:p>
                <a:pPr lvl="1"/>
                <a:r>
                  <a:rPr/>
                  <a:t>Población cercana, posible exposición indirecta.</a:t>
                </a:r>
              </a:p>
              <a:p>
                <a:pPr lvl="1"/>
                <a:r>
                  <a:rPr/>
                  <a:t>NO beneficiarios directos, pero posiblemente beneficiarios indirectos.</a:t>
                </a:r>
              </a:p>
              <a:p>
                <a:pPr lvl="0"/>
                <a:r>
                  <a:rPr b="1"/>
                  <a:t>Control Lejano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 b="1"/>
                  <a:t>):</a:t>
                </a:r>
              </a:p>
              <a:p>
                <a:pPr lvl="1"/>
                <a:r>
                  <a:rPr/>
                  <a:t>Población no expuesta a los proyectos.</a:t>
                </a:r>
              </a:p>
              <a:p>
                <a:pPr lvl="1"/>
                <a:r>
                  <a:rPr/>
                  <a:t>Comparable/similares (e.g. no expuesta a otros proyectos significativos, que beneficiarios no reciben).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Población relevante</a:t>
            </a:r>
          </a:p>
        </p:txBody>
      </p:sp>
      <p:pic>
        <p:nvPicPr>
          <p:cNvPr descr="slid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Tratamiento</a:t>
            </a:r>
          </a:p>
        </p:txBody>
      </p:sp>
      <p:pic>
        <p:nvPicPr>
          <p:cNvPr descr="slid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Control Cercano</a:t>
            </a:r>
          </a:p>
        </p:txBody>
      </p:sp>
      <p:pic>
        <p:nvPicPr>
          <p:cNvPr descr="slid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Control lejano</a:t>
            </a:r>
          </a:p>
        </p:txBody>
      </p:sp>
      <p:pic>
        <p:nvPicPr>
          <p:cNvPr descr="slid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Objetivos de Comparación</a:t>
                </a:r>
              </a:p>
              <a:p>
                <a:pPr lvl="0" indent="0" marL="0">
                  <a:buNone/>
                </a:pPr>
                <a:r>
                  <a:rPr/>
                  <a:t>-Grupos de Tratamiento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), Control Cercano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), Control Lejano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Estimar el impacto </a:t>
                </a:r>
                <a:r>
                  <a:rPr b="1"/>
                  <a:t>directo</a:t>
                </a:r>
                <a:r>
                  <a:rPr/>
                  <a:t> en beneficiarios →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vs. 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Estimar posibles </a:t>
                </a:r>
                <a:r>
                  <a:rPr b="1"/>
                  <a:t>efectos indirectos</a:t>
                </a:r>
                <a:r>
                  <a:rPr/>
                  <a:t> →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vs. 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Validez del Contrafactual</a:t>
                </a:r>
              </a:p>
              <a:p>
                <a:pPr lvl="0"/>
                <a:r>
                  <a:rPr/>
                  <a:t>Selección juiciosa de grupos comparables.</a:t>
                </a:r>
              </a:p>
              <a:p>
                <a:pPr lvl="0"/>
                <a:r>
                  <a:rPr/>
                  <a:t>Verificación de no exposición del grupo de control lejano.</a:t>
                </a:r>
              </a:p>
              <a:p>
                <a:pPr lvl="0"/>
                <a:r>
                  <a:rPr/>
                  <a:t>Selección del lugar basado en información de campo 1 y consultas con personas en campo</a:t>
                </a:r>
              </a:p>
              <a:p>
                <a:pPr lvl="0"/>
                <a:r>
                  <a:rPr/>
                  <a:t>Preguntas de verificación en cuestionarios</a:t>
                </a:r>
              </a:p>
              <a:p>
                <a:pPr lvl="0"/>
                <a:r>
                  <a:rPr/>
                  <a:t>Documentar el proceso de selección de beneficiarios (campo 1)</a:t>
                </a:r>
              </a:p>
              <a:p>
                <a:pPr lvl="0"/>
                <a:r>
                  <a:rPr/>
                  <a:t>Uso de preguntas retrospectivas para reconstruir la situación previa.</a:t>
                </a:r>
              </a:p>
              <a:p>
                <a:pPr lvl="0"/>
                <a:r>
                  <a:rPr/>
                  <a:t>Aplicación de métodos como diferencias-en-diferencias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Estrategia de campo para conformación de grupos de comparación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Tratamiento</a:t>
            </a:r>
          </a:p>
          <a:p>
            <a:pPr lvl="0"/>
            <a:r>
              <a:rPr/>
              <a:t>Listados de beneficiarios consolidados, a partir de información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Control cercano</a:t>
            </a:r>
          </a:p>
          <a:p>
            <a:pPr lvl="0"/>
            <a:r>
              <a:rPr/>
              <a:t>Consolidando listado de personas para control cercano (similares características, en el área de influencia del proyecto), con el apoyo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  <a:p>
            <a:pPr lvl="0"/>
            <a:r>
              <a:rPr/>
              <a:t>Alternativa: operativo vía delimitación geográfica, si no se logran consolidar listados.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Estrategia de campo para conformación de grupos de comparación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Tratamiento</a:t>
            </a:r>
          </a:p>
          <a:p>
            <a:pPr lvl="0"/>
            <a:r>
              <a:rPr/>
              <a:t>Listados de beneficiarios consolidados, a partir de información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Control lejano</a:t>
            </a:r>
          </a:p>
          <a:p>
            <a:pPr lvl="0"/>
            <a:r>
              <a:rPr/>
              <a:t>Consolidando listado de personas para control cercano (similares características, en área no afectada por el proyecto), con el apoyo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  <a:p>
            <a:pPr lvl="0"/>
            <a:r>
              <a:rPr/>
              <a:t>Alternativa: operativo vía delimitación geográfica, si no se logran consolidar listados, identificando área leajana apropiada (similares características, no influenciada por el proyecto), con el apoyo de organizaciones beneficiarias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Indicadores de interés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Indicadores de caracterización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Socio-demográficos</a:t>
            </a:r>
          </a:p>
          <a:p>
            <a:pPr lvl="0"/>
            <a:r>
              <a:rPr/>
              <a:t>Edad</a:t>
            </a:r>
          </a:p>
          <a:p>
            <a:pPr lvl="0"/>
            <a:r>
              <a:rPr/>
              <a:t>Género</a:t>
            </a:r>
          </a:p>
          <a:p>
            <a:pPr lvl="0"/>
            <a:r>
              <a:rPr/>
              <a:t>Reconocimiento étnico</a:t>
            </a:r>
          </a:p>
          <a:p>
            <a:pPr lvl="0"/>
            <a:r>
              <a:rPr/>
              <a:t>Discapacidades</a:t>
            </a:r>
          </a:p>
          <a:p>
            <a:pPr lvl="0"/>
            <a:r>
              <a:rPr/>
              <a:t>Afectación por conflicto armado</a:t>
            </a:r>
          </a:p>
          <a:p>
            <a:pPr lvl="0" indent="0" marL="0">
              <a:buNone/>
            </a:pPr>
            <a:r>
              <a:rPr b="1"/>
              <a:t>Socioeconómicos</a:t>
            </a:r>
          </a:p>
          <a:p>
            <a:pPr lvl="0"/>
            <a:r>
              <a:rPr/>
              <a:t>Fuente de ingreso principal</a:t>
            </a:r>
          </a:p>
          <a:p>
            <a:pPr lvl="0"/>
            <a:r>
              <a:rPr/>
              <a:t>otros ingresos, incentivos</a:t>
            </a:r>
          </a:p>
          <a:p>
            <a:pPr lvl="0"/>
            <a:r>
              <a:rPr/>
              <a:t>Seguridad social</a:t>
            </a:r>
          </a:p>
          <a:p>
            <a:pPr lvl="0"/>
            <a:r>
              <a:rPr/>
              <a:t>Educación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Participación comunitaria</a:t>
            </a:r>
          </a:p>
          <a:p>
            <a:pPr lvl="0"/>
            <a:r>
              <a:rPr/>
              <a:t>Membresía en organizaciones</a:t>
            </a:r>
          </a:p>
          <a:p>
            <a:pPr lvl="0"/>
            <a:r>
              <a:rPr/>
              <a:t>Tipo de participación (líder, miembro)</a:t>
            </a:r>
          </a:p>
          <a:p>
            <a:pPr lvl="0"/>
            <a:r>
              <a:rPr/>
              <a:t>Frecuencia de participación</a:t>
            </a:r>
          </a:p>
          <a:p>
            <a:pPr lvl="0"/>
            <a:r>
              <a:rPr/>
              <a:t>Otros programas, proyectos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Indicadores de impacto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Azoteas y cultivos de pancoger</a:t>
            </a:r>
          </a:p>
          <a:p>
            <a:pPr lvl="0"/>
            <a:r>
              <a:rPr/>
              <a:t>Autoconsumo</a:t>
            </a:r>
          </a:p>
          <a:p>
            <a:pPr lvl="0"/>
            <a:r>
              <a:rPr/>
              <a:t>Soberanía Alimentaria</a:t>
            </a:r>
          </a:p>
          <a:p>
            <a:pPr lvl="0"/>
            <a:r>
              <a:rPr/>
              <a:t>Ingresos</a:t>
            </a:r>
          </a:p>
          <a:p>
            <a:pPr lvl="0"/>
            <a:r>
              <a:rPr/>
              <a:t>Gasto en alimentos</a:t>
            </a:r>
          </a:p>
          <a:p>
            <a:pPr lvl="0"/>
            <a:r>
              <a:rPr/>
              <a:t>Intercambio/trueque</a:t>
            </a:r>
          </a:p>
          <a:p>
            <a:pPr lvl="0"/>
            <a:r>
              <a:rPr/>
              <a:t>Conocimientos sobre siembra, manejo de cultivos, plagas, prácticas ancestrales</a:t>
            </a:r>
          </a:p>
          <a:p>
            <a:pPr lvl="0" indent="0" marL="0">
              <a:buNone/>
            </a:pPr>
            <a:r>
              <a:rPr b="1"/>
              <a:t>Basuras y residuos sólidos</a:t>
            </a:r>
          </a:p>
          <a:p>
            <a:pPr lvl="0"/>
            <a:r>
              <a:rPr/>
              <a:t>Reciclaje y separación de residuos</a:t>
            </a:r>
          </a:p>
          <a:p>
            <a:pPr lvl="0"/>
            <a:r>
              <a:rPr/>
              <a:t>Aprovechamiento de residuos</a:t>
            </a:r>
          </a:p>
          <a:p>
            <a:pPr lvl="0"/>
            <a:r>
              <a:rPr/>
              <a:t>Conocimiento de manejo de residuos, conciencia ambiental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Reforestación y recuperación de terreno</a:t>
            </a:r>
          </a:p>
          <a:p>
            <a:pPr lvl="0"/>
            <a:r>
              <a:rPr/>
              <a:t>Conocimientos sobre el cuidado adecuado del territorio</a:t>
            </a:r>
          </a:p>
          <a:p>
            <a:pPr lvl="0"/>
            <a:r>
              <a:rPr/>
              <a:t>Adopción de prácticas responsables</a:t>
            </a:r>
          </a:p>
          <a:p>
            <a:pPr lvl="0" indent="0" marL="0">
              <a:buNone/>
            </a:pPr>
            <a:r>
              <a:rPr b="1"/>
              <a:t>Interseccional y DEI</a:t>
            </a:r>
          </a:p>
          <a:p>
            <a:pPr lvl="0"/>
            <a:r>
              <a:rPr/>
              <a:t>Conocimientos sobre roles familiares, rol de la mujer</a:t>
            </a:r>
          </a:p>
          <a:p>
            <a:pPr lvl="0"/>
            <a:r>
              <a:rPr/>
              <a:t>Empoderamiento y participación de la mujer</a:t>
            </a:r>
          </a:p>
          <a:p>
            <a:pPr lvl="0"/>
            <a:r>
              <a:rPr/>
              <a:t>Participación y cohesión social</a:t>
            </a:r>
          </a:p>
          <a:p>
            <a:pPr lvl="0"/>
            <a:r>
              <a:rPr/>
              <a:t>Intercambio de saberes</a:t>
            </a:r>
          </a:p>
          <a:p>
            <a:pPr lvl="0" indent="0" marL="0">
              <a:buNone/>
            </a:pPr>
            <a:r>
              <a:rPr b="1"/>
              <a:t>Cultural</a:t>
            </a:r>
          </a:p>
          <a:p>
            <a:pPr lvl="0"/>
            <a:r>
              <a:rPr/>
              <a:t>Adopción de saberes ancestrales</a:t>
            </a:r>
          </a:p>
          <a:p>
            <a:pPr lvl="0"/>
            <a:r>
              <a:rPr/>
              <a:t>Lectura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Tamaño de muestra y cálculos de poder estadístico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¿Qué es el Cálculo de Poder en una Evaluación de Impacto?</a:t>
            </a:r>
          </a:p>
          <a:p>
            <a:pPr lvl="0"/>
            <a:r>
              <a:rPr/>
              <a:t>El </a:t>
            </a:r>
            <a:r>
              <a:rPr b="1"/>
              <a:t>cálculo de poder estadístico</a:t>
            </a:r>
            <a:r>
              <a:rPr/>
              <a:t> determina el tamaño mínimo de muestra necesario para detectar un efecto de una intervención con una probabilidad dada.</a:t>
            </a:r>
          </a:p>
          <a:p>
            <a:pPr lvl="0"/>
            <a:r>
              <a:rPr/>
              <a:t>Se utiliza para </a:t>
            </a:r>
            <a:r>
              <a:rPr b="1"/>
              <a:t>garantizar que el diseño del estudio pueda identificar un efecto real</a:t>
            </a:r>
            <a:r>
              <a:rPr/>
              <a:t> si este existe, evitando errores tipo II (falsos negativos).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Clave del Cálculo de Poder</a:t>
            </a:r>
          </a:p>
          <a:p>
            <a:pPr lvl="0"/>
            <a:r>
              <a:rPr b="1"/>
              <a:t>Indicador(es) de interés (trazador):</a:t>
            </a:r>
            <a:r>
              <a:rPr/>
              <a:t> variable en la que se espera impacto.</a:t>
            </a:r>
          </a:p>
          <a:p>
            <a:pPr lvl="0"/>
            <a:r>
              <a:rPr b="1"/>
              <a:t>Tamaño del efecto esperado</a:t>
            </a:r>
            <a:r>
              <a:rPr/>
              <a:t>: magnitud del impacto que se espera detectar.</a:t>
            </a:r>
          </a:p>
          <a:p>
            <a:pPr lvl="0"/>
            <a:r>
              <a:rPr b="1"/>
              <a:t>Nivel de significancia (α)</a:t>
            </a:r>
            <a:r>
              <a:rPr/>
              <a:t>: probabilidad de error tipo I (usualmente 0.05).</a:t>
            </a:r>
          </a:p>
          <a:p>
            <a:pPr lvl="0"/>
            <a:r>
              <a:rPr b="1"/>
              <a:t>Poder estadístico (1 - β)</a:t>
            </a:r>
            <a:r>
              <a:rPr/>
              <a:t>: probabilidad de detectar un efecto si realmente existe (usualmente 0.80).</a:t>
            </a:r>
          </a:p>
          <a:p>
            <a:pPr lvl="0"/>
            <a:r>
              <a:rPr b="1"/>
              <a:t>Diseño del estudio:</a:t>
            </a:r>
            <a:r>
              <a:rPr/>
              <a:t> número de grupos, emparejamiento, estratificación, etc.</a:t>
            </a:r>
          </a:p>
          <a:p>
            <a:pPr lvl="0"/>
            <a:r>
              <a:rPr b="1"/>
              <a:t>Datos de referencia del resultado de interés:</a:t>
            </a:r>
            <a:r>
              <a:rPr/>
              <a:t> Media, desviación estándar, etc..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Fórmulas Analíticas vs. Simulaciones</a:t>
            </a:r>
          </a:p>
          <a:p>
            <a:pPr lvl="0" indent="0" marL="0">
              <a:buNone/>
            </a:pPr>
            <a:r>
              <a:rPr/>
              <a:t>Enfoque 1: Fórmulas Analíticas</a:t>
            </a:r>
          </a:p>
          <a:p>
            <a:pPr lvl="0"/>
            <a:r>
              <a:rPr/>
              <a:t>Basadas en supuestos estadísticos clásicos (normalidad, varianzas homogéneas).</a:t>
            </a:r>
          </a:p>
          <a:p>
            <a:pPr lvl="0"/>
            <a:r>
              <a:rPr/>
              <a:t>Útiles para </a:t>
            </a:r>
            <a:r>
              <a:rPr b="1"/>
              <a:t>diseños simples</a:t>
            </a:r>
            <a:r>
              <a:rPr/>
              <a:t> (e.g., comparación de medias entre dos grupos independientes).</a:t>
            </a:r>
          </a:p>
          <a:p>
            <a:pPr lvl="0" indent="0" marL="0">
              <a:buNone/>
            </a:pPr>
            <a:r>
              <a:rPr/>
              <a:t>Enfoque 2: Simulaciones</a:t>
            </a:r>
          </a:p>
          <a:p>
            <a:pPr lvl="0"/>
            <a:r>
              <a:rPr/>
              <a:t>Apropiado para </a:t>
            </a:r>
            <a:r>
              <a:rPr b="1"/>
              <a:t>diseños complejos</a:t>
            </a:r>
            <a:r>
              <a:rPr/>
              <a:t> (clustering, heterogeneidad, spillovers).</a:t>
            </a:r>
          </a:p>
          <a:p>
            <a:pPr lvl="0"/>
            <a:r>
              <a:rPr/>
              <a:t>Consiste en:</a:t>
            </a:r>
          </a:p>
          <a:p>
            <a:pPr lvl="1" indent="-457200" marL="914400">
              <a:buAutoNum type="arabicPeriod"/>
            </a:pPr>
            <a:r>
              <a:rPr/>
              <a:t>Simular datos bajo distintos supuestos.</a:t>
            </a:r>
          </a:p>
          <a:p>
            <a:pPr lvl="1" indent="-457200" marL="914400">
              <a:buAutoNum type="arabicPeriod"/>
            </a:pPr>
            <a:r>
              <a:rPr/>
              <a:t>Aplicar el modelo de análisis.</a:t>
            </a:r>
          </a:p>
          <a:p>
            <a:pPr lvl="1" indent="-457200" marL="914400">
              <a:buAutoNum type="arabicPeriod"/>
            </a:pPr>
            <a:r>
              <a:rPr/>
              <a:t>Repetir múltiples veces.</a:t>
            </a:r>
          </a:p>
          <a:p>
            <a:pPr lvl="1" indent="-457200" marL="914400">
              <a:buAutoNum type="arabicPeriod"/>
            </a:pPr>
            <a:r>
              <a:rPr/>
              <a:t>Estimar la proporción de veces que se detecta el efecto (poder).</a:t>
            </a:r>
          </a:p>
          <a:p>
            <a:pPr lvl="0"/>
            <a:r>
              <a:rPr/>
              <a:t>Permite incorporar, e.g., asignación no aleatoria, variables de confusión, efectos indirectos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Comparación Rápida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816100"/>
                <a:gridCol w="2044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Fórmulas Analíticas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Simulaciones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Facilidad de uso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Media a baja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Flexibilidad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Baja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Supuestos necesarios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Más estrictos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Más relajados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Transparencia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 (fórmulas cerradas)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Depende del código y escenarios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Requiere programación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necesariamente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Sí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Referencias</a:t>
            </a:r>
          </a:p>
          <a:p>
            <a:pPr lvl="0"/>
            <a:r>
              <a:rPr/>
              <a:t>Duflo, E., Glennerster, R., &amp; Kremer, M. (2007). </a:t>
            </a:r>
            <a:r>
              <a:rPr i="1"/>
              <a:t>Using Randomization in Development Economics Research: A Toolkit</a:t>
            </a:r>
            <a:r>
              <a:rPr/>
              <a:t>. In T. P. Schultz &amp; J. Strauss (Eds.), </a:t>
            </a:r>
            <a:r>
              <a:rPr i="1"/>
              <a:t>Handbook of Development Economics</a:t>
            </a:r>
            <a:r>
              <a:rPr/>
              <a:t> (Vol. 4).</a:t>
            </a:r>
          </a:p>
          <a:p>
            <a:pPr lvl="0"/>
            <a:r>
              <a:rPr/>
              <a:t>Gertler, P. J., Martinez, S., Premand, P., Rawlings, L. B., &amp; Vermeersch, C. M. J. (2011). </a:t>
            </a:r>
            <a:r>
              <a:rPr i="1"/>
              <a:t>Impact Evaluation in Practice</a:t>
            </a:r>
            <a:r>
              <a:rPr/>
              <a:t>. World Bank.</a:t>
            </a:r>
          </a:p>
          <a:p>
            <a:pPr lvl="0"/>
            <a:r>
              <a:rPr/>
              <a:t>McConnell, B. A., &amp; Vera-Hernández, M. (2015). </a:t>
            </a:r>
            <a:r>
              <a:rPr i="1"/>
              <a:t>Going Beyond Simple Program Evaluations: Simulation-Based Methods for Impact Evaluation</a:t>
            </a:r>
            <a:r>
              <a:rPr/>
              <a:t>. IFS Working Paper W15/20.</a:t>
            </a:r>
          </a:p>
          <a:p>
            <a:pPr lvl="0"/>
            <a:r>
              <a:rPr/>
              <a:t>Gelman, A., &amp; Hill, J. (2007). </a:t>
            </a:r>
            <a:r>
              <a:rPr i="1"/>
              <a:t>Data Analysis Using Regression and Multilevel/Hierarchical Models</a:t>
            </a:r>
            <a:r>
              <a:rPr/>
              <a:t>. Cambridge University Press.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 cada proyecto =&gt; cálculo de poder</a:t>
            </a:r>
          </a:p>
          <a:p>
            <a:pPr lvl="0"/>
            <a:r>
              <a:rPr b="1"/>
              <a:t>Seleccionar indicador(es) trazador(es)</a:t>
            </a:r>
          </a:p>
          <a:p>
            <a:pPr lvl="1"/>
            <a:r>
              <a:rPr/>
              <a:t>Ejemplo: % de hogares que reportan experiencia de autoconsumo</a:t>
            </a:r>
          </a:p>
          <a:p>
            <a:pPr lvl="1"/>
            <a:r>
              <a:rPr/>
              <a:t>Este será el resultado de interés</a:t>
            </a:r>
          </a:p>
          <a:p>
            <a:pPr lvl="0"/>
            <a:r>
              <a:rPr b="1"/>
              <a:t>Usar información externa para simular</a:t>
            </a:r>
          </a:p>
          <a:p>
            <a:pPr lvl="1"/>
            <a:r>
              <a:rPr/>
              <a:t>Media, desviación estándar, tasa esperada</a:t>
            </a:r>
          </a:p>
          <a:p>
            <a:pPr lvl="1"/>
            <a:r>
              <a:rPr/>
              <a:t>Ejemplo: 70% cumplimiento, 10% desviación</a:t>
            </a:r>
          </a:p>
          <a:p>
            <a:pPr lvl="0"/>
            <a:r>
              <a:rPr b="1"/>
              <a:t>Definir escenario con efecto mínimo detectable</a:t>
            </a:r>
          </a:p>
          <a:p>
            <a:pPr lvl="1"/>
            <a:r>
              <a:rPr/>
              <a:t>Por ejemplo: queremos detectar un aumento de +10pp</a:t>
            </a:r>
          </a:p>
          <a:p>
            <a:pPr lvl="0"/>
            <a:r>
              <a:rPr b="1"/>
              <a:t>Simular múltiples conjutos de datos (e.g., 1000) bajo ese escenario</a:t>
            </a:r>
          </a:p>
          <a:p>
            <a:pPr lvl="1"/>
            <a:r>
              <a:rPr/>
              <a:t>Calcular en cuántos se detecta un efecto significativo</a:t>
            </a:r>
          </a:p>
          <a:p>
            <a:pPr lvl="1"/>
            <a:r>
              <a:rPr/>
              <a:t>👉 El porcentaje de detección es el </a:t>
            </a:r>
            <a:r>
              <a:rPr b="1"/>
              <a:t>poder estadístico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</a:t>
            </a:r>
          </a:p>
        </p:txBody>
      </p:sp>
      <p:pic>
        <p:nvPicPr>
          <p:cNvPr descr="Raices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personas que reciclan residuos sólidos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clasifican basuras</a:t>
            </a:r>
          </a:p>
          <a:p>
            <a:pPr lvl="0"/>
            <a:r>
              <a:rPr/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Nariño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slides_files/figure-pptx/unnamed-chunk-1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Manglar: Manejo de residuos</a:t>
            </a:r>
          </a:p>
        </p:txBody>
      </p:sp>
      <p:pic>
        <p:nvPicPr>
          <p:cNvPr descr="slides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Accidente de trabajo</a:t>
            </a:r>
          </a:p>
          <a:p>
            <a:pPr lvl="0"/>
            <a:r>
              <a:rPr/>
              <a:t>Accidente de trabajo incapacitante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personas que tuvieron accidente de trabajo</a:t>
            </a:r>
          </a:p>
          <a:p>
            <a:pPr lvl="0"/>
            <a:r>
              <a:rPr/>
              <a:t>% de personas que perieron días de trabajo por accidente laboral</a:t>
            </a:r>
          </a:p>
          <a:p>
            <a:pPr lvl="0"/>
            <a:r>
              <a:rPr/>
              <a:t>Fuente: Encuesta Nacional de Condiciones de Seguridad y Salud en el Trabajo (2015)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Trabajadores general</a:t>
            </a:r>
            <a:r>
              <a:rPr/>
              <a:t> 3.81%</a:t>
            </a:r>
          </a:p>
          <a:p>
            <a:pPr lvl="0" indent="0" marL="0">
              <a:buNone/>
            </a:pPr>
            <a:r>
              <a:rPr b="1"/>
              <a:t>Sector de servicios comunitarios, sociales y personales</a:t>
            </a:r>
            <a:r>
              <a:rPr/>
              <a:t> 4.1%</a:t>
            </a:r>
          </a:p>
          <a:p>
            <a:pPr lvl="0" indent="0" marL="0">
              <a:buNone/>
            </a:pPr>
            <a:r>
              <a:rPr b="1"/>
              <a:t>Sector construcción</a:t>
            </a:r>
            <a:r>
              <a:rPr/>
              <a:t> 6.4%</a:t>
            </a:r>
          </a:p>
        </p:txBody>
      </p:sp>
      <p:pic>
        <p:nvPicPr>
          <p:cNvPr descr="slid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Manglar: Accidente</a:t>
            </a:r>
          </a:p>
        </p:txBody>
      </p:sp>
      <p:pic>
        <p:nvPicPr>
          <p:cNvPr descr="slides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ACAPA</a:t>
            </a:r>
          </a:p>
        </p:txBody>
      </p:sp>
      <p:pic>
        <p:nvPicPr>
          <p:cNvPr descr="ACAP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28700"/>
            <a:ext cx="51054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ACAPA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/>
            <a:r>
              <a:rPr/>
              <a:t>Fuente: Encuesta Nacional de Situación Nutricional, 2015</a:t>
            </a:r>
          </a:p>
          <a:p>
            <a:pPr lvl="0"/>
            <a:r>
              <a:rPr/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15,9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ACAPA</a:t>
            </a:r>
          </a:p>
        </p:txBody>
      </p:sp>
      <p:pic>
        <p:nvPicPr>
          <p:cNvPr descr="slides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Sirenas</a:t>
            </a:r>
          </a:p>
        </p:txBody>
      </p:sp>
      <p:pic>
        <p:nvPicPr>
          <p:cNvPr descr="Sirenas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Sirenas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/>
            <a:r>
              <a:rPr/>
              <a:t>Fuente: Encuesta Nacional de Situación Nutricional, 2015</a:t>
            </a:r>
          </a:p>
          <a:p>
            <a:pPr lvl="0"/>
            <a:r>
              <a:rPr/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15,9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Sirenas</a:t>
            </a:r>
          </a:p>
        </p:txBody>
      </p:sp>
      <p:pic>
        <p:nvPicPr>
          <p:cNvPr descr="slides_files/figure-pptx/unnamed-chunk-2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Puerto Saija</a:t>
            </a:r>
          </a:p>
        </p:txBody>
      </p:sp>
      <p:pic>
        <p:nvPicPr>
          <p:cNvPr descr="puerto_saij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Puerto Saija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personas que reciclan residuos sólidos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clasifican basuras</a:t>
            </a:r>
          </a:p>
          <a:p>
            <a:pPr lvl="0"/>
            <a:r>
              <a:rPr/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Cauca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slides_files/figure-pptx/unnamed-chunk-2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Puerto Saija</a:t>
            </a:r>
          </a:p>
        </p:txBody>
      </p:sp>
      <p:pic>
        <p:nvPicPr>
          <p:cNvPr descr="slides_files/figure-pptx/unnamed-chunk-2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Sivirú</a:t>
            </a:r>
          </a:p>
        </p:txBody>
      </p:sp>
      <p:pic>
        <p:nvPicPr>
          <p:cNvPr descr="siviru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Sivirú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/>
            <a:r>
              <a:rPr/>
              <a:t>Fuente: Encuesta Nacional de Situación Nutricional, 2015</a:t>
            </a:r>
          </a:p>
          <a:p>
            <a:pPr lvl="0"/>
            <a:r>
              <a:rPr/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15,9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Sivirú</a:t>
            </a:r>
          </a:p>
        </p:txBody>
      </p:sp>
      <p:pic>
        <p:nvPicPr>
          <p:cNvPr descr="slides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San Andrés de Usuragá</a:t>
            </a:r>
          </a:p>
        </p:txBody>
      </p:sp>
      <p:pic>
        <p:nvPicPr>
          <p:cNvPr descr="usurag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65200"/>
            <a:ext cx="51054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San Andrés de Usuragá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Producción (esperada)</a:t>
            </a:r>
          </a:p>
          <a:p>
            <a:pPr lvl="0"/>
            <a:r>
              <a:rPr/>
              <a:t>Ingresos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Encuesta nacional agropecuaria (ENA), DANE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Producción Plátano (toneladas)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2.185.005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 cosechada (Hectáreas)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250.575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Toneladas por Hectárea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8.72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San Andrés de Usuragá</a:t>
            </a:r>
          </a:p>
        </p:txBody>
      </p:sp>
      <p:pic>
        <p:nvPicPr>
          <p:cNvPr descr="slides_files/figure-pptx/unnamed-chunk-2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Proyectos a visitar esta semana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Análisis preliminares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Asogesampa</a:t>
            </a:r>
          </a:p>
        </p:txBody>
      </p:sp>
      <p:pic>
        <p:nvPicPr>
          <p:cNvPr descr="Asogesamp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Asogesampa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personas que reciclan residuos sólidos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clasifican basuras</a:t>
            </a:r>
          </a:p>
          <a:p>
            <a:pPr lvl="0"/>
            <a:r>
              <a:rPr/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Valle del Cauca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slides_files/figure-pptx/unnamed-chunk-27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Asogesampa</a:t>
            </a:r>
          </a:p>
        </p:txBody>
      </p:sp>
      <p:pic>
        <p:nvPicPr>
          <p:cNvPr descr="slides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Mariposas de Amor</a:t>
            </a:r>
          </a:p>
        </p:txBody>
      </p:sp>
      <p:pic>
        <p:nvPicPr>
          <p:cNvPr descr="Mariposas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28700"/>
            <a:ext cx="51054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Mariposas de Amor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libros leídos al año por personas de 5 años y más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de libros leídos al año por personas de 5 años y más</a:t>
            </a:r>
          </a:p>
          <a:p>
            <a:pPr lvl="0"/>
            <a:r>
              <a:rPr/>
              <a:t>Fuente: Encuesta nacional de lectura (ENLEC)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5,1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Cabeceras municipales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5,4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4,2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Mariposas de Amor</a:t>
            </a:r>
          </a:p>
        </p:txBody>
      </p:sp>
      <p:pic>
        <p:nvPicPr>
          <p:cNvPr descr="slides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Delimitación geográfica del área de influencia del proyecto, con el apoyo de organizaciones beneficiarias</a:t>
            </a:r>
          </a:p>
          <a:p>
            <a:pPr lvl="0"/>
            <a:r>
              <a:rPr/>
              <a:t>Mapeo del área de influencia por parte del equipo de VCA</a:t>
            </a:r>
          </a:p>
          <a:p>
            <a:pPr lvl="0"/>
            <a:r>
              <a:rPr/>
              <a:t>Reconocimiento de la zona por parte del equipo de VCA</a:t>
            </a:r>
          </a:p>
          <a:p>
            <a:pPr lvl="0"/>
            <a:r>
              <a:rPr/>
              <a:t>Visita y entrevista en el lugar de residencia por parte del equipo de VCA, utilizando método de barrido / muestra definida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  <p:pic>
        <p:nvPicPr>
          <p:cNvPr descr="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  <p:pic>
        <p:nvPicPr>
          <p:cNvPr descr="slid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  <p:pic>
        <p:nvPicPr>
          <p:cNvPr descr="slid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CA_Presentación_reunión_20250516" id="{168008C8-9751-4510-B0D4-BD4F8522AF8C}" vid="{B2A60299-5336-4AB9-9C92-30104C723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VCA_Presentación_reunión_20250516</Template>
  <TotalTime>50</TotalTime>
  <Words>165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Monoton</vt:lpstr>
      <vt:lpstr>Now</vt:lpstr>
      <vt:lpstr>Now Black</vt:lpstr>
      <vt:lpstr>Tema de Office</vt:lpstr>
      <vt:lpstr>Avance en trabajo de campo y determinación de la muestra para el análisis cuantitativo</vt:lpstr>
      <vt:lpstr>Avance de la Evaluación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2025-07-20T20:33:21Z</dcterms:created>
  <dcterms:modified xsi:type="dcterms:W3CDTF">2025-07-20T20:33:21Z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