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Alfonso-Sierra" userId="5420f79c2d515b70" providerId="LiveId" clId="{2094AD11-81CF-4A5E-9079-CDE07418F74A}"/>
    <pc:docChg chg="undo custSel addSld delSld">
      <pc:chgData name="Eduardo Alfonso-Sierra" userId="5420f79c2d515b70" providerId="LiveId" clId="{2094AD11-81CF-4A5E-9079-CDE07418F74A}" dt="2025-05-19T09:59:21.649" v="8" actId="47"/>
      <pc:docMkLst>
        <pc:docMk/>
      </pc:docMkLst>
      <pc:sldChg chg="del">
        <pc:chgData name="Eduardo Alfonso-Sierra" userId="5420f79c2d515b70" providerId="LiveId" clId="{2094AD11-81CF-4A5E-9079-CDE07418F74A}" dt="2025-05-19T09:59:12.009" v="1" actId="47"/>
        <pc:sldMkLst>
          <pc:docMk/>
          <pc:sldMk cId="3425710566" sldId="258"/>
        </pc:sldMkLst>
      </pc:sldChg>
      <pc:sldChg chg="add del">
        <pc:chgData name="Eduardo Alfonso-Sierra" userId="5420f79c2d515b70" providerId="LiveId" clId="{2094AD11-81CF-4A5E-9079-CDE07418F74A}" dt="2025-05-19T09:59:13.871" v="3" actId="47"/>
        <pc:sldMkLst>
          <pc:docMk/>
          <pc:sldMk cId="3274941800" sldId="259"/>
        </pc:sldMkLst>
      </pc:sldChg>
      <pc:sldChg chg="del">
        <pc:chgData name="Eduardo Alfonso-Sierra" userId="5420f79c2d515b70" providerId="LiveId" clId="{2094AD11-81CF-4A5E-9079-CDE07418F74A}" dt="2025-05-19T09:59:21.020" v="7" actId="47"/>
        <pc:sldMkLst>
          <pc:docMk/>
          <pc:sldMk cId="2497228928" sldId="264"/>
        </pc:sldMkLst>
      </pc:sldChg>
      <pc:sldChg chg="del">
        <pc:chgData name="Eduardo Alfonso-Sierra" userId="5420f79c2d515b70" providerId="LiveId" clId="{2094AD11-81CF-4A5E-9079-CDE07418F74A}" dt="2025-05-19T09:59:21.649" v="8" actId="47"/>
        <pc:sldMkLst>
          <pc:docMk/>
          <pc:sldMk cId="3972833636" sldId="265"/>
        </pc:sldMkLst>
      </pc:sldChg>
      <pc:sldChg chg="add del">
        <pc:chgData name="Eduardo Alfonso-Sierra" userId="5420f79c2d515b70" providerId="LiveId" clId="{2094AD11-81CF-4A5E-9079-CDE07418F74A}" dt="2025-05-19T09:59:20.423" v="6" actId="47"/>
        <pc:sldMkLst>
          <pc:docMk/>
          <pc:sldMk cId="0" sldId="303"/>
        </pc:sldMkLst>
      </pc:sldChg>
      <pc:sldChg chg="del">
        <pc:chgData name="Eduardo Alfonso-Sierra" userId="5420f79c2d515b70" providerId="LiveId" clId="{2094AD11-81CF-4A5E-9079-CDE07418F74A}" dt="2025-05-19T09:59:11.582" v="0" actId="47"/>
        <pc:sldMkLst>
          <pc:docMk/>
          <pc:sldMk cId="0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5993-4E32-06A8-AD03-8BB477D4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D1DC8-6426-5E2D-2287-7B400D899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792CF-2C13-7AAA-CA87-1EC4EFCE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85DA-0453-1DF3-4733-3B79607C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A0EF8-5CAB-FBCE-85E2-D0AD383E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541-1634-3176-281A-CF1A55E5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71651-8BF1-812F-960E-1F37937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B69F-B25B-4C17-9AFD-DEF2912B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52BA-0CFB-F9BB-DFCA-AEF4DF8B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A9DC-8734-5C65-9C7D-08D8853A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916A3-24D6-98AF-5959-15506C86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1481E-0245-46EA-5801-6C33E07AC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BB4A-21C1-DE3C-292A-390D2A6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1E82-1A73-424D-B03F-17F0B23C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5982-884D-73E9-CDF8-7A215F83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ED94-A7A5-B7D7-4831-D63B2B42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689B-190D-E726-0C56-6A56B8D6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3F9D-335A-F70F-CFCD-2DE056DF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C7CD-EA25-12D3-F9C2-3247A748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2792-3991-DCE9-F932-F489B9C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AC3A-94C3-8169-C50A-24332494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0B13-7D2E-1C34-05D0-50CA495D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8B6A-FDA0-D38F-F519-80E84B04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232E-F179-843C-0CBC-72BFFBEC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E0DD-CF64-FD0B-4A75-4A168BD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0589-A5F9-9090-66F8-C0779E6C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E8F0-7A57-E021-E39C-614300D64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B047A-68F8-556D-A889-7599E69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CF2AF-CB59-60BD-84EF-0383B5EF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5472A-1A24-EAB8-AF1B-5B6C531B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C7C2-EBFC-BF97-1431-F785E452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5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C0EB-3EE9-3484-EB61-2FE056F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6F292-05BA-1C4C-B4B5-670B75A2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2F3CC-6C1C-2C66-BA25-B0E9D67AD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C3657-B2AD-169E-FD85-2CCCB5200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4FE11-47F6-EAD2-6A37-C6C3448A5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0EDF5-6881-0147-5DB0-D1645754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E6339-8CE3-7522-619B-1AB8B4E8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3997E-359C-72AD-5909-45D59061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8B8E-61F3-F646-4FB1-133A239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D4C93-6DBA-FC54-F411-646D2964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88357-4DAF-6B01-C89D-22D7890A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A51A6-9880-5F24-58DE-1B005DF5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1AA81-69AA-A357-707C-E549E664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7875E-E9AF-9FB8-EFDF-88FB1717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A6924-A276-3623-8E36-068B1AB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5925-4887-1848-368C-995235AE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1AE1-0AAC-C410-B5D2-35C53847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0F245-065A-7D24-5327-59BEFBAD7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379C-5D4E-D0AD-ED88-DC459FF0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6E0BB-B4B4-6A4A-592E-D5FDD56C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FBCFA-A86E-767F-E07E-955C7EB7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1B85-6D85-E78F-8EAC-3D07091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55D6F-2601-3FD2-DD1D-06A8E7D6C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6CE7-4B25-7077-AF07-E91A94CA5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4350-901B-4F07-C3EC-1FC8606E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1BC82-9452-7C4E-797C-439C20F2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DCDD-89CC-DD35-2B49-B6007C0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04DBD-872D-E2C5-6031-5C9FA7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5779-3379-8A4D-000C-0062068F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DE16-5B2C-5759-8BCB-2DD42CCF2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0982-6343-D9D9-CA65-83C31FF9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18EA-6425-D5A4-788A-40AAB983C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CF23-9C6F-7FE9-FE03-D275FE973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97" y="1122811"/>
            <a:ext cx="7649980" cy="382136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Now Black" panose="00000A00000000000000" pitchFamily="50" charset="0"/>
                <a:cs typeface="Narkisim" panose="020F0502020204030204" pitchFamily="34" charset="-79"/>
              </a:rPr>
              <a:t>Avance en </a:t>
            </a:r>
            <a:r>
              <a:rPr lang="en-US" dirty="0" err="1">
                <a:latin typeface="Now Black" panose="00000A00000000000000" pitchFamily="50" charset="0"/>
                <a:cs typeface="Narkisim" panose="020F0502020204030204" pitchFamily="34" charset="-79"/>
              </a:rPr>
              <a:t>trabajo</a:t>
            </a:r>
            <a:r>
              <a:rPr lang="en-US" dirty="0">
                <a:latin typeface="Now Black" panose="00000A00000000000000" pitchFamily="50" charset="0"/>
                <a:cs typeface="Narkisim" panose="020F0502020204030204" pitchFamily="34" charset="-79"/>
              </a:rPr>
              <a:t> de campo y </a:t>
            </a:r>
            <a:r>
              <a:rPr lang="en-US" dirty="0" err="1">
                <a:latin typeface="Now Black" panose="00000A00000000000000" pitchFamily="50" charset="0"/>
                <a:cs typeface="Narkisim" panose="020F0502020204030204" pitchFamily="34" charset="-79"/>
              </a:rPr>
              <a:t>determinación</a:t>
            </a:r>
            <a:r>
              <a:rPr lang="en-US" dirty="0">
                <a:latin typeface="Now Black" panose="00000A00000000000000" pitchFamily="50" charset="0"/>
                <a:cs typeface="Narkisim" panose="020F0502020204030204" pitchFamily="34" charset="-79"/>
              </a:rPr>
              <a:t> de la </a:t>
            </a:r>
            <a:r>
              <a:rPr lang="en-US" dirty="0" err="1">
                <a:latin typeface="Now Black" panose="00000A00000000000000" pitchFamily="50" charset="0"/>
                <a:cs typeface="Narkisim" panose="020F0502020204030204" pitchFamily="34" charset="-79"/>
              </a:rPr>
              <a:t>muestra</a:t>
            </a:r>
            <a:r>
              <a:rPr lang="en-US" dirty="0">
                <a:latin typeface="Now Black" panose="00000A00000000000000" pitchFamily="50" charset="0"/>
                <a:cs typeface="Narkisim" panose="020F0502020204030204" pitchFamily="34" charset="-79"/>
              </a:rPr>
              <a:t> para </a:t>
            </a:r>
            <a:r>
              <a:rPr lang="en-US" dirty="0" err="1">
                <a:latin typeface="Now Black" panose="00000A00000000000000" pitchFamily="50" charset="0"/>
                <a:cs typeface="Narkisim" panose="020F0502020204030204" pitchFamily="34" charset="-79"/>
              </a:rPr>
              <a:t>el</a:t>
            </a:r>
            <a:r>
              <a:rPr lang="en-US" dirty="0">
                <a:latin typeface="Now Black" panose="00000A00000000000000" pitchFamily="50" charset="0"/>
                <a:cs typeface="Narkisim" panose="020F0502020204030204" pitchFamily="34" charset="-79"/>
              </a:rPr>
              <a:t> </a:t>
            </a:r>
            <a:r>
              <a:rPr lang="en-US" dirty="0" err="1">
                <a:latin typeface="Now Black" panose="00000A00000000000000" pitchFamily="50" charset="0"/>
                <a:cs typeface="Narkisim" panose="020F0502020204030204" pitchFamily="34" charset="-79"/>
              </a:rPr>
              <a:t>análisis</a:t>
            </a:r>
            <a:r>
              <a:rPr lang="en-US" dirty="0">
                <a:latin typeface="Now Black" panose="00000A00000000000000" pitchFamily="50" charset="0"/>
                <a:cs typeface="Narkisim" panose="020F0502020204030204" pitchFamily="34" charset="-79"/>
              </a:rPr>
              <a:t> </a:t>
            </a:r>
            <a:r>
              <a:rPr lang="en-US" dirty="0" err="1">
                <a:latin typeface="Now Black" panose="00000A00000000000000" pitchFamily="50" charset="0"/>
                <a:cs typeface="Narkisim" panose="020F0502020204030204" pitchFamily="34" charset="-79"/>
              </a:rPr>
              <a:t>cuantitativo</a:t>
            </a:r>
            <a:endParaRPr lang="en-US" dirty="0">
              <a:latin typeface="Now Black" panose="00000A00000000000000" pitchFamily="50" charset="0"/>
              <a:cs typeface="Narkisim" panose="020F0502020204030204" pitchFamily="34" charset="-79"/>
            </a:endParaRPr>
          </a:p>
        </p:txBody>
      </p:sp>
      <p:sp>
        <p:nvSpPr>
          <p:cNvPr id="4" name="Freeform 42">
            <a:extLst>
              <a:ext uri="{FF2B5EF4-FFF2-40B4-BE49-F238E27FC236}">
                <a16:creationId xmlns:a16="http://schemas.microsoft.com/office/drawing/2014/main" id="{E40848B5-62FE-88E6-580E-275808C840AB}"/>
              </a:ext>
            </a:extLst>
          </p:cNvPr>
          <p:cNvSpPr/>
          <p:nvPr/>
        </p:nvSpPr>
        <p:spPr>
          <a:xfrm>
            <a:off x="8111675" y="1900006"/>
            <a:ext cx="3581176" cy="2128603"/>
          </a:xfrm>
          <a:custGeom>
            <a:avLst/>
            <a:gdLst/>
            <a:ahLst/>
            <a:cxnLst/>
            <a:rect l="l" t="t" r="r" b="b"/>
            <a:pathLst>
              <a:path w="2003335" h="1127919">
                <a:moveTo>
                  <a:pt x="0" y="0"/>
                </a:moveTo>
                <a:lnTo>
                  <a:pt x="2003334" y="0"/>
                </a:lnTo>
                <a:lnTo>
                  <a:pt x="2003334" y="1127919"/>
                </a:lnTo>
                <a:lnTo>
                  <a:pt x="0" y="1127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25F7669-567B-6D44-48DD-A1352629B546}"/>
              </a:ext>
            </a:extLst>
          </p:cNvPr>
          <p:cNvSpPr>
            <a:spLocks noGrp="1"/>
          </p:cNvSpPr>
          <p:nvPr/>
        </p:nvSpPr>
        <p:spPr>
          <a:xfrm>
            <a:off x="4874941" y="5181269"/>
            <a:ext cx="2442118" cy="632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noProof="0" dirty="0">
                <a:latin typeface="Now" panose="00000500000000000000" pitchFamily="50" charset="0"/>
              </a:rPr>
              <a:t>Mayo 2025</a:t>
            </a:r>
          </a:p>
        </p:txBody>
      </p:sp>
    </p:spTree>
    <p:extLst>
      <p:ext uri="{BB962C8B-B14F-4D97-AF65-F5344CB8AC3E}">
        <p14:creationId xmlns:p14="http://schemas.microsoft.com/office/powerpoint/2010/main" val="270994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A29E-BEB5-0972-1B77-D9189C4F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52" y="254771"/>
            <a:ext cx="10515600" cy="864067"/>
          </a:xfrm>
        </p:spPr>
        <p:txBody>
          <a:bodyPr/>
          <a:lstStyle/>
          <a:p>
            <a:r>
              <a:rPr lang="en-US" dirty="0">
                <a:latin typeface="Now Black" panose="00000A00000000000000" pitchFamily="50" charset="0"/>
              </a:rPr>
              <a:t>Avance de la </a:t>
            </a:r>
            <a:r>
              <a:rPr lang="en-US" dirty="0" err="1">
                <a:latin typeface="Now Black" panose="00000A00000000000000" pitchFamily="50" charset="0"/>
              </a:rPr>
              <a:t>Evaluación</a:t>
            </a:r>
            <a:endParaRPr lang="en-US" dirty="0">
              <a:latin typeface="Now Black" panose="00000A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F646-B184-A63A-22E1-064A3EBE2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2" y="1385181"/>
            <a:ext cx="11285482" cy="5031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Now" panose="00000500000000000000" pitchFamily="50" charset="0"/>
              </a:rPr>
              <a:t>- </a:t>
            </a:r>
            <a:r>
              <a:rPr lang="en-US" sz="3200" b="1" dirty="0" err="1">
                <a:latin typeface="Now" panose="00000500000000000000" pitchFamily="50" charset="0"/>
              </a:rPr>
              <a:t>Aprobación</a:t>
            </a:r>
            <a:r>
              <a:rPr lang="en-US" sz="3200" b="1" dirty="0">
                <a:latin typeface="Now" panose="00000500000000000000" pitchFamily="50" charset="0"/>
              </a:rPr>
              <a:t> del </a:t>
            </a:r>
            <a:r>
              <a:rPr lang="en-US" sz="3200" b="1" dirty="0" err="1">
                <a:latin typeface="Now" panose="00000500000000000000" pitchFamily="50" charset="0"/>
              </a:rPr>
              <a:t>segundo</a:t>
            </a:r>
            <a:r>
              <a:rPr lang="en-US" sz="3200" b="1" dirty="0">
                <a:latin typeface="Now" panose="00000500000000000000" pitchFamily="50" charset="0"/>
              </a:rPr>
              <a:t> </a:t>
            </a:r>
            <a:r>
              <a:rPr lang="en-US" sz="3200" b="1" dirty="0" err="1">
                <a:latin typeface="Now" panose="00000500000000000000" pitchFamily="50" charset="0"/>
              </a:rPr>
              <a:t>pago</a:t>
            </a:r>
            <a:r>
              <a:rPr lang="en-US" sz="3200" b="1" dirty="0">
                <a:latin typeface="Now" panose="00000500000000000000" pitchFamily="50" charset="0"/>
              </a:rPr>
              <a:t> </a:t>
            </a:r>
            <a:r>
              <a:rPr lang="en-US" sz="3200" b="1" dirty="0" err="1">
                <a:latin typeface="Now" panose="00000500000000000000" pitchFamily="50" charset="0"/>
              </a:rPr>
              <a:t>pendiente</a:t>
            </a:r>
            <a:r>
              <a:rPr lang="en-US" sz="3200" b="1" dirty="0">
                <a:latin typeface="Now" panose="00000500000000000000" pitchFamily="50" charset="0"/>
              </a:rPr>
              <a:t>.</a:t>
            </a:r>
          </a:p>
          <a:p>
            <a:pPr marL="0" indent="0">
              <a:buNone/>
            </a:pPr>
            <a:r>
              <a:rPr lang="en-US" sz="3200" b="1" dirty="0">
                <a:latin typeface="Now" panose="00000500000000000000" pitchFamily="50" charset="0"/>
              </a:rPr>
              <a:t>- Fase 1</a:t>
            </a:r>
          </a:p>
          <a:p>
            <a:pPr marL="441325"/>
            <a:r>
              <a:rPr lang="en-US" sz="3200" dirty="0" err="1">
                <a:latin typeface="Now" panose="00000500000000000000" pitchFamily="50" charset="0"/>
              </a:rPr>
              <a:t>Trabajo</a:t>
            </a:r>
            <a:r>
              <a:rPr lang="en-US" sz="3200" dirty="0">
                <a:latin typeface="Now" panose="00000500000000000000" pitchFamily="50" charset="0"/>
              </a:rPr>
              <a:t> de campo </a:t>
            </a:r>
            <a:r>
              <a:rPr lang="en-US" sz="3200" dirty="0" err="1">
                <a:latin typeface="Now" panose="00000500000000000000" pitchFamily="50" charset="0"/>
              </a:rPr>
              <a:t>realizado</a:t>
            </a:r>
            <a:r>
              <a:rPr lang="en-US" sz="3200" dirty="0">
                <a:latin typeface="Now" panose="00000500000000000000" pitchFamily="50" charset="0"/>
              </a:rPr>
              <a:t> en 6 de </a:t>
            </a:r>
            <a:r>
              <a:rPr lang="en-US" sz="3200" dirty="0" err="1">
                <a:latin typeface="Now" panose="00000500000000000000" pitchFamily="50" charset="0"/>
              </a:rPr>
              <a:t>los</a:t>
            </a:r>
            <a:r>
              <a:rPr lang="en-US" sz="3200" dirty="0">
                <a:latin typeface="Now" panose="00000500000000000000" pitchFamily="50" charset="0"/>
              </a:rPr>
              <a:t> 8 </a:t>
            </a:r>
            <a:r>
              <a:rPr lang="en-US" sz="3200" dirty="0" err="1">
                <a:latin typeface="Now" panose="00000500000000000000" pitchFamily="50" charset="0"/>
              </a:rPr>
              <a:t>proyectos</a:t>
            </a:r>
            <a:r>
              <a:rPr lang="en-US" sz="3200" dirty="0">
                <a:latin typeface="Now" panose="00000500000000000000" pitchFamily="50" charset="0"/>
              </a:rPr>
              <a:t> </a:t>
            </a:r>
            <a:r>
              <a:rPr lang="en-US" sz="3200" dirty="0" err="1">
                <a:latin typeface="Now" panose="00000500000000000000" pitchFamily="50" charset="0"/>
              </a:rPr>
              <a:t>seleccionados</a:t>
            </a:r>
            <a:endParaRPr lang="en-US" sz="3200" dirty="0">
              <a:latin typeface="Now" panose="00000500000000000000" pitchFamily="50" charset="0"/>
            </a:endParaRPr>
          </a:p>
          <a:p>
            <a:pPr marL="993775"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Now" panose="00000500000000000000" pitchFamily="50" charset="0"/>
              </a:rPr>
              <a:t>Tumaco</a:t>
            </a:r>
            <a:r>
              <a:rPr lang="en-US" dirty="0">
                <a:latin typeface="Now" panose="00000500000000000000" pitchFamily="50" charset="0"/>
              </a:rPr>
              <a:t>: </a:t>
            </a:r>
            <a:r>
              <a:rPr lang="es-ES" dirty="0">
                <a:latin typeface="Now" panose="00000500000000000000" pitchFamily="50" charset="0"/>
              </a:rPr>
              <a:t>Raíces del Manglar y ACAPA. </a:t>
            </a:r>
          </a:p>
          <a:p>
            <a:pPr marL="993775" lvl="1">
              <a:buFont typeface="Courier New" panose="02070309020205020404" pitchFamily="49" charset="0"/>
              <a:buChar char="o"/>
            </a:pPr>
            <a:r>
              <a:rPr lang="en-US" dirty="0">
                <a:latin typeface="Now" panose="00000500000000000000" pitchFamily="50" charset="0"/>
              </a:rPr>
              <a:t>Bajo </a:t>
            </a:r>
            <a:r>
              <a:rPr lang="en-US" dirty="0" err="1">
                <a:latin typeface="Now" panose="00000500000000000000" pitchFamily="50" charset="0"/>
              </a:rPr>
              <a:t>Baudó</a:t>
            </a:r>
            <a:r>
              <a:rPr lang="en-US" dirty="0">
                <a:latin typeface="Now" panose="00000500000000000000" pitchFamily="50" charset="0"/>
              </a:rPr>
              <a:t>: </a:t>
            </a:r>
            <a:r>
              <a:rPr lang="es-ES" dirty="0">
                <a:latin typeface="Now" panose="00000500000000000000" pitchFamily="50" charset="0"/>
              </a:rPr>
              <a:t>C.C. San Andrés de Usaragá, C.C. </a:t>
            </a:r>
            <a:r>
              <a:rPr lang="es-ES" dirty="0" err="1">
                <a:latin typeface="Now" panose="00000500000000000000" pitchFamily="50" charset="0"/>
              </a:rPr>
              <a:t>Sivirú</a:t>
            </a:r>
            <a:endParaRPr lang="es-ES" dirty="0">
              <a:latin typeface="Now" panose="00000500000000000000" pitchFamily="50" charset="0"/>
            </a:endParaRPr>
          </a:p>
          <a:p>
            <a:pPr marL="993775"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Now" panose="00000500000000000000" pitchFamily="50" charset="0"/>
              </a:rPr>
              <a:t>Guapi</a:t>
            </a:r>
            <a:r>
              <a:rPr lang="es-ES" dirty="0">
                <a:latin typeface="Now" panose="00000500000000000000" pitchFamily="50" charset="0"/>
              </a:rPr>
              <a:t>:  Asociación GAADE Las Sirenas</a:t>
            </a:r>
          </a:p>
          <a:p>
            <a:pPr marL="993775"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Now" panose="00000500000000000000" pitchFamily="50" charset="0"/>
              </a:rPr>
              <a:t>Timbiquí</a:t>
            </a:r>
            <a:r>
              <a:rPr lang="es-ES" dirty="0">
                <a:latin typeface="Now" panose="00000500000000000000" pitchFamily="50" charset="0"/>
              </a:rPr>
              <a:t>:  I.E. Puerto Saija</a:t>
            </a:r>
          </a:p>
          <a:p>
            <a:pPr marL="441325"/>
            <a:r>
              <a:rPr lang="es-ES" sz="3200" dirty="0">
                <a:latin typeface="Now" panose="00000500000000000000" pitchFamily="50" charset="0"/>
              </a:rPr>
              <a:t>Pendiente recepción completa de información solicitada, corte de recepción 16 de junio de 2025.</a:t>
            </a:r>
          </a:p>
          <a:p>
            <a:pPr marL="441325"/>
            <a:r>
              <a:rPr lang="es-ES" sz="3200" dirty="0">
                <a:latin typeface="Now" panose="00000500000000000000" pitchFamily="50" charset="0"/>
              </a:rPr>
              <a:t>Inicio de procesamiento y análisis de información de fase 1</a:t>
            </a:r>
          </a:p>
          <a:p>
            <a:pPr marL="441325"/>
            <a:r>
              <a:rPr lang="es-ES" sz="3200" dirty="0">
                <a:latin typeface="Now" panose="00000500000000000000" pitchFamily="50" charset="0"/>
              </a:rPr>
              <a:t>Entrevistas PTF, CEAF, PCN y JCH</a:t>
            </a:r>
            <a:endParaRPr lang="en-US" sz="3200" dirty="0">
              <a:latin typeface="Now" panose="00000500000000000000" pitchFamily="50" charset="0"/>
            </a:endParaRPr>
          </a:p>
          <a:p>
            <a:pPr marL="441325"/>
            <a:r>
              <a:rPr lang="en-US" sz="3200" dirty="0" err="1">
                <a:latin typeface="Now" panose="00000500000000000000" pitchFamily="50" charset="0"/>
              </a:rPr>
              <a:t>Realización</a:t>
            </a:r>
            <a:r>
              <a:rPr lang="en-US" sz="3200" dirty="0">
                <a:latin typeface="Now" panose="00000500000000000000" pitchFamily="50" charset="0"/>
              </a:rPr>
              <a:t> de </a:t>
            </a:r>
            <a:r>
              <a:rPr lang="en-US" sz="3200" dirty="0" err="1">
                <a:latin typeface="Now" panose="00000500000000000000" pitchFamily="50" charset="0"/>
              </a:rPr>
              <a:t>trabajo</a:t>
            </a:r>
            <a:r>
              <a:rPr lang="en-US" sz="3200" dirty="0">
                <a:latin typeface="Now" panose="00000500000000000000" pitchFamily="50" charset="0"/>
              </a:rPr>
              <a:t> de campo entre </a:t>
            </a:r>
            <a:r>
              <a:rPr lang="en-US" sz="3200" dirty="0" err="1">
                <a:latin typeface="Now" panose="00000500000000000000" pitchFamily="50" charset="0"/>
              </a:rPr>
              <a:t>el</a:t>
            </a:r>
            <a:r>
              <a:rPr lang="en-US" sz="3200" dirty="0">
                <a:latin typeface="Now" panose="00000500000000000000" pitchFamily="50" charset="0"/>
              </a:rPr>
              <a:t> 19 y </a:t>
            </a:r>
            <a:r>
              <a:rPr lang="en-US" sz="3200" dirty="0" err="1">
                <a:latin typeface="Now" panose="00000500000000000000" pitchFamily="50" charset="0"/>
              </a:rPr>
              <a:t>el</a:t>
            </a:r>
            <a:r>
              <a:rPr lang="en-US" sz="3200" dirty="0">
                <a:latin typeface="Now" panose="00000500000000000000" pitchFamily="50" charset="0"/>
              </a:rPr>
              <a:t> 23 de mayo. 2 de </a:t>
            </a:r>
            <a:r>
              <a:rPr lang="en-US" sz="3200" dirty="0" err="1">
                <a:latin typeface="Now" panose="00000500000000000000" pitchFamily="50" charset="0"/>
              </a:rPr>
              <a:t>los</a:t>
            </a:r>
            <a:r>
              <a:rPr lang="en-US" sz="3200" dirty="0">
                <a:latin typeface="Now" panose="00000500000000000000" pitchFamily="50" charset="0"/>
              </a:rPr>
              <a:t> 8 </a:t>
            </a:r>
            <a:r>
              <a:rPr lang="en-US" sz="3200" dirty="0" err="1">
                <a:latin typeface="Now" panose="00000500000000000000" pitchFamily="50" charset="0"/>
              </a:rPr>
              <a:t>proyectos</a:t>
            </a:r>
            <a:r>
              <a:rPr lang="en-US" sz="3200" dirty="0">
                <a:latin typeface="Now" panose="00000500000000000000" pitchFamily="50" charset="0"/>
              </a:rPr>
              <a:t> </a:t>
            </a:r>
            <a:r>
              <a:rPr lang="en-US" sz="3200" dirty="0" err="1">
                <a:latin typeface="Now" panose="00000500000000000000" pitchFamily="50" charset="0"/>
              </a:rPr>
              <a:t>seleccionados</a:t>
            </a:r>
            <a:endParaRPr lang="en-US" sz="3200" dirty="0">
              <a:latin typeface="Now" panose="00000500000000000000" pitchFamily="50" charset="0"/>
            </a:endParaRPr>
          </a:p>
          <a:p>
            <a:pPr marL="993775" lvl="1">
              <a:buFont typeface="Courier New" panose="02070309020205020404" pitchFamily="49" charset="0"/>
              <a:buChar char="o"/>
            </a:pPr>
            <a:r>
              <a:rPr lang="en-US" dirty="0">
                <a:latin typeface="Now" panose="00000500000000000000" pitchFamily="50" charset="0"/>
              </a:rPr>
              <a:t>Buenaventura</a:t>
            </a:r>
            <a:r>
              <a:rPr lang="es-ES" dirty="0">
                <a:latin typeface="Now" panose="00000500000000000000" pitchFamily="50" charset="0"/>
              </a:rPr>
              <a:t>:  Asogesampa y Corporación Club de Lectura Mariposas de Amor</a:t>
            </a:r>
          </a:p>
        </p:txBody>
      </p:sp>
    </p:spTree>
    <p:extLst>
      <p:ext uri="{BB962C8B-B14F-4D97-AF65-F5344CB8AC3E}">
        <p14:creationId xmlns:p14="http://schemas.microsoft.com/office/powerpoint/2010/main" val="401159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856C85-2C33-B7E1-E084-B1A53B25B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9F67-A6D3-A152-A693-F569D6FF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Now" panose="00000500000000000000" pitchFamily="50" charset="0"/>
              </a:rPr>
              <a:t>Pegar</a:t>
            </a:r>
            <a:r>
              <a:rPr lang="en-US" dirty="0">
                <a:latin typeface="Now" panose="00000500000000000000" pitchFamily="50" charset="0"/>
              </a:rPr>
              <a:t> </a:t>
            </a:r>
            <a:r>
              <a:rPr lang="en-US" dirty="0" err="1">
                <a:latin typeface="Now" panose="00000500000000000000" pitchFamily="50" charset="0"/>
              </a:rPr>
              <a:t>presentación</a:t>
            </a:r>
            <a:r>
              <a:rPr lang="en-US" dirty="0">
                <a:latin typeface="Now" panose="00000500000000000000" pitchFamily="50" charset="0"/>
              </a:rPr>
              <a:t> </a:t>
            </a:r>
            <a:r>
              <a:rPr lang="en-US" dirty="0" err="1">
                <a:latin typeface="Now" panose="00000500000000000000" pitchFamily="50" charset="0"/>
              </a:rPr>
              <a:t>aquí</a:t>
            </a:r>
            <a:endParaRPr lang="en-US" dirty="0">
              <a:latin typeface="Now" panose="000005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8CA728-A125-C671-8D17-B85B85BB509C}"/>
              </a:ext>
            </a:extLst>
          </p:cNvPr>
          <p:cNvSpPr txBox="1">
            <a:spLocks/>
          </p:cNvSpPr>
          <p:nvPr/>
        </p:nvSpPr>
        <p:spPr>
          <a:xfrm>
            <a:off x="585952" y="302067"/>
            <a:ext cx="11238186" cy="117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Now Black" panose="00000A00000000000000" pitchFamily="50" charset="0"/>
              </a:rPr>
              <a:t>Poder de la </a:t>
            </a:r>
            <a:r>
              <a:rPr lang="en-US" sz="2800" dirty="0" err="1">
                <a:latin typeface="Now Black" panose="00000A00000000000000" pitchFamily="50" charset="0"/>
              </a:rPr>
              <a:t>muestra</a:t>
            </a:r>
            <a:r>
              <a:rPr lang="en-US" sz="2800" dirty="0">
                <a:latin typeface="Now Black" panose="00000A00000000000000" pitchFamily="50" charset="0"/>
              </a:rPr>
              <a:t> y </a:t>
            </a:r>
            <a:r>
              <a:rPr lang="en-US" sz="2800" dirty="0" err="1">
                <a:latin typeface="Now Black" panose="00000A00000000000000" pitchFamily="50" charset="0"/>
              </a:rPr>
              <a:t>selección</a:t>
            </a:r>
            <a:r>
              <a:rPr lang="en-US" sz="2800" dirty="0">
                <a:latin typeface="Now Black" panose="00000A00000000000000" pitchFamily="50" charset="0"/>
              </a:rPr>
              <a:t> de </a:t>
            </a:r>
            <a:r>
              <a:rPr lang="en-US" sz="2800" dirty="0" err="1">
                <a:latin typeface="Now Black" panose="00000A00000000000000" pitchFamily="50" charset="0"/>
              </a:rPr>
              <a:t>grupos</a:t>
            </a:r>
            <a:r>
              <a:rPr lang="en-US" sz="2800" dirty="0">
                <a:latin typeface="Now Black" panose="00000A00000000000000" pitchFamily="50" charset="0"/>
              </a:rPr>
              <a:t> de </a:t>
            </a:r>
            <a:r>
              <a:rPr lang="en-US" sz="2800" dirty="0" err="1">
                <a:latin typeface="Now Black" panose="00000A00000000000000" pitchFamily="50" charset="0"/>
              </a:rPr>
              <a:t>tratamiento</a:t>
            </a:r>
            <a:r>
              <a:rPr lang="en-US" sz="2800" dirty="0">
                <a:latin typeface="Now Black" panose="00000A00000000000000" pitchFamily="50" charset="0"/>
              </a:rPr>
              <a:t> y control para la </a:t>
            </a:r>
            <a:r>
              <a:rPr lang="en-US" sz="2800" dirty="0" err="1">
                <a:latin typeface="Now Black" panose="00000A00000000000000" pitchFamily="50" charset="0"/>
              </a:rPr>
              <a:t>evaluación</a:t>
            </a:r>
            <a:r>
              <a:rPr lang="en-US" sz="2800" dirty="0">
                <a:latin typeface="Now Black" panose="00000A00000000000000" pitchFamily="50" charset="0"/>
              </a:rPr>
              <a:t> de </a:t>
            </a:r>
            <a:r>
              <a:rPr lang="en-US" sz="2800" dirty="0" err="1">
                <a:latin typeface="Now Black" panose="00000A00000000000000" pitchFamily="50" charset="0"/>
              </a:rPr>
              <a:t>impacto</a:t>
            </a:r>
            <a:endParaRPr lang="en-US" sz="2800" dirty="0">
              <a:latin typeface="Now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4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FC9D8-6CE4-EBA6-41EC-9373BF901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2D12-D016-0AED-4CFB-D419FFB4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onot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D12B-04B5-64DF-1E22-35D88023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Now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4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F82BC-E2F7-8EF3-7A8B-FBBB48E4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CC92-E5EF-220A-ECD4-0EAF229B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onoton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1B9B-3825-CF54-E263-84375BCC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Now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90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CA_Presentación_reunión_20250516" id="{168008C8-9751-4510-B0D4-BD4F8522AF8C}" vid="{B2A60299-5336-4AB9-9C92-30104C723D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VCA_Presentación_reunión_20250516</Template>
  <TotalTime>50</TotalTime>
  <Words>165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Monoton</vt:lpstr>
      <vt:lpstr>Now</vt:lpstr>
      <vt:lpstr>Now Black</vt:lpstr>
      <vt:lpstr>Tema de Office</vt:lpstr>
      <vt:lpstr>Avance en trabajo de campo y determinación de la muestra para el análisis cuantitativo</vt:lpstr>
      <vt:lpstr>Avance de la Evaluación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Alejo Moreno</dc:creator>
  <cp:lastModifiedBy>Eduardo Alfonso-Sierra</cp:lastModifiedBy>
  <cp:revision>5</cp:revision>
  <dcterms:created xsi:type="dcterms:W3CDTF">2025-05-17T14:30:11Z</dcterms:created>
  <dcterms:modified xsi:type="dcterms:W3CDTF">2025-05-19T09:59:24Z</dcterms:modified>
</cp:coreProperties>
</file>