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0CF145-BDE4-4134-A2E2-AE42E9B54C3E}" v="2" dt="2025-05-19T10:14:11.648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3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Alfonso-Sierra" userId="5420f79c2d515b70" providerId="LiveId" clId="{050CF145-BDE4-4134-A2E2-AE42E9B54C3E}"/>
    <pc:docChg chg="undo custSel modSld">
      <pc:chgData name="Eduardo Alfonso-Sierra" userId="5420f79c2d515b70" providerId="LiveId" clId="{050CF145-BDE4-4134-A2E2-AE42E9B54C3E}" dt="2025-05-19T10:32:57.329" v="62" actId="1036"/>
      <pc:docMkLst>
        <pc:docMk/>
      </pc:docMkLst>
      <pc:sldChg chg="modSp mod">
        <pc:chgData name="Eduardo Alfonso-Sierra" userId="5420f79c2d515b70" providerId="LiveId" clId="{050CF145-BDE4-4134-A2E2-AE42E9B54C3E}" dt="2025-05-19T10:14:11.889" v="52" actId="27636"/>
        <pc:sldMkLst>
          <pc:docMk/>
          <pc:sldMk cId="0" sldId="272"/>
        </pc:sldMkLst>
        <pc:spChg chg="mod">
          <ac:chgData name="Eduardo Alfonso-Sierra" userId="5420f79c2d515b70" providerId="LiveId" clId="{050CF145-BDE4-4134-A2E2-AE42E9B54C3E}" dt="2025-05-19T10:14:11.887" v="51" actId="27636"/>
          <ac:spMkLst>
            <pc:docMk/>
            <pc:sldMk cId="0" sldId="272"/>
            <ac:spMk id="3" creationId="{00000000-0000-0000-0000-000000000000}"/>
          </ac:spMkLst>
        </pc:spChg>
        <pc:spChg chg="mod">
          <ac:chgData name="Eduardo Alfonso-Sierra" userId="5420f79c2d515b70" providerId="LiveId" clId="{050CF145-BDE4-4134-A2E2-AE42E9B54C3E}" dt="2025-05-19T10:14:11.889" v="52" actId="27636"/>
          <ac:spMkLst>
            <pc:docMk/>
            <pc:sldMk cId="0" sldId="272"/>
            <ac:spMk id="4" creationId="{00000000-0000-0000-0000-000000000000}"/>
          </ac:spMkLst>
        </pc:spChg>
      </pc:sldChg>
      <pc:sldChg chg="addSp modSp mod">
        <pc:chgData name="Eduardo Alfonso-Sierra" userId="5420f79c2d515b70" providerId="LiveId" clId="{050CF145-BDE4-4134-A2E2-AE42E9B54C3E}" dt="2025-05-19T10:14:11.694" v="31" actId="27636"/>
        <pc:sldMkLst>
          <pc:docMk/>
          <pc:sldMk cId="0" sldId="273"/>
        </pc:sldMkLst>
        <pc:spChg chg="mod">
          <ac:chgData name="Eduardo Alfonso-Sierra" userId="5420f79c2d515b70" providerId="LiveId" clId="{050CF145-BDE4-4134-A2E2-AE42E9B54C3E}" dt="2025-05-19T10:14:11.694" v="31" actId="27636"/>
          <ac:spMkLst>
            <pc:docMk/>
            <pc:sldMk cId="0" sldId="273"/>
            <ac:spMk id="3" creationId="{00000000-0000-0000-0000-000000000000}"/>
          </ac:spMkLst>
        </pc:spChg>
        <pc:spChg chg="mod">
          <ac:chgData name="Eduardo Alfonso-Sierra" userId="5420f79c2d515b70" providerId="LiveId" clId="{050CF145-BDE4-4134-A2E2-AE42E9B54C3E}" dt="2025-05-19T10:14:11.693" v="30" actId="27636"/>
          <ac:spMkLst>
            <pc:docMk/>
            <pc:sldMk cId="0" sldId="273"/>
            <ac:spMk id="4" creationId="{00000000-0000-0000-0000-000000000000}"/>
          </ac:spMkLst>
        </pc:spChg>
        <pc:spChg chg="add mod">
          <ac:chgData name="Eduardo Alfonso-Sierra" userId="5420f79c2d515b70" providerId="LiveId" clId="{050CF145-BDE4-4134-A2E2-AE42E9B54C3E}" dt="2025-05-19T10:14:11.648" v="28"/>
          <ac:spMkLst>
            <pc:docMk/>
            <pc:sldMk cId="0" sldId="273"/>
            <ac:spMk id="5" creationId="{B2D811EF-1AD4-5A28-2303-D543A98D8994}"/>
          </ac:spMkLst>
        </pc:spChg>
        <pc:spChg chg="add mod">
          <ac:chgData name="Eduardo Alfonso-Sierra" userId="5420f79c2d515b70" providerId="LiveId" clId="{050CF145-BDE4-4134-A2E2-AE42E9B54C3E}" dt="2025-05-19T10:14:11.648" v="28"/>
          <ac:spMkLst>
            <pc:docMk/>
            <pc:sldMk cId="0" sldId="273"/>
            <ac:spMk id="6" creationId="{3D4AC847-C28B-A392-C4F2-098AB69865EE}"/>
          </ac:spMkLst>
        </pc:spChg>
        <pc:spChg chg="add mod">
          <ac:chgData name="Eduardo Alfonso-Sierra" userId="5420f79c2d515b70" providerId="LiveId" clId="{050CF145-BDE4-4134-A2E2-AE42E9B54C3E}" dt="2025-05-19T10:14:11.648" v="28"/>
          <ac:spMkLst>
            <pc:docMk/>
            <pc:sldMk cId="0" sldId="273"/>
            <ac:spMk id="7" creationId="{072AD2AB-70BE-4B2F-8E12-2CA61C3F7C20}"/>
          </ac:spMkLst>
        </pc:spChg>
      </pc:sldChg>
      <pc:sldChg chg="modSp mod">
        <pc:chgData name="Eduardo Alfonso-Sierra" userId="5420f79c2d515b70" providerId="LiveId" clId="{050CF145-BDE4-4134-A2E2-AE42E9B54C3E}" dt="2025-05-19T10:14:11.722" v="33" actId="27636"/>
        <pc:sldMkLst>
          <pc:docMk/>
          <pc:sldMk cId="0" sldId="275"/>
        </pc:sldMkLst>
        <pc:spChg chg="mod">
          <ac:chgData name="Eduardo Alfonso-Sierra" userId="5420f79c2d515b70" providerId="LiveId" clId="{050CF145-BDE4-4134-A2E2-AE42E9B54C3E}" dt="2025-05-19T10:14:11.722" v="33" actId="27636"/>
          <ac:spMkLst>
            <pc:docMk/>
            <pc:sldMk cId="0" sldId="275"/>
            <ac:spMk id="3" creationId="{00000000-0000-0000-0000-000000000000}"/>
          </ac:spMkLst>
        </pc:spChg>
        <pc:spChg chg="mod">
          <ac:chgData name="Eduardo Alfonso-Sierra" userId="5420f79c2d515b70" providerId="LiveId" clId="{050CF145-BDE4-4134-A2E2-AE42E9B54C3E}" dt="2025-05-19T10:14:11.721" v="32" actId="27636"/>
          <ac:spMkLst>
            <pc:docMk/>
            <pc:sldMk cId="0" sldId="275"/>
            <ac:spMk id="4" creationId="{00000000-0000-0000-0000-000000000000}"/>
          </ac:spMkLst>
        </pc:spChg>
      </pc:sldChg>
      <pc:sldChg chg="modSp mod">
        <pc:chgData name="Eduardo Alfonso-Sierra" userId="5420f79c2d515b70" providerId="LiveId" clId="{050CF145-BDE4-4134-A2E2-AE42E9B54C3E}" dt="2025-05-19T10:14:11.748" v="35" actId="27636"/>
        <pc:sldMkLst>
          <pc:docMk/>
          <pc:sldMk cId="0" sldId="276"/>
        </pc:sldMkLst>
        <pc:spChg chg="mod">
          <ac:chgData name="Eduardo Alfonso-Sierra" userId="5420f79c2d515b70" providerId="LiveId" clId="{050CF145-BDE4-4134-A2E2-AE42E9B54C3E}" dt="2025-05-19T10:14:11.748" v="35" actId="27636"/>
          <ac:spMkLst>
            <pc:docMk/>
            <pc:sldMk cId="0" sldId="276"/>
            <ac:spMk id="3" creationId="{00000000-0000-0000-0000-000000000000}"/>
          </ac:spMkLst>
        </pc:spChg>
        <pc:spChg chg="mod">
          <ac:chgData name="Eduardo Alfonso-Sierra" userId="5420f79c2d515b70" providerId="LiveId" clId="{050CF145-BDE4-4134-A2E2-AE42E9B54C3E}" dt="2025-05-19T10:14:11.746" v="34" actId="27636"/>
          <ac:spMkLst>
            <pc:docMk/>
            <pc:sldMk cId="0" sldId="276"/>
            <ac:spMk id="4" creationId="{00000000-0000-0000-0000-000000000000}"/>
          </ac:spMkLst>
        </pc:spChg>
      </pc:sldChg>
      <pc:sldChg chg="modSp mod">
        <pc:chgData name="Eduardo Alfonso-Sierra" userId="5420f79c2d515b70" providerId="LiveId" clId="{050CF145-BDE4-4134-A2E2-AE42E9B54C3E}" dt="2025-05-19T10:14:11.758" v="36" actId="27636"/>
        <pc:sldMkLst>
          <pc:docMk/>
          <pc:sldMk cId="0" sldId="279"/>
        </pc:sldMkLst>
        <pc:spChg chg="mod">
          <ac:chgData name="Eduardo Alfonso-Sierra" userId="5420f79c2d515b70" providerId="LiveId" clId="{050CF145-BDE4-4134-A2E2-AE42E9B54C3E}" dt="2025-05-19T10:14:11.758" v="36" actId="27636"/>
          <ac:spMkLst>
            <pc:docMk/>
            <pc:sldMk cId="0" sldId="279"/>
            <ac:spMk id="3" creationId="{00000000-0000-0000-0000-000000000000}"/>
          </ac:spMkLst>
        </pc:spChg>
      </pc:sldChg>
      <pc:sldChg chg="modSp mod">
        <pc:chgData name="Eduardo Alfonso-Sierra" userId="5420f79c2d515b70" providerId="LiveId" clId="{050CF145-BDE4-4134-A2E2-AE42E9B54C3E}" dt="2025-05-19T10:14:11.773" v="37" actId="27636"/>
        <pc:sldMkLst>
          <pc:docMk/>
          <pc:sldMk cId="0" sldId="280"/>
        </pc:sldMkLst>
        <pc:spChg chg="mod">
          <ac:chgData name="Eduardo Alfonso-Sierra" userId="5420f79c2d515b70" providerId="LiveId" clId="{050CF145-BDE4-4134-A2E2-AE42E9B54C3E}" dt="2025-05-19T10:14:11.773" v="37" actId="27636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Eduardo Alfonso-Sierra" userId="5420f79c2d515b70" providerId="LiveId" clId="{050CF145-BDE4-4134-A2E2-AE42E9B54C3E}" dt="2025-05-19T10:17:41.560" v="53" actId="1036"/>
        <pc:sldMkLst>
          <pc:docMk/>
          <pc:sldMk cId="0" sldId="282"/>
        </pc:sldMkLst>
        <pc:spChg chg="mod">
          <ac:chgData name="Eduardo Alfonso-Sierra" userId="5420f79c2d515b70" providerId="LiveId" clId="{050CF145-BDE4-4134-A2E2-AE42E9B54C3E}" dt="2025-05-19T10:17:41.560" v="53" actId="1036"/>
          <ac:spMkLst>
            <pc:docMk/>
            <pc:sldMk cId="0" sldId="282"/>
            <ac:spMk id="3" creationId="{00000000-0000-0000-0000-000000000000}"/>
          </ac:spMkLst>
        </pc:spChg>
      </pc:sldChg>
      <pc:sldChg chg="modSp mod">
        <pc:chgData name="Eduardo Alfonso-Sierra" userId="5420f79c2d515b70" providerId="LiveId" clId="{050CF145-BDE4-4134-A2E2-AE42E9B54C3E}" dt="2025-05-19T10:14:11.791" v="39" actId="27636"/>
        <pc:sldMkLst>
          <pc:docMk/>
          <pc:sldMk cId="0" sldId="283"/>
        </pc:sldMkLst>
        <pc:spChg chg="mod">
          <ac:chgData name="Eduardo Alfonso-Sierra" userId="5420f79c2d515b70" providerId="LiveId" clId="{050CF145-BDE4-4134-A2E2-AE42E9B54C3E}" dt="2025-05-19T10:14:11.791" v="39" actId="27636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Eduardo Alfonso-Sierra" userId="5420f79c2d515b70" providerId="LiveId" clId="{050CF145-BDE4-4134-A2E2-AE42E9B54C3E}" dt="2025-05-19T10:14:11.800" v="41" actId="27636"/>
        <pc:sldMkLst>
          <pc:docMk/>
          <pc:sldMk cId="0" sldId="285"/>
        </pc:sldMkLst>
        <pc:spChg chg="mod">
          <ac:chgData name="Eduardo Alfonso-Sierra" userId="5420f79c2d515b70" providerId="LiveId" clId="{050CF145-BDE4-4134-A2E2-AE42E9B54C3E}" dt="2025-05-19T10:14:11.800" v="41" actId="27636"/>
          <ac:spMkLst>
            <pc:docMk/>
            <pc:sldMk cId="0" sldId="285"/>
            <ac:spMk id="3" creationId="{00000000-0000-0000-0000-000000000000}"/>
          </ac:spMkLst>
        </pc:spChg>
        <pc:spChg chg="mod">
          <ac:chgData name="Eduardo Alfonso-Sierra" userId="5420f79c2d515b70" providerId="LiveId" clId="{050CF145-BDE4-4134-A2E2-AE42E9B54C3E}" dt="2025-05-19T10:14:11.800" v="40" actId="27636"/>
          <ac:spMkLst>
            <pc:docMk/>
            <pc:sldMk cId="0" sldId="285"/>
            <ac:spMk id="5" creationId="{00000000-0000-0000-0000-000000000000}"/>
          </ac:spMkLst>
        </pc:spChg>
      </pc:sldChg>
      <pc:sldChg chg="modSp mod">
        <pc:chgData name="Eduardo Alfonso-Sierra" userId="5420f79c2d515b70" providerId="LiveId" clId="{050CF145-BDE4-4134-A2E2-AE42E9B54C3E}" dt="2025-05-19T10:14:11.817" v="43" actId="27636"/>
        <pc:sldMkLst>
          <pc:docMk/>
          <pc:sldMk cId="0" sldId="287"/>
        </pc:sldMkLst>
        <pc:spChg chg="mod">
          <ac:chgData name="Eduardo Alfonso-Sierra" userId="5420f79c2d515b70" providerId="LiveId" clId="{050CF145-BDE4-4134-A2E2-AE42E9B54C3E}" dt="2025-05-19T10:14:11.817" v="43" actId="27636"/>
          <ac:spMkLst>
            <pc:docMk/>
            <pc:sldMk cId="0" sldId="287"/>
            <ac:spMk id="3" creationId="{00000000-0000-0000-0000-000000000000}"/>
          </ac:spMkLst>
        </pc:spChg>
        <pc:spChg chg="mod">
          <ac:chgData name="Eduardo Alfonso-Sierra" userId="5420f79c2d515b70" providerId="LiveId" clId="{050CF145-BDE4-4134-A2E2-AE42E9B54C3E}" dt="2025-05-19T10:14:11.815" v="42" actId="27636"/>
          <ac:spMkLst>
            <pc:docMk/>
            <pc:sldMk cId="0" sldId="287"/>
            <ac:spMk id="5" creationId="{00000000-0000-0000-0000-000000000000}"/>
          </ac:spMkLst>
        </pc:spChg>
      </pc:sldChg>
      <pc:sldChg chg="addSp modSp mod">
        <pc:chgData name="Eduardo Alfonso-Sierra" userId="5420f79c2d515b70" providerId="LiveId" clId="{050CF145-BDE4-4134-A2E2-AE42E9B54C3E}" dt="2025-05-19T10:26:54.783" v="61" actId="1036"/>
        <pc:sldMkLst>
          <pc:docMk/>
          <pc:sldMk cId="0" sldId="290"/>
        </pc:sldMkLst>
        <pc:spChg chg="mod">
          <ac:chgData name="Eduardo Alfonso-Sierra" userId="5420f79c2d515b70" providerId="LiveId" clId="{050CF145-BDE4-4134-A2E2-AE42E9B54C3E}" dt="2025-05-19T10:21:25.162" v="55" actId="1036"/>
          <ac:spMkLst>
            <pc:docMk/>
            <pc:sldMk cId="0" sldId="290"/>
            <ac:spMk id="2" creationId="{00000000-0000-0000-0000-000000000000}"/>
          </ac:spMkLst>
        </pc:spChg>
        <pc:spChg chg="mod">
          <ac:chgData name="Eduardo Alfonso-Sierra" userId="5420f79c2d515b70" providerId="LiveId" clId="{050CF145-BDE4-4134-A2E2-AE42E9B54C3E}" dt="2025-05-19T10:21:25.162" v="55" actId="1036"/>
          <ac:spMkLst>
            <pc:docMk/>
            <pc:sldMk cId="0" sldId="290"/>
            <ac:spMk id="3" creationId="{00000000-0000-0000-0000-000000000000}"/>
          </ac:spMkLst>
        </pc:spChg>
        <pc:graphicFrameChg chg="mod modGraphic">
          <ac:chgData name="Eduardo Alfonso-Sierra" userId="5420f79c2d515b70" providerId="LiveId" clId="{050CF145-BDE4-4134-A2E2-AE42E9B54C3E}" dt="2025-05-19T10:26:10.807" v="60" actId="12385"/>
          <ac:graphicFrameMkLst>
            <pc:docMk/>
            <pc:sldMk cId="0" sldId="290"/>
            <ac:graphicFrameMk id="6" creationId="{00000000-0000-0000-0000-000000000000}"/>
          </ac:graphicFrameMkLst>
        </pc:graphicFrameChg>
        <pc:picChg chg="add mod">
          <ac:chgData name="Eduardo Alfonso-Sierra" userId="5420f79c2d515b70" providerId="LiveId" clId="{050CF145-BDE4-4134-A2E2-AE42E9B54C3E}" dt="2025-05-19T10:26:54.783" v="61" actId="1036"/>
          <ac:picMkLst>
            <pc:docMk/>
            <pc:sldMk cId="0" sldId="290"/>
            <ac:picMk id="5" creationId="{FE11A930-41B0-9439-DF7C-356DAC497654}"/>
          </ac:picMkLst>
        </pc:picChg>
      </pc:sldChg>
      <pc:sldChg chg="modSp mod">
        <pc:chgData name="Eduardo Alfonso-Sierra" userId="5420f79c2d515b70" providerId="LiveId" clId="{050CF145-BDE4-4134-A2E2-AE42E9B54C3E}" dt="2025-05-19T10:14:11.832" v="45" actId="27636"/>
        <pc:sldMkLst>
          <pc:docMk/>
          <pc:sldMk cId="0" sldId="293"/>
        </pc:sldMkLst>
        <pc:spChg chg="mod">
          <ac:chgData name="Eduardo Alfonso-Sierra" userId="5420f79c2d515b70" providerId="LiveId" clId="{050CF145-BDE4-4134-A2E2-AE42E9B54C3E}" dt="2025-05-19T10:14:11.832" v="45" actId="27636"/>
          <ac:spMkLst>
            <pc:docMk/>
            <pc:sldMk cId="0" sldId="293"/>
            <ac:spMk id="3" creationId="{00000000-0000-0000-0000-000000000000}"/>
          </ac:spMkLst>
        </pc:spChg>
      </pc:sldChg>
      <pc:sldChg chg="modSp mod">
        <pc:chgData name="Eduardo Alfonso-Sierra" userId="5420f79c2d515b70" providerId="LiveId" clId="{050CF145-BDE4-4134-A2E2-AE42E9B54C3E}" dt="2025-05-19T10:14:11.841" v="47" actId="27636"/>
        <pc:sldMkLst>
          <pc:docMk/>
          <pc:sldMk cId="0" sldId="296"/>
        </pc:sldMkLst>
        <pc:spChg chg="mod">
          <ac:chgData name="Eduardo Alfonso-Sierra" userId="5420f79c2d515b70" providerId="LiveId" clId="{050CF145-BDE4-4134-A2E2-AE42E9B54C3E}" dt="2025-05-19T10:14:11.841" v="47" actId="27636"/>
          <ac:spMkLst>
            <pc:docMk/>
            <pc:sldMk cId="0" sldId="296"/>
            <ac:spMk id="3" creationId="{00000000-0000-0000-0000-000000000000}"/>
          </ac:spMkLst>
        </pc:spChg>
        <pc:spChg chg="mod">
          <ac:chgData name="Eduardo Alfonso-Sierra" userId="5420f79c2d515b70" providerId="LiveId" clId="{050CF145-BDE4-4134-A2E2-AE42E9B54C3E}" dt="2025-05-19T10:14:11.840" v="46" actId="27636"/>
          <ac:spMkLst>
            <pc:docMk/>
            <pc:sldMk cId="0" sldId="296"/>
            <ac:spMk id="5" creationId="{00000000-0000-0000-0000-000000000000}"/>
          </ac:spMkLst>
        </pc:spChg>
      </pc:sldChg>
      <pc:sldChg chg="modSp mod">
        <pc:chgData name="Eduardo Alfonso-Sierra" userId="5420f79c2d515b70" providerId="LiveId" clId="{050CF145-BDE4-4134-A2E2-AE42E9B54C3E}" dt="2025-05-19T10:14:11.849" v="48" actId="27636"/>
        <pc:sldMkLst>
          <pc:docMk/>
          <pc:sldMk cId="0" sldId="299"/>
        </pc:sldMkLst>
        <pc:spChg chg="mod">
          <ac:chgData name="Eduardo Alfonso-Sierra" userId="5420f79c2d515b70" providerId="LiveId" clId="{050CF145-BDE4-4134-A2E2-AE42E9B54C3E}" dt="2025-05-19T10:14:11.849" v="48" actId="27636"/>
          <ac:spMkLst>
            <pc:docMk/>
            <pc:sldMk cId="0" sldId="299"/>
            <ac:spMk id="3" creationId="{00000000-0000-0000-0000-000000000000}"/>
          </ac:spMkLst>
        </pc:spChg>
      </pc:sldChg>
      <pc:sldChg chg="modSp mod">
        <pc:chgData name="Eduardo Alfonso-Sierra" userId="5420f79c2d515b70" providerId="LiveId" clId="{050CF145-BDE4-4134-A2E2-AE42E9B54C3E}" dt="2025-05-19T10:32:57.329" v="62" actId="1036"/>
        <pc:sldMkLst>
          <pc:docMk/>
          <pc:sldMk cId="0" sldId="302"/>
        </pc:sldMkLst>
        <pc:spChg chg="mod">
          <ac:chgData name="Eduardo Alfonso-Sierra" userId="5420f79c2d515b70" providerId="LiveId" clId="{050CF145-BDE4-4134-A2E2-AE42E9B54C3E}" dt="2025-05-19T10:32:57.329" v="62" actId="1036"/>
          <ac:spMkLst>
            <pc:docMk/>
            <pc:sldMk cId="0" sldId="302"/>
            <ac:spMk id="2" creationId="{00000000-0000-0000-0000-000000000000}"/>
          </ac:spMkLst>
        </pc:spChg>
        <pc:spChg chg="mod">
          <ac:chgData name="Eduardo Alfonso-Sierra" userId="5420f79c2d515b70" providerId="LiveId" clId="{050CF145-BDE4-4134-A2E2-AE42E9B54C3E}" dt="2025-05-19T10:32:57.329" v="62" actId="1036"/>
          <ac:spMkLst>
            <pc:docMk/>
            <pc:sldMk cId="0" sldId="302"/>
            <ac:spMk id="3" creationId="{00000000-0000-0000-0000-000000000000}"/>
          </ac:spMkLst>
        </pc:spChg>
        <pc:graphicFrameChg chg="mod">
          <ac:chgData name="Eduardo Alfonso-Sierra" userId="5420f79c2d515b70" providerId="LiveId" clId="{050CF145-BDE4-4134-A2E2-AE42E9B54C3E}" dt="2025-05-19T10:32:57.329" v="62" actId="1036"/>
          <ac:graphicFrameMkLst>
            <pc:docMk/>
            <pc:sldMk cId="0" sldId="302"/>
            <ac:graphicFrameMk id="6" creationId="{00000000-0000-0000-0000-000000000000}"/>
          </ac:graphicFrameMkLst>
        </pc:graphicFrameChg>
      </pc:sldChg>
      <pc:sldChg chg="modSp mod">
        <pc:chgData name="Eduardo Alfonso-Sierra" userId="5420f79c2d515b70" providerId="LiveId" clId="{050CF145-BDE4-4134-A2E2-AE42E9B54C3E}" dt="2025-05-19T10:14:11.860" v="50" actId="27636"/>
        <pc:sldMkLst>
          <pc:docMk/>
          <pc:sldMk cId="0" sldId="307"/>
        </pc:sldMkLst>
        <pc:spChg chg="mod">
          <ac:chgData name="Eduardo Alfonso-Sierra" userId="5420f79c2d515b70" providerId="LiveId" clId="{050CF145-BDE4-4134-A2E2-AE42E9B54C3E}" dt="2025-05-19T10:14:11.860" v="50" actId="27636"/>
          <ac:spMkLst>
            <pc:docMk/>
            <pc:sldMk cId="0" sldId="307"/>
            <ac:spMk id="3" creationId="{00000000-0000-0000-0000-000000000000}"/>
          </ac:spMkLst>
        </pc:spChg>
        <pc:spChg chg="mod">
          <ac:chgData name="Eduardo Alfonso-Sierra" userId="5420f79c2d515b70" providerId="LiveId" clId="{050CF145-BDE4-4134-A2E2-AE42E9B54C3E}" dt="2025-05-19T10:14:11.859" v="49" actId="27636"/>
          <ac:spMkLst>
            <pc:docMk/>
            <pc:sldMk cId="0" sldId="30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541-1634-3176-281A-CF1A55E5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71651-8BF1-812F-960E-1F37937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B69F-B25B-4C17-9AFD-DEF2912B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752BA-0CFB-F9BB-DFCA-AEF4DF8B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EA9DC-8734-5C65-9C7D-08D8853A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916A3-24D6-98AF-5959-15506C869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1481E-0245-46EA-5801-6C33E07AC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BB4A-21C1-DE3C-292A-390D2A69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01E82-1A73-424D-B03F-17F0B23C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A5982-884D-73E9-CDF8-7A215F839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2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8B8E-61F3-F646-4FB1-133A2391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D4C93-6DBA-FC54-F411-646D2964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88357-4DAF-6B01-C89D-22D7890A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A51A6-9880-5F24-58DE-1B005DF5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7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1B85-6D85-E78F-8EAC-3D07091FD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55D6F-2601-3FD2-DD1D-06A8E7D6C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A6CE7-4B25-7077-AF07-E91A94CA5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E4350-901B-4F07-C3EC-1FC8606E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1BC82-9452-7C4E-797C-439C20F20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BDCDD-89CC-DD35-2B49-B6007C0A0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04DBD-872D-E2C5-6031-5C9FA7F1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25779-3379-8A4D-000C-0062068F8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DE16-5B2C-5759-8BCB-2DD42CCF2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8833B-EC35-405B-A76A-3A4D8F78278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40982-6343-D9D9-CA65-83C31FF9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18EA-6425-D5A4-788A-40AAB983C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60A86-D21B-4502-9842-EBD7C60B7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1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dane.gov.co/index.php/estadisticas-por-tema/salud/calidad-de-vida-ecv/encuesta-nacional-de-calidad-de-vida-ecv-2023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dane.gov.co/index.php/estadisticas-por-tema/salud/calidad-de-vida-ecv/encuesta-nacional-de-calidad-de-vida-ecv-2023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dane.gov.co/index.php/estadisticas-por-tema/salud/calidad-de-vida-ecv/encuesta-nacional-de-calidad-de-vida-ecv-2023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Comienza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Grupos de comparación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Se definen </a:t>
            </a:r>
            <a:r>
              <a:rPr b="1"/>
              <a:t>tres grupos</a:t>
            </a:r>
            <a:r>
              <a:t>:</a:t>
            </a:r>
          </a:p>
          <a:p>
            <a:pPr lvl="0"/>
            <a:r>
              <a:rPr b="1"/>
              <a:t>Tratamiento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𝑇</m:t>
                </m:r>
              </m:oMath>
            </a14:m>
            <a:r>
              <a:rPr b="1"/>
              <a:t>):</a:t>
            </a:r>
          </a:p>
          <a:p>
            <a:pPr lvl="1"/>
            <a:r>
              <a:t>Beneficiarios </a:t>
            </a:r>
            <a:r>
              <a:rPr i="1"/>
              <a:t>directos</a:t>
            </a:r>
            <a:r>
              <a:t> del proyecto.</a:t>
            </a:r>
          </a:p>
          <a:p>
            <a:pPr lvl="0"/>
            <a:r>
              <a:rPr b="1"/>
              <a:t>Control Cercano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sub>
                </m:sSub>
              </m:oMath>
            </a14:m>
            <a:r>
              <a:rPr b="1"/>
              <a:t>):</a:t>
            </a:r>
          </a:p>
          <a:p>
            <a:pPr lvl="1"/>
            <a:r>
              <a:t>Población cercana, posible exposición indirecta.</a:t>
            </a:r>
          </a:p>
          <a:p>
            <a:pPr lvl="1"/>
            <a:r>
              <a:t>NO beneficiarios directos, pero posiblemente beneficiarios indirectos.</a:t>
            </a:r>
          </a:p>
          <a:p>
            <a:pPr lvl="0"/>
            <a:r>
              <a:rPr b="1"/>
              <a:t>Control Lejano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</m:sub>
                </m:sSub>
              </m:oMath>
            </a14:m>
            <a:r>
              <a:rPr b="1"/>
              <a:t>):</a:t>
            </a:r>
          </a:p>
          <a:p>
            <a:pPr lvl="1"/>
            <a:r>
              <a:t>Población no expuesta a los proyectos.</a:t>
            </a:r>
          </a:p>
          <a:p>
            <a:pPr lvl="1"/>
            <a:r>
              <a:t>Comparable/similares (e.g. no expuesta a otros proyectos significativos, que beneficiarios no reciben).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Población relevante</a:t>
            </a:r>
          </a:p>
        </p:txBody>
      </p:sp>
      <p:pic>
        <p:nvPicPr>
          <p:cNvPr id="3" name="Picture 1" descr="slides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Tratamiento</a:t>
            </a:r>
          </a:p>
        </p:txBody>
      </p:sp>
      <p:pic>
        <p:nvPicPr>
          <p:cNvPr id="3" name="Picture 1" descr="slides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Control Cercano</a:t>
            </a:r>
          </a:p>
        </p:txBody>
      </p:sp>
      <p:pic>
        <p:nvPicPr>
          <p:cNvPr id="3" name="Picture 1" descr="slides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Control lejano</a:t>
            </a:r>
          </a:p>
        </p:txBody>
      </p:sp>
      <p:pic>
        <p:nvPicPr>
          <p:cNvPr id="3" name="Picture 1" descr="slides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Objetivos de Comparación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-Grupos de Tratamiento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𝑇</m:t>
                </m:r>
              </m:oMath>
            </a14:m>
            <a:r>
              <a:t>), Control Cercano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sub>
                </m:sSub>
              </m:oMath>
            </a14:m>
            <a:r>
              <a:t>), Control Lejano (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</m:sub>
                </m:sSub>
              </m:oMath>
            </a14:m>
            <a:r>
              <a:t>)</a:t>
            </a:r>
          </a:p>
          <a:p>
            <a:pPr lvl="0"/>
            <a:r>
              <a:t>Estimar el impacto </a:t>
            </a:r>
            <a:r>
              <a:rPr b="1"/>
              <a:t>directo</a:t>
            </a:r>
            <a:r>
              <a:t> en beneficiarios →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𝑇</m:t>
                </m:r>
              </m:oMath>
            </a14:m>
            <a:r>
              <a:t> vs. 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</m:sub>
                </m:sSub>
              </m:oMath>
            </a14:m>
            <a:endParaRPr/>
          </a:p>
          <a:p>
            <a:pPr lvl="0"/>
            <a:r>
              <a:t>Estimar posibles </a:t>
            </a:r>
            <a:r>
              <a:rPr b="1"/>
              <a:t>efectos indirectos</a:t>
            </a:r>
            <a:r>
              <a:t> →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sub>
                </m:sSub>
              </m:oMath>
            </a14:m>
            <a:r>
              <a:t> vs. 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𝐶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𝐿</m:t>
                    </m:r>
                  </m:sub>
                </m:sSub>
              </m:oMath>
            </a14:m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Validez del Contrafactual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Selección juiciosa de grupos comparables.</a:t>
            </a:r>
          </a:p>
          <a:p>
            <a:pPr lvl="0"/>
            <a:r>
              <a:t>Verificación de no exposición del grupo de control lejano.</a:t>
            </a:r>
          </a:p>
          <a:p>
            <a:pPr lvl="0"/>
            <a:r>
              <a:t>Selección del lugar basado en información de campo 1 y consultas con personas en campo</a:t>
            </a:r>
          </a:p>
          <a:p>
            <a:pPr lvl="0"/>
            <a:r>
              <a:t>Preguntas de verificación en cuestionarios</a:t>
            </a:r>
          </a:p>
          <a:p>
            <a:pPr lvl="0"/>
            <a:r>
              <a:t>Documentar el proceso de selección de beneficiarios (campo 1)</a:t>
            </a:r>
          </a:p>
          <a:p>
            <a:pPr lvl="0"/>
            <a:r>
              <a:t>Uso de preguntas retrospectivas para reconstruir la situación previa.</a:t>
            </a:r>
          </a:p>
          <a:p>
            <a:pPr lvl="0"/>
            <a:r>
              <a:t>Aplicación de métodos como diferencias-en-diferencias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Estrategia de campo para conformación de grupos de comparación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Tratamiento</a:t>
            </a:r>
          </a:p>
          <a:p>
            <a:pPr lvl="0"/>
            <a:r>
              <a:t>Listados de beneficiarios consolidados, a partir de información de las organizaciones beneficiarias</a:t>
            </a:r>
          </a:p>
          <a:p>
            <a:pPr lvl="0"/>
            <a:r>
              <a:t>Selección aleatoria por parte de VCA</a:t>
            </a:r>
          </a:p>
          <a:p>
            <a:pPr lvl="0"/>
            <a:r>
              <a:t>Contacto y ubicación de los beneficiarios seleccionados, con el apoyo de organizaciones beneficiarias</a:t>
            </a:r>
          </a:p>
          <a:p>
            <a:pPr lvl="0"/>
            <a:r>
              <a:t>Verificación situación de seguridad</a:t>
            </a:r>
          </a:p>
          <a:p>
            <a:pPr lvl="0"/>
            <a:r>
              <a:t>Visita y entrevista en el lugar de residencia por parte del equipo de VCA / Convoca a los seleccionados en un lugar central.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Control cercano</a:t>
            </a:r>
          </a:p>
          <a:p>
            <a:pPr lvl="0"/>
            <a:r>
              <a:t>Consolidando listado de personas para control cercano (similares características, en el área de influencia del proyecto), con el apoyo de las organizaciones beneficiarias</a:t>
            </a:r>
          </a:p>
          <a:p>
            <a:pPr lvl="0"/>
            <a:r>
              <a:t>Selección aleatoria por parte de VCA</a:t>
            </a:r>
          </a:p>
          <a:p>
            <a:pPr lvl="0"/>
            <a:r>
              <a:t>Contacto y ubicación de los beneficiarios seleccionados, con el apoyo de organizaciones beneficiarias</a:t>
            </a:r>
          </a:p>
          <a:p>
            <a:pPr lvl="0"/>
            <a:r>
              <a:t>Verificación situación de seguridad</a:t>
            </a:r>
          </a:p>
          <a:p>
            <a:pPr lvl="0"/>
            <a:r>
              <a:t>Visita y entrevista en el lugar de residencia por parte del equipo de VCA / Convoca a los seleccionados en un lugar central.</a:t>
            </a:r>
          </a:p>
          <a:p>
            <a:pPr lvl="0"/>
            <a:r>
              <a:t>Alternativa: operativo vía delimitación geográfica, si no se logran consolidar listados.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Estrategia</a:t>
            </a:r>
            <a:r>
              <a:rPr dirty="0"/>
              <a:t> de campo para </a:t>
            </a:r>
            <a:r>
              <a:rPr dirty="0" err="1"/>
              <a:t>conformación</a:t>
            </a:r>
            <a:r>
              <a:rPr dirty="0"/>
              <a:t> de </a:t>
            </a:r>
            <a:r>
              <a:rPr dirty="0" err="1"/>
              <a:t>grupos</a:t>
            </a:r>
            <a:r>
              <a:rPr dirty="0"/>
              <a:t> de </a:t>
            </a:r>
            <a:r>
              <a:rPr dirty="0" err="1"/>
              <a:t>comparación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Tratamiento</a:t>
            </a:r>
          </a:p>
          <a:p>
            <a:pPr lvl="0"/>
            <a:r>
              <a:t>Listados de beneficiarios consolidados, a partir de información de las organizaciones beneficiarias</a:t>
            </a:r>
          </a:p>
          <a:p>
            <a:pPr lvl="0"/>
            <a:r>
              <a:t>Selección aleatoria por parte de VCA</a:t>
            </a:r>
          </a:p>
          <a:p>
            <a:pPr lvl="0"/>
            <a:r>
              <a:t>Contacto y ubicación de los beneficiarios seleccionados, con el apoyo de organizaciones beneficiarias</a:t>
            </a:r>
          </a:p>
          <a:p>
            <a:pPr lvl="0"/>
            <a:r>
              <a:t>Verificación situación de seguridad</a:t>
            </a:r>
          </a:p>
          <a:p>
            <a:pPr lvl="0"/>
            <a:r>
              <a:t>Visita y entrevista en el lugar de residencia por parte del equipo de VCA / Convoca a los seleccionados en un lugar central.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Control lejano</a:t>
            </a:r>
          </a:p>
          <a:p>
            <a:pPr lvl="0"/>
            <a:r>
              <a:t>Consolidando listado de personas para control cercano (similares características, en área no afectada por el proyecto), con el apoyo de las organizaciones beneficiarias</a:t>
            </a:r>
          </a:p>
          <a:p>
            <a:pPr lvl="0"/>
            <a:r>
              <a:t>Selección aleatoria por parte de VCA</a:t>
            </a:r>
          </a:p>
          <a:p>
            <a:pPr lvl="0"/>
            <a:r>
              <a:t>Contacto y ubicación de los beneficiarios seleccionados, con el apoyo de organizaciones beneficiarias</a:t>
            </a:r>
          </a:p>
          <a:p>
            <a:pPr lvl="0"/>
            <a:r>
              <a:t>Verificación situación de seguridad</a:t>
            </a:r>
          </a:p>
          <a:p>
            <a:pPr lvl="0"/>
            <a:r>
              <a:t>Visita y entrevista en el lugar de residencia por parte del equipo de VCA / Convoca a los seleccionados en un lugar central.</a:t>
            </a:r>
          </a:p>
          <a:p>
            <a:pPr lvl="0"/>
            <a:r>
              <a:t>Alternativa: operativo vía delimitación geográfica, si no se logran consolidar listados, identificando área leajana apropiada (similares características, no influenciada por el proyecto), con el apoyo de organizaciones beneficiarias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Indicadores de interés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Evaluar el impacto de un proyecto</a:t>
            </a:r>
          </a:p>
        </p:txBody>
      </p:sp>
      <p:pic>
        <p:nvPicPr>
          <p:cNvPr id="3" name="Picture 1" descr="slides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Indicadores de caracterización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b="1"/>
              <a:t>Socio-demográficos</a:t>
            </a:r>
          </a:p>
          <a:p>
            <a:pPr lvl="0"/>
            <a:r>
              <a:t>Edad</a:t>
            </a:r>
          </a:p>
          <a:p>
            <a:pPr lvl="0"/>
            <a:r>
              <a:t>Género</a:t>
            </a:r>
          </a:p>
          <a:p>
            <a:pPr lvl="0"/>
            <a:r>
              <a:t>Reconocimiento étnico</a:t>
            </a:r>
          </a:p>
          <a:p>
            <a:pPr lvl="0"/>
            <a:r>
              <a:t>Discapacidades</a:t>
            </a:r>
          </a:p>
          <a:p>
            <a:pPr lvl="0"/>
            <a:r>
              <a:t>Afectación por conflicto armado</a:t>
            </a:r>
          </a:p>
          <a:p>
            <a:pPr marL="0" lvl="0" indent="0">
              <a:buNone/>
            </a:pPr>
            <a:r>
              <a:rPr b="1"/>
              <a:t>Socioeconómicos</a:t>
            </a:r>
          </a:p>
          <a:p>
            <a:pPr lvl="0"/>
            <a:r>
              <a:t>Fuente de ingreso principal</a:t>
            </a:r>
          </a:p>
          <a:p>
            <a:pPr lvl="0"/>
            <a:r>
              <a:t>otros ingresos, incentivos</a:t>
            </a:r>
          </a:p>
          <a:p>
            <a:pPr lvl="0"/>
            <a:r>
              <a:t>Seguridad social</a:t>
            </a:r>
          </a:p>
          <a:p>
            <a:pPr lvl="0"/>
            <a:r>
              <a:t>Educación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b="1"/>
              <a:t>Participación comunitaria</a:t>
            </a:r>
          </a:p>
          <a:p>
            <a:pPr lvl="0"/>
            <a:r>
              <a:t>Membresía en organizaciones</a:t>
            </a:r>
          </a:p>
          <a:p>
            <a:pPr lvl="0"/>
            <a:r>
              <a:t>Tipo de participación (líder, miembro)</a:t>
            </a:r>
          </a:p>
          <a:p>
            <a:pPr lvl="0"/>
            <a:r>
              <a:t>Frecuencia de participación</a:t>
            </a:r>
          </a:p>
          <a:p>
            <a:pPr lvl="0"/>
            <a:r>
              <a:t>Otros programas, proyectos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Indicadores de impacto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Azoteas y cultivos de pancoger</a:t>
            </a:r>
          </a:p>
          <a:p>
            <a:pPr lvl="0"/>
            <a:r>
              <a:t>Autoconsumo</a:t>
            </a:r>
          </a:p>
          <a:p>
            <a:pPr lvl="0"/>
            <a:r>
              <a:t>Soberanía Alimentaria</a:t>
            </a:r>
          </a:p>
          <a:p>
            <a:pPr lvl="0"/>
            <a:r>
              <a:t>Ingresos</a:t>
            </a:r>
          </a:p>
          <a:p>
            <a:pPr lvl="0"/>
            <a:r>
              <a:t>Gasto en alimentos</a:t>
            </a:r>
          </a:p>
          <a:p>
            <a:pPr lvl="0"/>
            <a:r>
              <a:t>Intercambio/trueque</a:t>
            </a:r>
          </a:p>
          <a:p>
            <a:pPr lvl="0"/>
            <a:r>
              <a:t>Conocimientos sobre siembra, manejo de cultivos, plagas, prácticas ancestrales</a:t>
            </a:r>
          </a:p>
          <a:p>
            <a:pPr marL="0" lvl="0" indent="0">
              <a:buNone/>
            </a:pPr>
            <a:r>
              <a:rPr b="1"/>
              <a:t>Basuras y residuos sólidos</a:t>
            </a:r>
          </a:p>
          <a:p>
            <a:pPr lvl="0"/>
            <a:r>
              <a:t>Reciclaje y separación de residuos</a:t>
            </a:r>
          </a:p>
          <a:p>
            <a:pPr lvl="0"/>
            <a:r>
              <a:t>Aprovechamiento de residuos</a:t>
            </a:r>
          </a:p>
          <a:p>
            <a:pPr lvl="0"/>
            <a:r>
              <a:t>Conocimiento de manejo de residuos, conciencia ambiental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Reforestación y recuperación de terreno</a:t>
            </a:r>
          </a:p>
          <a:p>
            <a:pPr lvl="0"/>
            <a:r>
              <a:t>Conocimientos sobre el cuidado adecuado del territorio</a:t>
            </a:r>
          </a:p>
          <a:p>
            <a:pPr lvl="0"/>
            <a:r>
              <a:t>Adopción de prácticas responsables</a:t>
            </a:r>
          </a:p>
          <a:p>
            <a:pPr marL="0" lvl="0" indent="0">
              <a:buNone/>
            </a:pPr>
            <a:r>
              <a:rPr b="1"/>
              <a:t>Interseccional y DEI</a:t>
            </a:r>
          </a:p>
          <a:p>
            <a:pPr lvl="0"/>
            <a:r>
              <a:t>Conocimientos sobre roles familiares, rol de la mujer</a:t>
            </a:r>
          </a:p>
          <a:p>
            <a:pPr lvl="0"/>
            <a:r>
              <a:t>Empoderamiento y participación de la mujer</a:t>
            </a:r>
          </a:p>
          <a:p>
            <a:pPr lvl="0"/>
            <a:r>
              <a:t>Participación y cohesión social</a:t>
            </a:r>
          </a:p>
          <a:p>
            <a:pPr lvl="0"/>
            <a:r>
              <a:t>Intercambio de saberes</a:t>
            </a:r>
          </a:p>
          <a:p>
            <a:pPr marL="0" lvl="0" indent="0">
              <a:buNone/>
            </a:pPr>
            <a:r>
              <a:rPr b="1"/>
              <a:t>Cultural</a:t>
            </a:r>
          </a:p>
          <a:p>
            <a:pPr lvl="0"/>
            <a:r>
              <a:t>Adopción de saberes ancestrales</a:t>
            </a:r>
          </a:p>
          <a:p>
            <a:pPr lvl="0"/>
            <a:r>
              <a:t>Lectura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Tamaño de muestra y cálculos de poder estadístico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¿Qué es el Cálculo de Poder en una Evaluación de Impacto?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El </a:t>
            </a:r>
            <a:r>
              <a:rPr b="1"/>
              <a:t>cálculo de poder estadístico</a:t>
            </a:r>
            <a:r>
              <a:t> determina el tamaño mínimo de muestra necesario para detectar un efecto de una intervención con una probabilidad dada.</a:t>
            </a:r>
          </a:p>
          <a:p>
            <a:pPr lvl="0"/>
            <a:r>
              <a:t>Se utiliza para </a:t>
            </a:r>
            <a:r>
              <a:rPr b="1"/>
              <a:t>garantizar que el diseño del estudio pueda identificar un efecto real</a:t>
            </a:r>
            <a:r>
              <a:t> si este existe, evitando errores tipo II (falsos negativos).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Elementos Clave del Cálculo de Poder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b="1"/>
              <a:t>Indicador(es) de interés (trazador):</a:t>
            </a:r>
            <a:r>
              <a:t> variable en la que se espera impacto.</a:t>
            </a:r>
          </a:p>
          <a:p>
            <a:pPr lvl="0"/>
            <a:r>
              <a:rPr b="1"/>
              <a:t>Tamaño del efecto esperado</a:t>
            </a:r>
            <a:r>
              <a:t>: magnitud del impacto que se espera detectar.</a:t>
            </a:r>
          </a:p>
          <a:p>
            <a:pPr lvl="0"/>
            <a:r>
              <a:rPr b="1"/>
              <a:t>Nivel de significancia (α)</a:t>
            </a:r>
            <a:r>
              <a:t>: probabilidad de error tipo I (usualmente 0.05).</a:t>
            </a:r>
          </a:p>
          <a:p>
            <a:pPr lvl="0"/>
            <a:r>
              <a:rPr b="1"/>
              <a:t>Poder estadístico (1 - β)</a:t>
            </a:r>
            <a:r>
              <a:t>: probabilidad de detectar un efecto si realmente existe (usualmente 0.80).</a:t>
            </a:r>
          </a:p>
          <a:p>
            <a:pPr lvl="0"/>
            <a:r>
              <a:rPr b="1"/>
              <a:t>Diseño del estudio:</a:t>
            </a:r>
            <a:r>
              <a:t> número de grupos, emparejamiento, estratificación, etc.</a:t>
            </a:r>
          </a:p>
          <a:p>
            <a:pPr lvl="0"/>
            <a:r>
              <a:rPr b="1"/>
              <a:t>Datos de referencia del resultado de interés:</a:t>
            </a:r>
            <a:r>
              <a:t> Media, desviación estándar, etc..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Fórmulas Analíticas vs. Simulaciones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t>Enfoque 1: Fórmulas Analíticas</a:t>
            </a:r>
          </a:p>
          <a:p>
            <a:pPr lvl="0"/>
            <a:r>
              <a:t>Basadas en supuestos estadísticos clásicos (normalidad, varianzas homogéneas).</a:t>
            </a:r>
          </a:p>
          <a:p>
            <a:pPr lvl="0"/>
            <a:r>
              <a:t>Útiles para </a:t>
            </a:r>
            <a:r>
              <a:rPr b="1"/>
              <a:t>diseños simples</a:t>
            </a:r>
            <a:r>
              <a:t> (e.g., comparación de medias entre dos grupos independientes).</a:t>
            </a:r>
          </a:p>
          <a:p>
            <a:pPr marL="0" lvl="0" indent="0">
              <a:buNone/>
            </a:pPr>
            <a:r>
              <a:t>Enfoque 2: Simulaciones</a:t>
            </a:r>
          </a:p>
          <a:p>
            <a:pPr lvl="0"/>
            <a:r>
              <a:t>Apropiado para </a:t>
            </a:r>
            <a:r>
              <a:rPr b="1"/>
              <a:t>diseños complejos</a:t>
            </a:r>
            <a:r>
              <a:t> (clustering, heterogeneidad, spillovers).</a:t>
            </a:r>
          </a:p>
          <a:p>
            <a:pPr lvl="0"/>
            <a:r>
              <a:t>Consiste en:</a:t>
            </a:r>
          </a:p>
          <a:p>
            <a:pPr marL="914400" lvl="1" indent="-457200">
              <a:buAutoNum type="arabicPeriod"/>
            </a:pPr>
            <a:r>
              <a:t>Simular datos bajo distintos supuestos.</a:t>
            </a:r>
          </a:p>
          <a:p>
            <a:pPr marL="914400" lvl="1" indent="-457200">
              <a:buAutoNum type="arabicPeriod"/>
            </a:pPr>
            <a:r>
              <a:t>Aplicar el modelo de análisis.</a:t>
            </a:r>
          </a:p>
          <a:p>
            <a:pPr marL="914400" lvl="1" indent="-457200">
              <a:buAutoNum type="arabicPeriod"/>
            </a:pPr>
            <a:r>
              <a:t>Repetir múltiples veces.</a:t>
            </a:r>
          </a:p>
          <a:p>
            <a:pPr marL="914400" lvl="1" indent="-457200">
              <a:buAutoNum type="arabicPeriod"/>
            </a:pPr>
            <a:r>
              <a:t>Estimar la proporción de veces que se detecta el efecto (poder).</a:t>
            </a:r>
          </a:p>
          <a:p>
            <a:pPr lvl="0"/>
            <a:r>
              <a:t>Permite incorporar, e.g., asignación no aleatoria, variables de confusión, efectos indirectos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Comparación Rápida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029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Fórmulas Analíticas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Simulaciones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Facilidad de 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Media a 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Flexibilidad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Supuestos necesarios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Más estrictos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Más relajados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Transparencia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Alta (fórmulas cerradas)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Depende del código y escenarios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Requiere programación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 necesariamente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144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Referencias</a:t>
            </a:r>
          </a:p>
          <a:p>
            <a:pPr lvl="0"/>
            <a:r>
              <a:t>Duflo, E., Glennerster, R., &amp; Kremer, M. (2007). </a:t>
            </a:r>
            <a:r>
              <a:rPr i="1"/>
              <a:t>Using Randomization in Development Economics Research: A Toolkit</a:t>
            </a:r>
            <a:r>
              <a:t>. In T. P. Schultz &amp; J. Strauss (Eds.), </a:t>
            </a:r>
            <a:r>
              <a:rPr i="1"/>
              <a:t>Handbook of Development Economics</a:t>
            </a:r>
            <a:r>
              <a:t> (Vol. 4).</a:t>
            </a:r>
          </a:p>
          <a:p>
            <a:pPr lvl="0"/>
            <a:r>
              <a:t>Gertler, P. J., Martinez, S., Premand, P., Rawlings, L. B., &amp; Vermeersch, C. M. J. (2011). </a:t>
            </a:r>
            <a:r>
              <a:rPr i="1"/>
              <a:t>Impact Evaluation in Practice</a:t>
            </a:r>
            <a:r>
              <a:t>. World Bank.</a:t>
            </a:r>
          </a:p>
          <a:p>
            <a:pPr lvl="0"/>
            <a:r>
              <a:t>McConnell, B. A., &amp; Vera-Hernández, M. (2015). </a:t>
            </a:r>
            <a:r>
              <a:rPr i="1"/>
              <a:t>Going Beyond Simple Program Evaluations: Simulation-Based Methods for Impact Evaluation</a:t>
            </a:r>
            <a:r>
              <a:t>. IFS Working Paper W15/20.</a:t>
            </a:r>
          </a:p>
          <a:p>
            <a:pPr lvl="0"/>
            <a:r>
              <a:t>Gelman, A., &amp; Hill, J. (2007). </a:t>
            </a:r>
            <a:r>
              <a:rPr i="1"/>
              <a:t>Data Analysis Using Regression and Multilevel/Hierarchical Models</a:t>
            </a:r>
            <a:r>
              <a:t>. Cambridge University Press.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Para cada proyecto =&gt; cálculo de poder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b="1"/>
              <a:t>Seleccionar indicador(es) trazador(es)</a:t>
            </a:r>
          </a:p>
          <a:p>
            <a:pPr lvl="1"/>
            <a:r>
              <a:t>Ejemplo: % de hogares que reportan experiencia de autoconsumo</a:t>
            </a:r>
          </a:p>
          <a:p>
            <a:pPr lvl="1"/>
            <a:r>
              <a:t>Este será el resultado de interés</a:t>
            </a:r>
          </a:p>
          <a:p>
            <a:pPr lvl="0"/>
            <a:r>
              <a:rPr b="1"/>
              <a:t>Usar información externa para simular</a:t>
            </a:r>
          </a:p>
          <a:p>
            <a:pPr lvl="1"/>
            <a:r>
              <a:t>Media, desviación estándar, tasa esperada</a:t>
            </a:r>
          </a:p>
          <a:p>
            <a:pPr lvl="1"/>
            <a:r>
              <a:t>Ejemplo: 70% cumplimiento, 10% desviación</a:t>
            </a:r>
          </a:p>
          <a:p>
            <a:pPr lvl="0"/>
            <a:r>
              <a:rPr b="1"/>
              <a:t>Definir escenario con efecto mínimo detectable</a:t>
            </a:r>
          </a:p>
          <a:p>
            <a:pPr lvl="1"/>
            <a:r>
              <a:t>Por ejemplo: queremos detectar un aumento de +10pp</a:t>
            </a:r>
          </a:p>
          <a:p>
            <a:pPr lvl="0"/>
            <a:r>
              <a:rPr b="1"/>
              <a:t>Simular múltiples conjutos de datos (e.g., 1000) bajo ese escenario</a:t>
            </a:r>
          </a:p>
          <a:p>
            <a:pPr lvl="1"/>
            <a:r>
              <a:t>Calcular en cuántos se detecta un efecto significativo</a:t>
            </a:r>
          </a:p>
          <a:p>
            <a:pPr lvl="1"/>
            <a:r>
              <a:t>👉 El porcentaje de detección es el </a:t>
            </a:r>
            <a:r>
              <a:rPr b="1"/>
              <a:t>poder estadístico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Raíces del Manglar</a:t>
            </a:r>
          </a:p>
        </p:txBody>
      </p:sp>
      <p:pic>
        <p:nvPicPr>
          <p:cNvPr id="3" name="Picture 1" descr="Raices_TO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41500" y="1816100"/>
            <a:ext cx="850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Evaluar el impacto de un proyecto</a:t>
            </a:r>
          </a:p>
        </p:txBody>
      </p:sp>
      <p:pic>
        <p:nvPicPr>
          <p:cNvPr id="3" name="Picture 1" descr="slides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Raíces del Manglar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b="1"/>
              <a:t>Indicador</a:t>
            </a:r>
          </a:p>
          <a:p>
            <a:pPr lvl="0"/>
            <a:r>
              <a:t>% de personas que reciclan residuos sólidos</a:t>
            </a:r>
          </a:p>
          <a:p>
            <a:pPr marL="0" lvl="0" indent="0">
              <a:buNone/>
            </a:pPr>
            <a:r>
              <a:rPr b="1"/>
              <a:t>Datos de referencia</a:t>
            </a:r>
          </a:p>
          <a:p>
            <a:pPr lvl="0"/>
            <a:r>
              <a:t>% de hogares que clasifican basuras</a:t>
            </a:r>
          </a:p>
          <a:p>
            <a:pPr lvl="0"/>
            <a:r>
              <a:t>Fuente: </a:t>
            </a:r>
            <a:r>
              <a:rPr>
                <a:hlinkClick r:id="rId2"/>
              </a:rPr>
              <a:t>Encuesta de Calidad de Vida (ECV) 2023, DANE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b="1"/>
              <a:t>Nariño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005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 Inf.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 Sup.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Cabecera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Centros poblados y rural disperso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1" descr="slides_files/figure-pptx/unnamed-chunk-13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Raíces del Manglar: Manejo de residuos</a:t>
            </a:r>
          </a:p>
        </p:txBody>
      </p:sp>
      <p:pic>
        <p:nvPicPr>
          <p:cNvPr id="3" name="Picture 1" descr="slides_files/figure-pptx/unnamed-chunk-1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Raíces del Manglar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b="1"/>
              <a:t>Indicador</a:t>
            </a:r>
          </a:p>
          <a:p>
            <a:pPr lvl="0"/>
            <a:r>
              <a:t>Accidente de trabajo</a:t>
            </a:r>
          </a:p>
          <a:p>
            <a:pPr lvl="0"/>
            <a:r>
              <a:t>Accidente de trabajo incapacitante</a:t>
            </a:r>
          </a:p>
          <a:p>
            <a:pPr marL="0" lvl="0" indent="0">
              <a:buNone/>
            </a:pPr>
            <a:r>
              <a:rPr b="1"/>
              <a:t>Datos de referencia</a:t>
            </a:r>
          </a:p>
          <a:p>
            <a:pPr lvl="0"/>
            <a:r>
              <a:t>% de personas que tuvieron accidente de trabajo</a:t>
            </a:r>
          </a:p>
          <a:p>
            <a:pPr lvl="0"/>
            <a:r>
              <a:t>% de personas que perieron días de trabajo por accidente laboral</a:t>
            </a:r>
          </a:p>
          <a:p>
            <a:pPr lvl="0"/>
            <a:r>
              <a:t>Fuente: Encuesta Nacional de Condiciones de Seguridad y Salud en el Trabajo (2015)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b="1"/>
              <a:t>Trabajadores general</a:t>
            </a:r>
            <a:r>
              <a:t> 3.81%</a:t>
            </a:r>
          </a:p>
          <a:p>
            <a:pPr marL="0" lvl="0" indent="0">
              <a:buNone/>
            </a:pPr>
            <a:r>
              <a:rPr b="1"/>
              <a:t>Sector de servicios comunitarios, sociales y personales</a:t>
            </a:r>
            <a:r>
              <a:t> 4.1%</a:t>
            </a:r>
          </a:p>
          <a:p>
            <a:pPr marL="0" lvl="0" indent="0">
              <a:buNone/>
            </a:pPr>
            <a:r>
              <a:rPr b="1"/>
              <a:t>Sector construcción</a:t>
            </a:r>
            <a:r>
              <a:t> 6.4%</a:t>
            </a:r>
          </a:p>
        </p:txBody>
      </p:sp>
      <p:pic>
        <p:nvPicPr>
          <p:cNvPr id="4" name="Picture 1" descr="slides_files/figure-pptx/unnamed-chunk-1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Raíces del Manglar: Accidente</a:t>
            </a:r>
          </a:p>
        </p:txBody>
      </p:sp>
      <p:pic>
        <p:nvPicPr>
          <p:cNvPr id="3" name="Picture 1" descr="slides_files/figure-pptx/unnamed-chunk-1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ACAPA</a:t>
            </a:r>
          </a:p>
        </p:txBody>
      </p:sp>
      <p:pic>
        <p:nvPicPr>
          <p:cNvPr id="3" name="Picture 1" descr="ACAPA_TO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816100"/>
            <a:ext cx="8089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773"/>
            <a:ext cx="10515600" cy="1325563"/>
          </a:xfrm>
        </p:spPr>
        <p:txBody>
          <a:bodyPr/>
          <a:lstStyle/>
          <a:p>
            <a:pPr marL="0" lvl="0" indent="0">
              <a:buNone/>
            </a:pPr>
            <a:r>
              <a:t>ACAPA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1799"/>
            <a:ext cx="4038600" cy="3394472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Indicador</a:t>
            </a:r>
          </a:p>
          <a:p>
            <a:pPr lvl="0"/>
            <a:r>
              <a:t>% de hogares que reportan experiencia de autoconsumo</a:t>
            </a:r>
          </a:p>
          <a:p>
            <a:pPr marL="0" lvl="0" indent="0">
              <a:buNone/>
            </a:pPr>
            <a:r>
              <a:rPr b="1"/>
              <a:t>Datos de referencia</a:t>
            </a:r>
          </a:p>
          <a:p>
            <a:pPr lvl="0"/>
            <a:r>
              <a:t>% de hogares que reportan experiencia de autoconsumo</a:t>
            </a:r>
          </a:p>
          <a:p>
            <a:pPr lvl="0"/>
            <a:r>
              <a:t>Fuente: Encuesta Nacional de Situación Nutricional, 2015</a:t>
            </a:r>
          </a:p>
          <a:p>
            <a:pPr lvl="0"/>
            <a:r>
              <a:t>Encuesta Nacional de Presupuestos de los Hogares (ENPH), evaluaciones ReSA, ECV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451181"/>
              </p:ext>
            </p:extLst>
          </p:nvPr>
        </p:nvGraphicFramePr>
        <p:xfrm>
          <a:off x="4782156" y="1292811"/>
          <a:ext cx="5957676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8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15,9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Cabecera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63.7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E11A930-41B0-9439-DF7C-356DAC49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81" y="3638543"/>
            <a:ext cx="3715268" cy="18290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ACAPA</a:t>
            </a:r>
          </a:p>
        </p:txBody>
      </p:sp>
      <p:pic>
        <p:nvPicPr>
          <p:cNvPr id="3" name="Picture 1" descr="slides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Sirenas</a:t>
            </a:r>
          </a:p>
        </p:txBody>
      </p:sp>
      <p:pic>
        <p:nvPicPr>
          <p:cNvPr id="3" name="Picture 1" descr="Sirenas_TO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816100"/>
            <a:ext cx="8318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Sirenas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Indicador</a:t>
            </a:r>
          </a:p>
          <a:p>
            <a:pPr lvl="0"/>
            <a:r>
              <a:t>% de hogares que reportan experiencia de autoconsumo</a:t>
            </a:r>
          </a:p>
          <a:p>
            <a:pPr marL="0" lvl="0" indent="0">
              <a:buNone/>
            </a:pPr>
            <a:r>
              <a:rPr b="1"/>
              <a:t>Datos de referencia</a:t>
            </a:r>
          </a:p>
          <a:p>
            <a:pPr lvl="0"/>
            <a:r>
              <a:t>% de hogares que reportan experiencia de autoconsumo</a:t>
            </a:r>
          </a:p>
          <a:p>
            <a:pPr lvl="0"/>
            <a:r>
              <a:t>Fuente: Encuesta Nacional de Situación Nutricional, 2015</a:t>
            </a:r>
          </a:p>
          <a:p>
            <a:pPr lvl="0"/>
            <a:r>
              <a:t>Encuesta Nacional de Presupuestos de los Hogares (ENPH), evaluaciones ReSA, ECV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15,9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Cabecera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Sirenas</a:t>
            </a:r>
          </a:p>
        </p:txBody>
      </p:sp>
      <p:pic>
        <p:nvPicPr>
          <p:cNvPr id="3" name="Picture 1" descr="slides_files/figure-pptx/unnamed-chunk-2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Evaluar el impacto de un proyecto</a:t>
            </a:r>
          </a:p>
        </p:txBody>
      </p:sp>
      <p:pic>
        <p:nvPicPr>
          <p:cNvPr id="3" name="Picture 1" descr="slides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Puerto Saija</a:t>
            </a:r>
          </a:p>
        </p:txBody>
      </p:sp>
      <p:pic>
        <p:nvPicPr>
          <p:cNvPr id="3" name="Picture 1" descr="puerto_saija_TO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90700" y="1816100"/>
            <a:ext cx="8623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Puerto Saija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b="1"/>
              <a:t>Indicador</a:t>
            </a:r>
          </a:p>
          <a:p>
            <a:pPr lvl="0"/>
            <a:r>
              <a:t>% de personas que reciclan residuos sólidos</a:t>
            </a:r>
          </a:p>
          <a:p>
            <a:pPr marL="0" lvl="0" indent="0">
              <a:buNone/>
            </a:pPr>
            <a:r>
              <a:rPr b="1"/>
              <a:t>Datos de referencia</a:t>
            </a:r>
          </a:p>
          <a:p>
            <a:pPr lvl="0"/>
            <a:r>
              <a:t>% de hogares que clasifican basuras</a:t>
            </a:r>
          </a:p>
          <a:p>
            <a:pPr lvl="0"/>
            <a:r>
              <a:t>Fuente: </a:t>
            </a:r>
            <a:r>
              <a:rPr>
                <a:hlinkClick r:id="rId2"/>
              </a:rPr>
              <a:t>Encuesta de Calidad de Vida (ECV) 2023, DANE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b="1"/>
              <a:t>Cauca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005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 Inf.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 Sup.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Cabecera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59.4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Centros poblados y rural disperso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1" descr="slides_files/figure-pptx/unnamed-chunk-21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Puerto Saija</a:t>
            </a:r>
          </a:p>
        </p:txBody>
      </p:sp>
      <p:pic>
        <p:nvPicPr>
          <p:cNvPr id="3" name="Picture 1" descr="slides_files/figure-pptx/unnamed-chunk-2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Sivirú</a:t>
            </a:r>
          </a:p>
        </p:txBody>
      </p:sp>
      <p:pic>
        <p:nvPicPr>
          <p:cNvPr id="3" name="Picture 1" descr="siviru_TO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71700" y="1816100"/>
            <a:ext cx="7835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Sivirú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/>
              <a:t>Indicador</a:t>
            </a:r>
          </a:p>
          <a:p>
            <a:pPr lvl="0"/>
            <a:r>
              <a:t>% de hogares que reportan experiencia de autoconsumo</a:t>
            </a:r>
          </a:p>
          <a:p>
            <a:pPr marL="0" lvl="0" indent="0">
              <a:buNone/>
            </a:pPr>
            <a:r>
              <a:rPr b="1"/>
              <a:t>Datos de referencia</a:t>
            </a:r>
          </a:p>
          <a:p>
            <a:pPr lvl="0"/>
            <a:r>
              <a:t>% de hogares que reportan experiencia de autoconsumo</a:t>
            </a:r>
          </a:p>
          <a:p>
            <a:pPr lvl="0"/>
            <a:r>
              <a:t>Fuente: Encuesta Nacional de Situación Nutricional, 2015</a:t>
            </a:r>
          </a:p>
          <a:p>
            <a:pPr lvl="0"/>
            <a:r>
              <a:t>Encuesta Nacional de Presupuestos de los Hogares (ENPH), evaluaciones ReSA, ECV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15,9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Cabecera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Sivirú</a:t>
            </a:r>
          </a:p>
        </p:txBody>
      </p:sp>
      <p:pic>
        <p:nvPicPr>
          <p:cNvPr id="3" name="Picture 1" descr="slides_files/figure-pptx/unnamed-chunk-2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 Andrés de Usuragá</a:t>
            </a:r>
          </a:p>
        </p:txBody>
      </p:sp>
      <p:pic>
        <p:nvPicPr>
          <p:cNvPr id="3" name="Picture 1" descr="usuraga_TO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816100"/>
            <a:ext cx="7747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949"/>
            <a:ext cx="10515600" cy="1325563"/>
          </a:xfrm>
        </p:spPr>
        <p:txBody>
          <a:bodyPr/>
          <a:lstStyle/>
          <a:p>
            <a:pPr marL="0" lvl="0" indent="0">
              <a:buNone/>
            </a:pPr>
            <a:r>
              <a:t>San Andrés de Usuragá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5975"/>
            <a:ext cx="4038600" cy="3394472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Indicador</a:t>
            </a:r>
          </a:p>
          <a:p>
            <a:pPr lvl="0"/>
            <a:r>
              <a:t>Producción (esperada)</a:t>
            </a:r>
          </a:p>
          <a:p>
            <a:pPr lvl="0"/>
            <a:r>
              <a:t>Ingresos</a:t>
            </a:r>
          </a:p>
          <a:p>
            <a:pPr marL="0" lvl="0" indent="0">
              <a:buNone/>
            </a:pPr>
            <a:r>
              <a:rPr b="1"/>
              <a:t>Datos de referencia</a:t>
            </a:r>
          </a:p>
          <a:p>
            <a:pPr lvl="0"/>
            <a:r>
              <a:t>Encuesta nacional agropecuaria (ENA), DANE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0965908"/>
              </p:ext>
            </p:extLst>
          </p:nvPr>
        </p:nvGraphicFramePr>
        <p:xfrm>
          <a:off x="4648200" y="1199624"/>
          <a:ext cx="40386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Producción Plátano (toneladas)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2.185.005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Área cosechada (Hectáreas)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250.575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Toneladas por Hectárea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San Andrés de Usuragá</a:t>
            </a:r>
          </a:p>
        </p:txBody>
      </p:sp>
      <p:pic>
        <p:nvPicPr>
          <p:cNvPr id="3" name="Picture 1" descr="slides_files/figure-pptx/unnamed-chunk-2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Proyectos a visitar esta semana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Evaluar el impacto de un proyecto</a:t>
            </a:r>
          </a:p>
        </p:txBody>
      </p:sp>
      <p:pic>
        <p:nvPicPr>
          <p:cNvPr id="3" name="Picture 1" descr="slides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Análisis preliminares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Asogesampa</a:t>
            </a:r>
          </a:p>
        </p:txBody>
      </p:sp>
      <p:pic>
        <p:nvPicPr>
          <p:cNvPr id="3" name="Picture 1" descr="Asogesampa_TO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12900" y="1816100"/>
            <a:ext cx="8966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Asogesampa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b="1"/>
              <a:t>Indicador</a:t>
            </a:r>
          </a:p>
          <a:p>
            <a:pPr lvl="0"/>
            <a:r>
              <a:t>% de personas que reciclan residuos sólidos</a:t>
            </a:r>
          </a:p>
          <a:p>
            <a:pPr marL="0" lvl="0" indent="0">
              <a:buNone/>
            </a:pPr>
            <a:r>
              <a:rPr b="1"/>
              <a:t>Datos de referencia</a:t>
            </a:r>
          </a:p>
          <a:p>
            <a:pPr lvl="0"/>
            <a:r>
              <a:t>% de hogares que clasifican basuras</a:t>
            </a:r>
          </a:p>
          <a:p>
            <a:pPr lvl="0"/>
            <a:r>
              <a:t>Fuente: </a:t>
            </a:r>
            <a:r>
              <a:rPr>
                <a:hlinkClick r:id="rId2"/>
              </a:rPr>
              <a:t>Encuesta de Calidad de Vida (ECV) 2023, DANE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r>
              <a:rPr b="1"/>
              <a:t>Valle del Cauca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355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 Inf.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 Sup.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Cabecera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63.3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Centros poblados y rural disperso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49.3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1" descr="slides_files/figure-pptx/unnamed-chunk-27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Asogesampa</a:t>
            </a:r>
          </a:p>
        </p:txBody>
      </p:sp>
      <p:pic>
        <p:nvPicPr>
          <p:cNvPr id="3" name="Picture 1" descr="slides_files/figure-pptx/unnamed-chunk-2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Mariposas de Amor</a:t>
            </a:r>
          </a:p>
        </p:txBody>
      </p:sp>
      <p:pic>
        <p:nvPicPr>
          <p:cNvPr id="3" name="Picture 1" descr="Mariposas_TOC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816100"/>
            <a:ext cx="811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Mariposas de Amor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Indicador</a:t>
            </a:r>
          </a:p>
          <a:p>
            <a:pPr lvl="0"/>
            <a:r>
              <a:t>libros leídos al año por personas de 5 años y más</a:t>
            </a:r>
          </a:p>
          <a:p>
            <a:pPr marL="0" lvl="0" indent="0">
              <a:buNone/>
            </a:pPr>
            <a:r>
              <a:rPr b="1"/>
              <a:t>Datos de referencia</a:t>
            </a:r>
          </a:p>
          <a:p>
            <a:pPr lvl="0"/>
            <a:r>
              <a:t>de libros leídos al año por personas de 5 años y más</a:t>
            </a:r>
          </a:p>
          <a:p>
            <a:pPr lvl="0"/>
            <a:r>
              <a:t>Fuente: Encuesta nacional de lectura (ENLEC)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Zona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Cabeceras municipales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Centros poblados y rural disperso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Mariposas de Amor</a:t>
            </a:r>
          </a:p>
        </p:txBody>
      </p:sp>
      <p:pic>
        <p:nvPicPr>
          <p:cNvPr id="3" name="Picture 1" descr="slides_files/figure-pptx/unnamed-chunk-3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old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Delimitación geográfica del área de influencia del proyecto, con el apoyo de organizaciones beneficiarias</a:t>
            </a:r>
          </a:p>
          <a:p>
            <a:pPr lvl="0"/>
            <a:r>
              <a:t>Mapeo del área de influencia por parte del equipo de VCA</a:t>
            </a:r>
          </a:p>
          <a:p>
            <a:pPr lvl="0"/>
            <a:r>
              <a:t>Reconocimiento de la zona por parte del equipo de VCA</a:t>
            </a:r>
          </a:p>
          <a:p>
            <a:pPr lvl="0"/>
            <a:r>
              <a:t>Visita y entrevista en el lugar de residencia por parte del equipo de VCA, utilizando método de barrido / muestra definida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Evaluar el impacto de un proyecto</a:t>
            </a:r>
          </a:p>
        </p:txBody>
      </p:sp>
      <p:pic>
        <p:nvPicPr>
          <p:cNvPr id="3" name="Picture 1" descr="slides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Evaluar el impacto de un proyecto</a:t>
            </a:r>
          </a:p>
        </p:txBody>
      </p:sp>
      <p:pic>
        <p:nvPicPr>
          <p:cNvPr id="3" name="Picture 1" descr="slides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816100"/>
            <a:ext cx="8686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Evaluar el impacto de un proyecto</a:t>
            </a:r>
          </a:p>
        </p:txBody>
      </p:sp>
      <p:pic>
        <p:nvPicPr>
          <p:cNvPr id="3" name="Picture 1" descr="slides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Para que esto funcione:</a:t>
            </a:r>
          </a:p>
          <a:p>
            <a:pPr lvl="0"/>
            <a:r>
              <a:t>Ignorabilidad,</a:t>
            </a:r>
          </a:p>
          <a:p>
            <a:pPr lvl="0"/>
            <a:r>
              <a:t>Comparabilidad,</a:t>
            </a:r>
          </a:p>
          <a:p>
            <a:pPr lvl="0"/>
            <a:r>
              <a:t>Independencia condicional,</a:t>
            </a:r>
          </a:p>
          <a:p>
            <a:pPr lvl="0"/>
            <a:r>
              <a:t>Solapamiento</a:t>
            </a:r>
          </a:p>
          <a:p>
            <a:pPr lvl="0"/>
            <a:r>
              <a:t>Unidad de Tratamiento Estable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Diseño de evaluación de impacto cuantitativo en los beneficiarios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Evaluación basada en diseño </a:t>
            </a:r>
            <a:r>
              <a:rPr b="1"/>
              <a:t>quasi-experimental</a:t>
            </a:r>
            <a:r>
              <a:t>.</a:t>
            </a:r>
          </a:p>
          <a:p>
            <a:pPr lvl="0"/>
            <a:r>
              <a:t>Objetivo: Estimar el efecto </a:t>
            </a:r>
            <a:r>
              <a:rPr b="1"/>
              <a:t>causal de los proyectos en sus beneficiarios directos e indirectos</a:t>
            </a:r>
            <a:r>
              <a:t>.</a:t>
            </a:r>
          </a:p>
          <a:p>
            <a:pPr lvl="0"/>
            <a:r>
              <a:t>No hay línea de base, selección no aleatoria</a:t>
            </a:r>
          </a:p>
          <a:p>
            <a:pPr lvl="0"/>
            <a:r>
              <a:t>→ Construcción de </a:t>
            </a:r>
            <a:r>
              <a:rPr b="1"/>
              <a:t>grupos de comparación</a:t>
            </a:r>
            <a:r>
              <a:t>.</a:t>
            </a:r>
          </a:p>
          <a:p>
            <a:pPr lvl="0"/>
            <a:r>
              <a:t>¿Qué habría pasado con los beneficiarios sin la intervención?</a:t>
            </a:r>
          </a:p>
          <a:p>
            <a:pPr lvl="0"/>
            <a:r>
              <a:t>Se aproxima utilizando </a:t>
            </a:r>
            <a:r>
              <a:rPr b="1"/>
              <a:t>grupos de control</a:t>
            </a:r>
            <a:r>
              <a:t>.</a:t>
            </a:r>
          </a:p>
          <a:p>
            <a:pPr lvl="0"/>
            <a:r>
              <a:t>Se buscan comparables </a:t>
            </a:r>
            <a:r>
              <a:rPr b="1"/>
              <a:t>no afectados</a:t>
            </a:r>
            <a:r>
              <a:t> por la intervención.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CA_Presentación_reunión_20250516" id="{168008C8-9751-4510-B0D4-BD4F8522AF8C}" vid="{B2A60299-5336-4AB9-9C92-30104C723D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1965</Words>
  <Application>Microsoft Office PowerPoint</Application>
  <PresentationFormat>Widescreen</PresentationFormat>
  <Paragraphs>365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Aptos</vt:lpstr>
      <vt:lpstr>Aptos Display</vt:lpstr>
      <vt:lpstr>Arial</vt:lpstr>
      <vt:lpstr>Cambria Math</vt:lpstr>
      <vt:lpstr>Tema de Office</vt:lpstr>
      <vt:lpstr>Comienza</vt:lpstr>
      <vt:lpstr>Evaluar el impacto de un proyecto</vt:lpstr>
      <vt:lpstr>Evaluar el impacto de un proyecto</vt:lpstr>
      <vt:lpstr>Evaluar el impacto de un proyecto</vt:lpstr>
      <vt:lpstr>Evaluar el impacto de un proyecto</vt:lpstr>
      <vt:lpstr>Evaluar el impacto de un proyecto</vt:lpstr>
      <vt:lpstr>Evaluar el impacto de un proyecto</vt:lpstr>
      <vt:lpstr>Evaluar el impacto de un proyecto</vt:lpstr>
      <vt:lpstr>Diseño de evaluación de impacto cuantitativo en los beneficiarios</vt:lpstr>
      <vt:lpstr>Grupos de comparación</vt:lpstr>
      <vt:lpstr>Población relevante</vt:lpstr>
      <vt:lpstr>Tratamiento</vt:lpstr>
      <vt:lpstr>Control Cercano</vt:lpstr>
      <vt:lpstr>Control lejano</vt:lpstr>
      <vt:lpstr>Objetivos de Comparación</vt:lpstr>
      <vt:lpstr>Validez del Contrafactual</vt:lpstr>
      <vt:lpstr>Estrategia de campo para conformación de grupos de comparación</vt:lpstr>
      <vt:lpstr>Estrategia de campo para conformación de grupos de comparación</vt:lpstr>
      <vt:lpstr>Indicadores de interés</vt:lpstr>
      <vt:lpstr>Indicadores de caracterización</vt:lpstr>
      <vt:lpstr>Indicadores de impacto</vt:lpstr>
      <vt:lpstr>Tamaño de muestra y cálculos de poder estadístico</vt:lpstr>
      <vt:lpstr>¿Qué es el Cálculo de Poder en una Evaluación de Impacto?</vt:lpstr>
      <vt:lpstr>Elementos Clave del Cálculo de Poder</vt:lpstr>
      <vt:lpstr>Fórmulas Analíticas vs. Simulaciones</vt:lpstr>
      <vt:lpstr>Comparación Rápida</vt:lpstr>
      <vt:lpstr>PowerPoint Presentation</vt:lpstr>
      <vt:lpstr>Para cada proyecto =&gt; cálculo de poder</vt:lpstr>
      <vt:lpstr>Raíces del Manglar</vt:lpstr>
      <vt:lpstr>Raíces del Manglar</vt:lpstr>
      <vt:lpstr>Raíces del Manglar: Manejo de residuos</vt:lpstr>
      <vt:lpstr>Raíces del Manglar</vt:lpstr>
      <vt:lpstr>Raíces del Manglar: Accidente</vt:lpstr>
      <vt:lpstr>ACAPA</vt:lpstr>
      <vt:lpstr>ACAPA</vt:lpstr>
      <vt:lpstr>ACAPA</vt:lpstr>
      <vt:lpstr>Sirenas</vt:lpstr>
      <vt:lpstr>Sirenas</vt:lpstr>
      <vt:lpstr>Sirenas</vt:lpstr>
      <vt:lpstr>Puerto Saija</vt:lpstr>
      <vt:lpstr>Puerto Saija</vt:lpstr>
      <vt:lpstr>Puerto Saija</vt:lpstr>
      <vt:lpstr>Sivirú</vt:lpstr>
      <vt:lpstr>Sivirú</vt:lpstr>
      <vt:lpstr>Sivirú</vt:lpstr>
      <vt:lpstr>San Andrés de Usuragá</vt:lpstr>
      <vt:lpstr>San Andrés de Usuragá</vt:lpstr>
      <vt:lpstr>San Andrés de Usuragá</vt:lpstr>
      <vt:lpstr>Proyectos a visitar esta semana</vt:lpstr>
      <vt:lpstr>PowerPoint Presentation</vt:lpstr>
      <vt:lpstr>Asogesampa</vt:lpstr>
      <vt:lpstr>Asogesampa</vt:lpstr>
      <vt:lpstr>Asogesampa</vt:lpstr>
      <vt:lpstr>Mariposas de Amor</vt:lpstr>
      <vt:lpstr>Mariposas de Amor</vt:lpstr>
      <vt:lpstr>Mariposas de Amor</vt:lpstr>
      <vt:lpstr>old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VCA_Presentación_reunión_20250516</Template>
  <TotalTime>50</TotalTime>
  <Words>165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Monoton</vt:lpstr>
      <vt:lpstr>Now</vt:lpstr>
      <vt:lpstr>Now Black</vt:lpstr>
      <vt:lpstr>Tema de Office</vt:lpstr>
      <vt:lpstr>Avance en trabajo de campo y determinación de la muestra para el análisis cuantitativo</vt:lpstr>
      <vt:lpstr>Avance de la Evaluación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Eduardo Alfonso-Sierra</cp:lastModifiedBy>
  <cp:revision>1</cp:revision>
  <dcterms:created xsi:type="dcterms:W3CDTF">2025-05-19T10:02:06Z</dcterms:created>
  <dcterms:modified xsi:type="dcterms:W3CDTF">2025-05-19T10:33:06Z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