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1" autoAdjust="0"/>
    <p:restoredTop sz="94728" autoAdjust="0"/>
  </p:normalViewPr>
  <p:slideViewPr>
    <p:cSldViewPr snapToGrid="0" snapToObjects="1">
      <p:cViewPr varScale="1">
        <p:scale>
          <a:sx n="90" d="100"/>
          <a:sy n="90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2FEFA-74A9-CC4C-AEA2-59B14F30A319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of a </a:t>
            </a:r>
            <a:r>
              <a:rPr lang="en-US" dirty="0" err="1" smtClean="0"/>
              <a:t>resemblence</a:t>
            </a:r>
            <a:r>
              <a:rPr lang="en-US" baseline="0" dirty="0" smtClean="0"/>
              <a:t> matrix is to reduce complexity in the dataset so that it can be used for hypothesis testing or exploration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6232-A470-E74E-B12E-3A764DD773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F6B20-08E3-C34F-9D3D-44721ECFB91D}" type="slidenum">
              <a:rPr lang="en-US"/>
              <a:pPr/>
              <a:t>12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cluster is not the</a:t>
            </a:r>
            <a:r>
              <a:rPr lang="en-US" baseline="0" dirty="0" smtClean="0"/>
              <a:t> same as</a:t>
            </a:r>
            <a:r>
              <a:rPr lang="en-US" dirty="0" smtClean="0"/>
              <a:t> </a:t>
            </a:r>
            <a:r>
              <a:rPr lang="en-US" dirty="0" err="1" smtClean="0"/>
              <a:t>phylogenetic</a:t>
            </a:r>
            <a:r>
              <a:rPr lang="en-US" dirty="0" smtClean="0"/>
              <a:t> analysis.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B71E7-92B4-164F-AD48-DD0E5A706B0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375278-212E-4C4B-9074-91F889403E13}" type="datetime1">
              <a:rPr lang="en-US" smtClean="0"/>
              <a:pPr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F4AB13A-4A28-2443-998B-BC001F0E3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2390"/>
            <a:ext cx="7772400" cy="1143000"/>
          </a:xfrm>
        </p:spPr>
        <p:txBody>
          <a:bodyPr/>
          <a:lstStyle/>
          <a:p>
            <a:r>
              <a:rPr lang="en-US" dirty="0" smtClean="0"/>
              <a:t>Making a Resemblance 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/>
        </p:nvGraphicFramePr>
        <p:xfrm>
          <a:off x="2505141" y="1633530"/>
          <a:ext cx="6096000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 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OTU  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OTU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40" y="1633530"/>
            <a:ext cx="222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OTU table (usually </a:t>
            </a:r>
            <a:r>
              <a:rPr lang="en-US" b="1" dirty="0" err="1" smtClean="0"/>
              <a:t>relativized</a:t>
            </a:r>
            <a:r>
              <a:rPr lang="en-US" b="1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064" y="3481116"/>
            <a:ext cx="222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Chose appropriate resemblance (</a:t>
            </a:r>
            <a:r>
              <a:rPr lang="en-US" b="1" i="1" dirty="0" smtClean="0"/>
              <a:t>e.g., </a:t>
            </a:r>
            <a:r>
              <a:rPr lang="en-US" b="1" dirty="0" smtClean="0"/>
              <a:t>Bray Curtis, </a:t>
            </a:r>
            <a:r>
              <a:rPr lang="en-US" b="1" dirty="0" err="1" smtClean="0"/>
              <a:t>Unifrac</a:t>
            </a:r>
            <a:r>
              <a:rPr lang="en-US" b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6238" y="5252231"/>
            <a:ext cx="302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 Create a square (observation </a:t>
            </a:r>
            <a:r>
              <a:rPr lang="en-US" b="1" dirty="0" err="1" smtClean="0"/>
              <a:t>x</a:t>
            </a:r>
            <a:r>
              <a:rPr lang="en-US" b="1" dirty="0" smtClean="0"/>
              <a:t> observation) resemblance matrix from pair-wise comparisons.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039979" y="4024540"/>
          <a:ext cx="4968427" cy="2560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42107"/>
                <a:gridCol w="1208198"/>
                <a:gridCol w="1228352"/>
                <a:gridCol w="12897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Caterpillar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Caterpillar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Caterpillar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Caterpillar 3</a:t>
                      </a: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647864" y="3307410"/>
            <a:ext cx="445884" cy="59554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86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Resemblance metrics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455" y="1987233"/>
          <a:ext cx="9082546" cy="462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88"/>
                <a:gridCol w="1372496"/>
                <a:gridCol w="1147161"/>
                <a:gridCol w="1720741"/>
                <a:gridCol w="1953760"/>
              </a:tblGrid>
              <a:tr h="1509685">
                <a:tc>
                  <a:txBody>
                    <a:bodyPr/>
                    <a:lstStyle/>
                    <a:p>
                      <a:pPr algn="r"/>
                      <a:r>
                        <a:rPr lang="en-US" sz="2400" b="0" i="1" dirty="0" smtClean="0"/>
                        <a:t>Metric name</a:t>
                      </a:r>
                    </a:p>
                    <a:p>
                      <a:endParaRPr lang="en-US" sz="2400" b="0" i="1" dirty="0" smtClean="0"/>
                    </a:p>
                    <a:p>
                      <a:endParaRPr lang="en-US" sz="2400" b="0" i="1" dirty="0" smtClean="0"/>
                    </a:p>
                    <a:p>
                      <a:r>
                        <a:rPr lang="en-US" sz="2400" b="0" i="1" dirty="0" smtClean="0"/>
                        <a:t>Accounts for</a:t>
                      </a:r>
                      <a:endParaRPr lang="en-US" sz="2400" b="0" i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</a:t>
                      </a:r>
                      <a:r>
                        <a:rPr lang="en-US" sz="2400" i="0" dirty="0" err="1" smtClean="0"/>
                        <a:t>ørenson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Bray-Curtis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Weighted </a:t>
                      </a:r>
                      <a:r>
                        <a:rPr lang="en-US" sz="2400" dirty="0" err="1" smtClean="0"/>
                        <a:t>Unifrac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Unweighted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Unifrac</a:t>
                      </a:r>
                      <a:endParaRPr lang="en-US" sz="2400" dirty="0"/>
                    </a:p>
                  </a:txBody>
                  <a:tcPr/>
                </a:tc>
              </a:tr>
              <a:tr h="798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</a:tr>
              <a:tr h="798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OTU abundances?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147297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Phylogenetic</a:t>
                      </a:r>
                      <a:r>
                        <a:rPr lang="en-US" sz="2400" dirty="0" smtClean="0"/>
                        <a:t> diversity?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32303" y="1170861"/>
            <a:ext cx="4247720" cy="652985"/>
            <a:chOff x="932303" y="1170861"/>
            <a:chExt cx="4247720" cy="652985"/>
          </a:xfrm>
        </p:grpSpPr>
        <p:sp>
          <p:nvSpPr>
            <p:cNvPr id="6" name="Down Arrow 5"/>
            <p:cNvSpPr/>
            <p:nvPr/>
          </p:nvSpPr>
          <p:spPr>
            <a:xfrm>
              <a:off x="3323863" y="1170861"/>
              <a:ext cx="608023" cy="65298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572000" y="1170861"/>
              <a:ext cx="608023" cy="65298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2303" y="1229407"/>
              <a:ext cx="1929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Taxonomic metrics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8270" y="1170861"/>
            <a:ext cx="7729930" cy="652985"/>
            <a:chOff x="728270" y="1170861"/>
            <a:chExt cx="7729930" cy="652985"/>
          </a:xfrm>
        </p:grpSpPr>
        <p:sp>
          <p:nvSpPr>
            <p:cNvPr id="10" name="Down Arrow 9"/>
            <p:cNvSpPr/>
            <p:nvPr/>
          </p:nvSpPr>
          <p:spPr>
            <a:xfrm>
              <a:off x="6134283" y="1170861"/>
              <a:ext cx="621535" cy="65298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836665" y="1170861"/>
              <a:ext cx="621535" cy="65298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270" y="1229407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Phylogenetic</a:t>
              </a:r>
              <a:r>
                <a:rPr lang="en-US" dirty="0" smtClean="0"/>
                <a:t> metrics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2303" y="1170861"/>
            <a:ext cx="5823515" cy="666495"/>
            <a:chOff x="932303" y="1170861"/>
            <a:chExt cx="5823515" cy="666495"/>
          </a:xfrm>
        </p:grpSpPr>
        <p:sp>
          <p:nvSpPr>
            <p:cNvPr id="14" name="Down Arrow 13"/>
            <p:cNvSpPr/>
            <p:nvPr/>
          </p:nvSpPr>
          <p:spPr>
            <a:xfrm>
              <a:off x="6134283" y="1170861"/>
              <a:ext cx="621535" cy="652985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558488" y="1184371"/>
              <a:ext cx="621535" cy="652985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2303" y="118437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Weighted metrics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" y="1170861"/>
            <a:ext cx="7772400" cy="666495"/>
            <a:chOff x="685800" y="1170861"/>
            <a:chExt cx="7772400" cy="666495"/>
          </a:xfrm>
        </p:grpSpPr>
        <p:sp>
          <p:nvSpPr>
            <p:cNvPr id="18" name="Down Arrow 17"/>
            <p:cNvSpPr/>
            <p:nvPr/>
          </p:nvSpPr>
          <p:spPr>
            <a:xfrm>
              <a:off x="7836665" y="1170861"/>
              <a:ext cx="621535" cy="65298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3310351" y="1184371"/>
              <a:ext cx="621535" cy="652985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5800" y="1229407"/>
              <a:ext cx="207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Unweighted</a:t>
              </a:r>
              <a:r>
                <a:rPr lang="en-US" dirty="0" smtClean="0"/>
                <a:t> metrics</a:t>
              </a:r>
              <a:endParaRPr lang="en-US" dirty="0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87410"/>
            <a:ext cx="7772400" cy="1143000"/>
          </a:xfrm>
        </p:spPr>
        <p:txBody>
          <a:bodyPr>
            <a:normAutofit fontScale="90000"/>
          </a:bodyPr>
          <a:lstStyle/>
          <a:p>
            <a:r>
              <a:rPr kumimoji="1" lang="en-US" dirty="0"/>
              <a:t>What is the purpose of the analysis?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8712" y="2687610"/>
            <a:ext cx="7819939" cy="3345174"/>
          </a:xfrm>
        </p:spPr>
        <p:txBody>
          <a:bodyPr>
            <a:normAutofit fontScale="92500" lnSpcReduction="20000"/>
          </a:bodyPr>
          <a:lstStyle/>
          <a:p>
            <a:pPr marL="609600" indent="-609600" algn="l">
              <a:buFont typeface="Arial" charset="0"/>
              <a:buAutoNum type="arabicPeriod"/>
            </a:pPr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Exploration: </a:t>
            </a:r>
            <a:r>
              <a:rPr kumimoji="1"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 generating, perfect for observational studies, includes visualizations like ordinations and clustering</a:t>
            </a:r>
          </a:p>
          <a:p>
            <a:pPr marL="609600" indent="-609600" algn="l">
              <a:buFont typeface="Arial" charset="0"/>
              <a:buAutoNum type="arabicPeriod"/>
            </a:pPr>
            <a:endParaRPr kumimoji="1"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600" indent="-609600" algn="l">
              <a:buFont typeface="Arial" charset="0"/>
              <a:buAutoNum type="arabicPeriod"/>
            </a:pPr>
            <a:r>
              <a:rPr kumimoji="1"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 </a:t>
            </a:r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testing: </a:t>
            </a:r>
            <a:r>
              <a:rPr kumimoji="1"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address a specific question (</a:t>
            </a:r>
            <a:r>
              <a:rPr kumimoji="1"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e.g., </a:t>
            </a:r>
            <a:r>
              <a:rPr kumimoji="1"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are there differences among treatment groups?), and usually permutation-based </a:t>
            </a:r>
            <a:r>
              <a:rPr kumimoji="1"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kumimoji="1"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-value</a:t>
            </a:r>
            <a:endParaRPr kumimoji="1"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Visualizing communities: ordination</a:t>
            </a:r>
            <a:endParaRPr lang="en-US" dirty="0"/>
          </a:p>
        </p:txBody>
      </p:sp>
      <p:grpSp>
        <p:nvGrpSpPr>
          <p:cNvPr id="5" name="Group 94"/>
          <p:cNvGrpSpPr/>
          <p:nvPr/>
        </p:nvGrpSpPr>
        <p:grpSpPr>
          <a:xfrm>
            <a:off x="2885482" y="1950420"/>
            <a:ext cx="3323863" cy="2188616"/>
            <a:chOff x="851233" y="1713073"/>
            <a:chExt cx="3323863" cy="2188616"/>
          </a:xfrm>
        </p:grpSpPr>
        <p:sp>
          <p:nvSpPr>
            <p:cNvPr id="7" name="Rectangle 6"/>
            <p:cNvSpPr/>
            <p:nvPr/>
          </p:nvSpPr>
          <p:spPr>
            <a:xfrm>
              <a:off x="851233" y="1713073"/>
              <a:ext cx="3323863" cy="2188616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24000" y="25804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76400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729489" y="24925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73655" y="29497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28111" y="286197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18511" y="2404776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18511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69"/>
            <p:cNvGrpSpPr/>
            <p:nvPr/>
          </p:nvGrpSpPr>
          <p:grpSpPr>
            <a:xfrm>
              <a:off x="3047662" y="2316961"/>
              <a:ext cx="704182" cy="808458"/>
              <a:chOff x="3047662" y="2316961"/>
              <a:chExt cx="704182" cy="808458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3410281" y="2316961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3047662" y="2404775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315699" y="24925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3047662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3562681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3236825" y="2843848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3504862" y="29497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061138" y="4255641"/>
            <a:ext cx="304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1: 50% variance explained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4197" y="2910039"/>
            <a:ext cx="292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2: 6% variance explained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099577" y="1653811"/>
            <a:ext cx="1641271" cy="1380102"/>
            <a:chOff x="7099577" y="1653811"/>
            <a:chExt cx="1641271" cy="1380102"/>
          </a:xfrm>
        </p:grpSpPr>
        <p:sp>
          <p:nvSpPr>
            <p:cNvPr id="25" name="Isosceles Triangle 24"/>
            <p:cNvSpPr/>
            <p:nvPr/>
          </p:nvSpPr>
          <p:spPr>
            <a:xfrm>
              <a:off x="7099577" y="2254395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099577" y="2770469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15094" y="2157544"/>
              <a:ext cx="1325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Treatment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15094" y="2664581"/>
              <a:ext cx="87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61046" y="1653811"/>
              <a:ext cx="860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Legend</a:t>
              </a:r>
              <a:endParaRPr lang="en-US" u="sng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1596" y="5282400"/>
            <a:ext cx="8600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or 3 dimensional representation of the data</a:t>
            </a:r>
          </a:p>
          <a:p>
            <a:r>
              <a:rPr lang="en-US" dirty="0" smtClean="0"/>
              <a:t>Each symbol is one community (compared by the chosen resemblance metric)</a:t>
            </a:r>
          </a:p>
          <a:p>
            <a:r>
              <a:rPr lang="en-US" dirty="0" smtClean="0"/>
              <a:t>The distance between symbols represents the extent of differences between communities </a:t>
            </a:r>
          </a:p>
          <a:p>
            <a:r>
              <a:rPr lang="en-US" dirty="0" smtClean="0"/>
              <a:t>First axis often explains most variance in the data, should be labeled.</a:t>
            </a:r>
          </a:p>
          <a:p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ordinations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Non-metric multidimensional scaling (NMDS)</a:t>
            </a:r>
          </a:p>
          <a:p>
            <a:r>
              <a:rPr lang="en-US" dirty="0" smtClean="0"/>
              <a:t>Principle coordinates analysis (</a:t>
            </a:r>
            <a:r>
              <a:rPr lang="en-US" dirty="0" err="1" smtClean="0"/>
              <a:t>PCoA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Correspondence analysis (CA)</a:t>
            </a:r>
          </a:p>
          <a:p>
            <a:endParaRPr lang="en-US" dirty="0" smtClean="0"/>
          </a:p>
          <a:p>
            <a:r>
              <a:rPr lang="en-US" dirty="0" smtClean="0"/>
              <a:t>Avoid:  Principle components analysis (PCA), Redundancy analysis (RDA) in some situations, and constrained analyses</a:t>
            </a:r>
            <a:r>
              <a:rPr lang="en-US" i="1" dirty="0" smtClean="0"/>
              <a:t> unless you really know what you are doing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028"/>
            <a:ext cx="8229600" cy="1143000"/>
          </a:xfrm>
        </p:spPr>
        <p:txBody>
          <a:bodyPr/>
          <a:lstStyle/>
          <a:p>
            <a:r>
              <a:rPr lang="en-US" dirty="0" smtClean="0"/>
              <a:t>Visualizing communities: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944"/>
            <a:ext cx="8229600" cy="66991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 different way of visualizing the same data</a:t>
            </a:r>
            <a:endParaRPr lang="en-US" dirty="0"/>
          </a:p>
        </p:txBody>
      </p:sp>
      <p:grpSp>
        <p:nvGrpSpPr>
          <p:cNvPr id="4" name="Group 94"/>
          <p:cNvGrpSpPr/>
          <p:nvPr/>
        </p:nvGrpSpPr>
        <p:grpSpPr>
          <a:xfrm>
            <a:off x="549316" y="2033535"/>
            <a:ext cx="1661932" cy="1094308"/>
            <a:chOff x="851233" y="1713073"/>
            <a:chExt cx="3323863" cy="2188616"/>
          </a:xfrm>
        </p:grpSpPr>
        <p:sp>
          <p:nvSpPr>
            <p:cNvPr id="5" name="Rectangle 4"/>
            <p:cNvSpPr/>
            <p:nvPr/>
          </p:nvSpPr>
          <p:spPr>
            <a:xfrm>
              <a:off x="851233" y="1713073"/>
              <a:ext cx="3323863" cy="2188616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524000" y="25804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29489" y="24925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73655" y="29497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28111" y="286197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18511" y="2404776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511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9"/>
            <p:cNvGrpSpPr/>
            <p:nvPr/>
          </p:nvGrpSpPr>
          <p:grpSpPr>
            <a:xfrm>
              <a:off x="3047662" y="2316961"/>
              <a:ext cx="704182" cy="808458"/>
              <a:chOff x="3047662" y="2316961"/>
              <a:chExt cx="704182" cy="808458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3410281" y="2316961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3047662" y="2404775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3315699" y="24925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3047662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562681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3236825" y="2843848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3504862" y="29497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274705" y="2958508"/>
            <a:ext cx="1641271" cy="1380102"/>
            <a:chOff x="7099577" y="1653811"/>
            <a:chExt cx="1641271" cy="1380102"/>
          </a:xfrm>
        </p:grpSpPr>
        <p:sp>
          <p:nvSpPr>
            <p:cNvPr id="22" name="Isosceles Triangle 21"/>
            <p:cNvSpPr/>
            <p:nvPr/>
          </p:nvSpPr>
          <p:spPr>
            <a:xfrm>
              <a:off x="7099577" y="2254395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99577" y="2770469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15095" y="2157544"/>
              <a:ext cx="132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Treatment 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15095" y="2664581"/>
              <a:ext cx="87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61046" y="1653811"/>
              <a:ext cx="860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Legend</a:t>
              </a:r>
              <a:endParaRPr lang="en-US" u="sng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694934" y="4066130"/>
            <a:ext cx="5991866" cy="2216696"/>
            <a:chOff x="2383207" y="3741204"/>
            <a:chExt cx="5991866" cy="2216696"/>
          </a:xfrm>
        </p:grpSpPr>
        <p:grpSp>
          <p:nvGrpSpPr>
            <p:cNvPr id="38" name="Group 37"/>
            <p:cNvGrpSpPr/>
            <p:nvPr/>
          </p:nvGrpSpPr>
          <p:grpSpPr>
            <a:xfrm>
              <a:off x="2477791" y="5236768"/>
              <a:ext cx="2417973" cy="477952"/>
              <a:chOff x="4712276" y="5121074"/>
              <a:chExt cx="915989" cy="255896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712277" y="5121074"/>
                <a:ext cx="915988" cy="255896"/>
                <a:chOff x="4712277" y="5121074"/>
                <a:chExt cx="915988" cy="54039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4442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 flipH="1" flipV="1">
                  <a:off x="4595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 flipV="1">
                  <a:off x="47476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 flipH="1" flipV="1">
                  <a:off x="49000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H="1" flipV="1">
                  <a:off x="50524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 flipH="1" flipV="1">
                  <a:off x="5204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 flipH="1" flipV="1">
                  <a:off x="5357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4712276" y="5121074"/>
                <a:ext cx="914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66713" y="5233783"/>
              <a:ext cx="2417973" cy="480937"/>
              <a:chOff x="4712276" y="5121074"/>
              <a:chExt cx="915989" cy="255896"/>
            </a:xfrm>
          </p:grpSpPr>
          <p:grpSp>
            <p:nvGrpSpPr>
              <p:cNvPr id="40" name="Group 34"/>
              <p:cNvGrpSpPr/>
              <p:nvPr/>
            </p:nvGrpSpPr>
            <p:grpSpPr>
              <a:xfrm>
                <a:off x="4712277" y="5121074"/>
                <a:ext cx="915988" cy="255896"/>
                <a:chOff x="4712277" y="5121074"/>
                <a:chExt cx="915988" cy="54039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rot="5400000" flipH="1" flipV="1">
                  <a:off x="4442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4595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 flipH="1" flipV="1">
                  <a:off x="47476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5400000" flipH="1" flipV="1">
                  <a:off x="49000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50524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5400000" flipH="1" flipV="1">
                  <a:off x="5204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 flipH="1" flipV="1">
                  <a:off x="5357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4712276" y="5121074"/>
                <a:ext cx="914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/>
            <p:cNvSpPr/>
            <p:nvPr/>
          </p:nvSpPr>
          <p:spPr>
            <a:xfrm>
              <a:off x="2383207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78153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79640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8193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8842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90722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88824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5776325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617862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6576725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697902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738551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7783614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8185910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3285522" y="4834623"/>
              <a:ext cx="79832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6673649" y="4833828"/>
              <a:ext cx="79832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83888" y="4435461"/>
              <a:ext cx="3389716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039097" y="4087936"/>
              <a:ext cx="69505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81420" y="3734721"/>
            <a:ext cx="218867" cy="2548899"/>
            <a:chOff x="2158205" y="3734721"/>
            <a:chExt cx="218867" cy="2548899"/>
          </a:xfrm>
        </p:grpSpPr>
        <p:cxnSp>
          <p:nvCxnSpPr>
            <p:cNvPr id="74" name="Straight Connector 73"/>
            <p:cNvCxnSpPr/>
            <p:nvPr/>
          </p:nvCxnSpPr>
          <p:spPr>
            <a:xfrm rot="5400000" flipH="1" flipV="1">
              <a:off x="884947" y="5008774"/>
              <a:ext cx="254810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2158205" y="3734721"/>
              <a:ext cx="218867" cy="2548105"/>
              <a:chOff x="2158205" y="3734721"/>
              <a:chExt cx="536729" cy="2548105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58205" y="3734721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58205" y="6281238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58205" y="5007980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50764" y="6093240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950764" y="354598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08390" y="4761975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Resemblance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950764" y="4810945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416263" y="2216489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</a:t>
            </a: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Alpha diversity </a:t>
            </a:r>
            <a:r>
              <a:rPr lang="en-US" dirty="0" smtClean="0"/>
              <a:t>describes a single community/ sample, and includes metrics of </a:t>
            </a:r>
            <a:r>
              <a:rPr lang="en-US" b="1" dirty="0" smtClean="0"/>
              <a:t>richness</a:t>
            </a:r>
            <a:r>
              <a:rPr lang="en-US" dirty="0" smtClean="0"/>
              <a:t>, </a:t>
            </a:r>
            <a:r>
              <a:rPr lang="en-US" b="1" dirty="0" smtClean="0"/>
              <a:t>evenness</a:t>
            </a:r>
            <a:r>
              <a:rPr lang="en-US" dirty="0" smtClean="0"/>
              <a:t>, </a:t>
            </a:r>
            <a:r>
              <a:rPr lang="en-US" b="1" dirty="0" err="1" smtClean="0"/>
              <a:t>phylogenetic</a:t>
            </a:r>
            <a:r>
              <a:rPr lang="en-US" b="1" dirty="0" smtClean="0"/>
              <a:t> diversity</a:t>
            </a:r>
            <a:r>
              <a:rPr lang="en-US" dirty="0" smtClean="0"/>
              <a:t>, and other summative metrics of diversity.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Because sequencing success can be highly variable, </a:t>
            </a:r>
            <a:r>
              <a:rPr lang="en-US" b="1" dirty="0" smtClean="0"/>
              <a:t>rarefaction </a:t>
            </a:r>
            <a:r>
              <a:rPr lang="en-US" dirty="0" smtClean="0"/>
              <a:t>is used to ensure an even-depth of sequences across communities that will be compared.  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OTU table</a:t>
            </a:r>
            <a:r>
              <a:rPr lang="en-US" dirty="0" smtClean="0"/>
              <a:t> is the input file for community analyses.  It contains information about the abundance of each OTU within every sample.  OTU tables  can be (</a:t>
            </a:r>
            <a:r>
              <a:rPr lang="en-US" b="1" dirty="0" smtClean="0"/>
              <a:t>classic, .txt</a:t>
            </a:r>
            <a:r>
              <a:rPr lang="en-US" dirty="0" smtClean="0"/>
              <a:t>) or (.</a:t>
            </a:r>
            <a:r>
              <a:rPr lang="en-US" b="1" dirty="0" err="1" smtClean="0"/>
              <a:t>biom</a:t>
            </a:r>
            <a:r>
              <a:rPr lang="en-US" dirty="0" smtClean="0"/>
              <a:t>) format.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Tutorial: </a:t>
            </a:r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5080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Made taxonomic assignments of our sequences: </a:t>
            </a:r>
            <a:r>
              <a:rPr lang="en-US" sz="2800" b="1" dirty="0" err="1" smtClean="0"/>
              <a:t>assign_taxonomy.py</a:t>
            </a:r>
            <a:endParaRPr lang="en-US" sz="2800" dirty="0" smtClean="0"/>
          </a:p>
          <a:p>
            <a:r>
              <a:rPr lang="en-US" sz="2800" dirty="0" smtClean="0"/>
              <a:t> Made OTU tables (</a:t>
            </a:r>
            <a:r>
              <a:rPr lang="en-US" sz="2800" dirty="0" err="1" smtClean="0"/>
              <a:t>biom</a:t>
            </a:r>
            <a:r>
              <a:rPr lang="en-US" sz="2800" dirty="0" smtClean="0"/>
              <a:t> + classic): </a:t>
            </a:r>
            <a:r>
              <a:rPr lang="en-US" sz="2800" b="1" dirty="0" err="1" smtClean="0"/>
              <a:t>make_otu_table.py</a:t>
            </a:r>
            <a:endParaRPr lang="en-US" sz="2800" b="1" dirty="0" smtClean="0"/>
          </a:p>
          <a:p>
            <a:r>
              <a:rPr lang="en-US" sz="2800" dirty="0" smtClean="0"/>
              <a:t>Made a </a:t>
            </a:r>
            <a:r>
              <a:rPr lang="en-US" sz="2800" dirty="0" err="1" smtClean="0"/>
              <a:t>phylogenetic</a:t>
            </a:r>
            <a:r>
              <a:rPr lang="en-US" sz="2800" dirty="0" smtClean="0"/>
              <a:t> tree of our representative sequences: </a:t>
            </a:r>
            <a:r>
              <a:rPr lang="en-US" sz="2800" b="1" dirty="0" err="1" smtClean="0"/>
              <a:t>make_phylogeny.py</a:t>
            </a:r>
            <a:endParaRPr lang="en-US" sz="2800" dirty="0" smtClean="0"/>
          </a:p>
          <a:p>
            <a:r>
              <a:rPr lang="en-US" sz="2800" dirty="0" smtClean="0"/>
              <a:t>Rarefied to an equal sequencing depth:  </a:t>
            </a:r>
            <a:r>
              <a:rPr lang="en-US" sz="2800" b="1" dirty="0" err="1" smtClean="0"/>
              <a:t>alpha_rarefaction.py</a:t>
            </a:r>
            <a:endParaRPr lang="en-US" sz="2800" b="1" dirty="0" smtClean="0"/>
          </a:p>
          <a:p>
            <a:r>
              <a:rPr lang="en-US" sz="2800" dirty="0" smtClean="0"/>
              <a:t>Calculated </a:t>
            </a:r>
            <a:r>
              <a:rPr lang="en-US" sz="2800" dirty="0" smtClean="0"/>
              <a:t>&amp; visualized alpha diversity: </a:t>
            </a:r>
            <a:r>
              <a:rPr lang="en-US" sz="2800" b="1" dirty="0" err="1" smtClean="0"/>
              <a:t>alpha_diversity.py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summarize_taxa_through_plots.py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A934-BA84-3C45-BE2D-0E32F0A69D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this morning?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432911" y="274638"/>
            <a:ext cx="2286000" cy="12403395"/>
            <a:chOff x="4991100" y="274638"/>
            <a:chExt cx="2286000" cy="12403395"/>
          </a:xfrm>
        </p:grpSpPr>
        <p:sp>
          <p:nvSpPr>
            <p:cNvPr id="109" name="Rectangle 108"/>
            <p:cNvSpPr/>
            <p:nvPr/>
          </p:nvSpPr>
          <p:spPr>
            <a:xfrm>
              <a:off x="4991100" y="274638"/>
              <a:ext cx="2286000" cy="124033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40000" dirty="0" smtClean="0">
                  <a:solidFill>
                    <a:prstClr val="black"/>
                  </a:solidFill>
                </a:rPr>
                <a:t>?</a:t>
              </a:r>
              <a:endParaRPr lang="en-US" sz="40000" dirty="0">
                <a:solidFill>
                  <a:prstClr val="black"/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444745" y="1997439"/>
              <a:ext cx="1727260" cy="3384509"/>
              <a:chOff x="5444745" y="1997439"/>
              <a:chExt cx="1727260" cy="3384509"/>
            </a:xfrm>
          </p:grpSpPr>
          <p:grpSp>
            <p:nvGrpSpPr>
              <p:cNvPr id="6" name="Group 148"/>
              <p:cNvGrpSpPr>
                <a:grpSpLocks/>
              </p:cNvGrpSpPr>
              <p:nvPr/>
            </p:nvGrpSpPr>
            <p:grpSpPr bwMode="auto">
              <a:xfrm rot="3418065">
                <a:off x="5690943" y="2125575"/>
                <a:ext cx="171450" cy="304800"/>
                <a:chOff x="4440" y="2520"/>
                <a:chExt cx="108" cy="192"/>
              </a:xfrm>
            </p:grpSpPr>
            <p:sp>
              <p:nvSpPr>
                <p:cNvPr id="7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5588081" y="2359966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 rot="3533757">
                <a:off x="5734880" y="213293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 rot="20295303">
                <a:off x="5999291" y="4175435"/>
                <a:ext cx="314325" cy="115888"/>
                <a:chOff x="3480" y="3456"/>
                <a:chExt cx="168" cy="48"/>
              </a:xfrm>
            </p:grpSpPr>
            <p:sp>
              <p:nvSpPr>
                <p:cNvPr id="21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 rot="1102600">
                <a:off x="6342715" y="2026761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83"/>
              <p:cNvSpPr>
                <a:spLocks noChangeArrowheads="1"/>
              </p:cNvSpPr>
              <p:nvPr/>
            </p:nvSpPr>
            <p:spPr bwMode="auto">
              <a:xfrm rot="1097517">
                <a:off x="6217229" y="4332729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 rot="3636805">
                <a:off x="6759737" y="3150476"/>
                <a:ext cx="269875" cy="11588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588471" y="3484488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0"/>
              <p:cNvSpPr>
                <a:spLocks/>
              </p:cNvSpPr>
              <p:nvPr/>
            </p:nvSpPr>
            <p:spPr bwMode="auto">
              <a:xfrm rot="20486764">
                <a:off x="6774807" y="3361649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 rot="6773669">
                <a:off x="6393758" y="3616034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/>
              <p:cNvSpPr>
                <a:spLocks/>
              </p:cNvSpPr>
              <p:nvPr/>
            </p:nvSpPr>
            <p:spPr bwMode="auto">
              <a:xfrm rot="14039165">
                <a:off x="6034529" y="2106328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 rot="1102600">
                <a:off x="6867076" y="2400618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 rot="1102600">
                <a:off x="6944902" y="2695336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 rot="20208926">
                <a:off x="6733278" y="3514827"/>
                <a:ext cx="314325" cy="115888"/>
                <a:chOff x="3480" y="3456"/>
                <a:chExt cx="168" cy="48"/>
              </a:xfrm>
            </p:grpSpPr>
            <p:sp>
              <p:nvSpPr>
                <p:cNvPr id="33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9"/>
              <p:cNvGrpSpPr>
                <a:grpSpLocks/>
              </p:cNvGrpSpPr>
              <p:nvPr/>
            </p:nvGrpSpPr>
            <p:grpSpPr bwMode="auto">
              <a:xfrm rot="315620">
                <a:off x="5905206" y="2011435"/>
                <a:ext cx="314325" cy="115888"/>
                <a:chOff x="3480" y="3456"/>
                <a:chExt cx="168" cy="48"/>
              </a:xfrm>
            </p:grpSpPr>
            <p:sp>
              <p:nvSpPr>
                <p:cNvPr id="36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" name="Freeform 90"/>
              <p:cNvSpPr>
                <a:spLocks/>
              </p:cNvSpPr>
              <p:nvPr/>
            </p:nvSpPr>
            <p:spPr bwMode="auto">
              <a:xfrm rot="10800000">
                <a:off x="6596409" y="235482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 rot="3482676">
                <a:off x="6847708" y="3063111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 rot="9210081">
                <a:off x="6564397" y="3708232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 rot="6954616">
                <a:off x="6087129" y="3715816"/>
                <a:ext cx="231775" cy="90488"/>
              </a:xfrm>
              <a:prstGeom prst="ellipse">
                <a:avLst/>
              </a:prstGeom>
              <a:solidFill>
                <a:srgbClr val="8E43D9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83"/>
              <p:cNvSpPr>
                <a:spLocks noChangeArrowheads="1"/>
              </p:cNvSpPr>
              <p:nvPr/>
            </p:nvSpPr>
            <p:spPr bwMode="auto">
              <a:xfrm rot="1097517">
                <a:off x="6682211" y="339573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3" name="Oval 83"/>
              <p:cNvSpPr>
                <a:spLocks noChangeArrowheads="1"/>
              </p:cNvSpPr>
              <p:nvPr/>
            </p:nvSpPr>
            <p:spPr bwMode="auto">
              <a:xfrm rot="1097517">
                <a:off x="6238396" y="402364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4" name="Freeform 113"/>
              <p:cNvSpPr>
                <a:spLocks/>
              </p:cNvSpPr>
              <p:nvPr/>
            </p:nvSpPr>
            <p:spPr bwMode="auto">
              <a:xfrm rot="3470894">
                <a:off x="5444185" y="2185689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" name="Group 148"/>
              <p:cNvGrpSpPr>
                <a:grpSpLocks/>
              </p:cNvGrpSpPr>
              <p:nvPr/>
            </p:nvGrpSpPr>
            <p:grpSpPr bwMode="auto">
              <a:xfrm rot="1067924">
                <a:off x="5962259" y="3602216"/>
                <a:ext cx="144877" cy="251292"/>
                <a:chOff x="4440" y="2520"/>
                <a:chExt cx="108" cy="192"/>
              </a:xfrm>
            </p:grpSpPr>
            <p:sp>
              <p:nvSpPr>
                <p:cNvPr id="4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6156102" y="3917211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83"/>
              <p:cNvSpPr>
                <a:spLocks noChangeArrowheads="1"/>
              </p:cNvSpPr>
              <p:nvPr/>
            </p:nvSpPr>
            <p:spPr bwMode="auto">
              <a:xfrm>
                <a:off x="6542434" y="211332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2" name="Oval 83"/>
              <p:cNvSpPr>
                <a:spLocks noChangeArrowheads="1"/>
              </p:cNvSpPr>
              <p:nvPr/>
            </p:nvSpPr>
            <p:spPr bwMode="auto">
              <a:xfrm>
                <a:off x="6718649" y="252752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3" name="Oval 68"/>
              <p:cNvSpPr>
                <a:spLocks noChangeArrowheads="1"/>
              </p:cNvSpPr>
              <p:nvPr/>
            </p:nvSpPr>
            <p:spPr bwMode="auto">
              <a:xfrm>
                <a:off x="6804186" y="2225718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8"/>
              <p:cNvSpPr>
                <a:spLocks noChangeArrowheads="1"/>
              </p:cNvSpPr>
              <p:nvPr/>
            </p:nvSpPr>
            <p:spPr bwMode="auto">
              <a:xfrm>
                <a:off x="5669815" y="2077993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5444745" y="2411634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68"/>
              <p:cNvSpPr>
                <a:spLocks noChangeArrowheads="1"/>
              </p:cNvSpPr>
              <p:nvPr/>
            </p:nvSpPr>
            <p:spPr bwMode="auto">
              <a:xfrm>
                <a:off x="6758336" y="325033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 rot="1097517">
                <a:off x="7081517" y="297357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1" name="Group 148"/>
              <p:cNvGrpSpPr>
                <a:grpSpLocks/>
              </p:cNvGrpSpPr>
              <p:nvPr/>
            </p:nvGrpSpPr>
            <p:grpSpPr bwMode="auto">
              <a:xfrm>
                <a:off x="6759924" y="2745774"/>
                <a:ext cx="171450" cy="304800"/>
                <a:chOff x="4440" y="2520"/>
                <a:chExt cx="108" cy="192"/>
              </a:xfrm>
            </p:grpSpPr>
            <p:sp>
              <p:nvSpPr>
                <p:cNvPr id="72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3" name="Oval 83"/>
              <p:cNvSpPr>
                <a:spLocks noChangeArrowheads="1"/>
              </p:cNvSpPr>
              <p:nvPr/>
            </p:nvSpPr>
            <p:spPr bwMode="auto">
              <a:xfrm>
                <a:off x="7042718" y="258149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5489989" y="230368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 rot="3227012">
                <a:off x="5951299" y="4418889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68"/>
              <p:cNvSpPr>
                <a:spLocks noChangeArrowheads="1"/>
              </p:cNvSpPr>
              <p:nvPr/>
            </p:nvSpPr>
            <p:spPr bwMode="auto">
              <a:xfrm>
                <a:off x="6006811" y="486886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3"/>
              <p:cNvSpPr>
                <a:spLocks noChangeArrowheads="1"/>
              </p:cNvSpPr>
              <p:nvPr/>
            </p:nvSpPr>
            <p:spPr bwMode="auto">
              <a:xfrm>
                <a:off x="6518357" y="226760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0" name="Oval 83"/>
              <p:cNvSpPr>
                <a:spLocks noChangeArrowheads="1"/>
              </p:cNvSpPr>
              <p:nvPr/>
            </p:nvSpPr>
            <p:spPr bwMode="auto">
              <a:xfrm>
                <a:off x="6759924" y="265687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1" name="Oval 68"/>
              <p:cNvSpPr>
                <a:spLocks noChangeArrowheads="1"/>
              </p:cNvSpPr>
              <p:nvPr/>
            </p:nvSpPr>
            <p:spPr bwMode="auto">
              <a:xfrm>
                <a:off x="6292486" y="199743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83"/>
              <p:cNvSpPr>
                <a:spLocks noChangeArrowheads="1"/>
              </p:cNvSpPr>
              <p:nvPr/>
            </p:nvSpPr>
            <p:spPr bwMode="auto">
              <a:xfrm>
                <a:off x="6083011" y="429551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 rot="6869517">
                <a:off x="6152695" y="371516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5" name="Group 148"/>
              <p:cNvGrpSpPr>
                <a:grpSpLocks/>
              </p:cNvGrpSpPr>
              <p:nvPr/>
            </p:nvGrpSpPr>
            <p:grpSpPr bwMode="auto">
              <a:xfrm>
                <a:off x="5962361" y="3860061"/>
                <a:ext cx="171450" cy="304800"/>
                <a:chOff x="4440" y="2520"/>
                <a:chExt cx="108" cy="192"/>
              </a:xfrm>
            </p:grpSpPr>
            <p:sp>
              <p:nvSpPr>
                <p:cNvPr id="9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" name="Oval 83"/>
              <p:cNvSpPr>
                <a:spLocks noChangeArrowheads="1"/>
              </p:cNvSpPr>
              <p:nvPr/>
            </p:nvSpPr>
            <p:spPr bwMode="auto">
              <a:xfrm>
                <a:off x="5930621" y="4984750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grpSp>
            <p:nvGrpSpPr>
              <p:cNvPr id="58" name="Group 39"/>
              <p:cNvGrpSpPr>
                <a:grpSpLocks/>
              </p:cNvGrpSpPr>
              <p:nvPr/>
            </p:nvGrpSpPr>
            <p:grpSpPr bwMode="auto">
              <a:xfrm rot="3721171">
                <a:off x="6505184" y="2139792"/>
                <a:ext cx="314325" cy="115888"/>
                <a:chOff x="3480" y="3456"/>
                <a:chExt cx="168" cy="48"/>
              </a:xfrm>
            </p:grpSpPr>
            <p:sp>
              <p:nvSpPr>
                <p:cNvPr id="59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Oval 83"/>
              <p:cNvSpPr>
                <a:spLocks noChangeArrowheads="1"/>
              </p:cNvSpPr>
              <p:nvPr/>
            </p:nvSpPr>
            <p:spPr bwMode="auto">
              <a:xfrm>
                <a:off x="6149040" y="440346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1" name="Oval 26"/>
              <p:cNvSpPr>
                <a:spLocks noChangeArrowheads="1"/>
              </p:cNvSpPr>
              <p:nvPr/>
            </p:nvSpPr>
            <p:spPr bwMode="auto">
              <a:xfrm rot="3227012">
                <a:off x="6087263" y="4940584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 rot="3227012">
                <a:off x="6061863" y="5056695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6277480" y="4940386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0"/>
              <p:cNvSpPr>
                <a:spLocks/>
              </p:cNvSpPr>
              <p:nvPr/>
            </p:nvSpPr>
            <p:spPr bwMode="auto">
              <a:xfrm rot="20486764">
                <a:off x="6038044" y="520723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83"/>
              <p:cNvSpPr>
                <a:spLocks noChangeArrowheads="1"/>
              </p:cNvSpPr>
              <p:nvPr/>
            </p:nvSpPr>
            <p:spPr bwMode="auto">
              <a:xfrm>
                <a:off x="6023162" y="5045914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 rot="9210081">
                <a:off x="5941434" y="5182065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83"/>
              <p:cNvSpPr>
                <a:spLocks noChangeArrowheads="1"/>
              </p:cNvSpPr>
              <p:nvPr/>
            </p:nvSpPr>
            <p:spPr bwMode="auto">
              <a:xfrm>
                <a:off x="6224416" y="527399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8" name="Oval 68"/>
              <p:cNvSpPr>
                <a:spLocks noChangeArrowheads="1"/>
              </p:cNvSpPr>
              <p:nvPr/>
            </p:nvSpPr>
            <p:spPr bwMode="auto">
              <a:xfrm>
                <a:off x="5920852" y="5095920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1" name="Slide Number Placeholder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3:  Beta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questions can you ask about your microbial communities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Beta-diversity</a:t>
            </a:r>
          </a:p>
          <a:p>
            <a:r>
              <a:rPr lang="en-US" dirty="0" smtClean="0"/>
              <a:t>Gradients versus categories (clusters)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community</a:t>
            </a:r>
            <a:r>
              <a:rPr lang="en-US" dirty="0" smtClean="0"/>
              <a:t> resemblance</a:t>
            </a:r>
          </a:p>
          <a:p>
            <a:r>
              <a:rPr lang="en-US" dirty="0" smtClean="0"/>
              <a:t>Visualizing microbial communities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2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 about microbial communities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4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Summary information for each community: </a:t>
            </a:r>
            <a:r>
              <a:rPr lang="en-US" i="1" dirty="0" smtClean="0"/>
              <a:t>Alpha diversity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Differences between communities:              </a:t>
            </a:r>
            <a:r>
              <a:rPr lang="en-US" i="1" dirty="0" smtClean="0"/>
              <a:t>Beta diversity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53" y="90125"/>
            <a:ext cx="8854649" cy="1143000"/>
          </a:xfrm>
        </p:spPr>
        <p:txBody>
          <a:bodyPr>
            <a:normAutofit fontScale="90000"/>
          </a:bodyPr>
          <a:lstStyle/>
          <a:p>
            <a:r>
              <a:rPr kumimoji="1" lang="en-US" dirty="0" smtClean="0">
                <a:solidFill>
                  <a:srgbClr val="7F7F7F"/>
                </a:solidFill>
              </a:rPr>
              <a:t>Analysis of beta-diversity is informed by:</a:t>
            </a:r>
            <a:endParaRPr kumimoji="1" lang="en-US" dirty="0">
              <a:solidFill>
                <a:srgbClr val="7F7F7F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163295"/>
            <a:ext cx="7772400" cy="497234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endParaRPr kumimoji="1" lang="en-US" sz="2400" dirty="0" smtClean="0"/>
          </a:p>
          <a:p>
            <a:pPr>
              <a:lnSpc>
                <a:spcPct val="90000"/>
              </a:lnSpc>
            </a:pPr>
            <a:r>
              <a:rPr kumimoji="1" lang="en-US" sz="2800" dirty="0"/>
              <a:t>Associated </a:t>
            </a:r>
            <a:r>
              <a:rPr kumimoji="1" lang="en-US" sz="2800" dirty="0" smtClean="0"/>
              <a:t>environmental/quantitative variables*</a:t>
            </a:r>
          </a:p>
          <a:p>
            <a:pPr lvl="1">
              <a:lnSpc>
                <a:spcPct val="90000"/>
              </a:lnSpc>
            </a:pPr>
            <a:r>
              <a:rPr kumimoji="1" lang="en-US" sz="2400" dirty="0" smtClean="0"/>
              <a:t>Examples: red blood cell counts, glucose levels, dissolved oxygen, temperature, acidity, time, % mortality, etc.</a:t>
            </a:r>
          </a:p>
          <a:p>
            <a:pPr lvl="2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>
              <a:lnSpc>
                <a:spcPct val="90000"/>
              </a:lnSpc>
            </a:pPr>
            <a:r>
              <a:rPr kumimoji="1" lang="en-US" sz="2800" dirty="0"/>
              <a:t>Associated </a:t>
            </a:r>
            <a:r>
              <a:rPr kumimoji="1" lang="en-US" sz="2800" dirty="0" smtClean="0"/>
              <a:t>categorical/descriptive/qualitative variables*</a:t>
            </a:r>
          </a:p>
          <a:p>
            <a:pPr lvl="1">
              <a:lnSpc>
                <a:spcPct val="90000"/>
              </a:lnSpc>
            </a:pPr>
            <a:r>
              <a:rPr kumimoji="1" lang="en-US" sz="2400" dirty="0" smtClean="0"/>
              <a:t>Examples: treatment groups, male/female, control/treatment, age groups, before/after</a:t>
            </a:r>
          </a:p>
          <a:p>
            <a:pPr lvl="2">
              <a:lnSpc>
                <a:spcPct val="90000"/>
              </a:lnSpc>
            </a:pPr>
            <a:endParaRPr kumimoji="1"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0054" y="6376766"/>
            <a:ext cx="911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Environmental and categorical variables often are linked to samples in a single “mapping file”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&amp;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17"/>
            <a:ext cx="8229600" cy="15056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Clusters </a:t>
            </a:r>
            <a:r>
              <a:rPr lang="en-US" dirty="0" smtClean="0"/>
              <a:t>= Are categorical groups of communities different?  (</a:t>
            </a:r>
            <a:r>
              <a:rPr lang="en-US" i="1" dirty="0" smtClean="0"/>
              <a:t>e.g.</a:t>
            </a:r>
            <a:r>
              <a:rPr lang="en-US" dirty="0" smtClean="0"/>
              <a:t>, Treatment </a:t>
            </a:r>
            <a:r>
              <a:rPr lang="en-US" dirty="0" err="1" smtClean="0"/>
              <a:t>v</a:t>
            </a:r>
            <a:r>
              <a:rPr lang="en-US" dirty="0" smtClean="0"/>
              <a:t>. Control)</a:t>
            </a:r>
          </a:p>
          <a:p>
            <a:pPr>
              <a:buNone/>
            </a:pPr>
            <a:r>
              <a:rPr lang="en-US" dirty="0" smtClean="0"/>
              <a:t>	Also called: factors, qualitative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62394"/>
            <a:ext cx="822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/>
              <a:t>Gradients </a:t>
            </a:r>
            <a:r>
              <a:rPr lang="en-US" sz="3200" dirty="0" smtClean="0"/>
              <a:t>= Do communities change with known environmental changes? (</a:t>
            </a:r>
            <a:r>
              <a:rPr lang="en-US" sz="3200" i="1" dirty="0" smtClean="0"/>
              <a:t>e.g., </a:t>
            </a:r>
            <a:r>
              <a:rPr lang="en-US" sz="3200" dirty="0" smtClean="0"/>
              <a:t>over time?)</a:t>
            </a:r>
          </a:p>
          <a:p>
            <a:pPr>
              <a:buNone/>
            </a:pPr>
            <a:r>
              <a:rPr lang="en-US" sz="3200" dirty="0" smtClean="0"/>
              <a:t>Also called: continuous, quantitative, vector variables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152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Beta diversity requires a measure of pair-wise community </a:t>
            </a:r>
            <a:r>
              <a:rPr lang="en-US" b="1" dirty="0" smtClean="0"/>
              <a:t>resemblance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3120" y="2045499"/>
            <a:ext cx="8458200" cy="45878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Resemblance  = distance, similarity, dissimilarity</a:t>
            </a:r>
          </a:p>
          <a:p>
            <a:r>
              <a:rPr lang="en-US" dirty="0" smtClean="0"/>
              <a:t>Important decisions in choosing a resemblance metric:</a:t>
            </a:r>
          </a:p>
          <a:p>
            <a:pPr lvl="1"/>
            <a:r>
              <a:rPr lang="en-US" dirty="0" smtClean="0"/>
              <a:t>Weighted </a:t>
            </a:r>
            <a:r>
              <a:rPr lang="en-US" dirty="0" err="1" smtClean="0"/>
              <a:t>v</a:t>
            </a:r>
            <a:r>
              <a:rPr lang="en-US" dirty="0" smtClean="0"/>
              <a:t>. </a:t>
            </a:r>
            <a:r>
              <a:rPr lang="en-US" dirty="0" err="1" smtClean="0"/>
              <a:t>Unweighted</a:t>
            </a:r>
            <a:endParaRPr lang="en-US" dirty="0" smtClean="0"/>
          </a:p>
          <a:p>
            <a:pPr lvl="1"/>
            <a:r>
              <a:rPr lang="en-US" dirty="0" err="1" smtClean="0"/>
              <a:t>Phylogenetic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smtClean="0"/>
              <a:t>. Taxonomic</a:t>
            </a:r>
          </a:p>
          <a:p>
            <a:r>
              <a:rPr lang="en-US" dirty="0" smtClean="0"/>
              <a:t>All pairs of resemblances are included in a sample by sample </a:t>
            </a:r>
            <a:r>
              <a:rPr lang="en-US" b="1" dirty="0" smtClean="0"/>
              <a:t>resemblance (distance/similarity) matrix </a:t>
            </a:r>
          </a:p>
          <a:p>
            <a:pPr lvl="1"/>
            <a:r>
              <a:rPr lang="en-US" dirty="0" smtClean="0"/>
              <a:t>Simplifies the data and the analysis</a:t>
            </a:r>
          </a:p>
          <a:p>
            <a:r>
              <a:rPr lang="en-US" dirty="0" smtClean="0"/>
              <a:t>Choice of resemblance metric will influence the outcome of community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B13A-4A28-2443-998B-BC001F0E38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798</Words>
  <Application>Microsoft Macintosh PowerPoint</Application>
  <PresentationFormat>On-screen Show (4:3)</PresentationFormat>
  <Paragraphs>154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Explorations in Data Analyses for Metagenomic Advances in Microbial Ecology</vt:lpstr>
      <vt:lpstr>Review from Lecture 2</vt:lpstr>
      <vt:lpstr>Tutorial: what did we do?</vt:lpstr>
      <vt:lpstr>Questions from this morning?</vt:lpstr>
      <vt:lpstr>Lecture 3:  Beta diversity</vt:lpstr>
      <vt:lpstr>Questions about microbial communities </vt:lpstr>
      <vt:lpstr>Analysis of beta-diversity is informed by:</vt:lpstr>
      <vt:lpstr>Clusters &amp; Gradients</vt:lpstr>
      <vt:lpstr>Beta diversity requires a measure of pair-wise community resemblance</vt:lpstr>
      <vt:lpstr>Making a Resemblance Matrix</vt:lpstr>
      <vt:lpstr>Examples of Resemblance metrics</vt:lpstr>
      <vt:lpstr>What is the purpose of the analysis?</vt:lpstr>
      <vt:lpstr>Visualizing communities: ordination</vt:lpstr>
      <vt:lpstr>Types of ordinations</vt:lpstr>
      <vt:lpstr>Visualizing communities: clustering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11</cp:revision>
  <dcterms:created xsi:type="dcterms:W3CDTF">2014-08-12T23:38:17Z</dcterms:created>
  <dcterms:modified xsi:type="dcterms:W3CDTF">2014-08-14T04:38:08Z</dcterms:modified>
</cp:coreProperties>
</file>