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10" r:id="rId3"/>
    <p:sldId id="267" r:id="rId4"/>
    <p:sldId id="311" r:id="rId5"/>
    <p:sldId id="312" r:id="rId6"/>
    <p:sldId id="313" r:id="rId7"/>
    <p:sldId id="314" r:id="rId8"/>
    <p:sldId id="31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728" autoAdjust="0"/>
  </p:normalViewPr>
  <p:slideViewPr>
    <p:cSldViewPr snapToGrid="0" snapToObjects="1">
      <p:cViewPr varScale="1">
        <p:scale>
          <a:sx n="87" d="100"/>
          <a:sy n="87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95191"/>
            <a:ext cx="6400800" cy="1752600"/>
          </a:xfrm>
          <a:prstGeom prst="rect">
            <a:avLst/>
          </a:prstGeom>
          <a:solidFill>
            <a:srgbClr val="FFFFFF">
              <a:alpha val="42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 June – 01 July 2015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79" y="1600200"/>
            <a:ext cx="8968821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Beta diversity </a:t>
            </a:r>
            <a:r>
              <a:rPr lang="en-US" dirty="0" smtClean="0"/>
              <a:t>describes </a:t>
            </a:r>
            <a:r>
              <a:rPr lang="en-US" i="1" dirty="0" smtClean="0"/>
              <a:t>comparative diversity </a:t>
            </a:r>
            <a:r>
              <a:rPr lang="en-US" dirty="0" smtClean="0"/>
              <a:t>between communities or changes in a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Resemblance </a:t>
            </a:r>
            <a:r>
              <a:rPr lang="en-US" b="1" dirty="0" smtClean="0"/>
              <a:t>indices </a:t>
            </a:r>
            <a:r>
              <a:rPr lang="en-US" dirty="0" smtClean="0"/>
              <a:t>quantify </a:t>
            </a:r>
            <a:r>
              <a:rPr lang="en-US" dirty="0" smtClean="0"/>
              <a:t>pair-wise differences between communities, and can include information about OTU abundances &amp; phylogenetic </a:t>
            </a:r>
            <a:r>
              <a:rPr lang="en-US" dirty="0" smtClean="0"/>
              <a:t>representation. </a:t>
            </a:r>
            <a:r>
              <a:rPr lang="en-US" i="1" dirty="0"/>
              <a:t>Choice of resemblance matters for interpretation!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r</a:t>
            </a:r>
            <a:r>
              <a:rPr lang="en-US" b="1" dirty="0" smtClean="0"/>
              <a:t>esemblance matrix </a:t>
            </a:r>
            <a:r>
              <a:rPr lang="en-US" dirty="0" smtClean="0"/>
              <a:t>is a square, sample-by-sample table of all pairs of </a:t>
            </a:r>
            <a:r>
              <a:rPr lang="en-US" dirty="0" smtClean="0"/>
              <a:t>resemblance.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visualize communities</a:t>
            </a:r>
            <a:r>
              <a:rPr lang="en-US" dirty="0" smtClean="0"/>
              <a:t> using ordinations, </a:t>
            </a:r>
            <a:r>
              <a:rPr lang="en-US" dirty="0" err="1" smtClean="0"/>
              <a:t>dendrograms</a:t>
            </a:r>
            <a:r>
              <a:rPr lang="en-US" dirty="0" smtClean="0"/>
              <a:t>, and </a:t>
            </a:r>
            <a:r>
              <a:rPr lang="en-US" dirty="0" err="1" smtClean="0"/>
              <a:t>heatmaps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="1" dirty="0" smtClean="0"/>
              <a:t> test for differences in the mean and dispersion </a:t>
            </a:r>
            <a:r>
              <a:rPr lang="en-US" dirty="0" smtClean="0"/>
              <a:t>of a priori groups.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relate environmental gradients </a:t>
            </a:r>
            <a:r>
              <a:rPr lang="en-US" dirty="0" smtClean="0"/>
              <a:t>to changes in community structure.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yesterday?</a:t>
            </a:r>
            <a:endParaRPr lang="en-US" dirty="0"/>
          </a:p>
        </p:txBody>
      </p:sp>
      <p:grpSp>
        <p:nvGrpSpPr>
          <p:cNvPr id="3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5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66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Workflows for Biologists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 of interest:</a:t>
            </a:r>
          </a:p>
          <a:p>
            <a:pPr lvl="1"/>
            <a:r>
              <a:rPr lang="en-US" dirty="0" smtClean="0"/>
              <a:t>Wilson et al. 2014. Best </a:t>
            </a:r>
            <a:r>
              <a:rPr lang="en-US" dirty="0" err="1" smtClean="0"/>
              <a:t>practises</a:t>
            </a:r>
            <a:r>
              <a:rPr lang="en-US" dirty="0" smtClean="0"/>
              <a:t> for Computing.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smtClean="0"/>
              <a:t>Nobel 2009. Organizing Computational Biology Projects.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err="1" smtClean="0"/>
              <a:t>Sandve</a:t>
            </a:r>
            <a:r>
              <a:rPr lang="en-US" dirty="0" smtClean="0"/>
              <a:t> et al. 2013. Ten simple rules for reproducible computational research.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Biology.</a:t>
            </a:r>
            <a:endParaRPr lang="en-US" i="1" dirty="0"/>
          </a:p>
          <a:p>
            <a:pPr lvl="4"/>
            <a:r>
              <a:rPr lang="en-US" i="1" dirty="0" smtClean="0"/>
              <a:t>All of these references are posted in our </a:t>
            </a:r>
            <a:r>
              <a:rPr lang="en-US" i="1" dirty="0" err="1" smtClean="0"/>
              <a:t>Mendeley</a:t>
            </a:r>
            <a:r>
              <a:rPr lang="en-US" i="1" dirty="0" smtClean="0"/>
              <a:t>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1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the Best Job You Can with Analysis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and </a:t>
            </a:r>
            <a:r>
              <a:rPr lang="en-US" dirty="0"/>
              <a:t>a</a:t>
            </a:r>
            <a:r>
              <a:rPr lang="en-US" dirty="0" smtClean="0"/>
              <a:t>void paper retraction)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73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Adopt a systematic, iterative exploration of parameter space.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towards an optimized, seamless 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i="1" dirty="0" smtClean="0"/>
              <a:t>reproducibility check-points.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computing notes just as you would experimental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your part:  cultivate a shared responsibility for reproducibility of results and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731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Exactly what you tell the computer to execute the analysis</a:t>
            </a:r>
          </a:p>
          <a:p>
            <a:r>
              <a:rPr lang="en-US" dirty="0" smtClean="0"/>
              <a:t>Each optimized step in a computing analysis</a:t>
            </a:r>
          </a:p>
          <a:p>
            <a:pPr lvl="1"/>
            <a:r>
              <a:rPr lang="en-US" dirty="0" smtClean="0"/>
              <a:t> Verbatim scripts that were executed</a:t>
            </a:r>
          </a:p>
          <a:p>
            <a:pPr lvl="1"/>
            <a:r>
              <a:rPr lang="en-US" dirty="0" smtClean="0"/>
              <a:t>Annotated:</a:t>
            </a:r>
          </a:p>
          <a:p>
            <a:pPr lvl="2"/>
            <a:r>
              <a:rPr lang="en-US" dirty="0" smtClean="0"/>
              <a:t>Software versions used</a:t>
            </a:r>
          </a:p>
          <a:p>
            <a:pPr lvl="2"/>
            <a:r>
              <a:rPr lang="en-US" dirty="0" smtClean="0"/>
              <a:t>Description of what the software is doing/goal of that step</a:t>
            </a:r>
          </a:p>
          <a:p>
            <a:pPr lvl="2"/>
            <a:r>
              <a:rPr lang="en-US" dirty="0" smtClean="0"/>
              <a:t>Brief notes on deviations from default options</a:t>
            </a:r>
          </a:p>
          <a:p>
            <a:r>
              <a:rPr lang="en-US" dirty="0" smtClean="0"/>
              <a:t>Workflows can include different software (e.g., </a:t>
            </a:r>
            <a:r>
              <a:rPr lang="en-US" dirty="0" err="1" smtClean="0"/>
              <a:t>PANDAseq</a:t>
            </a:r>
            <a:r>
              <a:rPr lang="en-US" dirty="0" smtClean="0"/>
              <a:t> to QIIME to R), and should also include all “formatting steps” needed to move between tools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Workflows should be mindlessly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2" y="1600200"/>
            <a:ext cx="838936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Peanut Butter and Jelly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leBEFaVHllE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346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Explorations in Data Analyses for Metagenomic Advances in Microbial Ecology</vt:lpstr>
      <vt:lpstr>Review</vt:lpstr>
      <vt:lpstr>Questions from yesterday?</vt:lpstr>
      <vt:lpstr>Computing Workflows for Biologists</vt:lpstr>
      <vt:lpstr>How to Do the Best Job You Can with Analysis  (and avoid paper retraction)</vt:lpstr>
      <vt:lpstr>Workflow</vt:lpstr>
      <vt:lpstr>Workflows should be mindlessly complete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63</cp:revision>
  <dcterms:created xsi:type="dcterms:W3CDTF">2014-08-12T23:38:17Z</dcterms:created>
  <dcterms:modified xsi:type="dcterms:W3CDTF">2015-04-24T16:04:08Z</dcterms:modified>
</cp:coreProperties>
</file>