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302" r:id="rId2"/>
    <p:sldId id="256" r:id="rId3"/>
    <p:sldId id="258" r:id="rId4"/>
    <p:sldId id="268" r:id="rId5"/>
    <p:sldId id="279" r:id="rId6"/>
    <p:sldId id="280" r:id="rId7"/>
    <p:sldId id="281" r:id="rId8"/>
    <p:sldId id="301" r:id="rId9"/>
    <p:sldId id="282" r:id="rId10"/>
    <p:sldId id="284" r:id="rId11"/>
    <p:sldId id="286" r:id="rId12"/>
    <p:sldId id="287" r:id="rId13"/>
    <p:sldId id="288" r:id="rId14"/>
    <p:sldId id="289" r:id="rId15"/>
    <p:sldId id="292" r:id="rId16"/>
    <p:sldId id="293" r:id="rId17"/>
    <p:sldId id="294" r:id="rId18"/>
    <p:sldId id="295" r:id="rId19"/>
    <p:sldId id="296" r:id="rId20"/>
    <p:sldId id="297" r:id="rId21"/>
    <p:sldId id="300" r:id="rId22"/>
    <p:sldId id="267" r:id="rId23"/>
    <p:sldId id="259" r:id="rId24"/>
    <p:sldId id="260" r:id="rId25"/>
    <p:sldId id="261" r:id="rId26"/>
    <p:sldId id="262" r:id="rId27"/>
    <p:sldId id="299" r:id="rId28"/>
    <p:sldId id="269" r:id="rId29"/>
    <p:sldId id="270" r:id="rId30"/>
    <p:sldId id="273" r:id="rId31"/>
    <p:sldId id="272" r:id="rId32"/>
    <p:sldId id="271" r:id="rId33"/>
    <p:sldId id="274" r:id="rId34"/>
    <p:sldId id="27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autoAdjust="0"/>
    <p:restoredTop sz="94728" autoAdjust="0"/>
  </p:normalViewPr>
  <p:slideViewPr>
    <p:cSldViewPr snapToGrid="0" snapToObjects="1">
      <p:cViewPr varScale="1">
        <p:scale>
          <a:sx n="38" d="100"/>
          <a:sy n="38" d="100"/>
        </p:scale>
        <p:origin x="-151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E76305-F88B-4E40-AE0B-330CF54FA9C9}" type="datetimeFigureOut">
              <a:rPr lang="en-US" smtClean="0"/>
              <a:t>6/21/15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D872-6D5E-CE4A-A809-1B76BADA0469}" type="slidenum">
              <a:rPr lang="en-US" smtClean="0"/>
              <a:t>‹#›</a:t>
            </a:fld>
            <a:endParaRPr lang="en-US"/>
          </a:p>
        </p:txBody>
      </p:sp>
    </p:spTree>
    <p:extLst>
      <p:ext uri="{BB962C8B-B14F-4D97-AF65-F5344CB8AC3E}">
        <p14:creationId xmlns:p14="http://schemas.microsoft.com/office/powerpoint/2010/main" val="59640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556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97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681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937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AC585-FD00-384A-B634-4C3FCFC80906}" type="datetimeFigureOut">
              <a:rPr lang="en-US" smtClean="0"/>
              <a:t>6/21/15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8085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0AC585-FD00-384A-B634-4C3FCFC80906}"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59796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0AC585-FD00-384A-B634-4C3FCFC80906}" type="datetimeFigureOut">
              <a:rPr lang="en-US" smtClean="0"/>
              <a:t>6/21/15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0693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0AC585-FD00-384A-B634-4C3FCFC80906}" type="datetimeFigureOut">
              <a:rPr lang="en-US" smtClean="0"/>
              <a:t>6/21/15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3556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AC585-FD00-384A-B634-4C3FCFC80906}" type="datetimeFigureOut">
              <a:rPr lang="en-US" smtClean="0"/>
              <a:t>6/21/15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855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7618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6/21/15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7182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C585-FD00-384A-B634-4C3FCFC80906}" type="datetimeFigureOut">
              <a:rPr lang="en-US" smtClean="0"/>
              <a:t>6/21/15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73667-4CC2-404E-8D39-5DC7A8162EC4}" type="slidenum">
              <a:rPr lang="en-US" smtClean="0"/>
              <a:t>‹#›</a:t>
            </a:fld>
            <a:endParaRPr lang="en-US"/>
          </a:p>
        </p:txBody>
      </p:sp>
    </p:spTree>
    <p:extLst>
      <p:ext uri="{BB962C8B-B14F-4D97-AF65-F5344CB8AC3E}">
        <p14:creationId xmlns:p14="http://schemas.microsoft.com/office/powerpoint/2010/main" val="32121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2015-tutorials/wiki/Schedule" TargetMode="External"/><Relationship Id="rId3" Type="http://schemas.openxmlformats.org/officeDocument/2006/relationships/hyperlink" Target="https://edamame2015.etherpad.mozilla.org/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docs/blob/gh-pages/extra/edamame_code_of_conduct.m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2015-tutorials/wik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sp>
        <p:nvSpPr>
          <p:cNvPr id="3" name="Content Placeholder 2"/>
          <p:cNvSpPr>
            <a:spLocks noGrp="1"/>
          </p:cNvSpPr>
          <p:nvPr>
            <p:ph idx="1"/>
          </p:nvPr>
        </p:nvSpPr>
        <p:spPr/>
        <p:txBody>
          <a:bodyPr/>
          <a:lstStyle/>
          <a:p>
            <a:r>
              <a:rPr lang="en-US" dirty="0" smtClean="0"/>
              <a:t>Please make a nametag (back table)</a:t>
            </a:r>
          </a:p>
          <a:p>
            <a:r>
              <a:rPr lang="en-US" dirty="0" smtClean="0"/>
              <a:t>Take a </a:t>
            </a:r>
            <a:r>
              <a:rPr lang="en-US" dirty="0" err="1" smtClean="0"/>
              <a:t>linux</a:t>
            </a:r>
            <a:r>
              <a:rPr lang="en-US" dirty="0" smtClean="0"/>
              <a:t>/</a:t>
            </a:r>
            <a:r>
              <a:rPr lang="en-US" dirty="0" err="1" smtClean="0"/>
              <a:t>unix</a:t>
            </a:r>
            <a:r>
              <a:rPr lang="en-US" dirty="0" smtClean="0"/>
              <a:t> handout (back table)</a:t>
            </a:r>
          </a:p>
          <a:p>
            <a:r>
              <a:rPr lang="en-US" dirty="0" smtClean="0"/>
              <a:t>Take 1 </a:t>
            </a:r>
            <a:r>
              <a:rPr lang="en-US" b="1" dirty="0" smtClean="0">
                <a:solidFill>
                  <a:schemeClr val="accent1"/>
                </a:solidFill>
              </a:rPr>
              <a:t>blue</a:t>
            </a:r>
            <a:r>
              <a:rPr lang="en-US" dirty="0" smtClean="0"/>
              <a:t> and 1 </a:t>
            </a:r>
            <a:r>
              <a:rPr lang="en-US" b="1" dirty="0" smtClean="0">
                <a:solidFill>
                  <a:schemeClr val="accent2">
                    <a:lumMod val="75000"/>
                  </a:schemeClr>
                </a:solidFill>
              </a:rPr>
              <a:t>pink</a:t>
            </a:r>
            <a:r>
              <a:rPr lang="en-US" dirty="0" smtClean="0"/>
              <a:t> </a:t>
            </a:r>
            <a:r>
              <a:rPr lang="en-US" dirty="0" err="1" smtClean="0"/>
              <a:t>stickie</a:t>
            </a:r>
            <a:r>
              <a:rPr lang="en-US" dirty="0" smtClean="0"/>
              <a:t> (back table)</a:t>
            </a:r>
          </a:p>
          <a:p>
            <a:r>
              <a:rPr lang="en-US" dirty="0" smtClean="0"/>
              <a:t>If you haven’t already, we need you to fill out the course pre-assessment.  Follow the emailed link to complete. </a:t>
            </a:r>
          </a:p>
          <a:p>
            <a:pPr lvl="1"/>
            <a:r>
              <a:rPr lang="en-US" dirty="0" smtClean="0"/>
              <a:t>It is totally okay if you don’t know the answers! </a:t>
            </a:r>
          </a:p>
        </p:txBody>
      </p:sp>
    </p:spTree>
    <p:extLst>
      <p:ext uri="{BB962C8B-B14F-4D97-AF65-F5344CB8AC3E}">
        <p14:creationId xmlns:p14="http://schemas.microsoft.com/office/powerpoint/2010/main" val="24881748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Introductions </a:t>
            </a:r>
            <a:endParaRPr lang="en-US" dirty="0"/>
          </a:p>
        </p:txBody>
      </p:sp>
      <p:sp>
        <p:nvSpPr>
          <p:cNvPr id="2" name="Content Placeholder 1"/>
          <p:cNvSpPr>
            <a:spLocks noGrp="1"/>
          </p:cNvSpPr>
          <p:nvPr>
            <p:ph idx="1"/>
          </p:nvPr>
        </p:nvSpPr>
        <p:spPr/>
        <p:txBody>
          <a:bodyPr>
            <a:noAutofit/>
          </a:bodyPr>
          <a:lstStyle/>
          <a:p>
            <a:r>
              <a:rPr lang="en-US" sz="2400" dirty="0" smtClean="0"/>
              <a:t>Prof. Ashley Shade - MSU</a:t>
            </a:r>
          </a:p>
          <a:p>
            <a:r>
              <a:rPr lang="en-US" sz="2400" dirty="0" smtClean="0"/>
              <a:t>Dr. Josh Herr </a:t>
            </a:r>
            <a:r>
              <a:rPr lang="en-US" sz="2400" dirty="0" smtClean="0"/>
              <a:t>– MSU… to Nebrask</a:t>
            </a:r>
            <a:r>
              <a:rPr lang="en-US" sz="2400" dirty="0" smtClean="0"/>
              <a:t>a!</a:t>
            </a:r>
            <a:endParaRPr lang="en-US" sz="2400" dirty="0" smtClean="0"/>
          </a:p>
          <a:p>
            <a:r>
              <a:rPr lang="en-US" sz="2400" dirty="0" smtClean="0"/>
              <a:t>Dr. Tracy Teal – Data Carpentry</a:t>
            </a:r>
            <a:endParaRPr lang="en-US" sz="2400" dirty="0" smtClean="0"/>
          </a:p>
          <a:p>
            <a:endParaRPr lang="en-US" sz="2400" dirty="0"/>
          </a:p>
          <a:p>
            <a:r>
              <a:rPr lang="en-US" sz="2400" dirty="0"/>
              <a:t>Dr. Jin </a:t>
            </a:r>
            <a:r>
              <a:rPr lang="en-US" sz="2400" dirty="0" smtClean="0"/>
              <a:t>Choi  - Iowa State</a:t>
            </a:r>
          </a:p>
          <a:p>
            <a:r>
              <a:rPr lang="en-US" sz="2400" dirty="0" smtClean="0"/>
              <a:t>Siobhan Cusack  - MSU </a:t>
            </a:r>
          </a:p>
          <a:p>
            <a:r>
              <a:rPr lang="en-US" sz="2400" dirty="0" smtClean="0"/>
              <a:t>Dr. Sang-</a:t>
            </a:r>
            <a:r>
              <a:rPr lang="en-US" sz="2400" dirty="0" err="1" smtClean="0"/>
              <a:t>Hoon</a:t>
            </a:r>
            <a:r>
              <a:rPr lang="en-US" sz="2400" dirty="0" smtClean="0"/>
              <a:t> Lee – MSU &amp; Korea University</a:t>
            </a:r>
          </a:p>
          <a:p>
            <a:r>
              <a:rPr lang="en-US" sz="2400" dirty="0" smtClean="0"/>
              <a:t>Jackson Sorensen - MSU</a:t>
            </a:r>
          </a:p>
          <a:p>
            <a:r>
              <a:rPr lang="en-US" sz="2400" dirty="0" smtClean="0"/>
              <a:t>Paul Wilburn –KBS local – ask him for the insider’s </a:t>
            </a:r>
            <a:r>
              <a:rPr lang="en-US" sz="2400" dirty="0" smtClean="0"/>
              <a:t>scoop, and tours!</a:t>
            </a:r>
            <a:endParaRPr lang="en-US" sz="2400"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8066941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8806"/>
            <a:ext cx="8229600" cy="1143000"/>
          </a:xfrm>
        </p:spPr>
        <p:txBody>
          <a:bodyPr/>
          <a:lstStyle/>
          <a:p>
            <a:r>
              <a:rPr lang="en-US" dirty="0" smtClean="0"/>
              <a:t>Our Esteemed Guest Lecturers</a:t>
            </a:r>
            <a:endParaRPr lang="en-US" dirty="0"/>
          </a:p>
        </p:txBody>
      </p:sp>
      <p:sp>
        <p:nvSpPr>
          <p:cNvPr id="2" name="Content Placeholder 1"/>
          <p:cNvSpPr>
            <a:spLocks noGrp="1"/>
          </p:cNvSpPr>
          <p:nvPr>
            <p:ph idx="1"/>
          </p:nvPr>
        </p:nvSpPr>
        <p:spPr>
          <a:xfrm>
            <a:off x="457200" y="1146023"/>
            <a:ext cx="8229600" cy="4525963"/>
          </a:xfrm>
        </p:spPr>
        <p:txBody>
          <a:bodyPr>
            <a:noAutofit/>
          </a:bodyPr>
          <a:lstStyle/>
          <a:p>
            <a:r>
              <a:rPr lang="en-US" sz="2800" dirty="0" smtClean="0"/>
              <a:t>Pat </a:t>
            </a:r>
            <a:r>
              <a:rPr lang="en-US" sz="2800" dirty="0" err="1" smtClean="0"/>
              <a:t>Schloss</a:t>
            </a:r>
            <a:r>
              <a:rPr lang="en-US" sz="2800" dirty="0"/>
              <a:t> </a:t>
            </a:r>
            <a:r>
              <a:rPr lang="en-US" sz="2800" dirty="0" smtClean="0"/>
              <a:t>Team</a:t>
            </a:r>
            <a:r>
              <a:rPr lang="en-US" sz="2800" dirty="0" smtClean="0"/>
              <a:t> </a:t>
            </a:r>
            <a:r>
              <a:rPr lang="en-US" sz="2800" dirty="0" smtClean="0"/>
              <a:t>		University of Michigan</a:t>
            </a:r>
          </a:p>
          <a:p>
            <a:r>
              <a:rPr lang="en-US" sz="2800" dirty="0" smtClean="0"/>
              <a:t>Jay Lennon	 	</a:t>
            </a:r>
            <a:r>
              <a:rPr lang="en-US" sz="2800" dirty="0" smtClean="0"/>
              <a:t>		Indiana </a:t>
            </a:r>
            <a:r>
              <a:rPr lang="en-US" sz="2800" dirty="0" smtClean="0"/>
              <a:t>University</a:t>
            </a:r>
          </a:p>
          <a:p>
            <a:r>
              <a:rPr lang="en-US" sz="2800" dirty="0" smtClean="0"/>
              <a:t>Stuart Jones 		</a:t>
            </a:r>
            <a:r>
              <a:rPr lang="en-US" sz="2800" dirty="0" smtClean="0"/>
              <a:t>		University </a:t>
            </a:r>
            <a:r>
              <a:rPr lang="en-US" sz="2800" dirty="0" smtClean="0"/>
              <a:t>of Notre Dame</a:t>
            </a:r>
          </a:p>
          <a:p>
            <a:r>
              <a:rPr lang="en-US" sz="2800" dirty="0" smtClean="0"/>
              <a:t>Jim </a:t>
            </a:r>
            <a:r>
              <a:rPr lang="en-US" sz="2800" dirty="0" err="1" smtClean="0"/>
              <a:t>Tiedje</a:t>
            </a:r>
            <a:r>
              <a:rPr lang="en-US" sz="2800" dirty="0" smtClean="0"/>
              <a:t> 		</a:t>
            </a:r>
            <a:r>
              <a:rPr lang="en-US" sz="2800" dirty="0" smtClean="0"/>
              <a:t>		Michigan </a:t>
            </a:r>
            <a:r>
              <a:rPr lang="en-US" sz="2800" dirty="0" smtClean="0"/>
              <a:t>State University</a:t>
            </a:r>
          </a:p>
          <a:p>
            <a:r>
              <a:rPr lang="en-US" sz="2800" dirty="0" smtClean="0"/>
              <a:t>Jim Cole 			</a:t>
            </a:r>
            <a:r>
              <a:rPr lang="en-US" sz="2800" dirty="0" smtClean="0"/>
              <a:t>		Michigan </a:t>
            </a:r>
            <a:r>
              <a:rPr lang="en-US" sz="2800" dirty="0" smtClean="0"/>
              <a:t>State </a:t>
            </a:r>
            <a:r>
              <a:rPr lang="en-US" sz="2800" dirty="0" smtClean="0"/>
              <a:t>University</a:t>
            </a:r>
          </a:p>
          <a:p>
            <a:r>
              <a:rPr lang="en-US" sz="2800" dirty="0" err="1" smtClean="0"/>
              <a:t>Qiong</a:t>
            </a:r>
            <a:r>
              <a:rPr lang="en-US" sz="2800" dirty="0" smtClean="0"/>
              <a:t> Wang				Michigan State University</a:t>
            </a:r>
            <a:endParaRPr lang="en-US" sz="2800" dirty="0" smtClean="0"/>
          </a:p>
          <a:p>
            <a:r>
              <a:rPr lang="en-US" sz="2800" dirty="0" smtClean="0"/>
              <a:t>Vince Young		</a:t>
            </a:r>
            <a:r>
              <a:rPr lang="en-US" sz="2800" dirty="0" smtClean="0"/>
              <a:t>		University </a:t>
            </a:r>
            <a:r>
              <a:rPr lang="en-US" sz="2800" dirty="0" smtClean="0"/>
              <a:t>of Michigan</a:t>
            </a:r>
          </a:p>
          <a:p>
            <a:r>
              <a:rPr lang="en-US" sz="2800" dirty="0" err="1" smtClean="0"/>
              <a:t>Ariane</a:t>
            </a:r>
            <a:r>
              <a:rPr lang="en-US" sz="2800" dirty="0" smtClean="0"/>
              <a:t> Peralta 	</a:t>
            </a:r>
            <a:r>
              <a:rPr lang="en-US" sz="2800" dirty="0" smtClean="0"/>
              <a:t>		East </a:t>
            </a:r>
            <a:r>
              <a:rPr lang="en-US" sz="2800" dirty="0" smtClean="0"/>
              <a:t>Carolina University</a:t>
            </a:r>
          </a:p>
          <a:p>
            <a:r>
              <a:rPr lang="en-US" sz="2800" dirty="0" smtClean="0"/>
              <a:t>Vincent </a:t>
            </a:r>
            <a:r>
              <a:rPr lang="en-US" sz="2800" dirty="0" err="1" smtClean="0"/>
              <a:t>Denef</a:t>
            </a:r>
            <a:r>
              <a:rPr lang="en-US" sz="2800" dirty="0" smtClean="0"/>
              <a:t> 	</a:t>
            </a:r>
            <a:r>
              <a:rPr lang="en-US" sz="2800" dirty="0" smtClean="0"/>
              <a:t>		University </a:t>
            </a:r>
            <a:r>
              <a:rPr lang="en-US" sz="2800" dirty="0" smtClean="0"/>
              <a:t>of Michigan</a:t>
            </a:r>
          </a:p>
          <a:p>
            <a:r>
              <a:rPr lang="en-US" sz="2800" dirty="0" smtClean="0"/>
              <a:t>Sarah Evans  		</a:t>
            </a:r>
            <a:r>
              <a:rPr lang="en-US" sz="2800" dirty="0" smtClean="0"/>
              <a:t>		Kellogg </a:t>
            </a:r>
            <a:r>
              <a:rPr lang="en-US" sz="2800" dirty="0" smtClean="0"/>
              <a:t>Biological Station</a:t>
            </a:r>
          </a:p>
          <a:p>
            <a:r>
              <a:rPr lang="en-US" sz="2800" dirty="0" smtClean="0"/>
              <a:t>Matt </a:t>
            </a:r>
            <a:r>
              <a:rPr lang="en-US" sz="2800" dirty="0" err="1" smtClean="0"/>
              <a:t>Scholz</a:t>
            </a:r>
            <a:r>
              <a:rPr lang="en-US" sz="2800" dirty="0" smtClean="0"/>
              <a:t> 		</a:t>
            </a:r>
            <a:r>
              <a:rPr lang="en-US" sz="2800" dirty="0" smtClean="0"/>
              <a:t>		MSU </a:t>
            </a:r>
            <a:r>
              <a:rPr lang="en-US" sz="2800" dirty="0" smtClean="0"/>
              <a:t>HPCC</a:t>
            </a:r>
          </a:p>
        </p:txBody>
      </p:sp>
    </p:spTree>
    <p:extLst>
      <p:ext uri="{BB962C8B-B14F-4D97-AF65-F5344CB8AC3E}">
        <p14:creationId xmlns:p14="http://schemas.microsoft.com/office/powerpoint/2010/main" val="31864883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and drink</a:t>
            </a:r>
            <a:endParaRPr lang="en-US" dirty="0"/>
          </a:p>
        </p:txBody>
      </p:sp>
      <p:sp>
        <p:nvSpPr>
          <p:cNvPr id="3" name="Content Placeholder 2"/>
          <p:cNvSpPr>
            <a:spLocks noGrp="1"/>
          </p:cNvSpPr>
          <p:nvPr>
            <p:ph idx="1"/>
          </p:nvPr>
        </p:nvSpPr>
        <p:spPr>
          <a:xfrm>
            <a:off x="457200" y="1865612"/>
            <a:ext cx="8229600" cy="4525963"/>
          </a:xfrm>
        </p:spPr>
        <p:txBody>
          <a:bodyPr>
            <a:normAutofit/>
          </a:bodyPr>
          <a:lstStyle/>
          <a:p>
            <a:r>
              <a:rPr lang="en-US" sz="2400" dirty="0" smtClean="0"/>
              <a:t>Most meals will be at the KBS dining hall.  Over the weekend they will be closed for a few meals.  We will arrange for group meals; please do your part to chip in – we’ll keep the cost as economical as possible</a:t>
            </a:r>
            <a:r>
              <a:rPr lang="en-US" sz="2400" dirty="0" smtClean="0"/>
              <a:t>.</a:t>
            </a:r>
          </a:p>
          <a:p>
            <a:r>
              <a:rPr lang="en-US" sz="2400" dirty="0" smtClean="0"/>
              <a:t>Snacks !</a:t>
            </a:r>
            <a:endParaRPr lang="en-US" sz="2000" dirty="0" smtClean="0"/>
          </a:p>
          <a:p>
            <a:endParaRPr lang="en-US" sz="2400" dirty="0"/>
          </a:p>
          <a:p>
            <a:endParaRPr lang="en-US" sz="2400" dirty="0"/>
          </a:p>
          <a:p>
            <a:r>
              <a:rPr lang="en-US" sz="2400" dirty="0" smtClean="0"/>
              <a:t>We can also make group arrangements to head to “town” – check with one of the </a:t>
            </a:r>
            <a:r>
              <a:rPr lang="en-US" sz="2400" dirty="0" err="1" smtClean="0"/>
              <a:t>TAs.</a:t>
            </a:r>
            <a:r>
              <a:rPr lang="en-US" sz="2400" dirty="0"/>
              <a:t> You might want to head to the market on your own.  Kalamazoo is not too far away.</a:t>
            </a:r>
          </a:p>
          <a:p>
            <a:endParaRPr lang="en-US" sz="2400" dirty="0" smtClean="0"/>
          </a:p>
        </p:txBody>
      </p:sp>
    </p:spTree>
    <p:extLst>
      <p:ext uri="{BB962C8B-B14F-4D97-AF65-F5344CB8AC3E}">
        <p14:creationId xmlns:p14="http://schemas.microsoft.com/office/powerpoint/2010/main" val="11471283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5038" cy="981304"/>
          </a:xfrm>
        </p:spPr>
        <p:txBody>
          <a:bodyPr/>
          <a:lstStyle/>
          <a:p>
            <a:r>
              <a:rPr lang="en-US" dirty="0" smtClean="0"/>
              <a:t>Recreational stuff</a:t>
            </a:r>
            <a:endParaRPr lang="en-US" dirty="0"/>
          </a:p>
        </p:txBody>
      </p:sp>
      <p:sp>
        <p:nvSpPr>
          <p:cNvPr id="3" name="Content Placeholder 2"/>
          <p:cNvSpPr>
            <a:spLocks noGrp="1"/>
          </p:cNvSpPr>
          <p:nvPr>
            <p:ph idx="1"/>
          </p:nvPr>
        </p:nvSpPr>
        <p:spPr>
          <a:xfrm>
            <a:off x="362420" y="1349488"/>
            <a:ext cx="8888210" cy="4776676"/>
          </a:xfrm>
        </p:spPr>
        <p:txBody>
          <a:bodyPr>
            <a:noAutofit/>
          </a:bodyPr>
          <a:lstStyle/>
          <a:p>
            <a:r>
              <a:rPr lang="en-US" dirty="0" smtClean="0"/>
              <a:t>Some options at KBS are volleyball, </a:t>
            </a:r>
            <a:r>
              <a:rPr lang="en-US" dirty="0" err="1" smtClean="0"/>
              <a:t>frisbee</a:t>
            </a:r>
            <a:r>
              <a:rPr lang="en-US" dirty="0" smtClean="0"/>
              <a:t>, </a:t>
            </a:r>
            <a:r>
              <a:rPr lang="en-US" dirty="0" err="1" smtClean="0"/>
              <a:t>bocci</a:t>
            </a:r>
            <a:r>
              <a:rPr lang="en-US" dirty="0" smtClean="0"/>
              <a:t> </a:t>
            </a:r>
            <a:r>
              <a:rPr lang="en-US" dirty="0" smtClean="0"/>
              <a:t>ball</a:t>
            </a:r>
            <a:r>
              <a:rPr lang="en-US" dirty="0" smtClean="0"/>
              <a:t>, swimming</a:t>
            </a:r>
            <a:endParaRPr lang="en-US" dirty="0" smtClean="0"/>
          </a:p>
          <a:p>
            <a:r>
              <a:rPr lang="en-US" dirty="0" smtClean="0"/>
              <a:t>You may have to check with the KBS office for some of the options.</a:t>
            </a:r>
          </a:p>
          <a:p>
            <a:r>
              <a:rPr lang="en-US" dirty="0" smtClean="0"/>
              <a:t>There</a:t>
            </a:r>
            <a:r>
              <a:rPr lang="en-US" dirty="0"/>
              <a:t> </a:t>
            </a:r>
            <a:r>
              <a:rPr lang="en-US" dirty="0" smtClean="0"/>
              <a:t>are good places to run, to swim, to hike, to bike, to fish, to </a:t>
            </a:r>
            <a:r>
              <a:rPr lang="en-US" dirty="0" smtClean="0"/>
              <a:t>boat</a:t>
            </a:r>
            <a:endParaRPr lang="en-US" dirty="0" smtClean="0"/>
          </a:p>
          <a:p>
            <a:r>
              <a:rPr lang="en-US" dirty="0" smtClean="0"/>
              <a:t>There is also a few laundry </a:t>
            </a:r>
            <a:r>
              <a:rPr lang="en-US" dirty="0" smtClean="0"/>
              <a:t>rooms; we have a few pods of detergent</a:t>
            </a:r>
            <a:endParaRPr lang="en-US" dirty="0"/>
          </a:p>
        </p:txBody>
      </p:sp>
    </p:spTree>
    <p:extLst>
      <p:ext uri="{BB962C8B-B14F-4D97-AF65-F5344CB8AC3E}">
        <p14:creationId xmlns:p14="http://schemas.microsoft.com/office/powerpoint/2010/main" val="12574918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MSUnet</a:t>
            </a:r>
            <a:r>
              <a:rPr lang="en-US" dirty="0" smtClean="0"/>
              <a:t> Guest 3.0</a:t>
            </a:r>
            <a:endParaRPr lang="en-US" dirty="0"/>
          </a:p>
        </p:txBody>
      </p:sp>
    </p:spTree>
    <p:extLst>
      <p:ext uri="{BB962C8B-B14F-4D97-AF65-F5344CB8AC3E}">
        <p14:creationId xmlns:p14="http://schemas.microsoft.com/office/powerpoint/2010/main" val="13076143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a:t>
            </a:r>
            <a:r>
              <a:rPr lang="en-US" dirty="0" smtClean="0"/>
              <a:t>/Green </a:t>
            </a:r>
            <a:r>
              <a:rPr lang="en-US" dirty="0" err="1" smtClean="0"/>
              <a:t>stickies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Red sticky means “I am in need of help...”; Green means “I’m doing ok”</a:t>
            </a:r>
          </a:p>
          <a:p>
            <a:pPr marL="0" indent="0">
              <a:buNone/>
            </a:pPr>
            <a:endParaRPr lang="en-US" sz="2800" dirty="0"/>
          </a:p>
          <a:p>
            <a:r>
              <a:rPr lang="en-US" sz="2800" dirty="0" smtClean="0"/>
              <a:t>You don’t have to use them all the time, but we may ask some of you to put them up so we can get an assessment of where we are at as a group.</a:t>
            </a:r>
          </a:p>
          <a:p>
            <a:pPr marL="0" indent="0">
              <a:buNone/>
            </a:pPr>
            <a:endParaRPr lang="en-US" sz="2800" dirty="0" smtClean="0"/>
          </a:p>
          <a:p>
            <a:r>
              <a:rPr lang="en-US" sz="2800" dirty="0" smtClean="0"/>
              <a:t>Before Lunch and before afternoon break, we will collect “minute notes” for anonymous feedback about how you’re doing.  Red for a question/complaint and Green for a complement</a:t>
            </a:r>
            <a:endParaRPr lang="en-US" sz="2800" dirty="0"/>
          </a:p>
        </p:txBody>
      </p:sp>
    </p:spTree>
    <p:extLst>
      <p:ext uri="{BB962C8B-B14F-4D97-AF65-F5344CB8AC3E}">
        <p14:creationId xmlns:p14="http://schemas.microsoft.com/office/powerpoint/2010/main" val="29750638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and social media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sz="2400" dirty="0" smtClean="0"/>
          </a:p>
          <a:p>
            <a:r>
              <a:rPr lang="en-US" sz="2400" dirty="0" smtClean="0"/>
              <a:t>All the tutorials are on our </a:t>
            </a:r>
            <a:r>
              <a:rPr lang="en-US" sz="2400" dirty="0" err="1" smtClean="0"/>
              <a:t>github</a:t>
            </a:r>
            <a:r>
              <a:rPr lang="en-US" sz="2400" dirty="0" smtClean="0"/>
              <a:t> wiki and will be updated as we go: </a:t>
            </a:r>
            <a:r>
              <a:rPr lang="en-US" sz="2400" dirty="0"/>
              <a:t> </a:t>
            </a:r>
            <a:r>
              <a:rPr lang="en-US" sz="2400" dirty="0" smtClean="0">
                <a:hlinkClick r:id="rId2"/>
              </a:rPr>
              <a:t>https</a:t>
            </a:r>
            <a:r>
              <a:rPr lang="en-US" sz="2400" dirty="0">
                <a:hlinkClick r:id="rId2"/>
              </a:rPr>
              <a:t>://github.com/edamame-course/2015-tutorials/wiki/</a:t>
            </a:r>
            <a:r>
              <a:rPr lang="en-US" sz="2400" dirty="0" smtClean="0">
                <a:hlinkClick r:id="rId2"/>
              </a:rPr>
              <a:t>Schedule</a:t>
            </a:r>
            <a:endParaRPr lang="en-US" sz="2400" dirty="0" smtClean="0"/>
          </a:p>
          <a:p>
            <a:pPr lvl="1"/>
            <a:r>
              <a:rPr lang="en-US" sz="2000" dirty="0" smtClean="0"/>
              <a:t>Bookmark it!</a:t>
            </a:r>
          </a:p>
          <a:p>
            <a:pPr lvl="1"/>
            <a:r>
              <a:rPr lang="en-US" sz="2000" dirty="0" smtClean="0"/>
              <a:t>Course webpage not updated this week</a:t>
            </a:r>
          </a:p>
          <a:p>
            <a:pPr marL="457200" lvl="1" indent="0">
              <a:buNone/>
            </a:pPr>
            <a:endParaRPr lang="en-US" sz="2000" dirty="0"/>
          </a:p>
          <a:p>
            <a:r>
              <a:rPr lang="en-US" sz="2400" dirty="0" err="1" smtClean="0"/>
              <a:t>Etherpad</a:t>
            </a:r>
            <a:r>
              <a:rPr lang="en-US" sz="2400" dirty="0" smtClean="0"/>
              <a:t> for group </a:t>
            </a:r>
            <a:r>
              <a:rPr lang="en-US" sz="2400" dirty="0"/>
              <a:t>note </a:t>
            </a:r>
            <a:r>
              <a:rPr lang="en-US" sz="2400" dirty="0" smtClean="0"/>
              <a:t>taking (link on wiki home page): </a:t>
            </a:r>
            <a:r>
              <a:rPr lang="en-US" sz="2400" dirty="0">
                <a:hlinkClick r:id="rId3"/>
              </a:rPr>
              <a:t>https://edamame2015.etherpad.mozilla.org/1</a:t>
            </a:r>
            <a:r>
              <a:rPr lang="en-US" sz="2400" dirty="0" smtClean="0"/>
              <a:t>?</a:t>
            </a:r>
          </a:p>
          <a:p>
            <a:endParaRPr lang="en-US" sz="2000" dirty="0" smtClean="0"/>
          </a:p>
          <a:p>
            <a:r>
              <a:rPr lang="en-US" sz="2400" dirty="0" smtClean="0"/>
              <a:t>Course email list – please let me know if you do NOT want your name and email distributed to the group</a:t>
            </a:r>
          </a:p>
          <a:p>
            <a:pPr marL="0" indent="0">
              <a:buNone/>
            </a:pPr>
            <a:endParaRPr lang="en-US" sz="2400" dirty="0" smtClean="0"/>
          </a:p>
          <a:p>
            <a:r>
              <a:rPr lang="en-US" sz="2400" dirty="0" smtClean="0"/>
              <a:t>Tweet #</a:t>
            </a:r>
            <a:r>
              <a:rPr lang="en-US" sz="2400" dirty="0" smtClean="0"/>
              <a:t>edamame2015</a:t>
            </a:r>
          </a:p>
          <a:p>
            <a:pPr marL="0" indent="0">
              <a:buNone/>
            </a:pPr>
            <a:endParaRPr lang="en-US" sz="2400" dirty="0" smtClean="0"/>
          </a:p>
          <a:p>
            <a:r>
              <a:rPr lang="en-US" sz="2400" dirty="0" smtClean="0"/>
              <a:t>Blog:  MO BIO</a:t>
            </a:r>
          </a:p>
          <a:p>
            <a:endParaRPr lang="en-US" dirty="0"/>
          </a:p>
        </p:txBody>
      </p:sp>
    </p:spTree>
    <p:extLst>
      <p:ext uri="{BB962C8B-B14F-4D97-AF65-F5344CB8AC3E}">
        <p14:creationId xmlns:p14="http://schemas.microsoft.com/office/powerpoint/2010/main" val="22530945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Please read the course code of conduct:</a:t>
            </a:r>
          </a:p>
          <a:p>
            <a:pPr algn="ctr"/>
            <a:r>
              <a:rPr lang="en-US" sz="2400" dirty="0">
                <a:hlinkClick r:id="rId2"/>
              </a:rPr>
              <a:t>https://github.com/edamame-course/docs/blob/gh-pages/extra/</a:t>
            </a:r>
            <a:r>
              <a:rPr lang="en-US" sz="2400" dirty="0" smtClean="0">
                <a:hlinkClick r:id="rId2"/>
              </a:rPr>
              <a:t>edamame_code_of_conduct.md</a:t>
            </a: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pPr algn="ctr"/>
            <a:r>
              <a:rPr lang="en-US" sz="2400" dirty="0" smtClean="0"/>
              <a:t>Bottom line:</a:t>
            </a:r>
          </a:p>
          <a:p>
            <a:pPr algn="ctr"/>
            <a:r>
              <a:rPr lang="en-US" sz="2400" dirty="0" smtClean="0"/>
              <a:t>Let’s all be nice to one another.  Disrespectful conduct is grounds for immediate dismissal.</a:t>
            </a:r>
            <a:endParaRPr lang="en-US" sz="2400" dirty="0"/>
          </a:p>
        </p:txBody>
      </p:sp>
    </p:spTree>
    <p:extLst>
      <p:ext uri="{BB962C8B-B14F-4D97-AF65-F5344CB8AC3E}">
        <p14:creationId xmlns:p14="http://schemas.microsoft.com/office/powerpoint/2010/main" val="20997026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Support comes from</a:t>
            </a:r>
            <a:endParaRPr lang="en-US" dirty="0"/>
          </a:p>
        </p:txBody>
      </p:sp>
      <p:sp>
        <p:nvSpPr>
          <p:cNvPr id="3" name="Content Placeholder 2"/>
          <p:cNvSpPr>
            <a:spLocks noGrp="1"/>
          </p:cNvSpPr>
          <p:nvPr>
            <p:ph idx="1"/>
          </p:nvPr>
        </p:nvSpPr>
        <p:spPr/>
        <p:txBody>
          <a:bodyPr>
            <a:normAutofit/>
          </a:bodyPr>
          <a:lstStyle/>
          <a:p>
            <a:r>
              <a:rPr lang="en-US" dirty="0" smtClean="0"/>
              <a:t>The BEACON Center for the study of evolution in action (MSU)</a:t>
            </a:r>
          </a:p>
          <a:p>
            <a:r>
              <a:rPr lang="en-US" dirty="0" smtClean="0"/>
              <a:t>MO-BIO (t-shirts!)</a:t>
            </a:r>
          </a:p>
          <a:p>
            <a:r>
              <a:rPr lang="en-US" dirty="0" smtClean="0"/>
              <a:t>Amazon Web Services</a:t>
            </a:r>
          </a:p>
          <a:p>
            <a:r>
              <a:rPr lang="en-US" dirty="0" smtClean="0"/>
              <a:t>MSU Office of Vice President for Research and Graduate </a:t>
            </a:r>
            <a:r>
              <a:rPr lang="en-US" dirty="0" smtClean="0"/>
              <a:t>Studies</a:t>
            </a:r>
          </a:p>
          <a:p>
            <a:r>
              <a:rPr lang="en-US" dirty="0" smtClean="0"/>
              <a:t>Kay Gross, director of KBS</a:t>
            </a:r>
            <a:endParaRPr lang="en-US" dirty="0" smtClean="0"/>
          </a:p>
          <a:p>
            <a:r>
              <a:rPr lang="en-US" dirty="0"/>
              <a:t>… Thank </a:t>
            </a:r>
            <a:r>
              <a:rPr lang="en-US" dirty="0" smtClean="0"/>
              <a:t>our sponsors</a:t>
            </a:r>
            <a:r>
              <a:rPr lang="en-US" dirty="0" smtClean="0"/>
              <a:t>! </a:t>
            </a:r>
            <a:r>
              <a:rPr lang="en-US" dirty="0"/>
              <a:t>tweet, blog, </a:t>
            </a:r>
            <a:r>
              <a:rPr lang="en-US" dirty="0" err="1"/>
              <a:t>etc</a:t>
            </a:r>
            <a:endParaRPr lang="en-US" dirty="0" smtClean="0"/>
          </a:p>
        </p:txBody>
      </p:sp>
    </p:spTree>
    <p:extLst>
      <p:ext uri="{BB962C8B-B14F-4D97-AF65-F5344CB8AC3E}">
        <p14:creationId xmlns:p14="http://schemas.microsoft.com/office/powerpoint/2010/main" val="24773783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 BIO</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Blogging opportunity!  </a:t>
            </a:r>
          </a:p>
          <a:p>
            <a:pPr marL="0" indent="0" algn="ctr">
              <a:buNone/>
            </a:pPr>
            <a:r>
              <a:rPr lang="en-US" sz="2400" dirty="0" err="1" smtClean="0"/>
              <a:t>Emelia</a:t>
            </a:r>
            <a:r>
              <a:rPr lang="en-US" sz="2400" dirty="0" smtClean="0"/>
              <a:t> </a:t>
            </a:r>
            <a:r>
              <a:rPr lang="en-US" sz="2400" dirty="0" err="1" smtClean="0"/>
              <a:t>DeForce</a:t>
            </a:r>
            <a:r>
              <a:rPr lang="en-US" sz="2400" dirty="0" smtClean="0"/>
              <a:t> is REALLY excited to have EDAMAME guest post!</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40894254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3127"/>
            <a:ext cx="7772400" cy="1890892"/>
          </a:xfrm>
          <a:solidFill>
            <a:srgbClr val="FFFFFF">
              <a:alpha val="42000"/>
            </a:srgbClr>
          </a:solidFill>
        </p:spPr>
        <p:txBody>
          <a:bodyPr>
            <a:normAutofit fontScale="90000"/>
          </a:bodyPr>
          <a:lstStyle/>
          <a:p>
            <a:r>
              <a:rPr lang="en-US" b="1" dirty="0" smtClean="0">
                <a:effectLst>
                  <a:innerShdw blurRad="63500" dist="50800" dir="8100000">
                    <a:prstClr val="black">
                      <a:alpha val="50000"/>
                    </a:prstClr>
                  </a:innerShdw>
                </a:effectLst>
              </a:rPr>
              <a:t>Explorations in Data Analyses for </a:t>
            </a:r>
            <a:r>
              <a:rPr lang="en-US" b="1" dirty="0" err="1" smtClean="0">
                <a:effectLst>
                  <a:innerShdw blurRad="63500" dist="50800" dir="8100000">
                    <a:prstClr val="black">
                      <a:alpha val="50000"/>
                    </a:prstClr>
                  </a:innerShdw>
                </a:effectLst>
              </a:rPr>
              <a:t>Metagenomic</a:t>
            </a:r>
            <a:r>
              <a:rPr lang="en-US" b="1" dirty="0" smtClean="0">
                <a:effectLst>
                  <a:innerShdw blurRad="63500" dist="50800" dir="8100000">
                    <a:prstClr val="black">
                      <a:alpha val="50000"/>
                    </a:prstClr>
                  </a:innerShdw>
                </a:effectLst>
              </a:rPr>
              <a:t> Advances in Microbial Ecology</a:t>
            </a:r>
            <a:endParaRPr lang="en-US" b="1" dirty="0">
              <a:effectLst>
                <a:innerShdw blurRad="63500" dist="50800" dir="8100000">
                  <a:prstClr val="black">
                    <a:alpha val="50000"/>
                  </a:prstClr>
                </a:innerShdw>
              </a:effectLst>
            </a:endParaRPr>
          </a:p>
        </p:txBody>
      </p:sp>
      <p:sp>
        <p:nvSpPr>
          <p:cNvPr id="3" name="Subtitle 2"/>
          <p:cNvSpPr>
            <a:spLocks noGrp="1"/>
          </p:cNvSpPr>
          <p:nvPr>
            <p:ph type="subTitle" idx="1"/>
          </p:nvPr>
        </p:nvSpPr>
        <p:spPr>
          <a:solidFill>
            <a:srgbClr val="FFFFFF">
              <a:alpha val="42000"/>
            </a:srgbClr>
          </a:solidFill>
        </p:spPr>
        <p:txBody>
          <a:bodyPr/>
          <a:lstStyle/>
          <a:p>
            <a:r>
              <a:rPr lang="en-US" b="1" dirty="0" smtClean="0">
                <a:ln w="12700">
                  <a:noFill/>
                  <a:prstDash val="solid"/>
                </a:ln>
                <a:solidFill>
                  <a:schemeClr val="tx1"/>
                </a:solidFill>
              </a:rPr>
              <a:t>20</a:t>
            </a:r>
            <a:r>
              <a:rPr lang="en-US" b="1" dirty="0">
                <a:ln w="12700">
                  <a:noFill/>
                  <a:prstDash val="solid"/>
                </a:ln>
                <a:solidFill>
                  <a:schemeClr val="tx1"/>
                </a:solidFill>
              </a:rPr>
              <a:t> </a:t>
            </a:r>
            <a:r>
              <a:rPr lang="en-US" b="1" dirty="0" smtClean="0">
                <a:ln w="12700">
                  <a:noFill/>
                  <a:prstDash val="solid"/>
                </a:ln>
                <a:solidFill>
                  <a:schemeClr val="tx1"/>
                </a:solidFill>
              </a:rPr>
              <a:t>June – 01 July 2015</a:t>
            </a:r>
          </a:p>
          <a:p>
            <a:r>
              <a:rPr lang="en-US" b="1" dirty="0" smtClean="0">
                <a:ln w="12700">
                  <a:noFill/>
                  <a:prstDash val="solid"/>
                </a:ln>
                <a:solidFill>
                  <a:schemeClr val="tx1"/>
                </a:solidFill>
              </a:rPr>
              <a:t>Kellogg Biological Station</a:t>
            </a:r>
          </a:p>
          <a:p>
            <a:r>
              <a:rPr lang="en-US" b="1" dirty="0" smtClean="0">
                <a:ln w="12700">
                  <a:noFill/>
                  <a:prstDash val="solid"/>
                </a:ln>
                <a:solidFill>
                  <a:schemeClr val="tx1"/>
                </a:solidFill>
              </a:rPr>
              <a:t>Michigan State University</a:t>
            </a:r>
            <a:endParaRPr lang="en-US" b="1" dirty="0">
              <a:ln w="12700">
                <a:noFill/>
                <a:prstDash val="solid"/>
              </a:ln>
              <a:solidFill>
                <a:schemeClr val="tx1"/>
              </a:solidFill>
            </a:endParaRPr>
          </a:p>
        </p:txBody>
      </p:sp>
    </p:spTree>
    <p:extLst>
      <p:ext uri="{BB962C8B-B14F-4D97-AF65-F5344CB8AC3E}">
        <p14:creationId xmlns:p14="http://schemas.microsoft.com/office/powerpoint/2010/main" val="39136438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Any questions or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87581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it.</a:t>
            </a:r>
            <a:endParaRPr lang="en-US" dirty="0"/>
          </a:p>
        </p:txBody>
      </p:sp>
    </p:spTree>
    <p:extLst>
      <p:ext uri="{BB962C8B-B14F-4D97-AF65-F5344CB8AC3E}">
        <p14:creationId xmlns:p14="http://schemas.microsoft.com/office/powerpoint/2010/main" val="18668515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Burning Questions in microbial ecology?</a:t>
            </a:r>
            <a:endParaRPr lang="en-US" dirty="0"/>
          </a:p>
        </p:txBody>
      </p:sp>
      <p:sp>
        <p:nvSpPr>
          <p:cNvPr id="3" name="Content Placeholder 2"/>
          <p:cNvSpPr>
            <a:spLocks noGrp="1"/>
          </p:cNvSpPr>
          <p:nvPr>
            <p:ph idx="1"/>
          </p:nvPr>
        </p:nvSpPr>
        <p:spPr/>
        <p:txBody>
          <a:bodyPr>
            <a:normAutofit lnSpcReduction="10000"/>
          </a:bodyPr>
          <a:lstStyle/>
          <a:p>
            <a:r>
              <a:rPr lang="en-US" dirty="0" smtClean="0"/>
              <a:t>Exploration:  describing patterns, understanding diversity, discovery (e.g., rare biosphere, dark matter)</a:t>
            </a:r>
          </a:p>
          <a:p>
            <a:r>
              <a:rPr lang="en-US" dirty="0"/>
              <a:t>C</a:t>
            </a:r>
            <a:r>
              <a:rPr lang="en-US" dirty="0" smtClean="0"/>
              <a:t>ommunity structure – function relationships</a:t>
            </a:r>
          </a:p>
          <a:p>
            <a:r>
              <a:rPr lang="en-US" dirty="0" smtClean="0"/>
              <a:t>Sequencing SOP – active area of research.  How can we use this technology to answer our burning questions?</a:t>
            </a:r>
          </a:p>
          <a:p>
            <a:r>
              <a:rPr lang="en-US" dirty="0" smtClean="0"/>
              <a:t>Host – microbe relationships</a:t>
            </a:r>
          </a:p>
          <a:p>
            <a:r>
              <a:rPr lang="en-US" dirty="0" smtClean="0"/>
              <a:t>…many more!</a:t>
            </a:r>
          </a:p>
        </p:txBody>
      </p:sp>
    </p:spTree>
    <p:extLst>
      <p:ext uri="{BB962C8B-B14F-4D97-AF65-F5344CB8AC3E}">
        <p14:creationId xmlns:p14="http://schemas.microsoft.com/office/powerpoint/2010/main" val="222113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578"/>
            <a:ext cx="8229600" cy="1143000"/>
          </a:xfrm>
        </p:spPr>
        <p:txBody>
          <a:bodyPr>
            <a:normAutofit/>
          </a:bodyPr>
          <a:lstStyle/>
          <a:p>
            <a:r>
              <a:rPr lang="en-US" dirty="0" smtClean="0"/>
              <a:t>What is a microbial community? </a:t>
            </a:r>
            <a:endParaRPr lang="en-US" dirty="0"/>
          </a:p>
        </p:txBody>
      </p:sp>
      <p:grpSp>
        <p:nvGrpSpPr>
          <p:cNvPr id="106" name="Group 175"/>
          <p:cNvGrpSpPr>
            <a:grpSpLocks/>
          </p:cNvGrpSpPr>
          <p:nvPr/>
        </p:nvGrpSpPr>
        <p:grpSpPr bwMode="auto">
          <a:xfrm>
            <a:off x="6578315" y="2305138"/>
            <a:ext cx="1439864" cy="811213"/>
            <a:chOff x="4240" y="1312"/>
            <a:chExt cx="907" cy="511"/>
          </a:xfrm>
          <a:effectLst>
            <a:outerShdw blurRad="50800" dist="38100" dir="2700000">
              <a:srgbClr val="000000">
                <a:alpha val="43000"/>
              </a:srgbClr>
            </a:outerShdw>
          </a:effectLst>
        </p:grpSpPr>
        <p:sp>
          <p:nvSpPr>
            <p:cNvPr id="107" name="Freeform 95"/>
            <p:cNvSpPr>
              <a:spLocks/>
            </p:cNvSpPr>
            <p:nvPr/>
          </p:nvSpPr>
          <p:spPr bwMode="auto">
            <a:xfrm>
              <a:off x="4480" y="1560"/>
              <a:ext cx="384" cy="263"/>
            </a:xfrm>
            <a:custGeom>
              <a:avLst/>
              <a:gdLst/>
              <a:ahLst/>
              <a:cxnLst>
                <a:cxn ang="0">
                  <a:pos x="0" y="0"/>
                </a:cxn>
                <a:cxn ang="0">
                  <a:pos x="96" y="240"/>
                </a:cxn>
                <a:cxn ang="0">
                  <a:pos x="384" y="144"/>
                </a:cxn>
              </a:cxnLst>
              <a:rect l="0" t="0" r="r" b="b"/>
              <a:pathLst>
                <a:path w="384" h="263">
                  <a:moveTo>
                    <a:pt x="0" y="0"/>
                  </a:moveTo>
                  <a:cubicBezTo>
                    <a:pt x="16" y="108"/>
                    <a:pt x="32" y="216"/>
                    <a:pt x="96" y="240"/>
                  </a:cubicBezTo>
                  <a:cubicBezTo>
                    <a:pt x="159" y="263"/>
                    <a:pt x="271" y="203"/>
                    <a:pt x="384" y="14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08" name="Text Box 96"/>
            <p:cNvSpPr txBox="1">
              <a:spLocks noChangeArrowheads="1"/>
            </p:cNvSpPr>
            <p:nvPr/>
          </p:nvSpPr>
          <p:spPr bwMode="auto">
            <a:xfrm>
              <a:off x="4240" y="1312"/>
              <a:ext cx="386"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CH</a:t>
              </a:r>
              <a:r>
                <a:rPr lang="en-US" sz="1800" baseline="-25000">
                  <a:latin typeface="Book Antiqua" charset="0"/>
                </a:rPr>
                <a:t>4</a:t>
              </a:r>
              <a:endParaRPr lang="en-US" sz="1800">
                <a:latin typeface="Book Antiqua" charset="0"/>
              </a:endParaRPr>
            </a:p>
          </p:txBody>
        </p:sp>
        <p:sp>
          <p:nvSpPr>
            <p:cNvPr id="109" name="Text Box 97"/>
            <p:cNvSpPr txBox="1">
              <a:spLocks noChangeArrowheads="1"/>
            </p:cNvSpPr>
            <p:nvPr/>
          </p:nvSpPr>
          <p:spPr bwMode="auto">
            <a:xfrm>
              <a:off x="4768" y="1504"/>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grpSp>
        <p:nvGrpSpPr>
          <p:cNvPr id="110" name="Group 173"/>
          <p:cNvGrpSpPr>
            <a:grpSpLocks/>
          </p:cNvGrpSpPr>
          <p:nvPr/>
        </p:nvGrpSpPr>
        <p:grpSpPr bwMode="auto">
          <a:xfrm>
            <a:off x="4586004" y="1741581"/>
            <a:ext cx="1768477" cy="1241428"/>
            <a:chOff x="2985" y="957"/>
            <a:chExt cx="1114" cy="782"/>
          </a:xfrm>
          <a:effectLst>
            <a:outerShdw blurRad="50800" dist="38100" dir="2700000">
              <a:srgbClr val="000000">
                <a:alpha val="43000"/>
              </a:srgbClr>
            </a:outerShdw>
          </a:effectLst>
        </p:grpSpPr>
        <p:sp>
          <p:nvSpPr>
            <p:cNvPr id="111" name="Freeform 107"/>
            <p:cNvSpPr>
              <a:spLocks/>
            </p:cNvSpPr>
            <p:nvPr/>
          </p:nvSpPr>
          <p:spPr bwMode="auto">
            <a:xfrm>
              <a:off x="3120"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2" name="Freeform 108"/>
            <p:cNvSpPr>
              <a:spLocks/>
            </p:cNvSpPr>
            <p:nvPr/>
          </p:nvSpPr>
          <p:spPr bwMode="auto">
            <a:xfrm rot="20022151">
              <a:off x="3264"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3" name="Freeform 109"/>
            <p:cNvSpPr>
              <a:spLocks/>
            </p:cNvSpPr>
            <p:nvPr/>
          </p:nvSpPr>
          <p:spPr bwMode="auto">
            <a:xfrm rot="2981377">
              <a:off x="3303" y="1497"/>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4" name="Freeform 110"/>
            <p:cNvSpPr>
              <a:spLocks/>
            </p:cNvSpPr>
            <p:nvPr/>
          </p:nvSpPr>
          <p:spPr bwMode="auto">
            <a:xfrm>
              <a:off x="3435" y="1211"/>
              <a:ext cx="96" cy="528"/>
            </a:xfrm>
            <a:custGeom>
              <a:avLst/>
              <a:gdLst/>
              <a:ahLst/>
              <a:cxnLst>
                <a:cxn ang="0">
                  <a:pos x="96" y="0"/>
                </a:cxn>
                <a:cxn ang="0">
                  <a:pos x="0" y="288"/>
                </a:cxn>
                <a:cxn ang="0">
                  <a:pos x="96" y="528"/>
                </a:cxn>
              </a:cxnLst>
              <a:rect l="0" t="0" r="r" b="b"/>
              <a:pathLst>
                <a:path w="96" h="528">
                  <a:moveTo>
                    <a:pt x="96" y="0"/>
                  </a:moveTo>
                  <a:cubicBezTo>
                    <a:pt x="48" y="100"/>
                    <a:pt x="0" y="200"/>
                    <a:pt x="0" y="288"/>
                  </a:cubicBezTo>
                  <a:cubicBezTo>
                    <a:pt x="0" y="376"/>
                    <a:pt x="80" y="488"/>
                    <a:pt x="96" y="52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5" name="Text Box 111"/>
            <p:cNvSpPr txBox="1">
              <a:spLocks noChangeArrowheads="1"/>
            </p:cNvSpPr>
            <p:nvPr/>
          </p:nvSpPr>
          <p:spPr bwMode="auto">
            <a:xfrm>
              <a:off x="3456" y="957"/>
              <a:ext cx="6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6</a:t>
              </a:r>
              <a:r>
                <a:rPr lang="en-US" sz="1800">
                  <a:latin typeface="Book Antiqua" charset="0"/>
                </a:rPr>
                <a:t>H</a:t>
              </a:r>
              <a:r>
                <a:rPr lang="en-US" sz="1800" baseline="-25000">
                  <a:latin typeface="Book Antiqua" charset="0"/>
                </a:rPr>
                <a:t>12</a:t>
              </a:r>
              <a:r>
                <a:rPr lang="en-US" sz="1800">
                  <a:latin typeface="Book Antiqua" charset="0"/>
                </a:rPr>
                <a:t>O</a:t>
              </a:r>
              <a:r>
                <a:rPr lang="en-US" sz="1800" baseline="-25000">
                  <a:latin typeface="Book Antiqua" charset="0"/>
                </a:rPr>
                <a:t>6</a:t>
              </a:r>
              <a:endParaRPr lang="en-US" sz="1800">
                <a:latin typeface="Book Antiqua" charset="0"/>
              </a:endParaRPr>
            </a:p>
          </p:txBody>
        </p:sp>
        <p:sp>
          <p:nvSpPr>
            <p:cNvPr id="116" name="Freeform 112"/>
            <p:cNvSpPr>
              <a:spLocks/>
            </p:cNvSpPr>
            <p:nvPr/>
          </p:nvSpPr>
          <p:spPr bwMode="auto">
            <a:xfrm>
              <a:off x="3072"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7" name="Freeform 113"/>
            <p:cNvSpPr>
              <a:spLocks/>
            </p:cNvSpPr>
            <p:nvPr/>
          </p:nvSpPr>
          <p:spPr bwMode="auto">
            <a:xfrm rot="17481161">
              <a:off x="2976"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8" name="Freeform 114"/>
            <p:cNvSpPr>
              <a:spLocks/>
            </p:cNvSpPr>
            <p:nvPr/>
          </p:nvSpPr>
          <p:spPr bwMode="auto">
            <a:xfrm>
              <a:off x="3168" y="158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19" name="Group 179"/>
          <p:cNvGrpSpPr>
            <a:grpSpLocks/>
          </p:cNvGrpSpPr>
          <p:nvPr/>
        </p:nvGrpSpPr>
        <p:grpSpPr bwMode="auto">
          <a:xfrm>
            <a:off x="456910" y="1455048"/>
            <a:ext cx="8234363" cy="5029200"/>
            <a:chOff x="384" y="336"/>
            <a:chExt cx="5187" cy="3168"/>
          </a:xfrm>
          <a:effectLst>
            <a:outerShdw blurRad="50800" dist="38100" dir="2700000">
              <a:srgbClr val="000000">
                <a:alpha val="43000"/>
              </a:srgbClr>
            </a:outerShdw>
          </a:effectLst>
        </p:grpSpPr>
        <p:grpSp>
          <p:nvGrpSpPr>
            <p:cNvPr id="120" name="Group 9"/>
            <p:cNvGrpSpPr>
              <a:grpSpLocks/>
            </p:cNvGrpSpPr>
            <p:nvPr/>
          </p:nvGrpSpPr>
          <p:grpSpPr bwMode="auto">
            <a:xfrm>
              <a:off x="3443" y="1752"/>
              <a:ext cx="1716" cy="1156"/>
              <a:chOff x="3612" y="2880"/>
              <a:chExt cx="1716" cy="1156"/>
            </a:xfrm>
          </p:grpSpPr>
          <p:sp>
            <p:nvSpPr>
              <p:cNvPr id="219" name="Freeform 10"/>
              <p:cNvSpPr>
                <a:spLocks/>
              </p:cNvSpPr>
              <p:nvPr/>
            </p:nvSpPr>
            <p:spPr bwMode="auto">
              <a:xfrm>
                <a:off x="3998" y="2880"/>
                <a:ext cx="1330" cy="1156"/>
              </a:xfrm>
              <a:custGeom>
                <a:avLst/>
                <a:gdLst/>
                <a:ahLst/>
                <a:cxnLst>
                  <a:cxn ang="0">
                    <a:pos x="144" y="908"/>
                  </a:cxn>
                  <a:cxn ang="0">
                    <a:pos x="76" y="892"/>
                  </a:cxn>
                  <a:cxn ang="0">
                    <a:pos x="52" y="884"/>
                  </a:cxn>
                  <a:cxn ang="0">
                    <a:pos x="32" y="860"/>
                  </a:cxn>
                  <a:cxn ang="0">
                    <a:pos x="16" y="836"/>
                  </a:cxn>
                  <a:cxn ang="0">
                    <a:pos x="0" y="760"/>
                  </a:cxn>
                  <a:cxn ang="0">
                    <a:pos x="44" y="660"/>
                  </a:cxn>
                  <a:cxn ang="0">
                    <a:pos x="64" y="640"/>
                  </a:cxn>
                  <a:cxn ang="0">
                    <a:pos x="104" y="572"/>
                  </a:cxn>
                  <a:cxn ang="0">
                    <a:pos x="136" y="456"/>
                  </a:cxn>
                  <a:cxn ang="0">
                    <a:pos x="188" y="372"/>
                  </a:cxn>
                  <a:cxn ang="0">
                    <a:pos x="308" y="288"/>
                  </a:cxn>
                  <a:cxn ang="0">
                    <a:pos x="388" y="260"/>
                  </a:cxn>
                  <a:cxn ang="0">
                    <a:pos x="492" y="248"/>
                  </a:cxn>
                  <a:cxn ang="0">
                    <a:pos x="628" y="204"/>
                  </a:cxn>
                  <a:cxn ang="0">
                    <a:pos x="652" y="188"/>
                  </a:cxn>
                  <a:cxn ang="0">
                    <a:pos x="676" y="164"/>
                  </a:cxn>
                  <a:cxn ang="0">
                    <a:pos x="700" y="128"/>
                  </a:cxn>
                  <a:cxn ang="0">
                    <a:pos x="716" y="92"/>
                  </a:cxn>
                  <a:cxn ang="0">
                    <a:pos x="800" y="32"/>
                  </a:cxn>
                  <a:cxn ang="0">
                    <a:pos x="840" y="8"/>
                  </a:cxn>
                  <a:cxn ang="0">
                    <a:pos x="872" y="0"/>
                  </a:cxn>
                  <a:cxn ang="0">
                    <a:pos x="1016" y="4"/>
                  </a:cxn>
                  <a:cxn ang="0">
                    <a:pos x="1056" y="8"/>
                  </a:cxn>
                  <a:cxn ang="0">
                    <a:pos x="1080" y="16"/>
                  </a:cxn>
                  <a:cxn ang="0">
                    <a:pos x="1116" y="48"/>
                  </a:cxn>
                  <a:cxn ang="0">
                    <a:pos x="1140" y="100"/>
                  </a:cxn>
                  <a:cxn ang="0">
                    <a:pos x="1160" y="172"/>
                  </a:cxn>
                  <a:cxn ang="0">
                    <a:pos x="1136" y="364"/>
                  </a:cxn>
                  <a:cxn ang="0">
                    <a:pos x="1048" y="572"/>
                  </a:cxn>
                  <a:cxn ang="0">
                    <a:pos x="1008" y="644"/>
                  </a:cxn>
                  <a:cxn ang="0">
                    <a:pos x="952" y="744"/>
                  </a:cxn>
                  <a:cxn ang="0">
                    <a:pos x="916" y="800"/>
                  </a:cxn>
                  <a:cxn ang="0">
                    <a:pos x="736" y="924"/>
                  </a:cxn>
                  <a:cxn ang="0">
                    <a:pos x="680" y="948"/>
                  </a:cxn>
                  <a:cxn ang="0">
                    <a:pos x="604" y="956"/>
                  </a:cxn>
                  <a:cxn ang="0">
                    <a:pos x="532" y="964"/>
                  </a:cxn>
                  <a:cxn ang="0">
                    <a:pos x="228" y="948"/>
                  </a:cxn>
                  <a:cxn ang="0">
                    <a:pos x="116" y="900"/>
                  </a:cxn>
                  <a:cxn ang="0">
                    <a:pos x="144" y="908"/>
                  </a:cxn>
                </a:cxnLst>
                <a:rect l="0" t="0" r="r" b="b"/>
                <a:pathLst>
                  <a:path w="1163" h="964">
                    <a:moveTo>
                      <a:pt x="144" y="908"/>
                    </a:moveTo>
                    <a:cubicBezTo>
                      <a:pt x="121" y="903"/>
                      <a:pt x="97" y="899"/>
                      <a:pt x="76" y="892"/>
                    </a:cubicBezTo>
                    <a:cubicBezTo>
                      <a:pt x="68" y="889"/>
                      <a:pt x="52" y="884"/>
                      <a:pt x="52" y="884"/>
                    </a:cubicBezTo>
                    <a:cubicBezTo>
                      <a:pt x="23" y="841"/>
                      <a:pt x="67" y="906"/>
                      <a:pt x="32" y="860"/>
                    </a:cubicBezTo>
                    <a:cubicBezTo>
                      <a:pt x="26" y="852"/>
                      <a:pt x="16" y="836"/>
                      <a:pt x="16" y="836"/>
                    </a:cubicBezTo>
                    <a:cubicBezTo>
                      <a:pt x="9" y="810"/>
                      <a:pt x="5" y="785"/>
                      <a:pt x="0" y="760"/>
                    </a:cubicBezTo>
                    <a:cubicBezTo>
                      <a:pt x="6" y="719"/>
                      <a:pt x="8" y="683"/>
                      <a:pt x="44" y="660"/>
                    </a:cubicBezTo>
                    <a:cubicBezTo>
                      <a:pt x="65" y="628"/>
                      <a:pt x="37" y="666"/>
                      <a:pt x="64" y="640"/>
                    </a:cubicBezTo>
                    <a:cubicBezTo>
                      <a:pt x="81" y="622"/>
                      <a:pt x="93" y="593"/>
                      <a:pt x="104" y="572"/>
                    </a:cubicBezTo>
                    <a:cubicBezTo>
                      <a:pt x="121" y="537"/>
                      <a:pt x="124" y="493"/>
                      <a:pt x="136" y="456"/>
                    </a:cubicBezTo>
                    <a:cubicBezTo>
                      <a:pt x="146" y="420"/>
                      <a:pt x="148" y="381"/>
                      <a:pt x="188" y="372"/>
                    </a:cubicBezTo>
                    <a:cubicBezTo>
                      <a:pt x="221" y="349"/>
                      <a:pt x="273" y="299"/>
                      <a:pt x="308" y="288"/>
                    </a:cubicBezTo>
                    <a:cubicBezTo>
                      <a:pt x="334" y="279"/>
                      <a:pt x="361" y="266"/>
                      <a:pt x="388" y="260"/>
                    </a:cubicBezTo>
                    <a:cubicBezTo>
                      <a:pt x="420" y="251"/>
                      <a:pt x="459" y="250"/>
                      <a:pt x="492" y="248"/>
                    </a:cubicBezTo>
                    <a:cubicBezTo>
                      <a:pt x="543" y="237"/>
                      <a:pt x="583" y="233"/>
                      <a:pt x="628" y="204"/>
                    </a:cubicBezTo>
                    <a:cubicBezTo>
                      <a:pt x="636" y="198"/>
                      <a:pt x="645" y="194"/>
                      <a:pt x="652" y="188"/>
                    </a:cubicBezTo>
                    <a:cubicBezTo>
                      <a:pt x="660" y="180"/>
                      <a:pt x="676" y="164"/>
                      <a:pt x="676" y="164"/>
                    </a:cubicBezTo>
                    <a:cubicBezTo>
                      <a:pt x="681" y="148"/>
                      <a:pt x="693" y="142"/>
                      <a:pt x="700" y="128"/>
                    </a:cubicBezTo>
                    <a:cubicBezTo>
                      <a:pt x="704" y="117"/>
                      <a:pt x="706" y="100"/>
                      <a:pt x="716" y="92"/>
                    </a:cubicBezTo>
                    <a:cubicBezTo>
                      <a:pt x="741" y="69"/>
                      <a:pt x="773" y="53"/>
                      <a:pt x="800" y="32"/>
                    </a:cubicBezTo>
                    <a:cubicBezTo>
                      <a:pt x="811" y="22"/>
                      <a:pt x="825" y="12"/>
                      <a:pt x="840" y="8"/>
                    </a:cubicBezTo>
                    <a:cubicBezTo>
                      <a:pt x="850" y="5"/>
                      <a:pt x="872" y="0"/>
                      <a:pt x="872" y="0"/>
                    </a:cubicBezTo>
                    <a:cubicBezTo>
                      <a:pt x="920" y="1"/>
                      <a:pt x="968" y="1"/>
                      <a:pt x="1016" y="4"/>
                    </a:cubicBezTo>
                    <a:cubicBezTo>
                      <a:pt x="1029" y="4"/>
                      <a:pt x="1042" y="5"/>
                      <a:pt x="1056" y="8"/>
                    </a:cubicBezTo>
                    <a:cubicBezTo>
                      <a:pt x="1064" y="9"/>
                      <a:pt x="1080" y="16"/>
                      <a:pt x="1080" y="16"/>
                    </a:cubicBezTo>
                    <a:cubicBezTo>
                      <a:pt x="1094" y="26"/>
                      <a:pt x="1106" y="33"/>
                      <a:pt x="1116" y="48"/>
                    </a:cubicBezTo>
                    <a:cubicBezTo>
                      <a:pt x="1120" y="67"/>
                      <a:pt x="1132" y="80"/>
                      <a:pt x="1140" y="100"/>
                    </a:cubicBezTo>
                    <a:cubicBezTo>
                      <a:pt x="1148" y="122"/>
                      <a:pt x="1154" y="148"/>
                      <a:pt x="1160" y="172"/>
                    </a:cubicBezTo>
                    <a:cubicBezTo>
                      <a:pt x="1158" y="226"/>
                      <a:pt x="1163" y="309"/>
                      <a:pt x="1136" y="364"/>
                    </a:cubicBezTo>
                    <a:cubicBezTo>
                      <a:pt x="1121" y="437"/>
                      <a:pt x="1081" y="505"/>
                      <a:pt x="1048" y="572"/>
                    </a:cubicBezTo>
                    <a:cubicBezTo>
                      <a:pt x="1035" y="596"/>
                      <a:pt x="1027" y="624"/>
                      <a:pt x="1008" y="644"/>
                    </a:cubicBezTo>
                    <a:cubicBezTo>
                      <a:pt x="996" y="683"/>
                      <a:pt x="975" y="710"/>
                      <a:pt x="952" y="744"/>
                    </a:cubicBezTo>
                    <a:cubicBezTo>
                      <a:pt x="939" y="761"/>
                      <a:pt x="931" y="784"/>
                      <a:pt x="916" y="800"/>
                    </a:cubicBezTo>
                    <a:cubicBezTo>
                      <a:pt x="867" y="848"/>
                      <a:pt x="802" y="901"/>
                      <a:pt x="736" y="924"/>
                    </a:cubicBezTo>
                    <a:cubicBezTo>
                      <a:pt x="716" y="930"/>
                      <a:pt x="699" y="943"/>
                      <a:pt x="680" y="948"/>
                    </a:cubicBezTo>
                    <a:cubicBezTo>
                      <a:pt x="650" y="955"/>
                      <a:pt x="641" y="952"/>
                      <a:pt x="604" y="956"/>
                    </a:cubicBezTo>
                    <a:cubicBezTo>
                      <a:pt x="579" y="958"/>
                      <a:pt x="532" y="964"/>
                      <a:pt x="532" y="964"/>
                    </a:cubicBezTo>
                    <a:cubicBezTo>
                      <a:pt x="398" y="961"/>
                      <a:pt x="336" y="960"/>
                      <a:pt x="228" y="948"/>
                    </a:cubicBezTo>
                    <a:cubicBezTo>
                      <a:pt x="193" y="939"/>
                      <a:pt x="141" y="925"/>
                      <a:pt x="116" y="900"/>
                    </a:cubicBezTo>
                    <a:lnTo>
                      <a:pt x="144" y="908"/>
                    </a:ln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220" name="Freeform 11"/>
              <p:cNvSpPr>
                <a:spLocks/>
              </p:cNvSpPr>
              <p:nvPr/>
            </p:nvSpPr>
            <p:spPr bwMode="auto">
              <a:xfrm>
                <a:off x="3612" y="3622"/>
                <a:ext cx="464" cy="346"/>
              </a:xfrm>
              <a:custGeom>
                <a:avLst/>
                <a:gdLst/>
                <a:ahLst/>
                <a:cxnLst>
                  <a:cxn ang="0">
                    <a:pos x="428" y="286"/>
                  </a:cxn>
                  <a:cxn ang="0">
                    <a:pos x="392" y="270"/>
                  </a:cxn>
                  <a:cxn ang="0">
                    <a:pos x="248" y="322"/>
                  </a:cxn>
                  <a:cxn ang="0">
                    <a:pos x="204" y="338"/>
                  </a:cxn>
                  <a:cxn ang="0">
                    <a:pos x="172" y="346"/>
                  </a:cxn>
                  <a:cxn ang="0">
                    <a:pos x="92" y="326"/>
                  </a:cxn>
                  <a:cxn ang="0">
                    <a:pos x="20" y="266"/>
                  </a:cxn>
                  <a:cxn ang="0">
                    <a:pos x="0" y="178"/>
                  </a:cxn>
                  <a:cxn ang="0">
                    <a:pos x="36" y="70"/>
                  </a:cxn>
                  <a:cxn ang="0">
                    <a:pos x="120" y="10"/>
                  </a:cxn>
                  <a:cxn ang="0">
                    <a:pos x="304" y="18"/>
                  </a:cxn>
                  <a:cxn ang="0">
                    <a:pos x="388" y="66"/>
                  </a:cxn>
                  <a:cxn ang="0">
                    <a:pos x="464" y="78"/>
                  </a:cxn>
                  <a:cxn ang="0">
                    <a:pos x="444" y="214"/>
                  </a:cxn>
                  <a:cxn ang="0">
                    <a:pos x="428" y="286"/>
                  </a:cxn>
                </a:cxnLst>
                <a:rect l="0" t="0" r="r" b="b"/>
                <a:pathLst>
                  <a:path w="464" h="346">
                    <a:moveTo>
                      <a:pt x="428" y="286"/>
                    </a:moveTo>
                    <a:cubicBezTo>
                      <a:pt x="417" y="278"/>
                      <a:pt x="392" y="270"/>
                      <a:pt x="392" y="270"/>
                    </a:cubicBezTo>
                    <a:cubicBezTo>
                      <a:pt x="339" y="277"/>
                      <a:pt x="296" y="303"/>
                      <a:pt x="248" y="322"/>
                    </a:cubicBezTo>
                    <a:cubicBezTo>
                      <a:pt x="233" y="327"/>
                      <a:pt x="219" y="333"/>
                      <a:pt x="204" y="338"/>
                    </a:cubicBezTo>
                    <a:cubicBezTo>
                      <a:pt x="193" y="340"/>
                      <a:pt x="172" y="346"/>
                      <a:pt x="172" y="346"/>
                    </a:cubicBezTo>
                    <a:cubicBezTo>
                      <a:pt x="144" y="341"/>
                      <a:pt x="118" y="332"/>
                      <a:pt x="92" y="326"/>
                    </a:cubicBezTo>
                    <a:cubicBezTo>
                      <a:pt x="66" y="309"/>
                      <a:pt x="32" y="295"/>
                      <a:pt x="20" y="266"/>
                    </a:cubicBezTo>
                    <a:cubicBezTo>
                      <a:pt x="7" y="237"/>
                      <a:pt x="9" y="206"/>
                      <a:pt x="0" y="178"/>
                    </a:cubicBezTo>
                    <a:cubicBezTo>
                      <a:pt x="2" y="140"/>
                      <a:pt x="1" y="93"/>
                      <a:pt x="36" y="70"/>
                    </a:cubicBezTo>
                    <a:cubicBezTo>
                      <a:pt x="46" y="53"/>
                      <a:pt x="100" y="16"/>
                      <a:pt x="120" y="10"/>
                    </a:cubicBezTo>
                    <a:cubicBezTo>
                      <a:pt x="195" y="11"/>
                      <a:pt x="243" y="0"/>
                      <a:pt x="304" y="18"/>
                    </a:cubicBezTo>
                    <a:cubicBezTo>
                      <a:pt x="335" y="26"/>
                      <a:pt x="358" y="56"/>
                      <a:pt x="388" y="66"/>
                    </a:cubicBezTo>
                    <a:cubicBezTo>
                      <a:pt x="428" y="79"/>
                      <a:pt x="403" y="73"/>
                      <a:pt x="464" y="78"/>
                    </a:cubicBezTo>
                    <a:cubicBezTo>
                      <a:pt x="452" y="122"/>
                      <a:pt x="450" y="168"/>
                      <a:pt x="444" y="214"/>
                    </a:cubicBezTo>
                    <a:cubicBezTo>
                      <a:pt x="440" y="238"/>
                      <a:pt x="428" y="260"/>
                      <a:pt x="428" y="286"/>
                    </a:cubicBez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grpSp>
        <p:sp>
          <p:nvSpPr>
            <p:cNvPr id="121" name="Freeform 12"/>
            <p:cNvSpPr>
              <a:spLocks/>
            </p:cNvSpPr>
            <p:nvPr/>
          </p:nvSpPr>
          <p:spPr bwMode="auto">
            <a:xfrm>
              <a:off x="4775" y="1608"/>
              <a:ext cx="180" cy="200"/>
            </a:xfrm>
            <a:custGeom>
              <a:avLst/>
              <a:gdLst/>
              <a:ahLst/>
              <a:cxnLst>
                <a:cxn ang="0">
                  <a:pos x="0" y="180"/>
                </a:cxn>
                <a:cxn ang="0">
                  <a:pos x="36" y="160"/>
                </a:cxn>
                <a:cxn ang="0">
                  <a:pos x="36" y="84"/>
                </a:cxn>
                <a:cxn ang="0">
                  <a:pos x="36" y="16"/>
                </a:cxn>
                <a:cxn ang="0">
                  <a:pos x="72" y="0"/>
                </a:cxn>
                <a:cxn ang="0">
                  <a:pos x="148" y="48"/>
                </a:cxn>
                <a:cxn ang="0">
                  <a:pos x="180" y="92"/>
                </a:cxn>
                <a:cxn ang="0">
                  <a:pos x="176" y="160"/>
                </a:cxn>
                <a:cxn ang="0">
                  <a:pos x="0" y="152"/>
                </a:cxn>
                <a:cxn ang="0">
                  <a:pos x="48" y="200"/>
                </a:cxn>
              </a:cxnLst>
              <a:rect l="0" t="0" r="r" b="b"/>
              <a:pathLst>
                <a:path w="180" h="200">
                  <a:moveTo>
                    <a:pt x="0" y="180"/>
                  </a:moveTo>
                  <a:cubicBezTo>
                    <a:pt x="13" y="175"/>
                    <a:pt x="36" y="160"/>
                    <a:pt x="36" y="160"/>
                  </a:cubicBezTo>
                  <a:cubicBezTo>
                    <a:pt x="45" y="132"/>
                    <a:pt x="45" y="113"/>
                    <a:pt x="36" y="84"/>
                  </a:cubicBezTo>
                  <a:cubicBezTo>
                    <a:pt x="33" y="63"/>
                    <a:pt x="27" y="36"/>
                    <a:pt x="36" y="16"/>
                  </a:cubicBezTo>
                  <a:cubicBezTo>
                    <a:pt x="40" y="3"/>
                    <a:pt x="72" y="0"/>
                    <a:pt x="72" y="0"/>
                  </a:cubicBezTo>
                  <a:cubicBezTo>
                    <a:pt x="102" y="10"/>
                    <a:pt x="121" y="30"/>
                    <a:pt x="148" y="48"/>
                  </a:cubicBezTo>
                  <a:cubicBezTo>
                    <a:pt x="159" y="65"/>
                    <a:pt x="173" y="71"/>
                    <a:pt x="180" y="92"/>
                  </a:cubicBezTo>
                  <a:cubicBezTo>
                    <a:pt x="175" y="151"/>
                    <a:pt x="176" y="129"/>
                    <a:pt x="176" y="160"/>
                  </a:cubicBezTo>
                  <a:lnTo>
                    <a:pt x="0" y="152"/>
                  </a:lnTo>
                  <a:lnTo>
                    <a:pt x="48" y="200"/>
                  </a:ln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22" name="Oval 13"/>
            <p:cNvSpPr>
              <a:spLocks noChangeArrowheads="1"/>
            </p:cNvSpPr>
            <p:nvPr/>
          </p:nvSpPr>
          <p:spPr bwMode="auto">
            <a:xfrm rot="1102600">
              <a:off x="3829" y="2391"/>
              <a:ext cx="113" cy="219"/>
            </a:xfrm>
            <a:prstGeom prst="ellipse">
              <a:avLst/>
            </a:prstGeom>
            <a:solidFill>
              <a:srgbClr val="33CCFF"/>
            </a:solidFill>
            <a:ln w="9525">
              <a:solidFill>
                <a:srgbClr val="33CCFF"/>
              </a:solidFill>
              <a:round/>
              <a:headEnd/>
              <a:tailEnd/>
            </a:ln>
            <a:effectLst/>
          </p:spPr>
          <p:txBody>
            <a:bodyPr wrap="none" anchor="ctr">
              <a:prstTxWarp prst="textNoShape">
                <a:avLst/>
              </a:prstTxWarp>
            </a:bodyPr>
            <a:lstStyle/>
            <a:p>
              <a:endParaRPr lang="en-US"/>
            </a:p>
          </p:txBody>
        </p:sp>
        <p:sp>
          <p:nvSpPr>
            <p:cNvPr id="123" name="Oval 14"/>
            <p:cNvSpPr>
              <a:spLocks noChangeArrowheads="1"/>
            </p:cNvSpPr>
            <p:nvPr/>
          </p:nvSpPr>
          <p:spPr bwMode="auto">
            <a:xfrm>
              <a:off x="4469"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24" name="Oval 15"/>
            <p:cNvSpPr>
              <a:spLocks noChangeArrowheads="1"/>
            </p:cNvSpPr>
            <p:nvPr/>
          </p:nvSpPr>
          <p:spPr bwMode="auto">
            <a:xfrm>
              <a:off x="4967" y="1752"/>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5" name="Freeform 16"/>
            <p:cNvSpPr>
              <a:spLocks/>
            </p:cNvSpPr>
            <p:nvPr/>
          </p:nvSpPr>
          <p:spPr bwMode="auto">
            <a:xfrm>
              <a:off x="4684" y="1825"/>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26" name="Freeform 17"/>
            <p:cNvSpPr>
              <a:spLocks/>
            </p:cNvSpPr>
            <p:nvPr/>
          </p:nvSpPr>
          <p:spPr bwMode="auto">
            <a:xfrm rot="3533757">
              <a:off x="3994" y="1813"/>
              <a:ext cx="294" cy="75"/>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00FF"/>
            </a:solidFill>
            <a:ln w="9525">
              <a:solidFill>
                <a:srgbClr val="FF00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27" name="Oval 18"/>
            <p:cNvSpPr>
              <a:spLocks noChangeArrowheads="1"/>
            </p:cNvSpPr>
            <p:nvPr/>
          </p:nvSpPr>
          <p:spPr bwMode="auto">
            <a:xfrm rot="19101987">
              <a:off x="4103" y="2088"/>
              <a:ext cx="114"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8" name="Oval 19"/>
            <p:cNvSpPr>
              <a:spLocks noChangeArrowheads="1"/>
            </p:cNvSpPr>
            <p:nvPr/>
          </p:nvSpPr>
          <p:spPr bwMode="auto">
            <a:xfrm rot="5166377">
              <a:off x="3912" y="2270"/>
              <a:ext cx="146" cy="57"/>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29" name="Freeform 20"/>
            <p:cNvSpPr>
              <a:spLocks/>
            </p:cNvSpPr>
            <p:nvPr/>
          </p:nvSpPr>
          <p:spPr bwMode="auto">
            <a:xfrm>
              <a:off x="4007" y="2088"/>
              <a:ext cx="624" cy="448"/>
            </a:xfrm>
            <a:custGeom>
              <a:avLst/>
              <a:gdLst/>
              <a:ahLst/>
              <a:cxnLst>
                <a:cxn ang="0">
                  <a:pos x="46" y="384"/>
                </a:cxn>
                <a:cxn ang="0">
                  <a:pos x="50" y="328"/>
                </a:cxn>
                <a:cxn ang="0">
                  <a:pos x="54" y="252"/>
                </a:cxn>
                <a:cxn ang="0">
                  <a:pos x="78" y="180"/>
                </a:cxn>
                <a:cxn ang="0">
                  <a:pos x="90" y="136"/>
                </a:cxn>
                <a:cxn ang="0">
                  <a:pos x="102" y="124"/>
                </a:cxn>
                <a:cxn ang="0">
                  <a:pos x="126" y="88"/>
                </a:cxn>
                <a:cxn ang="0">
                  <a:pos x="254" y="24"/>
                </a:cxn>
                <a:cxn ang="0">
                  <a:pos x="298" y="8"/>
                </a:cxn>
                <a:cxn ang="0">
                  <a:pos x="330" y="0"/>
                </a:cxn>
                <a:cxn ang="0">
                  <a:pos x="422" y="12"/>
                </a:cxn>
                <a:cxn ang="0">
                  <a:pos x="518" y="8"/>
                </a:cxn>
                <a:cxn ang="0">
                  <a:pos x="574" y="84"/>
                </a:cxn>
                <a:cxn ang="0">
                  <a:pos x="370" y="264"/>
                </a:cxn>
                <a:cxn ang="0">
                  <a:pos x="266" y="300"/>
                </a:cxn>
                <a:cxn ang="0">
                  <a:pos x="22" y="400"/>
                </a:cxn>
                <a:cxn ang="0">
                  <a:pos x="30" y="356"/>
                </a:cxn>
                <a:cxn ang="0">
                  <a:pos x="46" y="324"/>
                </a:cxn>
              </a:cxnLst>
              <a:rect l="0" t="0" r="r" b="b"/>
              <a:pathLst>
                <a:path w="574" h="400">
                  <a:moveTo>
                    <a:pt x="46" y="384"/>
                  </a:moveTo>
                  <a:cubicBezTo>
                    <a:pt x="52" y="364"/>
                    <a:pt x="43" y="347"/>
                    <a:pt x="50" y="328"/>
                  </a:cubicBezTo>
                  <a:cubicBezTo>
                    <a:pt x="51" y="302"/>
                    <a:pt x="50" y="277"/>
                    <a:pt x="54" y="252"/>
                  </a:cubicBezTo>
                  <a:cubicBezTo>
                    <a:pt x="56" y="227"/>
                    <a:pt x="72" y="203"/>
                    <a:pt x="78" y="180"/>
                  </a:cubicBezTo>
                  <a:cubicBezTo>
                    <a:pt x="81" y="165"/>
                    <a:pt x="81" y="148"/>
                    <a:pt x="90" y="136"/>
                  </a:cubicBezTo>
                  <a:cubicBezTo>
                    <a:pt x="93" y="131"/>
                    <a:pt x="98" y="128"/>
                    <a:pt x="102" y="124"/>
                  </a:cubicBezTo>
                  <a:cubicBezTo>
                    <a:pt x="110" y="112"/>
                    <a:pt x="114" y="96"/>
                    <a:pt x="126" y="88"/>
                  </a:cubicBezTo>
                  <a:cubicBezTo>
                    <a:pt x="167" y="60"/>
                    <a:pt x="204" y="34"/>
                    <a:pt x="254" y="24"/>
                  </a:cubicBezTo>
                  <a:cubicBezTo>
                    <a:pt x="270" y="20"/>
                    <a:pt x="282" y="13"/>
                    <a:pt x="298" y="8"/>
                  </a:cubicBezTo>
                  <a:cubicBezTo>
                    <a:pt x="308" y="4"/>
                    <a:pt x="330" y="0"/>
                    <a:pt x="330" y="0"/>
                  </a:cubicBezTo>
                  <a:cubicBezTo>
                    <a:pt x="364" y="2"/>
                    <a:pt x="389" y="6"/>
                    <a:pt x="422" y="12"/>
                  </a:cubicBezTo>
                  <a:cubicBezTo>
                    <a:pt x="454" y="10"/>
                    <a:pt x="485" y="8"/>
                    <a:pt x="518" y="8"/>
                  </a:cubicBezTo>
                  <a:cubicBezTo>
                    <a:pt x="540" y="8"/>
                    <a:pt x="564" y="65"/>
                    <a:pt x="574" y="84"/>
                  </a:cubicBezTo>
                  <a:cubicBezTo>
                    <a:pt x="556" y="171"/>
                    <a:pt x="455" y="246"/>
                    <a:pt x="370" y="264"/>
                  </a:cubicBezTo>
                  <a:cubicBezTo>
                    <a:pt x="337" y="280"/>
                    <a:pt x="301" y="294"/>
                    <a:pt x="266" y="300"/>
                  </a:cubicBezTo>
                  <a:cubicBezTo>
                    <a:pt x="184" y="332"/>
                    <a:pt x="100" y="360"/>
                    <a:pt x="22" y="400"/>
                  </a:cubicBezTo>
                  <a:cubicBezTo>
                    <a:pt x="13" y="373"/>
                    <a:pt x="0" y="375"/>
                    <a:pt x="30" y="356"/>
                  </a:cubicBezTo>
                  <a:cubicBezTo>
                    <a:pt x="39" y="328"/>
                    <a:pt x="32" y="337"/>
                    <a:pt x="46" y="324"/>
                  </a:cubicBez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30" name="Freeform 21"/>
            <p:cNvSpPr>
              <a:spLocks/>
            </p:cNvSpPr>
            <p:nvPr/>
          </p:nvSpPr>
          <p:spPr bwMode="auto">
            <a:xfrm>
              <a:off x="4343" y="1944"/>
              <a:ext cx="78" cy="128"/>
            </a:xfrm>
            <a:custGeom>
              <a:avLst/>
              <a:gdLst/>
              <a:ahLst/>
              <a:cxnLst>
                <a:cxn ang="0">
                  <a:pos x="62" y="44"/>
                </a:cxn>
                <a:cxn ang="0">
                  <a:pos x="46" y="8"/>
                </a:cxn>
                <a:cxn ang="0">
                  <a:pos x="22" y="0"/>
                </a:cxn>
                <a:cxn ang="0">
                  <a:pos x="6" y="28"/>
                </a:cxn>
                <a:cxn ang="0">
                  <a:pos x="14" y="76"/>
                </a:cxn>
                <a:cxn ang="0">
                  <a:pos x="38" y="84"/>
                </a:cxn>
                <a:cxn ang="0">
                  <a:pos x="66" y="64"/>
                </a:cxn>
                <a:cxn ang="0">
                  <a:pos x="62" y="44"/>
                </a:cxn>
              </a:cxnLst>
              <a:rect l="0" t="0" r="r" b="b"/>
              <a:pathLst>
                <a:path w="66" h="84">
                  <a:moveTo>
                    <a:pt x="62" y="44"/>
                  </a:moveTo>
                  <a:cubicBezTo>
                    <a:pt x="60" y="40"/>
                    <a:pt x="54" y="13"/>
                    <a:pt x="46" y="8"/>
                  </a:cubicBezTo>
                  <a:cubicBezTo>
                    <a:pt x="38" y="3"/>
                    <a:pt x="22" y="0"/>
                    <a:pt x="22" y="0"/>
                  </a:cubicBezTo>
                  <a:cubicBezTo>
                    <a:pt x="5" y="5"/>
                    <a:pt x="0" y="10"/>
                    <a:pt x="6" y="28"/>
                  </a:cubicBezTo>
                  <a:cubicBezTo>
                    <a:pt x="7" y="44"/>
                    <a:pt x="0" y="66"/>
                    <a:pt x="14" y="76"/>
                  </a:cubicBezTo>
                  <a:cubicBezTo>
                    <a:pt x="20" y="80"/>
                    <a:pt x="38" y="84"/>
                    <a:pt x="38" y="84"/>
                  </a:cubicBezTo>
                  <a:cubicBezTo>
                    <a:pt x="65" y="74"/>
                    <a:pt x="59" y="84"/>
                    <a:pt x="66" y="64"/>
                  </a:cubicBezTo>
                  <a:cubicBezTo>
                    <a:pt x="57" y="38"/>
                    <a:pt x="52" y="34"/>
                    <a:pt x="62" y="44"/>
                  </a:cubicBezTo>
                  <a:close/>
                </a:path>
              </a:pathLst>
            </a:custGeom>
            <a:solidFill>
              <a:srgbClr val="FFFF00"/>
            </a:solidFill>
            <a:ln w="9525">
              <a:solidFill>
                <a:srgbClr val="FFFF00"/>
              </a:solidFill>
              <a:round/>
              <a:headEnd/>
              <a:tailEnd/>
            </a:ln>
            <a:effectLst/>
          </p:spPr>
          <p:txBody>
            <a:bodyPr wrap="none" anchor="ctr">
              <a:prstTxWarp prst="textNoShape">
                <a:avLst/>
              </a:prstTxWarp>
            </a:bodyPr>
            <a:lstStyle/>
            <a:p>
              <a:endParaRPr lang="en-US"/>
            </a:p>
          </p:txBody>
        </p:sp>
        <p:sp>
          <p:nvSpPr>
            <p:cNvPr id="131" name="Oval 22"/>
            <p:cNvSpPr>
              <a:spLocks noChangeArrowheads="1"/>
            </p:cNvSpPr>
            <p:nvPr/>
          </p:nvSpPr>
          <p:spPr bwMode="auto">
            <a:xfrm>
              <a:off x="4583"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2" name="Oval 23"/>
            <p:cNvSpPr>
              <a:spLocks noChangeArrowheads="1"/>
            </p:cNvSpPr>
            <p:nvPr/>
          </p:nvSpPr>
          <p:spPr bwMode="auto">
            <a:xfrm>
              <a:off x="4640" y="1871"/>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3" name="Oval 24"/>
            <p:cNvSpPr>
              <a:spLocks noChangeArrowheads="1"/>
            </p:cNvSpPr>
            <p:nvPr/>
          </p:nvSpPr>
          <p:spPr bwMode="auto">
            <a:xfrm>
              <a:off x="4464" y="2042"/>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4" name="Oval 25"/>
            <p:cNvSpPr>
              <a:spLocks noChangeArrowheads="1"/>
            </p:cNvSpPr>
            <p:nvPr/>
          </p:nvSpPr>
          <p:spPr bwMode="auto">
            <a:xfrm rot="6226640">
              <a:off x="3953" y="2144"/>
              <a:ext cx="147" cy="56"/>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35" name="Oval 26"/>
            <p:cNvSpPr>
              <a:spLocks noChangeArrowheads="1"/>
            </p:cNvSpPr>
            <p:nvPr/>
          </p:nvSpPr>
          <p:spPr bwMode="auto">
            <a:xfrm rot="2539288">
              <a:off x="3716" y="2610"/>
              <a:ext cx="170"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grpSp>
          <p:nvGrpSpPr>
            <p:cNvPr id="136" name="Group 27"/>
            <p:cNvGrpSpPr>
              <a:grpSpLocks/>
            </p:cNvGrpSpPr>
            <p:nvPr/>
          </p:nvGrpSpPr>
          <p:grpSpPr bwMode="auto">
            <a:xfrm rot="14044362">
              <a:off x="3119" y="2128"/>
              <a:ext cx="198" cy="73"/>
              <a:chOff x="3480" y="3456"/>
              <a:chExt cx="168" cy="48"/>
            </a:xfrm>
          </p:grpSpPr>
          <p:sp>
            <p:nvSpPr>
              <p:cNvPr id="217" name="Oval 28"/>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8" name="Freeform 29"/>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7" name="Group 30"/>
            <p:cNvGrpSpPr>
              <a:grpSpLocks/>
            </p:cNvGrpSpPr>
            <p:nvPr/>
          </p:nvGrpSpPr>
          <p:grpSpPr bwMode="auto">
            <a:xfrm>
              <a:off x="3335" y="2280"/>
              <a:ext cx="198" cy="73"/>
              <a:chOff x="3480" y="3456"/>
              <a:chExt cx="168" cy="48"/>
            </a:xfrm>
          </p:grpSpPr>
          <p:sp>
            <p:nvSpPr>
              <p:cNvPr id="215" name="Oval 31"/>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6" name="Freeform 32"/>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8" name="Group 137"/>
            <p:cNvGrpSpPr>
              <a:grpSpLocks/>
            </p:cNvGrpSpPr>
            <p:nvPr/>
          </p:nvGrpSpPr>
          <p:grpSpPr bwMode="auto">
            <a:xfrm rot="1333008">
              <a:off x="3575" y="2184"/>
              <a:ext cx="198" cy="73"/>
              <a:chOff x="3480" y="3456"/>
              <a:chExt cx="168" cy="48"/>
            </a:xfrm>
          </p:grpSpPr>
          <p:sp>
            <p:nvSpPr>
              <p:cNvPr id="213" name="Oval 34"/>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4" name="Freeform 35"/>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9" name="Group 36"/>
            <p:cNvGrpSpPr>
              <a:grpSpLocks/>
            </p:cNvGrpSpPr>
            <p:nvPr/>
          </p:nvGrpSpPr>
          <p:grpSpPr bwMode="auto">
            <a:xfrm>
              <a:off x="3335" y="2040"/>
              <a:ext cx="198" cy="73"/>
              <a:chOff x="3480" y="3456"/>
              <a:chExt cx="168" cy="48"/>
            </a:xfrm>
          </p:grpSpPr>
          <p:sp>
            <p:nvSpPr>
              <p:cNvPr id="211" name="Oval 37"/>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2" name="Freeform 38"/>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40" name="Group 39"/>
            <p:cNvGrpSpPr>
              <a:grpSpLocks/>
            </p:cNvGrpSpPr>
            <p:nvPr/>
          </p:nvGrpSpPr>
          <p:grpSpPr bwMode="auto">
            <a:xfrm>
              <a:off x="3671" y="1992"/>
              <a:ext cx="198" cy="73"/>
              <a:chOff x="3480" y="3456"/>
              <a:chExt cx="168" cy="48"/>
            </a:xfrm>
          </p:grpSpPr>
          <p:sp>
            <p:nvSpPr>
              <p:cNvPr id="209" name="Oval 40"/>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0" name="Freeform 41"/>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41" name="Oval 42"/>
            <p:cNvSpPr>
              <a:spLocks noChangeArrowheads="1"/>
            </p:cNvSpPr>
            <p:nvPr/>
          </p:nvSpPr>
          <p:spPr bwMode="auto">
            <a:xfrm>
              <a:off x="3911" y="2760"/>
              <a:ext cx="96" cy="96"/>
            </a:xfrm>
            <a:prstGeom prst="ellipse">
              <a:avLst/>
            </a:prstGeom>
            <a:solidFill>
              <a:schemeClr val="folHlink"/>
            </a:solidFill>
            <a:ln w="9525">
              <a:solidFill>
                <a:schemeClr val="folHlink"/>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42" name="Oval 67"/>
            <p:cNvSpPr>
              <a:spLocks noChangeArrowheads="1"/>
            </p:cNvSpPr>
            <p:nvPr/>
          </p:nvSpPr>
          <p:spPr bwMode="auto">
            <a:xfrm>
              <a:off x="4871" y="165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3" name="Oval 68"/>
            <p:cNvSpPr>
              <a:spLocks noChangeArrowheads="1"/>
            </p:cNvSpPr>
            <p:nvPr/>
          </p:nvSpPr>
          <p:spPr bwMode="auto">
            <a:xfrm>
              <a:off x="4823" y="1608"/>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4" name="Oval 69"/>
            <p:cNvSpPr>
              <a:spLocks noChangeArrowheads="1"/>
            </p:cNvSpPr>
            <p:nvPr/>
          </p:nvSpPr>
          <p:spPr bwMode="auto">
            <a:xfrm>
              <a:off x="4775" y="170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5" name="Oval 70"/>
            <p:cNvSpPr>
              <a:spLocks noChangeArrowheads="1"/>
            </p:cNvSpPr>
            <p:nvPr/>
          </p:nvSpPr>
          <p:spPr bwMode="auto">
            <a:xfrm>
              <a:off x="4851" y="173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6" name="Oval 71"/>
            <p:cNvSpPr>
              <a:spLocks noChangeArrowheads="1"/>
            </p:cNvSpPr>
            <p:nvPr/>
          </p:nvSpPr>
          <p:spPr bwMode="auto">
            <a:xfrm>
              <a:off x="3575" y="2664"/>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7" name="Oval 72"/>
            <p:cNvSpPr>
              <a:spLocks noChangeArrowheads="1"/>
            </p:cNvSpPr>
            <p:nvPr/>
          </p:nvSpPr>
          <p:spPr bwMode="auto">
            <a:xfrm>
              <a:off x="3575" y="256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8" name="Oval 73"/>
            <p:cNvSpPr>
              <a:spLocks noChangeArrowheads="1"/>
            </p:cNvSpPr>
            <p:nvPr/>
          </p:nvSpPr>
          <p:spPr bwMode="auto">
            <a:xfrm rot="18497410">
              <a:off x="3475" y="262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9" name="Oval 74"/>
            <p:cNvSpPr>
              <a:spLocks noChangeArrowheads="1"/>
            </p:cNvSpPr>
            <p:nvPr/>
          </p:nvSpPr>
          <p:spPr bwMode="auto">
            <a:xfrm rot="18497410">
              <a:off x="3671" y="27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0" name="Oval 75"/>
            <p:cNvSpPr>
              <a:spLocks noChangeArrowheads="1"/>
            </p:cNvSpPr>
            <p:nvPr/>
          </p:nvSpPr>
          <p:spPr bwMode="auto">
            <a:xfrm>
              <a:off x="3527" y="2760"/>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1" name="Oval 76"/>
            <p:cNvSpPr>
              <a:spLocks noChangeArrowheads="1"/>
            </p:cNvSpPr>
            <p:nvPr/>
          </p:nvSpPr>
          <p:spPr bwMode="auto">
            <a:xfrm>
              <a:off x="3671"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2" name="Oval 77"/>
            <p:cNvSpPr>
              <a:spLocks noChangeArrowheads="1"/>
            </p:cNvSpPr>
            <p:nvPr/>
          </p:nvSpPr>
          <p:spPr bwMode="auto">
            <a:xfrm>
              <a:off x="3479"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3" name="Oval 78"/>
            <p:cNvSpPr>
              <a:spLocks noChangeArrowheads="1"/>
            </p:cNvSpPr>
            <p:nvPr/>
          </p:nvSpPr>
          <p:spPr bwMode="auto">
            <a:xfrm>
              <a:off x="3431" y="2712"/>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4" name="Freeform 79"/>
            <p:cNvSpPr>
              <a:spLocks/>
            </p:cNvSpPr>
            <p:nvPr/>
          </p:nvSpPr>
          <p:spPr bwMode="auto">
            <a:xfrm>
              <a:off x="2855" y="2040"/>
              <a:ext cx="336" cy="384"/>
            </a:xfrm>
            <a:custGeom>
              <a:avLst/>
              <a:gdLst/>
              <a:ahLst/>
              <a:cxnLst>
                <a:cxn ang="0">
                  <a:pos x="0" y="0"/>
                </a:cxn>
                <a:cxn ang="0">
                  <a:pos x="288" y="96"/>
                </a:cxn>
                <a:cxn ang="0">
                  <a:pos x="288" y="384"/>
                </a:cxn>
              </a:cxnLst>
              <a:rect l="0" t="0" r="r" b="b"/>
              <a:pathLst>
                <a:path w="336" h="384">
                  <a:moveTo>
                    <a:pt x="0" y="0"/>
                  </a:moveTo>
                  <a:cubicBezTo>
                    <a:pt x="119" y="15"/>
                    <a:pt x="239" y="31"/>
                    <a:pt x="288" y="96"/>
                  </a:cubicBezTo>
                  <a:cubicBezTo>
                    <a:pt x="336" y="160"/>
                    <a:pt x="288" y="336"/>
                    <a:pt x="288" y="38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5" name="Freeform 80"/>
            <p:cNvSpPr>
              <a:spLocks/>
            </p:cNvSpPr>
            <p:nvPr/>
          </p:nvSpPr>
          <p:spPr bwMode="auto">
            <a:xfrm>
              <a:off x="3191" y="2568"/>
              <a:ext cx="255" cy="336"/>
            </a:xfrm>
            <a:custGeom>
              <a:avLst/>
              <a:gdLst/>
              <a:ahLst/>
              <a:cxnLst>
                <a:cxn ang="0">
                  <a:pos x="0" y="0"/>
                </a:cxn>
                <a:cxn ang="0">
                  <a:pos x="240" y="144"/>
                </a:cxn>
                <a:cxn ang="0">
                  <a:pos x="96" y="336"/>
                </a:cxn>
              </a:cxnLst>
              <a:rect l="0" t="0" r="r" b="b"/>
              <a:pathLst>
                <a:path w="255" h="336">
                  <a:moveTo>
                    <a:pt x="0" y="0"/>
                  </a:moveTo>
                  <a:cubicBezTo>
                    <a:pt x="112" y="44"/>
                    <a:pt x="224" y="88"/>
                    <a:pt x="240" y="144"/>
                  </a:cubicBezTo>
                  <a:cubicBezTo>
                    <a:pt x="255" y="199"/>
                    <a:pt x="120" y="304"/>
                    <a:pt x="96" y="33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56" name="Text Box 81"/>
            <p:cNvSpPr txBox="1">
              <a:spLocks noChangeArrowheads="1"/>
            </p:cNvSpPr>
            <p:nvPr/>
          </p:nvSpPr>
          <p:spPr bwMode="auto">
            <a:xfrm>
              <a:off x="2787" y="2424"/>
              <a:ext cx="42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NO</a:t>
              </a:r>
              <a:r>
                <a:rPr lang="en-US" sz="1800" baseline="-25000">
                  <a:latin typeface="Book Antiqua" charset="0"/>
                </a:rPr>
                <a:t>3</a:t>
              </a:r>
              <a:r>
                <a:rPr lang="en-US" sz="1800" baseline="30000">
                  <a:latin typeface="Book Antiqua" charset="0"/>
                </a:rPr>
                <a:t>-</a:t>
              </a:r>
              <a:endParaRPr lang="en-US" sz="1800">
                <a:latin typeface="Book Antiqua" charset="0"/>
              </a:endParaRPr>
            </a:p>
          </p:txBody>
        </p:sp>
        <p:sp>
          <p:nvSpPr>
            <p:cNvPr id="157" name="Text Box 82"/>
            <p:cNvSpPr txBox="1">
              <a:spLocks noChangeArrowheads="1"/>
            </p:cNvSpPr>
            <p:nvPr/>
          </p:nvSpPr>
          <p:spPr bwMode="auto">
            <a:xfrm>
              <a:off x="3067" y="2838"/>
              <a:ext cx="28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a:t>
              </a:r>
              <a:r>
                <a:rPr lang="en-US" sz="1800" baseline="-25000">
                  <a:latin typeface="Book Antiqua" charset="0"/>
                </a:rPr>
                <a:t>2</a:t>
              </a:r>
              <a:endParaRPr lang="en-US" sz="1800">
                <a:latin typeface="Book Antiqua" charset="0"/>
              </a:endParaRPr>
            </a:p>
          </p:txBody>
        </p:sp>
        <p:sp>
          <p:nvSpPr>
            <p:cNvPr id="158" name="Oval 83"/>
            <p:cNvSpPr>
              <a:spLocks noChangeArrowheads="1"/>
            </p:cNvSpPr>
            <p:nvPr/>
          </p:nvSpPr>
          <p:spPr bwMode="auto">
            <a:xfrm>
              <a:off x="3383" y="2596"/>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59" name="Oval 84"/>
            <p:cNvSpPr>
              <a:spLocks noChangeArrowheads="1"/>
            </p:cNvSpPr>
            <p:nvPr/>
          </p:nvSpPr>
          <p:spPr bwMode="auto">
            <a:xfrm>
              <a:off x="3655" y="2600"/>
              <a:ext cx="64"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0" name="Oval 85"/>
            <p:cNvSpPr>
              <a:spLocks noChangeArrowheads="1"/>
            </p:cNvSpPr>
            <p:nvPr/>
          </p:nvSpPr>
          <p:spPr bwMode="auto">
            <a:xfrm>
              <a:off x="3523" y="2688"/>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1" name="Oval 86"/>
            <p:cNvSpPr>
              <a:spLocks noChangeArrowheads="1"/>
            </p:cNvSpPr>
            <p:nvPr/>
          </p:nvSpPr>
          <p:spPr bwMode="auto">
            <a:xfrm>
              <a:off x="3623" y="2760"/>
              <a:ext cx="68" cy="68"/>
            </a:xfrm>
            <a:prstGeom prst="ellipse">
              <a:avLst/>
            </a:prstGeom>
            <a:solidFill>
              <a:srgbClr val="990099"/>
            </a:solidFill>
            <a:ln w="9525">
              <a:solidFill>
                <a:srgbClr val="990099"/>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2" name="Text Box 87"/>
            <p:cNvSpPr txBox="1">
              <a:spLocks noChangeArrowheads="1"/>
            </p:cNvSpPr>
            <p:nvPr/>
          </p:nvSpPr>
          <p:spPr bwMode="auto">
            <a:xfrm>
              <a:off x="2477" y="1840"/>
              <a:ext cx="462"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NH</a:t>
              </a:r>
              <a:r>
                <a:rPr lang="en-US" sz="1800" baseline="-25000">
                  <a:latin typeface="Book Antiqua" charset="0"/>
                </a:rPr>
                <a:t>4</a:t>
              </a:r>
              <a:r>
                <a:rPr lang="en-US" sz="1800" baseline="30000">
                  <a:latin typeface="Book Antiqua" charset="0"/>
                </a:rPr>
                <a:t>+</a:t>
              </a:r>
              <a:endParaRPr lang="en-US" sz="1800">
                <a:latin typeface="Book Antiqua" charset="0"/>
              </a:endParaRPr>
            </a:p>
          </p:txBody>
        </p:sp>
        <p:sp>
          <p:nvSpPr>
            <p:cNvPr id="163" name="Freeform 88"/>
            <p:cNvSpPr>
              <a:spLocks/>
            </p:cNvSpPr>
            <p:nvPr/>
          </p:nvSpPr>
          <p:spPr bwMode="auto">
            <a:xfrm>
              <a:off x="3095" y="1752"/>
              <a:ext cx="48" cy="384"/>
            </a:xfrm>
            <a:custGeom>
              <a:avLst/>
              <a:gdLst/>
              <a:ahLst/>
              <a:cxnLst>
                <a:cxn ang="0">
                  <a:pos x="48" y="0"/>
                </a:cxn>
                <a:cxn ang="0">
                  <a:pos x="0" y="288"/>
                </a:cxn>
                <a:cxn ang="0">
                  <a:pos x="48" y="384"/>
                </a:cxn>
              </a:cxnLst>
              <a:rect l="0" t="0" r="r" b="b"/>
              <a:pathLst>
                <a:path w="48" h="384">
                  <a:moveTo>
                    <a:pt x="48" y="0"/>
                  </a:moveTo>
                  <a:cubicBezTo>
                    <a:pt x="24" y="112"/>
                    <a:pt x="0" y="224"/>
                    <a:pt x="0" y="288"/>
                  </a:cubicBezTo>
                  <a:cubicBezTo>
                    <a:pt x="0" y="352"/>
                    <a:pt x="40" y="368"/>
                    <a:pt x="48" y="384"/>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64" name="Text Box 89"/>
            <p:cNvSpPr txBox="1">
              <a:spLocks noChangeArrowheads="1"/>
            </p:cNvSpPr>
            <p:nvPr/>
          </p:nvSpPr>
          <p:spPr bwMode="auto">
            <a:xfrm>
              <a:off x="3037" y="1518"/>
              <a:ext cx="27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O</a:t>
              </a:r>
              <a:r>
                <a:rPr lang="en-US" sz="1800" baseline="-25000">
                  <a:latin typeface="Book Antiqua" charset="0"/>
                </a:rPr>
                <a:t>2</a:t>
              </a:r>
              <a:endParaRPr lang="en-US" sz="1800">
                <a:latin typeface="Book Antiqua" charset="0"/>
              </a:endParaRPr>
            </a:p>
          </p:txBody>
        </p:sp>
        <p:sp>
          <p:nvSpPr>
            <p:cNvPr id="165" name="Freeform 90"/>
            <p:cNvSpPr>
              <a:spLocks/>
            </p:cNvSpPr>
            <p:nvPr/>
          </p:nvSpPr>
          <p:spPr bwMode="auto">
            <a:xfrm>
              <a:off x="3959" y="242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6" name="Freeform 91"/>
            <p:cNvSpPr>
              <a:spLocks/>
            </p:cNvSpPr>
            <p:nvPr/>
          </p:nvSpPr>
          <p:spPr bwMode="auto">
            <a:xfrm>
              <a:off x="4343" y="218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7" name="Text Box 92"/>
            <p:cNvSpPr txBox="1">
              <a:spLocks noChangeArrowheads="1"/>
            </p:cNvSpPr>
            <p:nvPr/>
          </p:nvSpPr>
          <p:spPr bwMode="auto">
            <a:xfrm>
              <a:off x="4123" y="2128"/>
              <a:ext cx="284" cy="231"/>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latin typeface="Book Antiqua" charset="0"/>
                </a:rPr>
                <a:t>H</a:t>
              </a:r>
              <a:r>
                <a:rPr lang="en-US" sz="1800" baseline="-25000">
                  <a:solidFill>
                    <a:srgbClr val="4C4C4C"/>
                  </a:solidFill>
                  <a:latin typeface="Book Antiqua" charset="0"/>
                </a:rPr>
                <a:t>2</a:t>
              </a:r>
              <a:endParaRPr lang="en-US" sz="1800">
                <a:solidFill>
                  <a:srgbClr val="4C4C4C"/>
                </a:solidFill>
                <a:latin typeface="Book Antiqua" charset="0"/>
              </a:endParaRPr>
            </a:p>
          </p:txBody>
        </p:sp>
        <p:sp>
          <p:nvSpPr>
            <p:cNvPr id="168" name="Line 93"/>
            <p:cNvSpPr>
              <a:spLocks noChangeShapeType="1"/>
            </p:cNvSpPr>
            <p:nvPr/>
          </p:nvSpPr>
          <p:spPr bwMode="auto">
            <a:xfrm flipH="1">
              <a:off x="4295" y="2040"/>
              <a:ext cx="96"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69" name="Line 94"/>
            <p:cNvSpPr>
              <a:spLocks noChangeShapeType="1"/>
            </p:cNvSpPr>
            <p:nvPr/>
          </p:nvSpPr>
          <p:spPr bwMode="auto">
            <a:xfrm flipH="1">
              <a:off x="4103" y="2280"/>
              <a:ext cx="48"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70" name="Oval 101"/>
            <p:cNvSpPr>
              <a:spLocks noChangeArrowheads="1"/>
            </p:cNvSpPr>
            <p:nvPr/>
          </p:nvSpPr>
          <p:spPr bwMode="auto">
            <a:xfrm>
              <a:off x="5111" y="1896"/>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71" name="Freeform 102"/>
            <p:cNvSpPr>
              <a:spLocks/>
            </p:cNvSpPr>
            <p:nvPr/>
          </p:nvSpPr>
          <p:spPr bwMode="auto">
            <a:xfrm>
              <a:off x="5219" y="1608"/>
              <a:ext cx="84" cy="300"/>
            </a:xfrm>
            <a:custGeom>
              <a:avLst/>
              <a:gdLst/>
              <a:ahLst/>
              <a:cxnLst>
                <a:cxn ang="0">
                  <a:pos x="0" y="108"/>
                </a:cxn>
                <a:cxn ang="0">
                  <a:pos x="56" y="0"/>
                </a:cxn>
              </a:cxnLst>
              <a:rect l="0" t="0" r="r" b="b"/>
              <a:pathLst>
                <a:path w="56" h="108">
                  <a:moveTo>
                    <a:pt x="0" y="108"/>
                  </a:moveTo>
                  <a:cubicBezTo>
                    <a:pt x="45" y="85"/>
                    <a:pt x="56" y="47"/>
                    <a:pt x="56"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2" name="Text Box 103"/>
            <p:cNvSpPr txBox="1">
              <a:spLocks noChangeArrowheads="1"/>
            </p:cNvSpPr>
            <p:nvPr/>
          </p:nvSpPr>
          <p:spPr bwMode="auto">
            <a:xfrm>
              <a:off x="4896" y="1390"/>
              <a:ext cx="675" cy="212"/>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600">
                  <a:latin typeface="Book Antiqua" charset="0"/>
                </a:rPr>
                <a:t>Acyl-HSL</a:t>
              </a:r>
            </a:p>
          </p:txBody>
        </p:sp>
        <p:sp>
          <p:nvSpPr>
            <p:cNvPr id="173" name="Freeform 104"/>
            <p:cNvSpPr>
              <a:spLocks/>
            </p:cNvSpPr>
            <p:nvPr/>
          </p:nvSpPr>
          <p:spPr bwMode="auto">
            <a:xfrm>
              <a:off x="5027" y="1596"/>
              <a:ext cx="92" cy="164"/>
            </a:xfrm>
            <a:custGeom>
              <a:avLst/>
              <a:gdLst/>
              <a:ahLst/>
              <a:cxnLst>
                <a:cxn ang="0">
                  <a:pos x="92" y="0"/>
                </a:cxn>
                <a:cxn ang="0">
                  <a:pos x="68" y="20"/>
                </a:cxn>
                <a:cxn ang="0">
                  <a:pos x="24" y="92"/>
                </a:cxn>
                <a:cxn ang="0">
                  <a:pos x="0" y="164"/>
                </a:cxn>
              </a:cxnLst>
              <a:rect l="0" t="0" r="r" b="b"/>
              <a:pathLst>
                <a:path w="92" h="164">
                  <a:moveTo>
                    <a:pt x="92" y="0"/>
                  </a:moveTo>
                  <a:cubicBezTo>
                    <a:pt x="84" y="7"/>
                    <a:pt x="74" y="12"/>
                    <a:pt x="68" y="20"/>
                  </a:cubicBezTo>
                  <a:cubicBezTo>
                    <a:pt x="48" y="41"/>
                    <a:pt x="39" y="68"/>
                    <a:pt x="24" y="92"/>
                  </a:cubicBezTo>
                  <a:cubicBezTo>
                    <a:pt x="17" y="116"/>
                    <a:pt x="11" y="141"/>
                    <a:pt x="0" y="16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4" name="Text Box 105"/>
            <p:cNvSpPr txBox="1">
              <a:spLocks noChangeArrowheads="1"/>
            </p:cNvSpPr>
            <p:nvPr/>
          </p:nvSpPr>
          <p:spPr bwMode="auto">
            <a:xfrm>
              <a:off x="3320" y="1653"/>
              <a:ext cx="56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HPO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5" name="Freeform 106"/>
            <p:cNvSpPr>
              <a:spLocks/>
            </p:cNvSpPr>
            <p:nvPr/>
          </p:nvSpPr>
          <p:spPr bwMode="auto">
            <a:xfrm>
              <a:off x="3831" y="1720"/>
              <a:ext cx="208" cy="32"/>
            </a:xfrm>
            <a:custGeom>
              <a:avLst/>
              <a:gdLst/>
              <a:ahLst/>
              <a:cxnLst>
                <a:cxn ang="0">
                  <a:pos x="0" y="32"/>
                </a:cxn>
                <a:cxn ang="0">
                  <a:pos x="72" y="8"/>
                </a:cxn>
                <a:cxn ang="0">
                  <a:pos x="96" y="0"/>
                </a:cxn>
                <a:cxn ang="0">
                  <a:pos x="208" y="16"/>
                </a:cxn>
              </a:cxnLst>
              <a:rect l="0" t="0" r="r" b="b"/>
              <a:pathLst>
                <a:path w="208" h="32">
                  <a:moveTo>
                    <a:pt x="0" y="32"/>
                  </a:moveTo>
                  <a:cubicBezTo>
                    <a:pt x="0" y="32"/>
                    <a:pt x="56" y="13"/>
                    <a:pt x="72" y="8"/>
                  </a:cubicBezTo>
                  <a:cubicBezTo>
                    <a:pt x="80" y="5"/>
                    <a:pt x="96" y="0"/>
                    <a:pt x="96" y="0"/>
                  </a:cubicBezTo>
                  <a:cubicBezTo>
                    <a:pt x="128" y="3"/>
                    <a:pt x="173" y="16"/>
                    <a:pt x="208" y="1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76" name="Text Box 115"/>
            <p:cNvSpPr txBox="1">
              <a:spLocks noChangeArrowheads="1"/>
            </p:cNvSpPr>
            <p:nvPr/>
          </p:nvSpPr>
          <p:spPr bwMode="auto">
            <a:xfrm>
              <a:off x="3372" y="2953"/>
              <a:ext cx="43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SO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7" name="Text Box 116"/>
            <p:cNvSpPr txBox="1">
              <a:spLocks noChangeArrowheads="1"/>
            </p:cNvSpPr>
            <p:nvPr/>
          </p:nvSpPr>
          <p:spPr bwMode="auto">
            <a:xfrm>
              <a:off x="4022" y="3021"/>
              <a:ext cx="3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HS</a:t>
              </a:r>
              <a:r>
                <a:rPr lang="en-US" sz="1800" baseline="30000">
                  <a:latin typeface="Book Antiqua" charset="0"/>
                </a:rPr>
                <a:t>-</a:t>
              </a:r>
              <a:endParaRPr lang="en-US" sz="1800">
                <a:latin typeface="Book Antiqua" charset="0"/>
              </a:endParaRPr>
            </a:p>
          </p:txBody>
        </p:sp>
        <p:sp>
          <p:nvSpPr>
            <p:cNvPr id="178" name="Freeform 117"/>
            <p:cNvSpPr>
              <a:spLocks/>
            </p:cNvSpPr>
            <p:nvPr/>
          </p:nvSpPr>
          <p:spPr bwMode="auto">
            <a:xfrm>
              <a:off x="3744" y="2844"/>
              <a:ext cx="384" cy="208"/>
            </a:xfrm>
            <a:custGeom>
              <a:avLst/>
              <a:gdLst/>
              <a:ahLst/>
              <a:cxnLst>
                <a:cxn ang="0">
                  <a:pos x="0" y="112"/>
                </a:cxn>
                <a:cxn ang="0">
                  <a:pos x="192" y="16"/>
                </a:cxn>
                <a:cxn ang="0">
                  <a:pos x="384" y="208"/>
                </a:cxn>
              </a:cxnLst>
              <a:rect l="0" t="0" r="r" b="b"/>
              <a:pathLst>
                <a:path w="384" h="208">
                  <a:moveTo>
                    <a:pt x="0" y="112"/>
                  </a:moveTo>
                  <a:cubicBezTo>
                    <a:pt x="64" y="56"/>
                    <a:pt x="128" y="0"/>
                    <a:pt x="192" y="16"/>
                  </a:cubicBezTo>
                  <a:cubicBezTo>
                    <a:pt x="255" y="31"/>
                    <a:pt x="352" y="176"/>
                    <a:pt x="384" y="20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9" name="Freeform 118"/>
            <p:cNvSpPr>
              <a:spLocks/>
            </p:cNvSpPr>
            <p:nvPr/>
          </p:nvSpPr>
          <p:spPr bwMode="auto">
            <a:xfrm>
              <a:off x="384" y="2640"/>
              <a:ext cx="1368" cy="64"/>
            </a:xfrm>
            <a:custGeom>
              <a:avLst/>
              <a:gdLst/>
              <a:ahLst/>
              <a:cxnLst>
                <a:cxn ang="0">
                  <a:pos x="0" y="16"/>
                </a:cxn>
                <a:cxn ang="0">
                  <a:pos x="36" y="36"/>
                </a:cxn>
                <a:cxn ang="0">
                  <a:pos x="120" y="12"/>
                </a:cxn>
                <a:cxn ang="0">
                  <a:pos x="148" y="36"/>
                </a:cxn>
                <a:cxn ang="0">
                  <a:pos x="212" y="32"/>
                </a:cxn>
                <a:cxn ang="0">
                  <a:pos x="236" y="24"/>
                </a:cxn>
                <a:cxn ang="0">
                  <a:pos x="356" y="56"/>
                </a:cxn>
                <a:cxn ang="0">
                  <a:pos x="480" y="36"/>
                </a:cxn>
                <a:cxn ang="0">
                  <a:pos x="556" y="52"/>
                </a:cxn>
                <a:cxn ang="0">
                  <a:pos x="660" y="48"/>
                </a:cxn>
                <a:cxn ang="0">
                  <a:pos x="684" y="40"/>
                </a:cxn>
                <a:cxn ang="0">
                  <a:pos x="788" y="52"/>
                </a:cxn>
                <a:cxn ang="0">
                  <a:pos x="828" y="40"/>
                </a:cxn>
                <a:cxn ang="0">
                  <a:pos x="852" y="32"/>
                </a:cxn>
                <a:cxn ang="0">
                  <a:pos x="952" y="52"/>
                </a:cxn>
                <a:cxn ang="0">
                  <a:pos x="992" y="64"/>
                </a:cxn>
                <a:cxn ang="0">
                  <a:pos x="1072" y="36"/>
                </a:cxn>
                <a:cxn ang="0">
                  <a:pos x="1176" y="40"/>
                </a:cxn>
                <a:cxn ang="0">
                  <a:pos x="1228" y="8"/>
                </a:cxn>
                <a:cxn ang="0">
                  <a:pos x="1252" y="0"/>
                </a:cxn>
                <a:cxn ang="0">
                  <a:pos x="1368" y="36"/>
                </a:cxn>
              </a:cxnLst>
              <a:rect l="0" t="0" r="r" b="b"/>
              <a:pathLst>
                <a:path w="1368" h="64">
                  <a:moveTo>
                    <a:pt x="0" y="16"/>
                  </a:moveTo>
                  <a:cubicBezTo>
                    <a:pt x="13" y="20"/>
                    <a:pt x="36" y="36"/>
                    <a:pt x="36" y="36"/>
                  </a:cubicBezTo>
                  <a:cubicBezTo>
                    <a:pt x="66" y="32"/>
                    <a:pt x="94" y="29"/>
                    <a:pt x="120" y="12"/>
                  </a:cubicBezTo>
                  <a:cubicBezTo>
                    <a:pt x="125" y="28"/>
                    <a:pt x="132" y="30"/>
                    <a:pt x="148" y="36"/>
                  </a:cubicBezTo>
                  <a:cubicBezTo>
                    <a:pt x="169" y="34"/>
                    <a:pt x="190" y="34"/>
                    <a:pt x="212" y="32"/>
                  </a:cubicBezTo>
                  <a:cubicBezTo>
                    <a:pt x="220" y="30"/>
                    <a:pt x="236" y="24"/>
                    <a:pt x="236" y="24"/>
                  </a:cubicBezTo>
                  <a:cubicBezTo>
                    <a:pt x="276" y="34"/>
                    <a:pt x="315" y="45"/>
                    <a:pt x="356" y="56"/>
                  </a:cubicBezTo>
                  <a:cubicBezTo>
                    <a:pt x="401" y="52"/>
                    <a:pt x="436" y="44"/>
                    <a:pt x="480" y="36"/>
                  </a:cubicBezTo>
                  <a:cubicBezTo>
                    <a:pt x="507" y="39"/>
                    <a:pt x="530" y="43"/>
                    <a:pt x="556" y="52"/>
                  </a:cubicBezTo>
                  <a:cubicBezTo>
                    <a:pt x="590" y="50"/>
                    <a:pt x="625" y="51"/>
                    <a:pt x="660" y="48"/>
                  </a:cubicBezTo>
                  <a:cubicBezTo>
                    <a:pt x="668" y="47"/>
                    <a:pt x="684" y="40"/>
                    <a:pt x="684" y="40"/>
                  </a:cubicBezTo>
                  <a:cubicBezTo>
                    <a:pt x="719" y="42"/>
                    <a:pt x="753" y="45"/>
                    <a:pt x="788" y="52"/>
                  </a:cubicBezTo>
                  <a:cubicBezTo>
                    <a:pt x="812" y="45"/>
                    <a:pt x="798" y="49"/>
                    <a:pt x="828" y="40"/>
                  </a:cubicBezTo>
                  <a:cubicBezTo>
                    <a:pt x="836" y="37"/>
                    <a:pt x="852" y="32"/>
                    <a:pt x="852" y="32"/>
                  </a:cubicBezTo>
                  <a:cubicBezTo>
                    <a:pt x="888" y="35"/>
                    <a:pt x="917" y="43"/>
                    <a:pt x="952" y="52"/>
                  </a:cubicBezTo>
                  <a:cubicBezTo>
                    <a:pt x="965" y="55"/>
                    <a:pt x="992" y="64"/>
                    <a:pt x="992" y="64"/>
                  </a:cubicBezTo>
                  <a:cubicBezTo>
                    <a:pt x="1022" y="59"/>
                    <a:pt x="1042" y="43"/>
                    <a:pt x="1072" y="36"/>
                  </a:cubicBezTo>
                  <a:cubicBezTo>
                    <a:pt x="1112" y="40"/>
                    <a:pt x="1134" y="43"/>
                    <a:pt x="1176" y="40"/>
                  </a:cubicBezTo>
                  <a:cubicBezTo>
                    <a:pt x="1195" y="20"/>
                    <a:pt x="1202" y="16"/>
                    <a:pt x="1228" y="8"/>
                  </a:cubicBezTo>
                  <a:cubicBezTo>
                    <a:pt x="1236" y="5"/>
                    <a:pt x="1252" y="0"/>
                    <a:pt x="1252" y="0"/>
                  </a:cubicBezTo>
                  <a:cubicBezTo>
                    <a:pt x="1290" y="12"/>
                    <a:pt x="1330" y="17"/>
                    <a:pt x="1368" y="36"/>
                  </a:cubicBezTo>
                </a:path>
              </a:pathLst>
            </a:custGeom>
            <a:noFill/>
            <a:ln w="57150" cmpd="sng">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nvGrpSpPr>
            <p:cNvPr id="180" name="Group 119"/>
            <p:cNvGrpSpPr>
              <a:grpSpLocks/>
            </p:cNvGrpSpPr>
            <p:nvPr/>
          </p:nvGrpSpPr>
          <p:grpSpPr bwMode="auto">
            <a:xfrm>
              <a:off x="624" y="2240"/>
              <a:ext cx="192" cy="432"/>
              <a:chOff x="768" y="3056"/>
              <a:chExt cx="192" cy="432"/>
            </a:xfrm>
          </p:grpSpPr>
          <p:sp>
            <p:nvSpPr>
              <p:cNvPr id="202" name="Line 120"/>
              <p:cNvSpPr>
                <a:spLocks noChangeShapeType="1"/>
              </p:cNvSpPr>
              <p:nvPr/>
            </p:nvSpPr>
            <p:spPr bwMode="auto">
              <a:xfrm flipH="1" flipV="1">
                <a:off x="816"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3" name="Line 121"/>
              <p:cNvSpPr>
                <a:spLocks noChangeShapeType="1"/>
              </p:cNvSpPr>
              <p:nvPr/>
            </p:nvSpPr>
            <p:spPr bwMode="auto">
              <a:xfrm flipH="1" flipV="1">
                <a:off x="81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4" name="Line 122"/>
              <p:cNvSpPr>
                <a:spLocks noChangeShapeType="1"/>
              </p:cNvSpPr>
              <p:nvPr/>
            </p:nvSpPr>
            <p:spPr bwMode="auto">
              <a:xfrm flipV="1">
                <a:off x="864" y="3056"/>
                <a:ext cx="0"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5" name="Line 123"/>
              <p:cNvSpPr>
                <a:spLocks noChangeShapeType="1"/>
              </p:cNvSpPr>
              <p:nvPr/>
            </p:nvSpPr>
            <p:spPr bwMode="auto">
              <a:xfrm flipV="1">
                <a:off x="864" y="3200"/>
                <a:ext cx="48" cy="288"/>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6" name="Line 124"/>
              <p:cNvSpPr>
                <a:spLocks noChangeShapeType="1"/>
              </p:cNvSpPr>
              <p:nvPr/>
            </p:nvSpPr>
            <p:spPr bwMode="auto">
              <a:xfrm flipV="1">
                <a:off x="864" y="3344"/>
                <a:ext cx="48"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7" name="Line 125"/>
              <p:cNvSpPr>
                <a:spLocks noChangeShapeType="1"/>
              </p:cNvSpPr>
              <p:nvPr/>
            </p:nvSpPr>
            <p:spPr bwMode="auto">
              <a:xfrm>
                <a:off x="768"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8" name="Line 126"/>
              <p:cNvSpPr>
                <a:spLocks noChangeShapeType="1"/>
              </p:cNvSpPr>
              <p:nvPr/>
            </p:nvSpPr>
            <p:spPr bwMode="auto">
              <a:xfrm flipV="1">
                <a:off x="864"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81" name="Group 127"/>
            <p:cNvGrpSpPr>
              <a:grpSpLocks/>
            </p:cNvGrpSpPr>
            <p:nvPr/>
          </p:nvGrpSpPr>
          <p:grpSpPr bwMode="auto">
            <a:xfrm>
              <a:off x="384" y="2064"/>
              <a:ext cx="192" cy="576"/>
              <a:chOff x="1200" y="2912"/>
              <a:chExt cx="192" cy="576"/>
            </a:xfrm>
          </p:grpSpPr>
          <p:sp>
            <p:nvSpPr>
              <p:cNvPr id="194" name="Line 128"/>
              <p:cNvSpPr>
                <a:spLocks noChangeShapeType="1"/>
              </p:cNvSpPr>
              <p:nvPr/>
            </p:nvSpPr>
            <p:spPr bwMode="auto">
              <a:xfrm flipV="1">
                <a:off x="1296" y="2912"/>
                <a:ext cx="0" cy="57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5" name="Line 129"/>
              <p:cNvSpPr>
                <a:spLocks noChangeShapeType="1"/>
              </p:cNvSpPr>
              <p:nvPr/>
            </p:nvSpPr>
            <p:spPr bwMode="auto">
              <a:xfrm flipV="1">
                <a:off x="129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6" name="Line 130"/>
              <p:cNvSpPr>
                <a:spLocks noChangeShapeType="1"/>
              </p:cNvSpPr>
              <p:nvPr/>
            </p:nvSpPr>
            <p:spPr bwMode="auto">
              <a:xfrm flipV="1">
                <a:off x="1296" y="3248"/>
                <a:ext cx="48" cy="240"/>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7" name="Line 131"/>
              <p:cNvSpPr>
                <a:spLocks noChangeShapeType="1"/>
              </p:cNvSpPr>
              <p:nvPr/>
            </p:nvSpPr>
            <p:spPr bwMode="auto">
              <a:xfrm flipV="1">
                <a:off x="1296"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8" name="Line 132"/>
              <p:cNvSpPr>
                <a:spLocks noChangeShapeType="1"/>
              </p:cNvSpPr>
              <p:nvPr/>
            </p:nvSpPr>
            <p:spPr bwMode="auto">
              <a:xfrm flipV="1">
                <a:off x="1296" y="3296"/>
                <a:ext cx="96"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9" name="Line 133"/>
              <p:cNvSpPr>
                <a:spLocks noChangeShapeType="1"/>
              </p:cNvSpPr>
              <p:nvPr/>
            </p:nvSpPr>
            <p:spPr bwMode="auto">
              <a:xfrm flipH="1" flipV="1">
                <a:off x="1248"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0" name="Line 134"/>
              <p:cNvSpPr>
                <a:spLocks noChangeShapeType="1"/>
              </p:cNvSpPr>
              <p:nvPr/>
            </p:nvSpPr>
            <p:spPr bwMode="auto">
              <a:xfrm flipH="1" flipV="1">
                <a:off x="1200"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1" name="Line 135"/>
              <p:cNvSpPr>
                <a:spLocks noChangeShapeType="1"/>
              </p:cNvSpPr>
              <p:nvPr/>
            </p:nvSpPr>
            <p:spPr bwMode="auto">
              <a:xfrm flipH="1" flipV="1">
                <a:off x="1248" y="3056"/>
                <a:ext cx="48"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82" name="Oval 136"/>
            <p:cNvSpPr>
              <a:spLocks noChangeArrowheads="1"/>
            </p:cNvSpPr>
            <p:nvPr/>
          </p:nvSpPr>
          <p:spPr bwMode="auto">
            <a:xfrm>
              <a:off x="576" y="2736"/>
              <a:ext cx="48" cy="48"/>
            </a:xfrm>
            <a:prstGeom prst="ellips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3" name="Line 137"/>
            <p:cNvSpPr>
              <a:spLocks noChangeShapeType="1"/>
            </p:cNvSpPr>
            <p:nvPr/>
          </p:nvSpPr>
          <p:spPr bwMode="auto">
            <a:xfrm>
              <a:off x="584" y="2784"/>
              <a:ext cx="3135" cy="712"/>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4" name="Line 138"/>
            <p:cNvSpPr>
              <a:spLocks noChangeShapeType="1"/>
            </p:cNvSpPr>
            <p:nvPr/>
          </p:nvSpPr>
          <p:spPr bwMode="auto">
            <a:xfrm flipV="1">
              <a:off x="576" y="648"/>
              <a:ext cx="2448" cy="2088"/>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5" name="Freeform 139"/>
            <p:cNvSpPr>
              <a:spLocks/>
            </p:cNvSpPr>
            <p:nvPr/>
          </p:nvSpPr>
          <p:spPr bwMode="auto">
            <a:xfrm>
              <a:off x="3984" y="2048"/>
              <a:ext cx="1240" cy="928"/>
            </a:xfrm>
            <a:custGeom>
              <a:avLst/>
              <a:gdLst/>
              <a:ahLst/>
              <a:cxnLst>
                <a:cxn ang="0">
                  <a:pos x="1240" y="104"/>
                </a:cxn>
                <a:cxn ang="0">
                  <a:pos x="1112" y="56"/>
                </a:cxn>
                <a:cxn ang="0">
                  <a:pos x="992" y="0"/>
                </a:cxn>
                <a:cxn ang="0">
                  <a:pos x="784" y="32"/>
                </a:cxn>
                <a:cxn ang="0">
                  <a:pos x="696" y="88"/>
                </a:cxn>
                <a:cxn ang="0">
                  <a:pos x="664" y="104"/>
                </a:cxn>
                <a:cxn ang="0">
                  <a:pos x="616" y="152"/>
                </a:cxn>
                <a:cxn ang="0">
                  <a:pos x="592" y="224"/>
                </a:cxn>
                <a:cxn ang="0">
                  <a:pos x="480" y="336"/>
                </a:cxn>
                <a:cxn ang="0">
                  <a:pos x="408" y="392"/>
                </a:cxn>
                <a:cxn ang="0">
                  <a:pos x="264" y="456"/>
                </a:cxn>
                <a:cxn ang="0">
                  <a:pos x="0" y="592"/>
                </a:cxn>
                <a:cxn ang="0">
                  <a:pos x="96" y="832"/>
                </a:cxn>
                <a:cxn ang="0">
                  <a:pos x="240" y="928"/>
                </a:cxn>
                <a:cxn ang="0">
                  <a:pos x="624" y="928"/>
                </a:cxn>
                <a:cxn ang="0">
                  <a:pos x="960" y="688"/>
                </a:cxn>
                <a:cxn ang="0">
                  <a:pos x="1200" y="256"/>
                </a:cxn>
                <a:cxn ang="0">
                  <a:pos x="1240" y="104"/>
                </a:cxn>
              </a:cxnLst>
              <a:rect l="0" t="0" r="r" b="b"/>
              <a:pathLst>
                <a:path w="1240" h="928">
                  <a:moveTo>
                    <a:pt x="1240" y="104"/>
                  </a:moveTo>
                  <a:cubicBezTo>
                    <a:pt x="1201" y="78"/>
                    <a:pt x="1149" y="81"/>
                    <a:pt x="1112" y="56"/>
                  </a:cubicBezTo>
                  <a:cubicBezTo>
                    <a:pt x="1083" y="36"/>
                    <a:pt x="1026" y="11"/>
                    <a:pt x="992" y="0"/>
                  </a:cubicBezTo>
                  <a:cubicBezTo>
                    <a:pt x="918" y="6"/>
                    <a:pt x="855" y="17"/>
                    <a:pt x="784" y="32"/>
                  </a:cubicBezTo>
                  <a:cubicBezTo>
                    <a:pt x="751" y="48"/>
                    <a:pt x="726" y="68"/>
                    <a:pt x="696" y="88"/>
                  </a:cubicBezTo>
                  <a:cubicBezTo>
                    <a:pt x="685" y="94"/>
                    <a:pt x="673" y="96"/>
                    <a:pt x="664" y="104"/>
                  </a:cubicBezTo>
                  <a:cubicBezTo>
                    <a:pt x="646" y="118"/>
                    <a:pt x="616" y="152"/>
                    <a:pt x="616" y="152"/>
                  </a:cubicBezTo>
                  <a:cubicBezTo>
                    <a:pt x="608" y="176"/>
                    <a:pt x="609" y="206"/>
                    <a:pt x="592" y="224"/>
                  </a:cubicBezTo>
                  <a:cubicBezTo>
                    <a:pt x="554" y="261"/>
                    <a:pt x="519" y="303"/>
                    <a:pt x="480" y="336"/>
                  </a:cubicBezTo>
                  <a:cubicBezTo>
                    <a:pt x="452" y="359"/>
                    <a:pt x="448" y="378"/>
                    <a:pt x="408" y="392"/>
                  </a:cubicBezTo>
                  <a:cubicBezTo>
                    <a:pt x="358" y="408"/>
                    <a:pt x="316" y="406"/>
                    <a:pt x="264" y="456"/>
                  </a:cubicBezTo>
                  <a:lnTo>
                    <a:pt x="0" y="592"/>
                  </a:lnTo>
                  <a:lnTo>
                    <a:pt x="96" y="832"/>
                  </a:lnTo>
                  <a:lnTo>
                    <a:pt x="240" y="928"/>
                  </a:lnTo>
                  <a:lnTo>
                    <a:pt x="624" y="928"/>
                  </a:lnTo>
                  <a:lnTo>
                    <a:pt x="960" y="688"/>
                  </a:lnTo>
                  <a:lnTo>
                    <a:pt x="1200" y="256"/>
                  </a:lnTo>
                  <a:lnTo>
                    <a:pt x="1240" y="104"/>
                  </a:lnTo>
                  <a:close/>
                </a:path>
              </a:pathLst>
            </a:custGeom>
            <a:solidFill>
              <a:srgbClr val="663300"/>
            </a:solidFill>
            <a:ln w="9525">
              <a:solidFill>
                <a:srgbClr val="663300"/>
              </a:solidFill>
              <a:round/>
              <a:headEnd/>
              <a:tailEnd/>
            </a:ln>
            <a:effectLst/>
          </p:spPr>
          <p:txBody>
            <a:bodyPr wrap="none" anchor="ctr">
              <a:prstTxWarp prst="textNoShape">
                <a:avLst/>
              </a:prstTxWarp>
            </a:bodyPr>
            <a:lstStyle/>
            <a:p>
              <a:endParaRPr lang="en-US"/>
            </a:p>
          </p:txBody>
        </p:sp>
        <p:sp>
          <p:nvSpPr>
            <p:cNvPr id="186" name="Oval 140"/>
            <p:cNvSpPr>
              <a:spLocks noChangeArrowheads="1"/>
            </p:cNvSpPr>
            <p:nvPr/>
          </p:nvSpPr>
          <p:spPr bwMode="auto">
            <a:xfrm>
              <a:off x="4896" y="1920"/>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7" name="Oval 141"/>
            <p:cNvSpPr>
              <a:spLocks noChangeArrowheads="1"/>
            </p:cNvSpPr>
            <p:nvPr/>
          </p:nvSpPr>
          <p:spPr bwMode="auto">
            <a:xfrm>
              <a:off x="5040" y="2016"/>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8" name="Oval 142"/>
            <p:cNvSpPr>
              <a:spLocks noChangeArrowheads="1"/>
            </p:cNvSpPr>
            <p:nvPr/>
          </p:nvSpPr>
          <p:spPr bwMode="auto">
            <a:xfrm>
              <a:off x="4992" y="1872"/>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89" name="Freeform 143"/>
            <p:cNvSpPr>
              <a:spLocks/>
            </p:cNvSpPr>
            <p:nvPr/>
          </p:nvSpPr>
          <p:spPr bwMode="auto">
            <a:xfrm>
              <a:off x="4368" y="3024"/>
              <a:ext cx="384" cy="96"/>
            </a:xfrm>
            <a:custGeom>
              <a:avLst/>
              <a:gdLst/>
              <a:ahLst/>
              <a:cxnLst>
                <a:cxn ang="0">
                  <a:pos x="0" y="96"/>
                </a:cxn>
                <a:cxn ang="0">
                  <a:pos x="384" y="0"/>
                </a:cxn>
              </a:cxnLst>
              <a:rect l="0" t="0" r="r" b="b"/>
              <a:pathLst>
                <a:path w="384" h="96">
                  <a:moveTo>
                    <a:pt x="0" y="96"/>
                  </a:moveTo>
                  <a:cubicBezTo>
                    <a:pt x="160" y="56"/>
                    <a:pt x="320" y="16"/>
                    <a:pt x="384"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0" name="Freeform 144"/>
            <p:cNvSpPr>
              <a:spLocks/>
            </p:cNvSpPr>
            <p:nvPr/>
          </p:nvSpPr>
          <p:spPr bwMode="auto">
            <a:xfrm>
              <a:off x="4368" y="3072"/>
              <a:ext cx="192" cy="240"/>
            </a:xfrm>
            <a:custGeom>
              <a:avLst/>
              <a:gdLst/>
              <a:ahLst/>
              <a:cxnLst>
                <a:cxn ang="0">
                  <a:pos x="0" y="240"/>
                </a:cxn>
                <a:cxn ang="0">
                  <a:pos x="48" y="96"/>
                </a:cxn>
                <a:cxn ang="0">
                  <a:pos x="192" y="0"/>
                </a:cxn>
              </a:cxnLst>
              <a:rect l="0" t="0" r="r" b="b"/>
              <a:pathLst>
                <a:path w="192" h="240">
                  <a:moveTo>
                    <a:pt x="0" y="240"/>
                  </a:moveTo>
                  <a:cubicBezTo>
                    <a:pt x="8" y="188"/>
                    <a:pt x="16" y="136"/>
                    <a:pt x="48" y="96"/>
                  </a:cubicBezTo>
                  <a:cubicBezTo>
                    <a:pt x="80" y="56"/>
                    <a:pt x="168" y="16"/>
                    <a:pt x="192" y="0"/>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1" name="Text Box 145"/>
            <p:cNvSpPr txBox="1">
              <a:spLocks noChangeArrowheads="1"/>
            </p:cNvSpPr>
            <p:nvPr/>
          </p:nvSpPr>
          <p:spPr bwMode="auto">
            <a:xfrm>
              <a:off x="4032" y="3270"/>
              <a:ext cx="4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a:t>
              </a:r>
              <a:r>
                <a:rPr lang="en-US" sz="1800" baseline="30000">
                  <a:latin typeface="Book Antiqua" charset="0"/>
                </a:rPr>
                <a:t>2+</a:t>
              </a:r>
              <a:endParaRPr lang="en-US" sz="1800">
                <a:latin typeface="Book Antiqua" charset="0"/>
              </a:endParaRPr>
            </a:p>
          </p:txBody>
        </p:sp>
        <p:sp>
          <p:nvSpPr>
            <p:cNvPr id="192" name="Text Box 146"/>
            <p:cNvSpPr txBox="1">
              <a:spLocks noChangeArrowheads="1"/>
            </p:cNvSpPr>
            <p:nvPr/>
          </p:nvSpPr>
          <p:spPr bwMode="auto">
            <a:xfrm>
              <a:off x="4704" y="2886"/>
              <a:ext cx="39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MeS</a:t>
              </a:r>
            </a:p>
          </p:txBody>
        </p:sp>
        <p:sp>
          <p:nvSpPr>
            <p:cNvPr id="193" name="Oval 147"/>
            <p:cNvSpPr>
              <a:spLocks noChangeArrowheads="1"/>
            </p:cNvSpPr>
            <p:nvPr/>
          </p:nvSpPr>
          <p:spPr bwMode="auto">
            <a:xfrm>
              <a:off x="2400" y="336"/>
              <a:ext cx="3168" cy="3168"/>
            </a:xfrm>
            <a:prstGeom prst="ellipse">
              <a:avLst/>
            </a:prstGeom>
            <a:noFill/>
            <a:ln w="28575">
              <a:solidFill>
                <a:srgbClr val="66FF66"/>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1" name="Group 174"/>
          <p:cNvGrpSpPr>
            <a:grpSpLocks/>
          </p:cNvGrpSpPr>
          <p:nvPr/>
        </p:nvGrpSpPr>
        <p:grpSpPr bwMode="auto">
          <a:xfrm>
            <a:off x="5186073" y="2508338"/>
            <a:ext cx="2070100" cy="1295400"/>
            <a:chOff x="3363" y="1440"/>
            <a:chExt cx="1304" cy="816"/>
          </a:xfrm>
          <a:effectLst>
            <a:outerShdw blurRad="50800" dist="38100" dir="2700000">
              <a:srgbClr val="000000">
                <a:alpha val="43000"/>
              </a:srgbClr>
            </a:outerShdw>
          </a:effectLst>
        </p:grpSpPr>
        <p:grpSp>
          <p:nvGrpSpPr>
            <p:cNvPr id="222" name="Group 43"/>
            <p:cNvGrpSpPr>
              <a:grpSpLocks/>
            </p:cNvGrpSpPr>
            <p:nvPr/>
          </p:nvGrpSpPr>
          <p:grpSpPr bwMode="auto">
            <a:xfrm>
              <a:off x="4535" y="1992"/>
              <a:ext cx="108" cy="192"/>
              <a:chOff x="4440" y="2520"/>
              <a:chExt cx="108" cy="192"/>
            </a:xfrm>
          </p:grpSpPr>
          <p:sp>
            <p:nvSpPr>
              <p:cNvPr id="262" name="Oval 44"/>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3" name="Freeform 45"/>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4" name="Freeform 46"/>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5" name="Freeform 47"/>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6" name="Freeform 48"/>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7" name="Freeform 49"/>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8" name="Freeform 50"/>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9" name="Freeform 51"/>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0" name="Freeform 52"/>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1" name="Freeform 53"/>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2" name="Freeform 54"/>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3" name="Group 55"/>
            <p:cNvGrpSpPr>
              <a:grpSpLocks/>
            </p:cNvGrpSpPr>
            <p:nvPr/>
          </p:nvGrpSpPr>
          <p:grpSpPr bwMode="auto">
            <a:xfrm>
              <a:off x="4367" y="2064"/>
              <a:ext cx="108" cy="192"/>
              <a:chOff x="4440" y="2520"/>
              <a:chExt cx="108" cy="192"/>
            </a:xfrm>
          </p:grpSpPr>
          <p:sp>
            <p:nvSpPr>
              <p:cNvPr id="251" name="Oval 56"/>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2" name="Freeform 57"/>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3" name="Freeform 58"/>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4" name="Freeform 59"/>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5" name="Freeform 60"/>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6" name="Freeform 61"/>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7" name="Freeform 62"/>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8" name="Freeform 63"/>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9" name="Freeform 64"/>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0" name="Freeform 65"/>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1" name="Freeform 66"/>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224" name="Freeform 98"/>
            <p:cNvSpPr>
              <a:spLocks/>
            </p:cNvSpPr>
            <p:nvPr/>
          </p:nvSpPr>
          <p:spPr bwMode="auto">
            <a:xfrm>
              <a:off x="3939" y="1656"/>
              <a:ext cx="336" cy="328"/>
            </a:xfrm>
            <a:custGeom>
              <a:avLst/>
              <a:gdLst/>
              <a:ahLst/>
              <a:cxnLst>
                <a:cxn ang="0">
                  <a:pos x="0" y="240"/>
                </a:cxn>
                <a:cxn ang="0">
                  <a:pos x="288" y="288"/>
                </a:cxn>
                <a:cxn ang="0">
                  <a:pos x="288" y="0"/>
                </a:cxn>
              </a:cxnLst>
              <a:rect l="0" t="0" r="r" b="b"/>
              <a:pathLst>
                <a:path w="336" h="328">
                  <a:moveTo>
                    <a:pt x="0" y="240"/>
                  </a:moveTo>
                  <a:cubicBezTo>
                    <a:pt x="120" y="284"/>
                    <a:pt x="240" y="328"/>
                    <a:pt x="288" y="288"/>
                  </a:cubicBezTo>
                  <a:cubicBezTo>
                    <a:pt x="336" y="248"/>
                    <a:pt x="288" y="48"/>
                    <a:pt x="288"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25" name="Text Box 99"/>
            <p:cNvSpPr txBox="1">
              <a:spLocks noChangeArrowheads="1"/>
            </p:cNvSpPr>
            <p:nvPr/>
          </p:nvSpPr>
          <p:spPr bwMode="auto">
            <a:xfrm>
              <a:off x="3363" y="1744"/>
              <a:ext cx="6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2</a:t>
              </a:r>
              <a:r>
                <a:rPr lang="en-US" sz="1800">
                  <a:latin typeface="Book Antiqua" charset="0"/>
                </a:rPr>
                <a:t>H</a:t>
              </a:r>
              <a:r>
                <a:rPr lang="en-US" sz="1800" baseline="-25000">
                  <a:latin typeface="Book Antiqua" charset="0"/>
                </a:rPr>
                <a:t>3</a:t>
              </a:r>
              <a:r>
                <a:rPr lang="en-US" sz="1800">
                  <a:latin typeface="Book Antiqua" charset="0"/>
                </a:rPr>
                <a:t>O</a:t>
              </a:r>
              <a:r>
                <a:rPr lang="en-US" sz="1800" baseline="-25000">
                  <a:latin typeface="Book Antiqua" charset="0"/>
                </a:rPr>
                <a:t>2</a:t>
              </a:r>
              <a:r>
                <a:rPr lang="en-US" sz="1800" baseline="30000">
                  <a:latin typeface="Book Antiqua" charset="0"/>
                </a:rPr>
                <a:t>-</a:t>
              </a:r>
              <a:endParaRPr lang="en-US" sz="1800">
                <a:latin typeface="Book Antiqua" charset="0"/>
              </a:endParaRPr>
            </a:p>
          </p:txBody>
        </p:sp>
        <p:sp>
          <p:nvSpPr>
            <p:cNvPr id="226" name="Text Box 100"/>
            <p:cNvSpPr txBox="1">
              <a:spLocks noChangeArrowheads="1"/>
            </p:cNvSpPr>
            <p:nvPr/>
          </p:nvSpPr>
          <p:spPr bwMode="auto">
            <a:xfrm>
              <a:off x="3931" y="1440"/>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nvGrpSpPr>
            <p:cNvPr id="227" name="Group 148"/>
            <p:cNvGrpSpPr>
              <a:grpSpLocks/>
            </p:cNvGrpSpPr>
            <p:nvPr/>
          </p:nvGrpSpPr>
          <p:grpSpPr bwMode="auto">
            <a:xfrm rot="3418065">
              <a:off x="4225" y="1870"/>
              <a:ext cx="108" cy="192"/>
              <a:chOff x="4440" y="2520"/>
              <a:chExt cx="108" cy="192"/>
            </a:xfrm>
          </p:grpSpPr>
          <p:sp>
            <p:nvSpPr>
              <p:cNvPr id="240" name="Oval 149"/>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1" name="Freeform 150"/>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2" name="Freeform 151"/>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3" name="Freeform 152"/>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4" name="Freeform 153"/>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5" name="Freeform 154"/>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6" name="Freeform 155"/>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7" name="Freeform 156"/>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8" name="Freeform 157"/>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9" name="Freeform 158"/>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0" name="Freeform 159"/>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8" name="Group 160"/>
            <p:cNvGrpSpPr>
              <a:grpSpLocks/>
            </p:cNvGrpSpPr>
            <p:nvPr/>
          </p:nvGrpSpPr>
          <p:grpSpPr bwMode="auto">
            <a:xfrm rot="20683361">
              <a:off x="4559" y="1776"/>
              <a:ext cx="108" cy="192"/>
              <a:chOff x="4440" y="2520"/>
              <a:chExt cx="108" cy="192"/>
            </a:xfrm>
          </p:grpSpPr>
          <p:sp>
            <p:nvSpPr>
              <p:cNvPr id="229" name="Oval 161"/>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0" name="Freeform 162"/>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1" name="Freeform 163"/>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2" name="Freeform 164"/>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3" name="Freeform 165"/>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4" name="Freeform 166"/>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5" name="Freeform 167"/>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6" name="Freeform 168"/>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7" name="Freeform 169"/>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8" name="Freeform 170"/>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9" name="Freeform 171"/>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sp>
        <p:nvSpPr>
          <p:cNvPr id="273" name="TextBox 272"/>
          <p:cNvSpPr txBox="1"/>
          <p:nvPr/>
        </p:nvSpPr>
        <p:spPr>
          <a:xfrm>
            <a:off x="1080931" y="4255641"/>
            <a:ext cx="184666" cy="369332"/>
          </a:xfrm>
          <a:prstGeom prst="rect">
            <a:avLst/>
          </a:prstGeom>
          <a:noFill/>
        </p:spPr>
        <p:txBody>
          <a:bodyPr wrap="none" rtlCol="0">
            <a:spAutoFit/>
          </a:bodyPr>
          <a:lstStyle/>
          <a:p>
            <a:endParaRPr lang="en-US" dirty="0"/>
          </a:p>
        </p:txBody>
      </p:sp>
      <p:pic>
        <p:nvPicPr>
          <p:cNvPr id="274" name="Picture 273"/>
          <p:cNvPicPr>
            <a:picLocks noChangeAspect="1"/>
          </p:cNvPicPr>
          <p:nvPr/>
        </p:nvPicPr>
        <p:blipFill>
          <a:blip r:embed="rId2"/>
          <a:stretch>
            <a:fillRect/>
          </a:stretch>
        </p:blipFill>
        <p:spPr>
          <a:xfrm>
            <a:off x="837910" y="1363167"/>
            <a:ext cx="2222500" cy="2964815"/>
          </a:xfrm>
          <a:prstGeom prst="rect">
            <a:avLst/>
          </a:prstGeom>
          <a:effectLst>
            <a:outerShdw blurRad="50800" dist="38100" dir="2700000">
              <a:srgbClr val="000000">
                <a:alpha val="43000"/>
              </a:srgbClr>
            </a:outerShdw>
          </a:effectLst>
        </p:spPr>
      </p:pic>
      <p:pic>
        <p:nvPicPr>
          <p:cNvPr id="275" name="Picture 274"/>
          <p:cNvPicPr>
            <a:picLocks noChangeAspect="1"/>
          </p:cNvPicPr>
          <p:nvPr/>
        </p:nvPicPr>
        <p:blipFill>
          <a:blip r:embed="rId3"/>
          <a:stretch>
            <a:fillRect/>
          </a:stretch>
        </p:blipFill>
        <p:spPr>
          <a:xfrm>
            <a:off x="1265597" y="5042798"/>
            <a:ext cx="2133600" cy="1600200"/>
          </a:xfrm>
          <a:prstGeom prst="rect">
            <a:avLst/>
          </a:prstGeom>
          <a:effectLst>
            <a:outerShdw blurRad="50800" dist="38100" dir="2700000">
              <a:srgbClr val="000000">
                <a:alpha val="43000"/>
              </a:srgbClr>
            </a:outerShdw>
          </a:effectLst>
        </p:spPr>
      </p:pic>
      <p:sp>
        <p:nvSpPr>
          <p:cNvPr id="276" name="TextBox 275"/>
          <p:cNvSpPr txBox="1"/>
          <p:nvPr/>
        </p:nvSpPr>
        <p:spPr>
          <a:xfrm>
            <a:off x="6596430" y="3803738"/>
            <a:ext cx="184666" cy="369332"/>
          </a:xfrm>
          <a:prstGeom prst="rect">
            <a:avLst/>
          </a:prstGeom>
          <a:noFill/>
        </p:spPr>
        <p:txBody>
          <a:bodyPr wrap="none" rtlCol="0">
            <a:spAutoFit/>
          </a:bodyPr>
          <a:lstStyle/>
          <a:p>
            <a:endParaRPr lang="en-US" dirty="0"/>
          </a:p>
        </p:txBody>
      </p:sp>
      <p:sp>
        <p:nvSpPr>
          <p:cNvPr id="277" name="Slide Number Placeholder 276"/>
          <p:cNvSpPr>
            <a:spLocks noGrp="1"/>
          </p:cNvSpPr>
          <p:nvPr>
            <p:ph type="sldNum" sz="quarter" idx="12"/>
          </p:nvPr>
        </p:nvSpPr>
        <p:spPr/>
        <p:txBody>
          <a:bodyPr/>
          <a:lstStyle/>
          <a:p>
            <a:fld id="{31CC0211-4BA6-4B43-84C8-291F5C1FE4B4}" type="slidenum">
              <a:rPr lang="en-US" smtClean="0"/>
              <a:pPr/>
              <a:t>23</a:t>
            </a:fld>
            <a:endParaRPr lang="en-US"/>
          </a:p>
        </p:txBody>
      </p:sp>
    </p:spTree>
    <p:extLst>
      <p:ext uri="{BB962C8B-B14F-4D97-AF65-F5344CB8AC3E}">
        <p14:creationId xmlns:p14="http://schemas.microsoft.com/office/powerpoint/2010/main" val="369407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0"/>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221"/>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nodeType="afterEffect">
                                  <p:stCondLst>
                                    <p:cond delay="1000"/>
                                  </p:stCondLst>
                                  <p:childTnLst>
                                    <p:set>
                                      <p:cBhvr>
                                        <p:cTn id="12" dur="1" fill="hold">
                                          <p:stCondLst>
                                            <p:cond delay="0"/>
                                          </p:stCondLst>
                                        </p:cTn>
                                        <p:tgtEl>
                                          <p:spTgt spid="10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microbial community?</a:t>
            </a:r>
            <a:endParaRPr lang="en-US" dirty="0"/>
          </a:p>
        </p:txBody>
      </p:sp>
      <p:sp>
        <p:nvSpPr>
          <p:cNvPr id="3" name="Content Placeholder 2"/>
          <p:cNvSpPr>
            <a:spLocks noGrp="1"/>
          </p:cNvSpPr>
          <p:nvPr>
            <p:ph idx="1"/>
          </p:nvPr>
        </p:nvSpPr>
        <p:spPr/>
        <p:txBody>
          <a:bodyPr/>
          <a:lstStyle/>
          <a:p>
            <a:r>
              <a:rPr lang="en-US" dirty="0" smtClean="0"/>
              <a:t>Many </a:t>
            </a:r>
            <a:r>
              <a:rPr lang="en-US" dirty="0" err="1" smtClean="0"/>
              <a:t>taxa</a:t>
            </a:r>
            <a:r>
              <a:rPr lang="en-US" dirty="0" smtClean="0"/>
              <a:t> (species; &gt;2)</a:t>
            </a:r>
          </a:p>
          <a:p>
            <a:r>
              <a:rPr lang="en-US" dirty="0" smtClean="0"/>
              <a:t>Exist in the same locality</a:t>
            </a:r>
          </a:p>
          <a:p>
            <a:r>
              <a:rPr lang="en-US" b="1" dirty="0" smtClean="0"/>
              <a:t>Interact with each other and/or with the environment</a:t>
            </a:r>
            <a:endParaRPr lang="en-US" b="1"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24</a:t>
            </a:fld>
            <a:endParaRPr lang="en-US"/>
          </a:p>
        </p:txBody>
      </p:sp>
    </p:spTree>
    <p:extLst>
      <p:ext uri="{BB962C8B-B14F-4D97-AF65-F5344CB8AC3E}">
        <p14:creationId xmlns:p14="http://schemas.microsoft.com/office/powerpoint/2010/main" val="243189629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“OTU” </a:t>
            </a:r>
            <a:br>
              <a:rPr lang="en-US" dirty="0" smtClean="0"/>
            </a:br>
            <a:r>
              <a:rPr lang="en-US" u="sng" dirty="0" smtClean="0"/>
              <a:t>o</a:t>
            </a:r>
            <a:r>
              <a:rPr lang="en-US" dirty="0" smtClean="0"/>
              <a:t>perational </a:t>
            </a:r>
            <a:r>
              <a:rPr lang="en-US" u="sng" dirty="0" smtClean="0"/>
              <a:t>t</a:t>
            </a:r>
            <a:r>
              <a:rPr lang="en-US" dirty="0" smtClean="0"/>
              <a:t>axonomic </a:t>
            </a:r>
            <a:r>
              <a:rPr lang="en-US" u="sng" dirty="0" smtClean="0"/>
              <a:t>u</a:t>
            </a:r>
            <a:r>
              <a:rPr lang="en-US" dirty="0" smtClean="0"/>
              <a:t>nit</a:t>
            </a:r>
            <a:endParaRPr lang="en-US" dirty="0"/>
          </a:p>
        </p:txBody>
      </p:sp>
      <p:sp>
        <p:nvSpPr>
          <p:cNvPr id="3" name="Content Placeholder 2"/>
          <p:cNvSpPr>
            <a:spLocks noGrp="1"/>
          </p:cNvSpPr>
          <p:nvPr>
            <p:ph idx="1"/>
          </p:nvPr>
        </p:nvSpPr>
        <p:spPr>
          <a:xfrm>
            <a:off x="457200" y="1816360"/>
            <a:ext cx="8229600" cy="4525963"/>
          </a:xfrm>
        </p:spPr>
        <p:txBody>
          <a:bodyPr/>
          <a:lstStyle/>
          <a:p>
            <a:r>
              <a:rPr lang="en-US" dirty="0" smtClean="0"/>
              <a:t>Species = basic unit of classification</a:t>
            </a:r>
          </a:p>
          <a:p>
            <a:r>
              <a:rPr lang="en-US" dirty="0" smtClean="0"/>
              <a:t>Defined somewhat arbitrarily</a:t>
            </a:r>
          </a:p>
          <a:p>
            <a:r>
              <a:rPr lang="en-US" dirty="0" smtClean="0"/>
              <a:t>Typical = 97% sequence identity </a:t>
            </a:r>
          </a:p>
          <a:p>
            <a:pPr lvl="1"/>
            <a:r>
              <a:rPr lang="en-US" dirty="0" smtClean="0"/>
              <a:t>Originally, identity based on </a:t>
            </a:r>
            <a:r>
              <a:rPr lang="en-US" i="1" dirty="0" smtClean="0"/>
              <a:t>full length</a:t>
            </a:r>
            <a:r>
              <a:rPr lang="en-US" dirty="0" smtClean="0"/>
              <a:t> 16S rRNA gene</a:t>
            </a:r>
          </a:p>
          <a:p>
            <a:pPr lvl="1"/>
            <a:r>
              <a:rPr lang="en-US" dirty="0" smtClean="0"/>
              <a:t>roughly equivalent to genus level</a:t>
            </a:r>
          </a:p>
          <a:p>
            <a:pPr lvl="1"/>
            <a:r>
              <a:rPr lang="en-US" dirty="0"/>
              <a:t>D</a:t>
            </a:r>
            <a:r>
              <a:rPr lang="en-US" dirty="0" smtClean="0"/>
              <a:t>oes not well-distinguish “</a:t>
            </a:r>
            <a:r>
              <a:rPr lang="en-US" dirty="0" err="1" smtClean="0"/>
              <a:t>taxa</a:t>
            </a:r>
            <a:r>
              <a:rPr lang="en-US" dirty="0" smtClean="0"/>
              <a:t>” for all bacteria (</a:t>
            </a:r>
            <a:r>
              <a:rPr lang="en-US" i="1" dirty="0" smtClean="0"/>
              <a:t>e.g., </a:t>
            </a:r>
            <a:r>
              <a:rPr lang="en-US" i="1" dirty="0" err="1" smtClean="0"/>
              <a:t>Streptomyces</a:t>
            </a:r>
            <a:r>
              <a:rPr lang="en-US" dirty="0" smtClean="0"/>
              <a:t>)</a:t>
            </a:r>
          </a:p>
        </p:txBody>
      </p:sp>
      <p:sp>
        <p:nvSpPr>
          <p:cNvPr id="4" name="Slide Number Placeholder 3"/>
          <p:cNvSpPr>
            <a:spLocks noGrp="1"/>
          </p:cNvSpPr>
          <p:nvPr>
            <p:ph type="sldNum" sz="quarter" idx="12"/>
          </p:nvPr>
        </p:nvSpPr>
        <p:spPr/>
        <p:txBody>
          <a:bodyPr/>
          <a:lstStyle/>
          <a:p>
            <a:fld id="{31CC0211-4BA6-4B43-84C8-291F5C1FE4B4}" type="slidenum">
              <a:rPr lang="en-US" smtClean="0"/>
              <a:pPr/>
              <a:t>25</a:t>
            </a:fld>
            <a:endParaRPr lang="en-US"/>
          </a:p>
        </p:txBody>
      </p:sp>
    </p:spTree>
    <p:extLst>
      <p:ext uri="{BB962C8B-B14F-4D97-AF65-F5344CB8AC3E}">
        <p14:creationId xmlns:p14="http://schemas.microsoft.com/office/powerpoint/2010/main" val="32719108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Ecological traits of microbial communities</a:t>
            </a:r>
            <a:endParaRPr lang="en-US" dirty="0"/>
          </a:p>
        </p:txBody>
      </p:sp>
      <p:sp>
        <p:nvSpPr>
          <p:cNvPr id="5" name="Rectangle 3"/>
          <p:cNvSpPr txBox="1">
            <a:spLocks noChangeArrowheads="1"/>
          </p:cNvSpPr>
          <p:nvPr/>
        </p:nvSpPr>
        <p:spPr>
          <a:xfrm>
            <a:off x="129446" y="2287240"/>
            <a:ext cx="5802159" cy="4406900"/>
          </a:xfrm>
          <a:prstGeom prst="rect">
            <a:avLst/>
          </a:prstGeo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“Species” rich</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Depend on operational taxonomic unit (OTU) definitions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Dynamic : sensitive to environmental changes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Distinctive: even very similar habitats “house” distinct microbial communities (e.g., every human has her own gut community)</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dispersal?</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gene-swapping (phage, HGT)</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dormant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rare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210518" y="1541110"/>
            <a:ext cx="8767908" cy="461665"/>
          </a:xfrm>
          <a:prstGeom prst="rect">
            <a:avLst/>
          </a:prstGeom>
          <a:noFill/>
        </p:spPr>
        <p:txBody>
          <a:bodyPr wrap="none" rtlCol="0">
            <a:spAutoFit/>
          </a:bodyPr>
          <a:lstStyle/>
          <a:p>
            <a:r>
              <a:rPr lang="en-US" sz="2400" i="1" dirty="0" smtClean="0"/>
              <a:t>Understand the Nature of the Beast.  Microbial community data are:  </a:t>
            </a:r>
            <a:endParaRPr lang="en-US" sz="2400" i="1" dirty="0"/>
          </a:p>
        </p:txBody>
      </p:sp>
      <p:pic>
        <p:nvPicPr>
          <p:cNvPr id="7" name="Picture 6"/>
          <p:cNvPicPr>
            <a:picLocks noChangeAspect="1"/>
          </p:cNvPicPr>
          <p:nvPr/>
        </p:nvPicPr>
        <p:blipFill>
          <a:blip r:embed="rId2"/>
          <a:stretch>
            <a:fillRect/>
          </a:stretch>
        </p:blipFill>
        <p:spPr>
          <a:xfrm>
            <a:off x="5656425" y="2367545"/>
            <a:ext cx="3376049" cy="2532037"/>
          </a:xfrm>
          <a:prstGeom prst="rect">
            <a:avLst/>
          </a:prstGeom>
        </p:spPr>
      </p:pic>
      <p:sp>
        <p:nvSpPr>
          <p:cNvPr id="8" name="TextBox 7"/>
          <p:cNvSpPr txBox="1"/>
          <p:nvPr/>
        </p:nvSpPr>
        <p:spPr>
          <a:xfrm>
            <a:off x="6607048" y="4939035"/>
            <a:ext cx="2425426" cy="246221"/>
          </a:xfrm>
          <a:prstGeom prst="rect">
            <a:avLst/>
          </a:prstGeom>
          <a:noFill/>
        </p:spPr>
        <p:txBody>
          <a:bodyPr wrap="none" rtlCol="0">
            <a:spAutoFit/>
          </a:bodyPr>
          <a:lstStyle/>
          <a:p>
            <a:r>
              <a:rPr lang="en-US" sz="1000" dirty="0" smtClean="0"/>
              <a:t>(A beast, </a:t>
            </a:r>
            <a:r>
              <a:rPr lang="en-US" sz="1000" dirty="0" err="1" smtClean="0"/>
              <a:t>hyperboleandahalf.blogspot.com</a:t>
            </a:r>
            <a:r>
              <a:rPr lang="en-US" sz="1000" dirty="0" smtClean="0"/>
              <a:t>)</a:t>
            </a:r>
            <a:endParaRPr lang="en-US" sz="1000" dirty="0"/>
          </a:p>
        </p:txBody>
      </p:sp>
      <p:sp>
        <p:nvSpPr>
          <p:cNvPr id="9" name="Slide Number Placeholder 8"/>
          <p:cNvSpPr>
            <a:spLocks noGrp="1"/>
          </p:cNvSpPr>
          <p:nvPr>
            <p:ph type="sldNum" sz="quarter" idx="12"/>
          </p:nvPr>
        </p:nvSpPr>
        <p:spPr/>
        <p:txBody>
          <a:bodyPr/>
          <a:lstStyle/>
          <a:p>
            <a:fld id="{31CC0211-4BA6-4B43-84C8-291F5C1FE4B4}" type="slidenum">
              <a:rPr lang="en-US" smtClean="0"/>
              <a:pPr/>
              <a:t>26</a:t>
            </a:fld>
            <a:endParaRPr lang="en-US"/>
          </a:p>
        </p:txBody>
      </p:sp>
    </p:spTree>
    <p:extLst>
      <p:ext uri="{BB962C8B-B14F-4D97-AF65-F5344CB8AC3E}">
        <p14:creationId xmlns:p14="http://schemas.microsoft.com/office/powerpoint/2010/main" val="33604244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our options for sequencing and analysis?</a:t>
            </a:r>
            <a:endParaRPr lang="en-US" dirty="0"/>
          </a:p>
        </p:txBody>
      </p:sp>
      <p:sp>
        <p:nvSpPr>
          <p:cNvPr id="3" name="Content Placeholder 2"/>
          <p:cNvSpPr>
            <a:spLocks noGrp="1"/>
          </p:cNvSpPr>
          <p:nvPr>
            <p:ph idx="1"/>
          </p:nvPr>
        </p:nvSpPr>
        <p:spPr>
          <a:xfrm>
            <a:off x="457200" y="1896538"/>
            <a:ext cx="8229600" cy="4525963"/>
          </a:xfrm>
        </p:spPr>
        <p:txBody>
          <a:bodyPr>
            <a:normAutofit lnSpcReduction="10000"/>
          </a:bodyPr>
          <a:lstStyle/>
          <a:p>
            <a:r>
              <a:rPr lang="en-US" dirty="0" smtClean="0"/>
              <a:t>What sequencer?</a:t>
            </a:r>
          </a:p>
          <a:p>
            <a:r>
              <a:rPr lang="en-US" dirty="0" smtClean="0"/>
              <a:t>If </a:t>
            </a:r>
            <a:r>
              <a:rPr lang="en-US" dirty="0" err="1" smtClean="0"/>
              <a:t>amplicon</a:t>
            </a:r>
            <a:r>
              <a:rPr lang="en-US" dirty="0" smtClean="0"/>
              <a:t>, which gene?  Which variable region?</a:t>
            </a:r>
          </a:p>
          <a:p>
            <a:r>
              <a:rPr lang="en-US" dirty="0" smtClean="0"/>
              <a:t>What quality control options?</a:t>
            </a:r>
          </a:p>
          <a:p>
            <a:r>
              <a:rPr lang="en-US" dirty="0" smtClean="0"/>
              <a:t>Defining OTUs</a:t>
            </a:r>
          </a:p>
          <a:p>
            <a:r>
              <a:rPr lang="en-US" dirty="0" smtClean="0"/>
              <a:t>Describing communities</a:t>
            </a:r>
          </a:p>
          <a:p>
            <a:r>
              <a:rPr lang="en-US" dirty="0" smtClean="0"/>
              <a:t>Testing hypotheses</a:t>
            </a:r>
          </a:p>
          <a:p>
            <a:r>
              <a:rPr lang="en-US" dirty="0" smtClean="0"/>
              <a:t>Visualizing results</a:t>
            </a:r>
          </a:p>
          <a:p>
            <a:endParaRPr lang="en-US" dirty="0"/>
          </a:p>
        </p:txBody>
      </p:sp>
    </p:spTree>
    <p:extLst>
      <p:ext uri="{BB962C8B-B14F-4D97-AF65-F5344CB8AC3E}">
        <p14:creationId xmlns:p14="http://schemas.microsoft.com/office/powerpoint/2010/main" val="1679355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our Tutorial Dataset</a:t>
            </a:r>
            <a:endParaRPr lang="en-US" dirty="0"/>
          </a:p>
        </p:txBody>
      </p:sp>
      <p:sp>
        <p:nvSpPr>
          <p:cNvPr id="3" name="Content Placeholder 2"/>
          <p:cNvSpPr>
            <a:spLocks noGrp="1"/>
          </p:cNvSpPr>
          <p:nvPr>
            <p:ph idx="1"/>
          </p:nvPr>
        </p:nvSpPr>
        <p:spPr/>
        <p:txBody>
          <a:bodyPr>
            <a:normAutofit/>
          </a:bodyPr>
          <a:lstStyle/>
          <a:p>
            <a:r>
              <a:rPr lang="en-US" dirty="0" smtClean="0"/>
              <a:t>Motivation :  get an idea of a complete analysis from start to finish</a:t>
            </a:r>
          </a:p>
          <a:p>
            <a:r>
              <a:rPr lang="en-US" dirty="0" smtClean="0"/>
              <a:t>Everyone working on the same dataset helps the instructors maximize their time when helping students to troubleshoot</a:t>
            </a:r>
          </a:p>
          <a:p>
            <a:r>
              <a:rPr lang="en-US" dirty="0" smtClean="0"/>
              <a:t>There is time dedicated to apply what you learned on the tutorial dataset to your own dataset</a:t>
            </a:r>
            <a:endParaRPr lang="en-US" dirty="0"/>
          </a:p>
        </p:txBody>
      </p:sp>
    </p:spTree>
    <p:extLst>
      <p:ext uri="{BB962C8B-B14F-4D97-AF65-F5344CB8AC3E}">
        <p14:creationId xmlns:p14="http://schemas.microsoft.com/office/powerpoint/2010/main" val="99834870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Centralia, PA: burning since 1962</a:t>
            </a:r>
            <a:endParaRPr lang="en-US" dirty="0"/>
          </a:p>
        </p:txBody>
      </p:sp>
      <p:pic>
        <p:nvPicPr>
          <p:cNvPr id="13" name="Picture 12" descr="Underground-Coal-Fi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8" y="1379722"/>
            <a:ext cx="7620000" cy="5054600"/>
          </a:xfrm>
          <a:prstGeom prst="rect">
            <a:avLst/>
          </a:prstGeom>
        </p:spPr>
      </p:pic>
      <p:sp>
        <p:nvSpPr>
          <p:cNvPr id="14" name="TextBox 13"/>
          <p:cNvSpPr txBox="1"/>
          <p:nvPr/>
        </p:nvSpPr>
        <p:spPr>
          <a:xfrm>
            <a:off x="6729452" y="6488668"/>
            <a:ext cx="1648333" cy="369332"/>
          </a:xfrm>
          <a:prstGeom prst="rect">
            <a:avLst/>
          </a:prstGeom>
          <a:noFill/>
        </p:spPr>
        <p:txBody>
          <a:bodyPr wrap="none" rtlCol="0">
            <a:spAutoFit/>
          </a:bodyPr>
          <a:lstStyle/>
          <a:p>
            <a:r>
              <a:rPr lang="en-US" dirty="0" err="1" smtClean="0"/>
              <a:t>Nowiknow.com</a:t>
            </a:r>
            <a:endParaRPr lang="en-US" dirty="0"/>
          </a:p>
        </p:txBody>
      </p:sp>
    </p:spTree>
    <p:extLst>
      <p:ext uri="{BB962C8B-B14F-4D97-AF65-F5344CB8AC3E}">
        <p14:creationId xmlns:p14="http://schemas.microsoft.com/office/powerpoint/2010/main" val="31327168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Lecture</a:t>
            </a:r>
            <a:endParaRPr lang="en-US" dirty="0"/>
          </a:p>
        </p:txBody>
      </p:sp>
      <p:sp>
        <p:nvSpPr>
          <p:cNvPr id="3" name="Content Placeholder 2"/>
          <p:cNvSpPr>
            <a:spLocks noGrp="1"/>
          </p:cNvSpPr>
          <p:nvPr>
            <p:ph idx="1"/>
          </p:nvPr>
        </p:nvSpPr>
        <p:spPr/>
        <p:txBody>
          <a:bodyPr>
            <a:normAutofit/>
          </a:bodyPr>
          <a:lstStyle/>
          <a:p>
            <a:r>
              <a:rPr lang="en-US" dirty="0" smtClean="0"/>
              <a:t>Our goals </a:t>
            </a:r>
            <a:r>
              <a:rPr lang="en-US" dirty="0" smtClean="0"/>
              <a:t>for </a:t>
            </a:r>
            <a:r>
              <a:rPr lang="en-US" dirty="0" smtClean="0"/>
              <a:t>EDAMAME</a:t>
            </a:r>
            <a:endParaRPr lang="en-US" dirty="0" smtClean="0"/>
          </a:p>
          <a:p>
            <a:r>
              <a:rPr lang="en-US" dirty="0" smtClean="0"/>
              <a:t>Course logistics:  Schedule and expectations</a:t>
            </a:r>
          </a:p>
          <a:p>
            <a:r>
              <a:rPr lang="en-US" dirty="0" smtClean="0"/>
              <a:t>Getting warmed up:  What </a:t>
            </a:r>
            <a:r>
              <a:rPr lang="en-US" dirty="0"/>
              <a:t>is a microbial community? </a:t>
            </a:r>
          </a:p>
          <a:p>
            <a:pPr lvl="1"/>
            <a:r>
              <a:rPr lang="en-US" dirty="0"/>
              <a:t>Traits of microbial communities</a:t>
            </a:r>
          </a:p>
          <a:p>
            <a:pPr lvl="1"/>
            <a:r>
              <a:rPr lang="en-US" dirty="0"/>
              <a:t>The </a:t>
            </a:r>
            <a:r>
              <a:rPr lang="en-US" dirty="0" smtClean="0"/>
              <a:t>”OTU”</a:t>
            </a:r>
            <a:endParaRPr lang="en-US" dirty="0"/>
          </a:p>
          <a:p>
            <a:r>
              <a:rPr lang="en-US" dirty="0" smtClean="0"/>
              <a:t>Our Tutorial Dataset for the Week</a:t>
            </a:r>
            <a:endParaRPr lang="en-US"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3</a:t>
            </a:fld>
            <a:endParaRPr lang="en-US"/>
          </a:p>
        </p:txBody>
      </p:sp>
    </p:spTree>
    <p:extLst>
      <p:ext uri="{BB962C8B-B14F-4D97-AF65-F5344CB8AC3E}">
        <p14:creationId xmlns:p14="http://schemas.microsoft.com/office/powerpoint/2010/main" val="11081736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564"/>
            <a:ext cx="8229600" cy="1143000"/>
          </a:xfrm>
        </p:spPr>
        <p:txBody>
          <a:bodyPr/>
          <a:lstStyle/>
          <a:p>
            <a:r>
              <a:rPr lang="en-US" dirty="0" smtClean="0"/>
              <a:t>Key Questions</a:t>
            </a:r>
            <a:endParaRPr lang="en-US" dirty="0"/>
          </a:p>
        </p:txBody>
      </p:sp>
      <p:sp>
        <p:nvSpPr>
          <p:cNvPr id="3" name="Content Placeholder 2"/>
          <p:cNvSpPr>
            <a:spLocks noGrp="1"/>
          </p:cNvSpPr>
          <p:nvPr>
            <p:ph idx="1"/>
          </p:nvPr>
        </p:nvSpPr>
        <p:spPr>
          <a:xfrm>
            <a:off x="246430" y="1076394"/>
            <a:ext cx="8644030" cy="5634683"/>
          </a:xfrm>
        </p:spPr>
        <p:txBody>
          <a:bodyPr>
            <a:normAutofit fontScale="92500" lnSpcReduction="20000"/>
          </a:bodyPr>
          <a:lstStyle/>
          <a:p>
            <a:r>
              <a:rPr lang="en-US" dirty="0" smtClean="0"/>
              <a:t>What is the diversity and structure of microbial communities in Centralia soils?</a:t>
            </a:r>
          </a:p>
          <a:p>
            <a:r>
              <a:rPr lang="en-US" dirty="0" smtClean="0"/>
              <a:t>Do temperature/geochemical gradients or historical fire activity explain differences in community structure? </a:t>
            </a:r>
          </a:p>
          <a:p>
            <a:pPr lvl="1"/>
            <a:r>
              <a:rPr lang="en-US" dirty="0" smtClean="0"/>
              <a:t>Stability:  resistance and resilience</a:t>
            </a:r>
          </a:p>
          <a:p>
            <a:r>
              <a:rPr lang="en-US" dirty="0" smtClean="0"/>
              <a:t>What are the lifestyles of organisms in fire-affected sites?</a:t>
            </a:r>
          </a:p>
          <a:p>
            <a:pPr lvl="1"/>
            <a:r>
              <a:rPr lang="en-US" dirty="0" smtClean="0"/>
              <a:t>Thermophiles:  dormancy strategies, cellulose degradation, thermal tolerance and stress responses</a:t>
            </a:r>
          </a:p>
          <a:p>
            <a:pPr lvl="1"/>
            <a:r>
              <a:rPr lang="en-US" dirty="0" err="1" smtClean="0"/>
              <a:t>Bioremediative</a:t>
            </a:r>
            <a:r>
              <a:rPr lang="en-US" dirty="0" smtClean="0"/>
              <a:t> organisms:  heavy metals and other coal combustion products</a:t>
            </a:r>
          </a:p>
          <a:p>
            <a:pPr lvl="1"/>
            <a:r>
              <a:rPr lang="en-US" dirty="0" smtClean="0"/>
              <a:t>Novel antibiotic producers? </a:t>
            </a:r>
            <a:endParaRPr lang="en-US" dirty="0" smtClean="0"/>
          </a:p>
          <a:p>
            <a:r>
              <a:rPr lang="en-US" dirty="0" smtClean="0"/>
              <a:t>Is </a:t>
            </a:r>
            <a:r>
              <a:rPr lang="en-US" dirty="0" smtClean="0"/>
              <a:t>Centralia a site of novel microbial diversity?</a:t>
            </a:r>
          </a:p>
        </p:txBody>
      </p:sp>
    </p:spTree>
    <p:extLst>
      <p:ext uri="{BB962C8B-B14F-4D97-AF65-F5344CB8AC3E}">
        <p14:creationId xmlns:p14="http://schemas.microsoft.com/office/powerpoint/2010/main" val="261696170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92696"/>
            <a:ext cx="8229600" cy="480233"/>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latin typeface="+mn-lt"/>
              </a:rPr>
              <a:t>Sample collection</a:t>
            </a:r>
            <a:endParaRPr lang="en-US" b="1" dirty="0">
              <a:latin typeface="+mn-lt"/>
            </a:endParaRPr>
          </a:p>
        </p:txBody>
      </p:sp>
      <p:pic>
        <p:nvPicPr>
          <p:cNvPr id="5" name="Picture 2" descr="https://lh4.googleusercontent.com/-P7DSsXRxc-s/VDvzBhhoQKI/AAAAAAAAAKA/zHpRLaQd7TA/w649-h865-no/2014-10-06%2B15.19.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262" y="2299942"/>
            <a:ext cx="1957538" cy="26090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lh6.googleusercontent.com/-WOHa0BM_lxY/VDvzz8WOc5I/AAAAAAAAALA/J_4lf_qVVHc/w649-h865-no/DSC000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5572" y="2299942"/>
            <a:ext cx="1957539" cy="2609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lh6.googleusercontent.com/-aQI-3U3VrTM/VDWsBolN8NI/AAAAAAAAAD0/AqaK06cvJcI/w649-h865-no/IMG_12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671" y="3509877"/>
            <a:ext cx="1668177" cy="22233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lh5.googleusercontent.com/-9RU4Xsj1USs/VDWr_0kTzCI/AAAAAAAAADg/hGIDlia8Fx0/w1153-h865-no/IMG_121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982" y="1521683"/>
            <a:ext cx="2495556" cy="1872208"/>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203848"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92787"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641585" y="5062972"/>
            <a:ext cx="2046329" cy="369332"/>
          </a:xfrm>
          <a:prstGeom prst="rect">
            <a:avLst/>
          </a:prstGeom>
          <a:noFill/>
        </p:spPr>
        <p:txBody>
          <a:bodyPr wrap="none" rtlCol="0">
            <a:spAutoFit/>
          </a:bodyPr>
          <a:lstStyle/>
          <a:p>
            <a:r>
              <a:rPr lang="en-US" b="1" dirty="0" smtClean="0"/>
              <a:t>Sieved (4 mm pore)</a:t>
            </a:r>
            <a:endParaRPr lang="en-US" b="1" dirty="0"/>
          </a:p>
        </p:txBody>
      </p:sp>
      <p:sp>
        <p:nvSpPr>
          <p:cNvPr id="12" name="Slide Number Placeholder 4"/>
          <p:cNvSpPr>
            <a:spLocks noGrp="1"/>
          </p:cNvSpPr>
          <p:nvPr>
            <p:ph type="sldNum" sz="quarter" idx="12"/>
          </p:nvPr>
        </p:nvSpPr>
        <p:spPr>
          <a:xfrm>
            <a:off x="6553200" y="6356350"/>
            <a:ext cx="2133600" cy="365125"/>
          </a:xfrm>
        </p:spPr>
        <p:txBody>
          <a:bodyPr/>
          <a:lstStyle/>
          <a:p>
            <a:pPr>
              <a:defRPr/>
            </a:pPr>
            <a:fld id="{0B4461CB-4CA9-2A43-A3FA-624E1DA485A6}" type="slidenum">
              <a:rPr lang="en-US" smtClean="0"/>
              <a:pPr>
                <a:defRPr/>
              </a:pPr>
              <a:t>31</a:t>
            </a:fld>
            <a:endParaRPr lang="en-US"/>
          </a:p>
        </p:txBody>
      </p:sp>
    </p:spTree>
    <p:extLst>
      <p:ext uri="{BB962C8B-B14F-4D97-AF65-F5344CB8AC3E}">
        <p14:creationId xmlns:p14="http://schemas.microsoft.com/office/powerpoint/2010/main" val="3650335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3" y="127780"/>
            <a:ext cx="8229600" cy="480233"/>
          </a:xfrm>
        </p:spPr>
        <p:txBody>
          <a:bodyPr>
            <a:normAutofit fontScale="90000"/>
          </a:bodyPr>
          <a:lstStyle/>
          <a:p>
            <a:r>
              <a:rPr lang="en-US" b="1" dirty="0" smtClean="0">
                <a:latin typeface="+mn-lt"/>
              </a:rPr>
              <a:t>Underground </a:t>
            </a:r>
            <a:r>
              <a:rPr lang="en-US" b="1" dirty="0">
                <a:latin typeface="+mn-lt"/>
              </a:rPr>
              <a:t>coal mine fire</a:t>
            </a:r>
          </a:p>
        </p:txBody>
      </p:sp>
      <p:sp>
        <p:nvSpPr>
          <p:cNvPr id="4" name="TextBox 3"/>
          <p:cNvSpPr txBox="1"/>
          <p:nvPr/>
        </p:nvSpPr>
        <p:spPr>
          <a:xfrm>
            <a:off x="5508104" y="5941763"/>
            <a:ext cx="3186878" cy="369332"/>
          </a:xfrm>
          <a:prstGeom prst="rect">
            <a:avLst/>
          </a:prstGeom>
          <a:noFill/>
        </p:spPr>
        <p:txBody>
          <a:bodyPr wrap="square" rtlCol="0">
            <a:spAutoFit/>
          </a:bodyPr>
          <a:lstStyle/>
          <a:p>
            <a:pPr algn="r"/>
            <a:r>
              <a:rPr lang="en-US" b="1" dirty="0" smtClean="0"/>
              <a:t>Sampling Period: Oct. 5-6, 2014 </a:t>
            </a:r>
            <a:endParaRPr lang="en-US" b="1" dirty="0"/>
          </a:p>
        </p:txBody>
      </p:sp>
      <p:grpSp>
        <p:nvGrpSpPr>
          <p:cNvPr id="33" name="Group 32"/>
          <p:cNvGrpSpPr/>
          <p:nvPr/>
        </p:nvGrpSpPr>
        <p:grpSpPr>
          <a:xfrm>
            <a:off x="1092004" y="1147824"/>
            <a:ext cx="6882383" cy="4793939"/>
            <a:chOff x="1092004" y="1147824"/>
            <a:chExt cx="6882383" cy="4793939"/>
          </a:xfrm>
        </p:grpSpPr>
        <p:pic>
          <p:nvPicPr>
            <p:cNvPr id="5" name="Picture 4" descr="CentraliaMapFireFront.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1196752"/>
              <a:ext cx="6786763" cy="4745011"/>
            </a:xfrm>
            <a:prstGeom prst="rect">
              <a:avLst/>
            </a:prstGeom>
          </p:spPr>
        </p:pic>
        <p:sp>
          <p:nvSpPr>
            <p:cNvPr id="6" name="TextBox 5"/>
            <p:cNvSpPr txBox="1"/>
            <p:nvPr/>
          </p:nvSpPr>
          <p:spPr>
            <a:xfrm>
              <a:off x="3536915" y="2348880"/>
              <a:ext cx="423514" cy="276999"/>
            </a:xfrm>
            <a:prstGeom prst="rect">
              <a:avLst/>
            </a:prstGeom>
            <a:noFill/>
          </p:spPr>
          <p:txBody>
            <a:bodyPr wrap="none" rtlCol="0">
              <a:spAutoFit/>
            </a:bodyPr>
            <a:lstStyle/>
            <a:p>
              <a:r>
                <a:rPr lang="en-US" sz="1200" b="1" dirty="0"/>
                <a:t>C</a:t>
              </a:r>
              <a:r>
                <a:rPr lang="en-US" sz="1200" b="1" dirty="0" smtClean="0"/>
                <a:t>17</a:t>
              </a:r>
              <a:endParaRPr lang="en-US" sz="1200" b="1" dirty="0"/>
            </a:p>
          </p:txBody>
        </p:sp>
        <p:sp>
          <p:nvSpPr>
            <p:cNvPr id="9" name="TextBox 8"/>
            <p:cNvSpPr txBox="1"/>
            <p:nvPr/>
          </p:nvSpPr>
          <p:spPr>
            <a:xfrm>
              <a:off x="1092004" y="1458941"/>
              <a:ext cx="423514" cy="276999"/>
            </a:xfrm>
            <a:prstGeom prst="rect">
              <a:avLst/>
            </a:prstGeom>
            <a:noFill/>
          </p:spPr>
          <p:txBody>
            <a:bodyPr wrap="none" rtlCol="0">
              <a:spAutoFit/>
            </a:bodyPr>
            <a:lstStyle/>
            <a:p>
              <a:r>
                <a:rPr lang="en-US" sz="1200" b="1" dirty="0" smtClean="0"/>
                <a:t>C08</a:t>
              </a:r>
              <a:endParaRPr lang="en-US" sz="1200" b="1" dirty="0"/>
            </a:p>
          </p:txBody>
        </p:sp>
        <p:sp>
          <p:nvSpPr>
            <p:cNvPr id="10" name="TextBox 9"/>
            <p:cNvSpPr txBox="1"/>
            <p:nvPr/>
          </p:nvSpPr>
          <p:spPr>
            <a:xfrm>
              <a:off x="1475656" y="1412776"/>
              <a:ext cx="423514" cy="276999"/>
            </a:xfrm>
            <a:prstGeom prst="rect">
              <a:avLst/>
            </a:prstGeom>
            <a:noFill/>
          </p:spPr>
          <p:txBody>
            <a:bodyPr wrap="none" rtlCol="0">
              <a:spAutoFit/>
            </a:bodyPr>
            <a:lstStyle/>
            <a:p>
              <a:r>
                <a:rPr lang="en-US" sz="1200" b="1" dirty="0" smtClean="0"/>
                <a:t>C07</a:t>
              </a:r>
              <a:endParaRPr lang="en-US" sz="1200" b="1" dirty="0"/>
            </a:p>
          </p:txBody>
        </p:sp>
        <p:sp>
          <p:nvSpPr>
            <p:cNvPr id="11" name="TextBox 10"/>
            <p:cNvSpPr txBox="1"/>
            <p:nvPr/>
          </p:nvSpPr>
          <p:spPr>
            <a:xfrm>
              <a:off x="2695679" y="2062505"/>
              <a:ext cx="423514" cy="276999"/>
            </a:xfrm>
            <a:prstGeom prst="rect">
              <a:avLst/>
            </a:prstGeom>
            <a:noFill/>
          </p:spPr>
          <p:txBody>
            <a:bodyPr wrap="none" rtlCol="0">
              <a:spAutoFit/>
            </a:bodyPr>
            <a:lstStyle/>
            <a:p>
              <a:r>
                <a:rPr lang="en-US" sz="1200" b="1" dirty="0" smtClean="0"/>
                <a:t>C15</a:t>
              </a:r>
              <a:endParaRPr lang="en-US" sz="1200" b="1" dirty="0"/>
            </a:p>
          </p:txBody>
        </p:sp>
        <p:sp>
          <p:nvSpPr>
            <p:cNvPr id="12" name="TextBox 11"/>
            <p:cNvSpPr txBox="1"/>
            <p:nvPr/>
          </p:nvSpPr>
          <p:spPr>
            <a:xfrm>
              <a:off x="3203848" y="2062504"/>
              <a:ext cx="423514" cy="276999"/>
            </a:xfrm>
            <a:prstGeom prst="rect">
              <a:avLst/>
            </a:prstGeom>
            <a:noFill/>
          </p:spPr>
          <p:txBody>
            <a:bodyPr wrap="none" rtlCol="0">
              <a:spAutoFit/>
            </a:bodyPr>
            <a:lstStyle/>
            <a:p>
              <a:r>
                <a:rPr lang="en-US" sz="1200" b="1" dirty="0" smtClean="0"/>
                <a:t>C14</a:t>
              </a:r>
              <a:endParaRPr lang="en-US" sz="1200" b="1" dirty="0"/>
            </a:p>
          </p:txBody>
        </p:sp>
        <p:sp>
          <p:nvSpPr>
            <p:cNvPr id="13" name="TextBox 12"/>
            <p:cNvSpPr txBox="1"/>
            <p:nvPr/>
          </p:nvSpPr>
          <p:spPr>
            <a:xfrm>
              <a:off x="3227561" y="3214632"/>
              <a:ext cx="423514" cy="276999"/>
            </a:xfrm>
            <a:prstGeom prst="rect">
              <a:avLst/>
            </a:prstGeom>
            <a:noFill/>
          </p:spPr>
          <p:txBody>
            <a:bodyPr wrap="none" rtlCol="0">
              <a:spAutoFit/>
            </a:bodyPr>
            <a:lstStyle/>
            <a:p>
              <a:r>
                <a:rPr lang="en-US" sz="1200" b="1" dirty="0" smtClean="0"/>
                <a:t>C03</a:t>
              </a:r>
              <a:endParaRPr lang="en-US" sz="1200" b="1" dirty="0"/>
            </a:p>
          </p:txBody>
        </p:sp>
        <p:sp>
          <p:nvSpPr>
            <p:cNvPr id="14" name="TextBox 13"/>
            <p:cNvSpPr txBox="1"/>
            <p:nvPr/>
          </p:nvSpPr>
          <p:spPr>
            <a:xfrm>
              <a:off x="2388025" y="3244342"/>
              <a:ext cx="423514" cy="276999"/>
            </a:xfrm>
            <a:prstGeom prst="rect">
              <a:avLst/>
            </a:prstGeom>
            <a:noFill/>
          </p:spPr>
          <p:txBody>
            <a:bodyPr wrap="none" rtlCol="0">
              <a:spAutoFit/>
            </a:bodyPr>
            <a:lstStyle/>
            <a:p>
              <a:r>
                <a:rPr lang="en-US" sz="1200" b="1" dirty="0" smtClean="0"/>
                <a:t>C05</a:t>
              </a:r>
              <a:endParaRPr lang="en-US" sz="1200" b="1" dirty="0"/>
            </a:p>
          </p:txBody>
        </p:sp>
        <p:sp>
          <p:nvSpPr>
            <p:cNvPr id="15" name="TextBox 14"/>
            <p:cNvSpPr txBox="1"/>
            <p:nvPr/>
          </p:nvSpPr>
          <p:spPr>
            <a:xfrm>
              <a:off x="1729741" y="1597441"/>
              <a:ext cx="423514" cy="276999"/>
            </a:xfrm>
            <a:prstGeom prst="rect">
              <a:avLst/>
            </a:prstGeom>
            <a:noFill/>
          </p:spPr>
          <p:txBody>
            <a:bodyPr wrap="none" rtlCol="0">
              <a:spAutoFit/>
            </a:bodyPr>
            <a:lstStyle/>
            <a:p>
              <a:r>
                <a:rPr lang="en-US" sz="1200" b="1" dirty="0" smtClean="0"/>
                <a:t>C09</a:t>
              </a:r>
              <a:endParaRPr lang="en-US" sz="1200" b="1" dirty="0"/>
            </a:p>
          </p:txBody>
        </p:sp>
        <p:sp>
          <p:nvSpPr>
            <p:cNvPr id="16" name="TextBox 15"/>
            <p:cNvSpPr txBox="1"/>
            <p:nvPr/>
          </p:nvSpPr>
          <p:spPr>
            <a:xfrm>
              <a:off x="2123728" y="1524966"/>
              <a:ext cx="423514" cy="276999"/>
            </a:xfrm>
            <a:prstGeom prst="rect">
              <a:avLst/>
            </a:prstGeom>
            <a:noFill/>
          </p:spPr>
          <p:txBody>
            <a:bodyPr wrap="none" rtlCol="0">
              <a:spAutoFit/>
            </a:bodyPr>
            <a:lstStyle/>
            <a:p>
              <a:r>
                <a:rPr lang="en-US" sz="1200" b="1" dirty="0" smtClean="0"/>
                <a:t>C12</a:t>
              </a:r>
              <a:endParaRPr lang="en-US" sz="1200" b="1" dirty="0"/>
            </a:p>
          </p:txBody>
        </p:sp>
        <p:sp>
          <p:nvSpPr>
            <p:cNvPr id="17" name="TextBox 16"/>
            <p:cNvSpPr txBox="1"/>
            <p:nvPr/>
          </p:nvSpPr>
          <p:spPr>
            <a:xfrm>
              <a:off x="2516123" y="1522284"/>
              <a:ext cx="423514" cy="276999"/>
            </a:xfrm>
            <a:prstGeom prst="rect">
              <a:avLst/>
            </a:prstGeom>
            <a:noFill/>
          </p:spPr>
          <p:txBody>
            <a:bodyPr wrap="none" rtlCol="0">
              <a:spAutoFit/>
            </a:bodyPr>
            <a:lstStyle/>
            <a:p>
              <a:r>
                <a:rPr lang="en-US" sz="1200" b="1" dirty="0" smtClean="0"/>
                <a:t>C11</a:t>
              </a:r>
              <a:endParaRPr lang="en-US" sz="1200" b="1" dirty="0"/>
            </a:p>
          </p:txBody>
        </p:sp>
        <p:sp>
          <p:nvSpPr>
            <p:cNvPr id="18" name="TextBox 17"/>
            <p:cNvSpPr txBox="1"/>
            <p:nvPr/>
          </p:nvSpPr>
          <p:spPr>
            <a:xfrm>
              <a:off x="2174215" y="1985698"/>
              <a:ext cx="423514" cy="276999"/>
            </a:xfrm>
            <a:prstGeom prst="rect">
              <a:avLst/>
            </a:prstGeom>
            <a:noFill/>
          </p:spPr>
          <p:txBody>
            <a:bodyPr wrap="none" rtlCol="0">
              <a:spAutoFit/>
            </a:bodyPr>
            <a:lstStyle/>
            <a:p>
              <a:r>
                <a:rPr lang="en-US" sz="1200" b="1" dirty="0" smtClean="0"/>
                <a:t>C10</a:t>
              </a:r>
              <a:endParaRPr lang="en-US" sz="1200" b="1" dirty="0"/>
            </a:p>
          </p:txBody>
        </p:sp>
        <p:sp>
          <p:nvSpPr>
            <p:cNvPr id="19" name="TextBox 18"/>
            <p:cNvSpPr txBox="1"/>
            <p:nvPr/>
          </p:nvSpPr>
          <p:spPr>
            <a:xfrm>
              <a:off x="2611024" y="1806890"/>
              <a:ext cx="423514" cy="276999"/>
            </a:xfrm>
            <a:prstGeom prst="rect">
              <a:avLst/>
            </a:prstGeom>
            <a:noFill/>
          </p:spPr>
          <p:txBody>
            <a:bodyPr wrap="none" rtlCol="0">
              <a:spAutoFit/>
            </a:bodyPr>
            <a:lstStyle/>
            <a:p>
              <a:r>
                <a:rPr lang="en-US" sz="1200" b="1" dirty="0" smtClean="0"/>
                <a:t>C13</a:t>
              </a:r>
              <a:endParaRPr lang="en-US" sz="1200" b="1" dirty="0"/>
            </a:p>
          </p:txBody>
        </p:sp>
        <p:sp>
          <p:nvSpPr>
            <p:cNvPr id="20" name="TextBox 19"/>
            <p:cNvSpPr txBox="1"/>
            <p:nvPr/>
          </p:nvSpPr>
          <p:spPr>
            <a:xfrm>
              <a:off x="2899056" y="1679082"/>
              <a:ext cx="423514" cy="276999"/>
            </a:xfrm>
            <a:prstGeom prst="rect">
              <a:avLst/>
            </a:prstGeom>
            <a:noFill/>
          </p:spPr>
          <p:txBody>
            <a:bodyPr wrap="none" rtlCol="0">
              <a:spAutoFit/>
            </a:bodyPr>
            <a:lstStyle/>
            <a:p>
              <a:r>
                <a:rPr lang="en-US" sz="1200" b="1" dirty="0" smtClean="0"/>
                <a:t>C16</a:t>
              </a:r>
              <a:endParaRPr lang="en-US" sz="1200" b="1" dirty="0"/>
            </a:p>
          </p:txBody>
        </p:sp>
        <p:sp>
          <p:nvSpPr>
            <p:cNvPr id="21" name="TextBox 20"/>
            <p:cNvSpPr txBox="1"/>
            <p:nvPr/>
          </p:nvSpPr>
          <p:spPr>
            <a:xfrm>
              <a:off x="2804047" y="3017100"/>
              <a:ext cx="423514" cy="276999"/>
            </a:xfrm>
            <a:prstGeom prst="rect">
              <a:avLst/>
            </a:prstGeom>
            <a:noFill/>
          </p:spPr>
          <p:txBody>
            <a:bodyPr wrap="none" rtlCol="0">
              <a:spAutoFit/>
            </a:bodyPr>
            <a:lstStyle/>
            <a:p>
              <a:r>
                <a:rPr lang="en-US" sz="1200" b="1" dirty="0" smtClean="0"/>
                <a:t>C04</a:t>
              </a:r>
              <a:endParaRPr lang="en-US" sz="1200" b="1" dirty="0"/>
            </a:p>
          </p:txBody>
        </p:sp>
        <p:sp>
          <p:nvSpPr>
            <p:cNvPr id="22" name="TextBox 21"/>
            <p:cNvSpPr txBox="1"/>
            <p:nvPr/>
          </p:nvSpPr>
          <p:spPr>
            <a:xfrm>
              <a:off x="4267406" y="1660783"/>
              <a:ext cx="423514" cy="276999"/>
            </a:xfrm>
            <a:prstGeom prst="rect">
              <a:avLst/>
            </a:prstGeom>
            <a:noFill/>
          </p:spPr>
          <p:txBody>
            <a:bodyPr wrap="none" rtlCol="0">
              <a:spAutoFit/>
            </a:bodyPr>
            <a:lstStyle/>
            <a:p>
              <a:r>
                <a:rPr lang="en-US" sz="1200" b="1" dirty="0" smtClean="0"/>
                <a:t>C18</a:t>
              </a:r>
              <a:endParaRPr lang="en-US" sz="1200" b="1" dirty="0"/>
            </a:p>
          </p:txBody>
        </p:sp>
        <p:sp>
          <p:nvSpPr>
            <p:cNvPr id="23" name="TextBox 22"/>
            <p:cNvSpPr txBox="1"/>
            <p:nvPr/>
          </p:nvSpPr>
          <p:spPr>
            <a:xfrm>
              <a:off x="2960079" y="3513984"/>
              <a:ext cx="423514" cy="276999"/>
            </a:xfrm>
            <a:prstGeom prst="rect">
              <a:avLst/>
            </a:prstGeom>
            <a:noFill/>
          </p:spPr>
          <p:txBody>
            <a:bodyPr wrap="none" rtlCol="0">
              <a:spAutoFit/>
            </a:bodyPr>
            <a:lstStyle/>
            <a:p>
              <a:r>
                <a:rPr lang="en-US" sz="1200" b="1" dirty="0" smtClean="0"/>
                <a:t>C06</a:t>
              </a:r>
              <a:endParaRPr lang="en-US" sz="1200" b="1" dirty="0"/>
            </a:p>
          </p:txBody>
        </p:sp>
        <p:sp>
          <p:nvSpPr>
            <p:cNvPr id="24" name="TextBox 23"/>
            <p:cNvSpPr txBox="1"/>
            <p:nvPr/>
          </p:nvSpPr>
          <p:spPr>
            <a:xfrm>
              <a:off x="3491880" y="2765151"/>
              <a:ext cx="423514" cy="276999"/>
            </a:xfrm>
            <a:prstGeom prst="rect">
              <a:avLst/>
            </a:prstGeom>
            <a:noFill/>
          </p:spPr>
          <p:txBody>
            <a:bodyPr wrap="none" rtlCol="0">
              <a:spAutoFit/>
            </a:bodyPr>
            <a:lstStyle/>
            <a:p>
              <a:r>
                <a:rPr lang="en-US" sz="1200" b="1" dirty="0" smtClean="0"/>
                <a:t>C01</a:t>
              </a:r>
              <a:endParaRPr lang="en-US" sz="1200" b="1" dirty="0"/>
            </a:p>
          </p:txBody>
        </p:sp>
        <p:sp>
          <p:nvSpPr>
            <p:cNvPr id="25" name="TextBox 24"/>
            <p:cNvSpPr txBox="1"/>
            <p:nvPr/>
          </p:nvSpPr>
          <p:spPr>
            <a:xfrm>
              <a:off x="3915394" y="2533545"/>
              <a:ext cx="423514" cy="276999"/>
            </a:xfrm>
            <a:prstGeom prst="rect">
              <a:avLst/>
            </a:prstGeom>
            <a:noFill/>
          </p:spPr>
          <p:txBody>
            <a:bodyPr wrap="none" rtlCol="0">
              <a:spAutoFit/>
            </a:bodyPr>
            <a:lstStyle/>
            <a:p>
              <a:r>
                <a:rPr lang="en-US" sz="1200" b="1" dirty="0" smtClean="0"/>
                <a:t>C02</a:t>
              </a:r>
              <a:endParaRPr lang="en-US" sz="1200" b="1" dirty="0"/>
            </a:p>
          </p:txBody>
        </p:sp>
        <p:sp>
          <p:nvSpPr>
            <p:cNvPr id="7" name="Down Arrow 6"/>
            <p:cNvSpPr/>
            <p:nvPr/>
          </p:nvSpPr>
          <p:spPr>
            <a:xfrm rot="3188765">
              <a:off x="3331306" y="2994215"/>
              <a:ext cx="216024" cy="1568399"/>
            </a:xfrm>
            <a:prstGeom prst="downArrow">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wn Arrow 25"/>
            <p:cNvSpPr/>
            <p:nvPr/>
          </p:nvSpPr>
          <p:spPr>
            <a:xfrm rot="5976053">
              <a:off x="2540076" y="648901"/>
              <a:ext cx="216024" cy="1568399"/>
            </a:xfrm>
            <a:prstGeom prst="downArrow">
              <a:avLst/>
            </a:prstGeom>
            <a:solidFill>
              <a:schemeClr val="accent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051994" y="1147824"/>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3651075" y="3508017"/>
              <a:ext cx="301686" cy="369332"/>
            </a:xfrm>
            <a:prstGeom prst="rect">
              <a:avLst/>
            </a:prstGeom>
            <a:noFill/>
          </p:spPr>
          <p:txBody>
            <a:bodyPr wrap="none" rtlCol="0">
              <a:spAutoFit/>
            </a:bodyPr>
            <a:lstStyle/>
            <a:p>
              <a:r>
                <a:rPr lang="en-US" dirty="0" smtClean="0"/>
                <a:t>2</a:t>
              </a:r>
              <a:endParaRPr lang="en-US" dirty="0"/>
            </a:p>
          </p:txBody>
        </p:sp>
      </p:grpSp>
      <p:sp>
        <p:nvSpPr>
          <p:cNvPr id="29" name="Rectangle 28"/>
          <p:cNvSpPr/>
          <p:nvPr/>
        </p:nvSpPr>
        <p:spPr>
          <a:xfrm>
            <a:off x="7317488" y="743969"/>
            <a:ext cx="1734546" cy="1212112"/>
          </a:xfrm>
          <a:prstGeom prst="rect">
            <a:avLst/>
          </a:prstGeom>
          <a:solidFill>
            <a:schemeClr val="bg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n w="12700">
                  <a:solidFill>
                    <a:schemeClr val="tx2">
                      <a:satMod val="155000"/>
                    </a:schemeClr>
                  </a:solidFill>
                  <a:prstDash val="solid"/>
                </a:ln>
                <a:solidFill>
                  <a:schemeClr val="tx1"/>
                </a:solidFill>
              </a:rPr>
              <a:t>Recovered : 7</a:t>
            </a:r>
          </a:p>
          <a:p>
            <a:pPr algn="ctr"/>
            <a:r>
              <a:rPr lang="en-US" sz="2000" b="1" dirty="0" err="1" smtClean="0">
                <a:ln w="12700">
                  <a:solidFill>
                    <a:schemeClr val="tx2">
                      <a:satMod val="155000"/>
                    </a:schemeClr>
                  </a:solidFill>
                  <a:prstDash val="solid"/>
                </a:ln>
                <a:solidFill>
                  <a:schemeClr val="tx1"/>
                </a:solidFill>
              </a:rPr>
              <a:t>ActiveVent</a:t>
            </a:r>
            <a:r>
              <a:rPr lang="en-US" sz="2000" b="1" dirty="0" smtClean="0">
                <a:ln w="12700">
                  <a:solidFill>
                    <a:schemeClr val="tx2">
                      <a:satMod val="155000"/>
                    </a:schemeClr>
                  </a:solidFill>
                  <a:prstDash val="solid"/>
                </a:ln>
                <a:solidFill>
                  <a:schemeClr val="tx1"/>
                </a:solidFill>
              </a:rPr>
              <a:t> : 7</a:t>
            </a:r>
          </a:p>
          <a:p>
            <a:pPr algn="ctr"/>
            <a:r>
              <a:rPr lang="en-US" sz="2000" b="1" dirty="0" smtClean="0">
                <a:ln w="12700">
                  <a:solidFill>
                    <a:schemeClr val="tx2">
                      <a:satMod val="155000"/>
                    </a:schemeClr>
                  </a:solidFill>
                  <a:prstDash val="solid"/>
                </a:ln>
                <a:solidFill>
                  <a:schemeClr val="tx1"/>
                </a:solidFill>
              </a:rPr>
              <a:t>Warm : 2</a:t>
            </a:r>
          </a:p>
          <a:p>
            <a:pPr algn="ctr"/>
            <a:r>
              <a:rPr lang="en-US" sz="2000" b="1" dirty="0" smtClean="0">
                <a:ln w="12700">
                  <a:solidFill>
                    <a:schemeClr val="tx2">
                      <a:satMod val="155000"/>
                    </a:schemeClr>
                  </a:solidFill>
                  <a:prstDash val="solid"/>
                </a:ln>
                <a:solidFill>
                  <a:schemeClr val="tx1"/>
                </a:solidFill>
              </a:rPr>
              <a:t>Reference : 2</a:t>
            </a:r>
            <a:endParaRPr lang="en-US" sz="2000" b="1" dirty="0">
              <a:ln w="12700">
                <a:solidFill>
                  <a:schemeClr val="tx2">
                    <a:satMod val="155000"/>
                  </a:schemeClr>
                </a:solidFill>
                <a:prstDash val="solid"/>
              </a:ln>
              <a:solidFill>
                <a:schemeClr val="tx1"/>
              </a:solidFill>
            </a:endParaRPr>
          </a:p>
        </p:txBody>
      </p:sp>
      <p:sp>
        <p:nvSpPr>
          <p:cNvPr id="31" name="Slide Number Placeholder 30"/>
          <p:cNvSpPr>
            <a:spLocks noGrp="1"/>
          </p:cNvSpPr>
          <p:nvPr>
            <p:ph type="sldNum" sz="quarter" idx="12"/>
          </p:nvPr>
        </p:nvSpPr>
        <p:spPr/>
        <p:txBody>
          <a:bodyPr/>
          <a:lstStyle/>
          <a:p>
            <a:pPr>
              <a:defRPr/>
            </a:pPr>
            <a:fld id="{0B4461CB-4CA9-2A43-A3FA-624E1DA485A6}" type="slidenum">
              <a:rPr lang="en-US" smtClean="0"/>
              <a:pPr>
                <a:defRPr/>
              </a:pPr>
              <a:t>32</a:t>
            </a:fld>
            <a:endParaRPr lang="en-US" dirty="0"/>
          </a:p>
        </p:txBody>
      </p:sp>
      <p:sp>
        <p:nvSpPr>
          <p:cNvPr id="32" name="TextBox 31"/>
          <p:cNvSpPr txBox="1"/>
          <p:nvPr/>
        </p:nvSpPr>
        <p:spPr>
          <a:xfrm>
            <a:off x="611560" y="5954390"/>
            <a:ext cx="8867352" cy="307777"/>
          </a:xfrm>
          <a:prstGeom prst="rect">
            <a:avLst/>
          </a:prstGeom>
          <a:noFill/>
        </p:spPr>
        <p:txBody>
          <a:bodyPr wrap="square" rtlCol="0">
            <a:spAutoFit/>
          </a:bodyPr>
          <a:lstStyle/>
          <a:p>
            <a:pPr algn="just"/>
            <a:r>
              <a:rPr lang="en-US" sz="1400" b="1" dirty="0" smtClean="0">
                <a:latin typeface="Calibri" pitchFamily="34" charset="0"/>
                <a:cs typeface="Calibri" pitchFamily="34" charset="0"/>
              </a:rPr>
              <a:t>Figure 1. </a:t>
            </a:r>
            <a:r>
              <a:rPr lang="en-US" sz="1400" dirty="0" smtClean="0">
                <a:latin typeface="Calibri" pitchFamily="34" charset="0"/>
                <a:cs typeface="Calibri" pitchFamily="34" charset="0"/>
              </a:rPr>
              <a:t>Sampling sites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6651238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animBg="1"/>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for the week</a:t>
            </a:r>
            <a:endParaRPr lang="en-US" dirty="0"/>
          </a:p>
        </p:txBody>
      </p:sp>
      <p:sp>
        <p:nvSpPr>
          <p:cNvPr id="3" name="Content Placeholder 2"/>
          <p:cNvSpPr>
            <a:spLocks noGrp="1"/>
          </p:cNvSpPr>
          <p:nvPr>
            <p:ph idx="1"/>
          </p:nvPr>
        </p:nvSpPr>
        <p:spPr/>
        <p:txBody>
          <a:bodyPr>
            <a:normAutofit lnSpcReduction="10000"/>
          </a:bodyPr>
          <a:lstStyle/>
          <a:p>
            <a:r>
              <a:rPr lang="en-US" dirty="0" smtClean="0"/>
              <a:t>18 soils (0-20 cm cores) along active fire fronts 1 and 2</a:t>
            </a:r>
          </a:p>
          <a:p>
            <a:pPr marL="971550" lvl="1" indent="-514350">
              <a:buFont typeface="+mj-lt"/>
              <a:buAutoNum type="arabicPeriod"/>
            </a:pPr>
            <a:r>
              <a:rPr lang="en-US" dirty="0" err="1" smtClean="0"/>
              <a:t>Illumina</a:t>
            </a:r>
            <a:r>
              <a:rPr lang="en-US" dirty="0" smtClean="0"/>
              <a:t> paired-end V4 16S </a:t>
            </a:r>
            <a:r>
              <a:rPr lang="en-US" dirty="0" err="1" smtClean="0"/>
              <a:t>rRNA</a:t>
            </a:r>
            <a:r>
              <a:rPr lang="en-US" dirty="0" smtClean="0"/>
              <a:t> </a:t>
            </a:r>
            <a:r>
              <a:rPr lang="en-US" dirty="0" err="1" smtClean="0"/>
              <a:t>amplicon</a:t>
            </a:r>
            <a:r>
              <a:rPr lang="en-US" dirty="0" smtClean="0"/>
              <a:t> sequencing on each of 3 replicate DNA extractions.  54 total </a:t>
            </a:r>
            <a:r>
              <a:rPr lang="en-US" dirty="0" err="1" smtClean="0"/>
              <a:t>amplicon</a:t>
            </a:r>
            <a:r>
              <a:rPr lang="en-US" dirty="0" smtClean="0"/>
              <a:t> samples</a:t>
            </a:r>
          </a:p>
          <a:p>
            <a:pPr marL="971550" lvl="1" indent="-514350">
              <a:buFont typeface="+mj-lt"/>
              <a:buAutoNum type="arabicPeriod"/>
            </a:pPr>
            <a:r>
              <a:rPr lang="en-US" dirty="0" smtClean="0"/>
              <a:t>Soil chemistry and contextual data on each core – 18 total soils with measurements</a:t>
            </a:r>
          </a:p>
          <a:p>
            <a:pPr marL="971550" lvl="1" indent="-514350">
              <a:buFont typeface="+mj-lt"/>
              <a:buAutoNum type="arabicPeriod"/>
            </a:pPr>
            <a:r>
              <a:rPr lang="en-US" dirty="0" err="1" smtClean="0"/>
              <a:t>Metagenome</a:t>
            </a:r>
            <a:r>
              <a:rPr lang="en-US" dirty="0" smtClean="0"/>
              <a:t> sequencing on the DNA extracted from the soil of an active vent sample, Cen13 (temperature = 57 C) – 1 </a:t>
            </a:r>
            <a:r>
              <a:rPr lang="en-US" dirty="0" smtClean="0"/>
              <a:t>sample</a:t>
            </a:r>
            <a:endParaRPr lang="en-US" dirty="0" smtClean="0"/>
          </a:p>
        </p:txBody>
      </p:sp>
    </p:spTree>
    <p:extLst>
      <p:ext uri="{BB962C8B-B14F-4D97-AF65-F5344CB8AC3E}">
        <p14:creationId xmlns:p14="http://schemas.microsoft.com/office/powerpoint/2010/main" val="219119694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things you should know about these datasets/ analyses</a:t>
            </a:r>
            <a:endParaRPr lang="en-US" dirty="0"/>
          </a:p>
        </p:txBody>
      </p:sp>
      <p:sp>
        <p:nvSpPr>
          <p:cNvPr id="3" name="Content Placeholder 2"/>
          <p:cNvSpPr>
            <a:spLocks noGrp="1"/>
          </p:cNvSpPr>
          <p:nvPr>
            <p:ph idx="1"/>
          </p:nvPr>
        </p:nvSpPr>
        <p:spPr/>
        <p:txBody>
          <a:bodyPr>
            <a:normAutofit lnSpcReduction="10000"/>
          </a:bodyPr>
          <a:lstStyle/>
          <a:p>
            <a:r>
              <a:rPr lang="en-US" dirty="0" smtClean="0"/>
              <a:t>Sequenced VERY deeply</a:t>
            </a:r>
          </a:p>
          <a:p>
            <a:pPr lvl="1"/>
            <a:r>
              <a:rPr lang="en-US" dirty="0"/>
              <a:t>W</a:t>
            </a:r>
            <a:r>
              <a:rPr lang="en-US" dirty="0" smtClean="0"/>
              <a:t>e will be working with small datasets subsampled randomly from the full datasets</a:t>
            </a:r>
          </a:p>
          <a:p>
            <a:pPr lvl="1"/>
            <a:r>
              <a:rPr lang="en-US" dirty="0" smtClean="0"/>
              <a:t>Subsampling is key for developing a workflow/troubleshooting scripts </a:t>
            </a:r>
          </a:p>
          <a:p>
            <a:r>
              <a:rPr lang="en-US" dirty="0" smtClean="0"/>
              <a:t>We will be working entirely on “the cloud” using Amazon</a:t>
            </a:r>
          </a:p>
          <a:p>
            <a:r>
              <a:rPr lang="en-US" dirty="0" smtClean="0"/>
              <a:t>Please attribute the EDAMAME tutorials if you use or share them.  We have </a:t>
            </a:r>
            <a:r>
              <a:rPr lang="en-US" dirty="0" smtClean="0"/>
              <a:t>a CC-BY license.</a:t>
            </a:r>
            <a:endParaRPr lang="en-US" dirty="0" smtClean="0"/>
          </a:p>
          <a:p>
            <a:pPr lvl="1"/>
            <a:endParaRPr lang="en-US" dirty="0" smtClean="0"/>
          </a:p>
        </p:txBody>
      </p:sp>
    </p:spTree>
    <p:extLst>
      <p:ext uri="{BB962C8B-B14F-4D97-AF65-F5344CB8AC3E}">
        <p14:creationId xmlns:p14="http://schemas.microsoft.com/office/powerpoint/2010/main" val="40913786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goals for YOU</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B</a:t>
            </a:r>
            <a:r>
              <a:rPr lang="en-US" dirty="0" smtClean="0"/>
              <a:t>e </a:t>
            </a:r>
            <a:r>
              <a:rPr lang="en-US" dirty="0"/>
              <a:t>audacious in the face of analyses!  </a:t>
            </a:r>
            <a:endParaRPr lang="en-US" dirty="0" smtClean="0"/>
          </a:p>
          <a:p>
            <a:pPr lvl="1" fontAlgn="base"/>
            <a:r>
              <a:rPr lang="en-US" dirty="0" smtClean="0"/>
              <a:t>Analysis is hard.  Have no fear.  It is completely normal to struggle.</a:t>
            </a:r>
          </a:p>
          <a:p>
            <a:pPr lvl="1" fontAlgn="base"/>
            <a:r>
              <a:rPr lang="en-US" dirty="0" smtClean="0"/>
              <a:t>Understand the problem in the pipeline /where the workflow was breaking down</a:t>
            </a:r>
          </a:p>
          <a:p>
            <a:pPr lvl="1" fontAlgn="base"/>
            <a:r>
              <a:rPr lang="en-US" dirty="0" smtClean="0"/>
              <a:t>Be able to find </a:t>
            </a:r>
            <a:r>
              <a:rPr lang="en-US" dirty="0"/>
              <a:t>resources to fix </a:t>
            </a:r>
            <a:r>
              <a:rPr lang="en-US" dirty="0" smtClean="0"/>
              <a:t>problems</a:t>
            </a:r>
          </a:p>
          <a:p>
            <a:pPr lvl="1" fontAlgn="base"/>
            <a:r>
              <a:rPr lang="en-US" dirty="0" smtClean="0"/>
              <a:t>Where to find help and </a:t>
            </a:r>
            <a:r>
              <a:rPr lang="en-US" dirty="0"/>
              <a:t>h</a:t>
            </a:r>
            <a:r>
              <a:rPr lang="en-US" dirty="0" smtClean="0"/>
              <a:t>ow to ask for help optimally </a:t>
            </a:r>
          </a:p>
          <a:p>
            <a:pPr lvl="1" fontAlgn="base"/>
            <a:r>
              <a:rPr lang="en-US" dirty="0" smtClean="0"/>
              <a:t>Learn </a:t>
            </a:r>
            <a:r>
              <a:rPr lang="en-US" dirty="0"/>
              <a:t>how to critique and test others’ analyses pipelines</a:t>
            </a:r>
          </a:p>
          <a:p>
            <a:pPr marL="0" indent="0">
              <a:buNone/>
            </a:pPr>
            <a:endParaRPr lang="en-US" dirty="0"/>
          </a:p>
        </p:txBody>
      </p:sp>
    </p:spTree>
    <p:extLst>
      <p:ext uri="{BB962C8B-B14F-4D97-AF65-F5344CB8AC3E}">
        <p14:creationId xmlns:p14="http://schemas.microsoft.com/office/powerpoint/2010/main" val="18028526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goals</a:t>
            </a:r>
            <a:endParaRPr lang="en-US" dirty="0"/>
          </a:p>
        </p:txBody>
      </p:sp>
      <p:sp>
        <p:nvSpPr>
          <p:cNvPr id="2" name="Content Placeholder 1"/>
          <p:cNvSpPr>
            <a:spLocks noGrp="1"/>
          </p:cNvSpPr>
          <p:nvPr>
            <p:ph idx="1"/>
          </p:nvPr>
        </p:nvSpPr>
        <p:spPr/>
        <p:txBody>
          <a:bodyPr>
            <a:normAutofit/>
          </a:bodyPr>
          <a:lstStyle/>
          <a:p>
            <a:r>
              <a:rPr lang="en-US" sz="2400" dirty="0" smtClean="0"/>
              <a:t>Provide a safe &amp; welcoming place to learn</a:t>
            </a:r>
          </a:p>
          <a:p>
            <a:endParaRPr lang="en-US" sz="2400" dirty="0" smtClean="0"/>
          </a:p>
          <a:p>
            <a:r>
              <a:rPr lang="en-US" sz="2400" dirty="0" smtClean="0"/>
              <a:t>Lots of help from many people with different </a:t>
            </a:r>
            <a:r>
              <a:rPr lang="en-US" sz="2400" dirty="0" smtClean="0"/>
              <a:t>backgrounds – help each other out.  </a:t>
            </a:r>
            <a:r>
              <a:rPr lang="en-US" sz="2400" dirty="0" smtClean="0"/>
              <a:t>Share your expertise and discuss challenges/troubleshoot together</a:t>
            </a:r>
            <a:endParaRPr lang="en-US" sz="2400" dirty="0" smtClean="0"/>
          </a:p>
          <a:p>
            <a:endParaRPr lang="en-US" sz="2400" dirty="0"/>
          </a:p>
          <a:p>
            <a:r>
              <a:rPr lang="en-US" sz="2400" dirty="0" smtClean="0"/>
              <a:t>Many guests to provide insight into different tools and research areas</a:t>
            </a:r>
          </a:p>
          <a:p>
            <a:endParaRPr lang="en-US" sz="2400" dirty="0" smtClean="0"/>
          </a:p>
          <a:p>
            <a:r>
              <a:rPr lang="en-US" sz="2400" dirty="0" smtClean="0"/>
              <a:t>Research specific help when possible </a:t>
            </a:r>
          </a:p>
        </p:txBody>
      </p:sp>
    </p:spTree>
    <p:extLst>
      <p:ext uri="{BB962C8B-B14F-4D97-AF65-F5344CB8AC3E}">
        <p14:creationId xmlns:p14="http://schemas.microsoft.com/office/powerpoint/2010/main" val="35671670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expectations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Ask lots of questions, and try really hard to get all you need to execute analyses independently when you return to your group</a:t>
            </a:r>
          </a:p>
          <a:p>
            <a:endParaRPr lang="en-US" sz="2400" dirty="0" smtClean="0"/>
          </a:p>
          <a:p>
            <a:r>
              <a:rPr lang="en-US" sz="2400" dirty="0" smtClean="0"/>
              <a:t>Don’t be afraid to </a:t>
            </a:r>
            <a:r>
              <a:rPr lang="en-US" sz="2400" dirty="0"/>
              <a:t>a</a:t>
            </a:r>
            <a:r>
              <a:rPr lang="en-US" sz="2400" dirty="0" smtClean="0"/>
              <a:t>sk for help when you need it! (we all have to do this sometime)</a:t>
            </a:r>
          </a:p>
          <a:p>
            <a:endParaRPr lang="en-US" sz="2400" dirty="0" smtClean="0"/>
          </a:p>
          <a:p>
            <a:r>
              <a:rPr lang="en-US" sz="2400" dirty="0" smtClean="0"/>
              <a:t>Acceptance and patience </a:t>
            </a:r>
            <a:r>
              <a:rPr lang="en-US" sz="2400" dirty="0" smtClean="0"/>
              <a:t>(in both directions</a:t>
            </a:r>
            <a:r>
              <a:rPr lang="en-US" sz="2400" dirty="0" smtClean="0"/>
              <a:t>) </a:t>
            </a:r>
            <a:endParaRPr lang="en-US" sz="2400" dirty="0" smtClean="0"/>
          </a:p>
          <a:p>
            <a:endParaRPr lang="en-US" dirty="0" smtClean="0"/>
          </a:p>
          <a:p>
            <a:endParaRPr lang="en-US" dirty="0"/>
          </a:p>
        </p:txBody>
      </p:sp>
    </p:spTree>
    <p:extLst>
      <p:ext uri="{BB962C8B-B14F-4D97-AF65-F5344CB8AC3E}">
        <p14:creationId xmlns:p14="http://schemas.microsoft.com/office/powerpoint/2010/main" val="248142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hopes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Enthusiasm!</a:t>
            </a:r>
          </a:p>
          <a:p>
            <a:endParaRPr lang="en-US" sz="2400" dirty="0" smtClean="0"/>
          </a:p>
          <a:p>
            <a:r>
              <a:rPr lang="en-US" sz="2400" dirty="0" smtClean="0"/>
              <a:t>Engagement!</a:t>
            </a:r>
          </a:p>
          <a:p>
            <a:endParaRPr lang="en-US" sz="2400" dirty="0"/>
          </a:p>
          <a:p>
            <a:r>
              <a:rPr lang="en-US" sz="2400" dirty="0" smtClean="0"/>
              <a:t>Fearlessness!</a:t>
            </a:r>
          </a:p>
          <a:p>
            <a:endParaRPr lang="en-US" sz="2400" dirty="0"/>
          </a:p>
          <a:p>
            <a:r>
              <a:rPr lang="en-US" sz="2400" dirty="0" smtClean="0"/>
              <a:t>Fun!</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72386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Learning Goals</a:t>
            </a:r>
            <a:endParaRPr lang="en-US" dirty="0"/>
          </a:p>
        </p:txBody>
      </p:sp>
      <p:sp>
        <p:nvSpPr>
          <p:cNvPr id="3" name="Content Placeholder 2"/>
          <p:cNvSpPr>
            <a:spLocks noGrp="1"/>
          </p:cNvSpPr>
          <p:nvPr>
            <p:ph idx="1"/>
          </p:nvPr>
        </p:nvSpPr>
        <p:spPr/>
        <p:txBody>
          <a:bodyPr/>
          <a:lstStyle/>
          <a:p>
            <a:r>
              <a:rPr lang="en-US" dirty="0" smtClean="0"/>
              <a:t>Overarching Goals are posted the wiki: </a:t>
            </a:r>
            <a:r>
              <a:rPr lang="en-US" dirty="0" smtClean="0">
                <a:hlinkClick r:id="rId2"/>
              </a:rPr>
              <a:t>https</a:t>
            </a:r>
            <a:r>
              <a:rPr lang="en-US" dirty="0">
                <a:hlinkClick r:id="rId2"/>
              </a:rPr>
              <a:t>://github.com/edamame-course/2015-tutorials/</a:t>
            </a:r>
            <a:r>
              <a:rPr lang="en-US" dirty="0" smtClean="0">
                <a:hlinkClick r:id="rId2"/>
              </a:rPr>
              <a:t>wiki</a:t>
            </a:r>
            <a:endParaRPr lang="en-US" dirty="0" smtClean="0"/>
          </a:p>
          <a:p>
            <a:r>
              <a:rPr lang="en-US" dirty="0" smtClean="0"/>
              <a:t>More specific objectives</a:t>
            </a:r>
            <a:endParaRPr lang="en-US" dirty="0"/>
          </a:p>
        </p:txBody>
      </p:sp>
    </p:spTree>
    <p:extLst>
      <p:ext uri="{BB962C8B-B14F-4D97-AF65-F5344CB8AC3E}">
        <p14:creationId xmlns:p14="http://schemas.microsoft.com/office/powerpoint/2010/main" val="36260417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152718"/>
            <a:ext cx="8447741" cy="1371600"/>
          </a:xfrm>
        </p:spPr>
        <p:txBody>
          <a:bodyPr>
            <a:normAutofit fontScale="90000"/>
          </a:bodyPr>
          <a:lstStyle/>
          <a:p>
            <a:r>
              <a:rPr lang="en-US" dirty="0" smtClean="0"/>
              <a:t>A Snapshot of our action packed days</a:t>
            </a:r>
            <a:endParaRPr lang="en-US" dirty="0"/>
          </a:p>
        </p:txBody>
      </p:sp>
      <p:sp>
        <p:nvSpPr>
          <p:cNvPr id="2" name="Content Placeholder 1"/>
          <p:cNvSpPr>
            <a:spLocks noGrp="1"/>
          </p:cNvSpPr>
          <p:nvPr>
            <p:ph idx="1"/>
          </p:nvPr>
        </p:nvSpPr>
        <p:spPr>
          <a:xfrm>
            <a:off x="537882" y="2002118"/>
            <a:ext cx="8367059" cy="4538338"/>
          </a:xfrm>
        </p:spPr>
        <p:txBody>
          <a:bodyPr>
            <a:noAutofit/>
          </a:bodyPr>
          <a:lstStyle/>
          <a:p>
            <a:pPr>
              <a:spcBef>
                <a:spcPts val="800"/>
              </a:spcBef>
            </a:pPr>
            <a:r>
              <a:rPr lang="en-US" sz="2400" dirty="0" smtClean="0"/>
              <a:t>7-8: Breakfast. Head’s up: They close promptly. </a:t>
            </a:r>
          </a:p>
          <a:p>
            <a:pPr>
              <a:spcBef>
                <a:spcPts val="800"/>
              </a:spcBef>
            </a:pPr>
            <a:r>
              <a:rPr lang="en-US" sz="2400" dirty="0" smtClean="0"/>
              <a:t>9:00 am-</a:t>
            </a:r>
            <a:r>
              <a:rPr lang="en-US" sz="2400" dirty="0" err="1" smtClean="0"/>
              <a:t>ish</a:t>
            </a:r>
            <a:r>
              <a:rPr lang="en-US" sz="2400" dirty="0" smtClean="0"/>
              <a:t> – Lecture</a:t>
            </a:r>
          </a:p>
          <a:p>
            <a:pPr>
              <a:spcBef>
                <a:spcPts val="800"/>
              </a:spcBef>
            </a:pPr>
            <a:r>
              <a:rPr lang="en-US" sz="2400" dirty="0" smtClean="0"/>
              <a:t>10:30 am – Morning Tutorial </a:t>
            </a:r>
          </a:p>
          <a:p>
            <a:pPr>
              <a:spcBef>
                <a:spcPts val="800"/>
              </a:spcBef>
            </a:pPr>
            <a:r>
              <a:rPr lang="en-US" sz="2400" dirty="0" smtClean="0"/>
              <a:t>12-1 pm – Lunch</a:t>
            </a:r>
          </a:p>
          <a:p>
            <a:pPr>
              <a:spcBef>
                <a:spcPts val="800"/>
              </a:spcBef>
            </a:pPr>
            <a:r>
              <a:rPr lang="en-US" sz="2400" dirty="0" smtClean="0"/>
              <a:t>1:15 pm – Afternoon Tutorial</a:t>
            </a:r>
          </a:p>
          <a:p>
            <a:pPr>
              <a:spcBef>
                <a:spcPts val="800"/>
              </a:spcBef>
            </a:pPr>
            <a:r>
              <a:rPr lang="en-US" sz="2400" dirty="0"/>
              <a:t>4</a:t>
            </a:r>
            <a:r>
              <a:rPr lang="en-US" sz="2400" dirty="0" smtClean="0"/>
              <a:t> pm</a:t>
            </a:r>
            <a:r>
              <a:rPr lang="en-US" sz="2400" dirty="0"/>
              <a:t> </a:t>
            </a:r>
            <a:r>
              <a:rPr lang="en-US" sz="2400" dirty="0" smtClean="0"/>
              <a:t> – Break</a:t>
            </a:r>
          </a:p>
          <a:p>
            <a:pPr>
              <a:spcBef>
                <a:spcPts val="800"/>
              </a:spcBef>
            </a:pPr>
            <a:r>
              <a:rPr lang="en-US" sz="2400" dirty="0" smtClean="0"/>
              <a:t>5-6:30 – Dinner</a:t>
            </a:r>
          </a:p>
          <a:p>
            <a:pPr>
              <a:spcBef>
                <a:spcPts val="800"/>
              </a:spcBef>
            </a:pPr>
            <a:r>
              <a:rPr lang="en-US" sz="2400" dirty="0"/>
              <a:t>8</a:t>
            </a:r>
            <a:r>
              <a:rPr lang="en-US" sz="2400" dirty="0" smtClean="0"/>
              <a:t> pm – Guest lecture</a:t>
            </a:r>
          </a:p>
          <a:p>
            <a:pPr>
              <a:spcBef>
                <a:spcPts val="800"/>
              </a:spcBef>
            </a:pPr>
            <a:r>
              <a:rPr lang="en-US" sz="2400" dirty="0" smtClean="0"/>
              <a:t>9 pm-</a:t>
            </a:r>
            <a:r>
              <a:rPr lang="en-US" sz="2400" dirty="0"/>
              <a:t> </a:t>
            </a:r>
            <a:r>
              <a:rPr lang="en-US" sz="2400" dirty="0" smtClean="0"/>
              <a:t>?  – Social time, fire pit</a:t>
            </a:r>
          </a:p>
          <a:p>
            <a:pPr>
              <a:spcBef>
                <a:spcPts val="800"/>
              </a:spcBef>
            </a:pPr>
            <a:endParaRPr lang="en-US" sz="2400" dirty="0"/>
          </a:p>
        </p:txBody>
      </p:sp>
    </p:spTree>
    <p:extLst>
      <p:ext uri="{BB962C8B-B14F-4D97-AF65-F5344CB8AC3E}">
        <p14:creationId xmlns:p14="http://schemas.microsoft.com/office/powerpoint/2010/main" val="4450536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2426</TotalTime>
  <Words>1567</Words>
  <Application>Microsoft Macintosh PowerPoint</Application>
  <PresentationFormat>On-screen Show (4:3)</PresentationFormat>
  <Paragraphs>259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GOOD MORNING!</vt:lpstr>
      <vt:lpstr>Explorations in Data Analyses for Metagenomic Advances in Microbial Ecology</vt:lpstr>
      <vt:lpstr>Overview Lecture</vt:lpstr>
      <vt:lpstr>Our goals for YOU</vt:lpstr>
      <vt:lpstr>Our goals</vt:lpstr>
      <vt:lpstr>Our expectations</vt:lpstr>
      <vt:lpstr>Our hopes</vt:lpstr>
      <vt:lpstr>Our Learning Goals</vt:lpstr>
      <vt:lpstr>A Snapshot of our action packed days</vt:lpstr>
      <vt:lpstr>Introductions </vt:lpstr>
      <vt:lpstr>Our Esteemed Guest Lecturers</vt:lpstr>
      <vt:lpstr>Food and drink</vt:lpstr>
      <vt:lpstr>Recreational stuff</vt:lpstr>
      <vt:lpstr>WIFI</vt:lpstr>
      <vt:lpstr>Red/Green stickies...</vt:lpstr>
      <vt:lpstr>Web and social media</vt:lpstr>
      <vt:lpstr>Code of Conduct</vt:lpstr>
      <vt:lpstr>Our Support comes from</vt:lpstr>
      <vt:lpstr>Mo BIO</vt:lpstr>
      <vt:lpstr>Any questions or comments?</vt:lpstr>
      <vt:lpstr>Let’s do it.</vt:lpstr>
      <vt:lpstr>What are the Burning Questions in microbial ecology?</vt:lpstr>
      <vt:lpstr>What is a microbial community? </vt:lpstr>
      <vt:lpstr>What is a microbial community?</vt:lpstr>
      <vt:lpstr>The “OTU”  operational taxonomic unit</vt:lpstr>
      <vt:lpstr>Ecological traits of microbial communities</vt:lpstr>
      <vt:lpstr>What are our options for sequencing and analysis?</vt:lpstr>
      <vt:lpstr>Introduction to our Tutorial Dataset</vt:lpstr>
      <vt:lpstr>Centralia, PA: burning since 1962</vt:lpstr>
      <vt:lpstr>Key Questions</vt:lpstr>
      <vt:lpstr>PowerPoint Presentation</vt:lpstr>
      <vt:lpstr>Underground coal mine fire</vt:lpstr>
      <vt:lpstr>Datasets for the week</vt:lpstr>
      <vt:lpstr>Other things you should know about these datasets/ analyses</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in Data Analyses for Metagenomic Advances in Microbial Ecology</dc:title>
  <dc:creator>Ashley Shade</dc:creator>
  <cp:lastModifiedBy>Ashley Shade</cp:lastModifiedBy>
  <cp:revision>46</cp:revision>
  <dcterms:created xsi:type="dcterms:W3CDTF">2014-08-12T23:38:17Z</dcterms:created>
  <dcterms:modified xsi:type="dcterms:W3CDTF">2015-06-22T14:08:52Z</dcterms:modified>
</cp:coreProperties>
</file>