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 autoAdjust="0"/>
    <p:restoredTop sz="94728" autoAdjust="0"/>
  </p:normalViewPr>
  <p:slideViewPr>
    <p:cSldViewPr snapToGrid="0" snapToObjects="1">
      <p:cViewPr varScale="1">
        <p:scale>
          <a:sx n="93" d="100"/>
          <a:sy n="93" d="100"/>
        </p:scale>
        <p:origin x="-10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76305-F88B-4E40-AE0B-330CF54FA9C9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D872-6D5E-CE4A-A809-1B76BADA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5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3127"/>
            <a:ext cx="7772400" cy="1890892"/>
          </a:xfrm>
          <a:solidFill>
            <a:srgbClr val="FFFFFF">
              <a:alpha val="42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Explorations in Data Analyses for </a:t>
            </a:r>
            <a:r>
              <a:rPr lang="en-US" b="1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Metagenomic</a:t>
            </a:r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 Advances in Microbial Ecology</a:t>
            </a:r>
            <a:endParaRPr lang="en-US" b="1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895191"/>
            <a:ext cx="6400800" cy="1752600"/>
          </a:xfrm>
          <a:prstGeom prst="rect">
            <a:avLst/>
          </a:prstGeom>
          <a:solidFill>
            <a:srgbClr val="FFFFFF">
              <a:alpha val="42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 June – 01 July 2015</a:t>
            </a:r>
          </a:p>
          <a:p>
            <a:r>
              <a:rPr lang="en-US" b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Kellogg Biological Station</a:t>
            </a:r>
          </a:p>
          <a:p>
            <a:r>
              <a:rPr lang="en-US" b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Michigan State University</a:t>
            </a:r>
            <a:endParaRPr lang="en-US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4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79" y="1600200"/>
            <a:ext cx="8968821" cy="5257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Beta diversity </a:t>
            </a:r>
            <a:r>
              <a:rPr lang="en-US" dirty="0" smtClean="0"/>
              <a:t>describes </a:t>
            </a:r>
            <a:r>
              <a:rPr lang="en-US" i="1" dirty="0" smtClean="0"/>
              <a:t>comparative diversity </a:t>
            </a:r>
            <a:r>
              <a:rPr lang="en-US" dirty="0" smtClean="0"/>
              <a:t>between communities or changes in a community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Resemblance indices </a:t>
            </a:r>
            <a:r>
              <a:rPr lang="en-US" dirty="0" smtClean="0"/>
              <a:t>quantify pair-wise differences between communities, and can include information about OTU abundances &amp; phylogenetic representation. </a:t>
            </a:r>
            <a:r>
              <a:rPr lang="en-US" i="1" dirty="0"/>
              <a:t>Choice of resemblance matters for interpretation!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/>
              <a:t>r</a:t>
            </a:r>
            <a:r>
              <a:rPr lang="en-US" b="1" dirty="0" smtClean="0"/>
              <a:t>esemblance matrix </a:t>
            </a:r>
            <a:r>
              <a:rPr lang="en-US" dirty="0" smtClean="0"/>
              <a:t>is a square, sample-by-sample table of all pairs of resemblance.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b="1" dirty="0" smtClean="0"/>
              <a:t>visualize communities</a:t>
            </a:r>
            <a:r>
              <a:rPr lang="en-US" dirty="0" smtClean="0"/>
              <a:t> using ordinations, </a:t>
            </a:r>
            <a:r>
              <a:rPr lang="en-US" dirty="0" err="1" smtClean="0"/>
              <a:t>dendrograms</a:t>
            </a:r>
            <a:r>
              <a:rPr lang="en-US" dirty="0" smtClean="0"/>
              <a:t>, and </a:t>
            </a:r>
            <a:r>
              <a:rPr lang="en-US" dirty="0" err="1" smtClean="0"/>
              <a:t>heatmaps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="1" dirty="0" smtClean="0"/>
              <a:t> test for differences in the mean and dispersion </a:t>
            </a:r>
            <a:r>
              <a:rPr lang="en-US" dirty="0" smtClean="0"/>
              <a:t>of a priori groups.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b="1" dirty="0" smtClean="0"/>
              <a:t>relate environmental gradients </a:t>
            </a:r>
            <a:r>
              <a:rPr lang="en-US" dirty="0" smtClean="0"/>
              <a:t>to changes in community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231B-52F7-C94F-A3A5-FF09B2C62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4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Workflows for Biologists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Papers of interest:</a:t>
            </a:r>
          </a:p>
          <a:p>
            <a:pPr lvl="1"/>
            <a:r>
              <a:rPr lang="en-US" dirty="0" smtClean="0"/>
              <a:t>Wilson et al. 2014. Best </a:t>
            </a:r>
            <a:r>
              <a:rPr lang="en-US" dirty="0" err="1" smtClean="0"/>
              <a:t>practises</a:t>
            </a:r>
            <a:r>
              <a:rPr lang="en-US" dirty="0" smtClean="0"/>
              <a:t> for Computing. </a:t>
            </a:r>
            <a:r>
              <a:rPr lang="en-US" i="1" dirty="0" err="1" smtClean="0"/>
              <a:t>PLoS</a:t>
            </a:r>
            <a:r>
              <a:rPr lang="en-US" i="1" dirty="0" smtClean="0"/>
              <a:t> Computational Biology</a:t>
            </a:r>
          </a:p>
          <a:p>
            <a:pPr lvl="1"/>
            <a:r>
              <a:rPr lang="en-US" dirty="0" smtClean="0"/>
              <a:t>Nobel 2009. Organizing Computational Biology Projects.  </a:t>
            </a:r>
            <a:r>
              <a:rPr lang="en-US" i="1" dirty="0" err="1" smtClean="0"/>
              <a:t>PLoS</a:t>
            </a:r>
            <a:r>
              <a:rPr lang="en-US" i="1" dirty="0" smtClean="0"/>
              <a:t> Computational Biology</a:t>
            </a:r>
          </a:p>
          <a:p>
            <a:pPr lvl="1"/>
            <a:r>
              <a:rPr lang="en-US" dirty="0" err="1" smtClean="0"/>
              <a:t>Sandve</a:t>
            </a:r>
            <a:r>
              <a:rPr lang="en-US" dirty="0" smtClean="0"/>
              <a:t> et al. 2013. Ten simple rules for reproducible computational research.  </a:t>
            </a:r>
            <a:r>
              <a:rPr lang="en-US" i="1" dirty="0" err="1" smtClean="0"/>
              <a:t>PLoS</a:t>
            </a:r>
            <a:r>
              <a:rPr lang="en-US" i="1" dirty="0" smtClean="0"/>
              <a:t> Computational Biology.</a:t>
            </a:r>
            <a:endParaRPr lang="en-US" i="1" dirty="0"/>
          </a:p>
          <a:p>
            <a:pPr lvl="4"/>
            <a:r>
              <a:rPr lang="en-US" i="1" dirty="0" smtClean="0"/>
              <a:t>All of these references are posted in our </a:t>
            </a:r>
            <a:r>
              <a:rPr lang="en-US" i="1" dirty="0" err="1" smtClean="0"/>
              <a:t>Mendeley</a:t>
            </a:r>
            <a:r>
              <a:rPr lang="en-US" i="1" dirty="0" smtClean="0"/>
              <a:t> group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41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Do the Best Job You Can with Analysis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6737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Adopt a systematic, iterative exploration of parameter space.  </a:t>
            </a:r>
            <a:endParaRPr lang="en-US" dirty="0" smtClean="0"/>
          </a:p>
          <a:p>
            <a:pPr marL="914400" lvl="1" indent="-514350"/>
            <a:r>
              <a:rPr lang="en-US" dirty="0" smtClean="0"/>
              <a:t>Include “sanity checks” </a:t>
            </a:r>
          </a:p>
          <a:p>
            <a:pPr marL="914400" lvl="1" indent="-514350"/>
            <a:r>
              <a:rPr lang="en-US" dirty="0" smtClean="0"/>
              <a:t>Focus on exploring the parameters that </a:t>
            </a:r>
            <a:r>
              <a:rPr lang="en-US" i="1" dirty="0" smtClean="0"/>
              <a:t>matter</a:t>
            </a:r>
            <a:r>
              <a:rPr lang="en-US" dirty="0" smtClean="0"/>
              <a:t> for your objective/hypothesis</a:t>
            </a:r>
          </a:p>
          <a:p>
            <a:pPr marL="914400" lvl="1" indent="-514350"/>
            <a:r>
              <a:rPr lang="en-US" dirty="0" smtClean="0"/>
              <a:t>Organize your output and input for </a:t>
            </a:r>
            <a:r>
              <a:rPr lang="en-US" i="1" dirty="0" smtClean="0"/>
              <a:t>someone who isn’t you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</a:t>
            </a:r>
            <a:r>
              <a:rPr lang="en-US" dirty="0" smtClean="0"/>
              <a:t>towards an optimized, seamless workflow.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</a:t>
            </a:r>
            <a:r>
              <a:rPr lang="en-US" i="1" dirty="0" smtClean="0"/>
              <a:t>reproducibility check-points.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Maintain computing notes just as you would experimental notes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your part:  cultivate a shared responsibility for reproducibility of results and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67317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Exactly what you tell the computer to execute the analysis</a:t>
            </a:r>
          </a:p>
          <a:p>
            <a:r>
              <a:rPr lang="en-US" dirty="0" smtClean="0"/>
              <a:t>Each optimized step in a computing analysis</a:t>
            </a:r>
          </a:p>
          <a:p>
            <a:pPr lvl="1"/>
            <a:r>
              <a:rPr lang="en-US" dirty="0" smtClean="0"/>
              <a:t> Verbatim scripts that were executed</a:t>
            </a:r>
          </a:p>
          <a:p>
            <a:pPr lvl="1"/>
            <a:r>
              <a:rPr lang="en-US" dirty="0" smtClean="0"/>
              <a:t>Annotated:</a:t>
            </a:r>
          </a:p>
          <a:p>
            <a:pPr lvl="2"/>
            <a:r>
              <a:rPr lang="en-US" dirty="0" smtClean="0"/>
              <a:t>Software versions used</a:t>
            </a:r>
          </a:p>
          <a:p>
            <a:pPr lvl="2"/>
            <a:r>
              <a:rPr lang="en-US" dirty="0" smtClean="0"/>
              <a:t>Description of what the software is doing/goal of that step</a:t>
            </a:r>
          </a:p>
          <a:p>
            <a:pPr lvl="2"/>
            <a:r>
              <a:rPr lang="en-US" dirty="0" smtClean="0"/>
              <a:t>Brief notes on deviations from default options</a:t>
            </a:r>
          </a:p>
          <a:p>
            <a:r>
              <a:rPr lang="en-US" dirty="0" smtClean="0"/>
              <a:t>Workflows can include different software (e.g., </a:t>
            </a:r>
            <a:r>
              <a:rPr lang="en-US" dirty="0" err="1" smtClean="0"/>
              <a:t>PANDAseq</a:t>
            </a:r>
            <a:r>
              <a:rPr lang="en-US" dirty="0" smtClean="0"/>
              <a:t> to QIIME to R), and should also include all “formatting steps” needed to move between </a:t>
            </a:r>
            <a:r>
              <a:rPr lang="en-US" dirty="0" smtClean="0"/>
              <a:t>tools – hopefull</a:t>
            </a:r>
            <a:r>
              <a:rPr lang="en-US" dirty="0" smtClean="0"/>
              <a:t>y you don’t need to manually format too much; avoid if possible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6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Workflows should be mindlessly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22" y="1600200"/>
            <a:ext cx="838936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Peanut Butter and Jelly Robot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leBEFaVHllE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89891" y="6289116"/>
            <a:ext cx="3367764" cy="5688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e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95" y="-687953"/>
            <a:ext cx="5667393" cy="7334273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5996162" y="6316426"/>
            <a:ext cx="357161" cy="357204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50680" y="6305395"/>
            <a:ext cx="27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Reproducibility check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0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384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Explorations in Data Analyses for Metagenomic Advances in Microbial Ecology</vt:lpstr>
      <vt:lpstr>Review</vt:lpstr>
      <vt:lpstr>Computing Workflows for Biologists</vt:lpstr>
      <vt:lpstr>How to Do the Best Job You Can with Analysis </vt:lpstr>
      <vt:lpstr>Workflow</vt:lpstr>
      <vt:lpstr>Workflows should be mindlessly complete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in Data Analyses for Metagenomic Advances in Microbial Ecology</dc:title>
  <dc:creator>Ashley Shade</dc:creator>
  <cp:lastModifiedBy>Ashley Shade</cp:lastModifiedBy>
  <cp:revision>69</cp:revision>
  <dcterms:created xsi:type="dcterms:W3CDTF">2014-08-12T23:38:17Z</dcterms:created>
  <dcterms:modified xsi:type="dcterms:W3CDTF">2015-06-25T00:10:57Z</dcterms:modified>
</cp:coreProperties>
</file>