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79" r:id="rId4"/>
    <p:sldId id="260" r:id="rId5"/>
    <p:sldId id="261" r:id="rId6"/>
    <p:sldId id="262" r:id="rId7"/>
    <p:sldId id="283" r:id="rId8"/>
    <p:sldId id="28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2" r:id="rId17"/>
    <p:sldId id="270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08308585129281"/>
          <c:y val="0.047474273516322"/>
          <c:w val="0.360541781325777"/>
          <c:h val="0.915281501340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Alpha-Proteobacteria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Community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Beta Proteobacteria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Community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Gamma Proteobacteria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Community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Firmicutes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Community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Bacteroidetes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Community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TM7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Community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Actinobacteria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Community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Verrucomicrobia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Community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2350008"/>
        <c:axId val="2072347016"/>
      </c:barChart>
      <c:catAx>
        <c:axId val="2072350008"/>
        <c:scaling>
          <c:orientation val="minMax"/>
        </c:scaling>
        <c:delete val="1"/>
        <c:axPos val="b"/>
        <c:majorGridlines/>
        <c:majorTickMark val="out"/>
        <c:minorTickMark val="none"/>
        <c:tickLblPos val="nextTo"/>
        <c:crossAx val="2072347016"/>
        <c:crosses val="autoZero"/>
        <c:auto val="1"/>
        <c:lblAlgn val="ctr"/>
        <c:lblOffset val="100"/>
        <c:noMultiLvlLbl val="0"/>
      </c:catAx>
      <c:valAx>
        <c:axId val="2072347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2350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F26CF-972C-0C45-A127-67ABA559B1FC}" type="datetimeFigureOut">
              <a:rPr lang="en-US" smtClean="0"/>
              <a:t>8/14/14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733C8-B93A-1F40-A893-D6D6EC7E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F2E03-A7EE-1041-80AB-709F97D99828}" type="slidenum">
              <a:rPr lang="en-US"/>
              <a:pPr/>
              <a:t>19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1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7A7498-C06E-4A4F-80F3-E59C6AFFD9A3}" type="datetime1">
              <a:rPr lang="en-US" smtClean="0"/>
              <a:pPr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FF4AB13A-4A28-2443-998B-BC001F0E3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9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4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1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1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2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biom-format.org" TargetMode="Externa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3127"/>
            <a:ext cx="7772400" cy="1890892"/>
          </a:xfrm>
          <a:solidFill>
            <a:srgbClr val="FFFFFF">
              <a:alpha val="42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Explorations in Data Analyses for </a:t>
            </a:r>
            <a:r>
              <a:rPr lang="en-US" b="1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Metagenomic</a:t>
            </a:r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 Advances in Microbial Ecology</a:t>
            </a:r>
            <a:endParaRPr lang="en-US" b="1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FFFFFF">
              <a:alpha val="42000"/>
            </a:srgbClr>
          </a:solidFill>
        </p:spPr>
        <p:txBody>
          <a:bodyPr/>
          <a:lstStyle/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13-20 August 2014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Kellogg Biological Station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Michigan State University</a:t>
            </a:r>
            <a:endParaRPr lang="en-US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3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57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Alpha diversity</a:t>
            </a:r>
            <a:endParaRPr lang="en-US" sz="3600" dirty="0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4800317" y="25845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 rot="20022151">
            <a:off x="50289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 rot="2981377">
            <a:off x="5090829" y="2598833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47241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 rot="17481161">
            <a:off x="4571716" y="2584546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4876517" y="27369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13073" y="3702948"/>
            <a:ext cx="2724150" cy="1835150"/>
            <a:chOff x="3612" y="2880"/>
            <a:chExt cx="1716" cy="1156"/>
          </a:xfrm>
        </p:grpSpPr>
        <p:sp>
          <p:nvSpPr>
            <p:cNvPr id="219" name="Freeform 10"/>
            <p:cNvSpPr>
              <a:spLocks/>
            </p:cNvSpPr>
            <p:nvPr/>
          </p:nvSpPr>
          <p:spPr bwMode="auto">
            <a:xfrm>
              <a:off x="3998" y="2880"/>
              <a:ext cx="1330" cy="1156"/>
            </a:xfrm>
            <a:custGeom>
              <a:avLst/>
              <a:gdLst/>
              <a:ahLst/>
              <a:cxnLst>
                <a:cxn ang="0">
                  <a:pos x="144" y="908"/>
                </a:cxn>
                <a:cxn ang="0">
                  <a:pos x="76" y="892"/>
                </a:cxn>
                <a:cxn ang="0">
                  <a:pos x="52" y="884"/>
                </a:cxn>
                <a:cxn ang="0">
                  <a:pos x="32" y="860"/>
                </a:cxn>
                <a:cxn ang="0">
                  <a:pos x="16" y="836"/>
                </a:cxn>
                <a:cxn ang="0">
                  <a:pos x="0" y="760"/>
                </a:cxn>
                <a:cxn ang="0">
                  <a:pos x="44" y="660"/>
                </a:cxn>
                <a:cxn ang="0">
                  <a:pos x="64" y="640"/>
                </a:cxn>
                <a:cxn ang="0">
                  <a:pos x="104" y="572"/>
                </a:cxn>
                <a:cxn ang="0">
                  <a:pos x="136" y="456"/>
                </a:cxn>
                <a:cxn ang="0">
                  <a:pos x="188" y="372"/>
                </a:cxn>
                <a:cxn ang="0">
                  <a:pos x="308" y="288"/>
                </a:cxn>
                <a:cxn ang="0">
                  <a:pos x="388" y="260"/>
                </a:cxn>
                <a:cxn ang="0">
                  <a:pos x="492" y="248"/>
                </a:cxn>
                <a:cxn ang="0">
                  <a:pos x="628" y="204"/>
                </a:cxn>
                <a:cxn ang="0">
                  <a:pos x="652" y="188"/>
                </a:cxn>
                <a:cxn ang="0">
                  <a:pos x="676" y="164"/>
                </a:cxn>
                <a:cxn ang="0">
                  <a:pos x="700" y="128"/>
                </a:cxn>
                <a:cxn ang="0">
                  <a:pos x="716" y="92"/>
                </a:cxn>
                <a:cxn ang="0">
                  <a:pos x="800" y="32"/>
                </a:cxn>
                <a:cxn ang="0">
                  <a:pos x="840" y="8"/>
                </a:cxn>
                <a:cxn ang="0">
                  <a:pos x="872" y="0"/>
                </a:cxn>
                <a:cxn ang="0">
                  <a:pos x="1016" y="4"/>
                </a:cxn>
                <a:cxn ang="0">
                  <a:pos x="1056" y="8"/>
                </a:cxn>
                <a:cxn ang="0">
                  <a:pos x="1080" y="16"/>
                </a:cxn>
                <a:cxn ang="0">
                  <a:pos x="1116" y="48"/>
                </a:cxn>
                <a:cxn ang="0">
                  <a:pos x="1140" y="100"/>
                </a:cxn>
                <a:cxn ang="0">
                  <a:pos x="1160" y="172"/>
                </a:cxn>
                <a:cxn ang="0">
                  <a:pos x="1136" y="364"/>
                </a:cxn>
                <a:cxn ang="0">
                  <a:pos x="1048" y="572"/>
                </a:cxn>
                <a:cxn ang="0">
                  <a:pos x="1008" y="644"/>
                </a:cxn>
                <a:cxn ang="0">
                  <a:pos x="952" y="744"/>
                </a:cxn>
                <a:cxn ang="0">
                  <a:pos x="916" y="800"/>
                </a:cxn>
                <a:cxn ang="0">
                  <a:pos x="736" y="924"/>
                </a:cxn>
                <a:cxn ang="0">
                  <a:pos x="680" y="948"/>
                </a:cxn>
                <a:cxn ang="0">
                  <a:pos x="604" y="956"/>
                </a:cxn>
                <a:cxn ang="0">
                  <a:pos x="532" y="964"/>
                </a:cxn>
                <a:cxn ang="0">
                  <a:pos x="228" y="948"/>
                </a:cxn>
                <a:cxn ang="0">
                  <a:pos x="116" y="900"/>
                </a:cxn>
                <a:cxn ang="0">
                  <a:pos x="144" y="908"/>
                </a:cxn>
              </a:cxnLst>
              <a:rect l="0" t="0" r="r" b="b"/>
              <a:pathLst>
                <a:path w="1163" h="964">
                  <a:moveTo>
                    <a:pt x="144" y="908"/>
                  </a:moveTo>
                  <a:cubicBezTo>
                    <a:pt x="121" y="903"/>
                    <a:pt x="97" y="899"/>
                    <a:pt x="76" y="892"/>
                  </a:cubicBezTo>
                  <a:cubicBezTo>
                    <a:pt x="68" y="889"/>
                    <a:pt x="52" y="884"/>
                    <a:pt x="52" y="884"/>
                  </a:cubicBezTo>
                  <a:cubicBezTo>
                    <a:pt x="23" y="841"/>
                    <a:pt x="67" y="906"/>
                    <a:pt x="32" y="860"/>
                  </a:cubicBezTo>
                  <a:cubicBezTo>
                    <a:pt x="26" y="852"/>
                    <a:pt x="16" y="836"/>
                    <a:pt x="16" y="836"/>
                  </a:cubicBezTo>
                  <a:cubicBezTo>
                    <a:pt x="9" y="810"/>
                    <a:pt x="5" y="785"/>
                    <a:pt x="0" y="760"/>
                  </a:cubicBezTo>
                  <a:cubicBezTo>
                    <a:pt x="6" y="719"/>
                    <a:pt x="8" y="683"/>
                    <a:pt x="44" y="660"/>
                  </a:cubicBezTo>
                  <a:cubicBezTo>
                    <a:pt x="65" y="628"/>
                    <a:pt x="37" y="666"/>
                    <a:pt x="64" y="640"/>
                  </a:cubicBezTo>
                  <a:cubicBezTo>
                    <a:pt x="81" y="622"/>
                    <a:pt x="93" y="593"/>
                    <a:pt x="104" y="572"/>
                  </a:cubicBezTo>
                  <a:cubicBezTo>
                    <a:pt x="121" y="537"/>
                    <a:pt x="124" y="493"/>
                    <a:pt x="136" y="456"/>
                  </a:cubicBezTo>
                  <a:cubicBezTo>
                    <a:pt x="146" y="420"/>
                    <a:pt x="148" y="381"/>
                    <a:pt x="188" y="372"/>
                  </a:cubicBezTo>
                  <a:cubicBezTo>
                    <a:pt x="221" y="349"/>
                    <a:pt x="273" y="299"/>
                    <a:pt x="308" y="288"/>
                  </a:cubicBezTo>
                  <a:cubicBezTo>
                    <a:pt x="334" y="279"/>
                    <a:pt x="361" y="266"/>
                    <a:pt x="388" y="260"/>
                  </a:cubicBezTo>
                  <a:cubicBezTo>
                    <a:pt x="420" y="251"/>
                    <a:pt x="459" y="250"/>
                    <a:pt x="492" y="248"/>
                  </a:cubicBezTo>
                  <a:cubicBezTo>
                    <a:pt x="543" y="237"/>
                    <a:pt x="583" y="233"/>
                    <a:pt x="628" y="204"/>
                  </a:cubicBezTo>
                  <a:cubicBezTo>
                    <a:pt x="636" y="198"/>
                    <a:pt x="645" y="194"/>
                    <a:pt x="652" y="188"/>
                  </a:cubicBezTo>
                  <a:cubicBezTo>
                    <a:pt x="660" y="180"/>
                    <a:pt x="676" y="164"/>
                    <a:pt x="676" y="164"/>
                  </a:cubicBezTo>
                  <a:cubicBezTo>
                    <a:pt x="681" y="148"/>
                    <a:pt x="693" y="142"/>
                    <a:pt x="700" y="128"/>
                  </a:cubicBezTo>
                  <a:cubicBezTo>
                    <a:pt x="704" y="117"/>
                    <a:pt x="706" y="100"/>
                    <a:pt x="716" y="92"/>
                  </a:cubicBezTo>
                  <a:cubicBezTo>
                    <a:pt x="741" y="69"/>
                    <a:pt x="773" y="53"/>
                    <a:pt x="800" y="32"/>
                  </a:cubicBezTo>
                  <a:cubicBezTo>
                    <a:pt x="811" y="22"/>
                    <a:pt x="825" y="12"/>
                    <a:pt x="840" y="8"/>
                  </a:cubicBezTo>
                  <a:cubicBezTo>
                    <a:pt x="850" y="5"/>
                    <a:pt x="872" y="0"/>
                    <a:pt x="872" y="0"/>
                  </a:cubicBezTo>
                  <a:cubicBezTo>
                    <a:pt x="920" y="1"/>
                    <a:pt x="968" y="1"/>
                    <a:pt x="1016" y="4"/>
                  </a:cubicBezTo>
                  <a:cubicBezTo>
                    <a:pt x="1029" y="4"/>
                    <a:pt x="1042" y="5"/>
                    <a:pt x="1056" y="8"/>
                  </a:cubicBezTo>
                  <a:cubicBezTo>
                    <a:pt x="1064" y="9"/>
                    <a:pt x="1080" y="16"/>
                    <a:pt x="1080" y="16"/>
                  </a:cubicBezTo>
                  <a:cubicBezTo>
                    <a:pt x="1094" y="26"/>
                    <a:pt x="1106" y="33"/>
                    <a:pt x="1116" y="48"/>
                  </a:cubicBezTo>
                  <a:cubicBezTo>
                    <a:pt x="1120" y="67"/>
                    <a:pt x="1132" y="80"/>
                    <a:pt x="1140" y="100"/>
                  </a:cubicBezTo>
                  <a:cubicBezTo>
                    <a:pt x="1148" y="122"/>
                    <a:pt x="1154" y="148"/>
                    <a:pt x="1160" y="172"/>
                  </a:cubicBezTo>
                  <a:cubicBezTo>
                    <a:pt x="1158" y="226"/>
                    <a:pt x="1163" y="309"/>
                    <a:pt x="1136" y="364"/>
                  </a:cubicBezTo>
                  <a:cubicBezTo>
                    <a:pt x="1121" y="437"/>
                    <a:pt x="1081" y="505"/>
                    <a:pt x="1048" y="572"/>
                  </a:cubicBezTo>
                  <a:cubicBezTo>
                    <a:pt x="1035" y="596"/>
                    <a:pt x="1027" y="624"/>
                    <a:pt x="1008" y="644"/>
                  </a:cubicBezTo>
                  <a:cubicBezTo>
                    <a:pt x="996" y="683"/>
                    <a:pt x="975" y="710"/>
                    <a:pt x="952" y="744"/>
                  </a:cubicBezTo>
                  <a:cubicBezTo>
                    <a:pt x="939" y="761"/>
                    <a:pt x="931" y="784"/>
                    <a:pt x="916" y="800"/>
                  </a:cubicBezTo>
                  <a:cubicBezTo>
                    <a:pt x="867" y="848"/>
                    <a:pt x="802" y="901"/>
                    <a:pt x="736" y="924"/>
                  </a:cubicBezTo>
                  <a:cubicBezTo>
                    <a:pt x="716" y="930"/>
                    <a:pt x="699" y="943"/>
                    <a:pt x="680" y="948"/>
                  </a:cubicBezTo>
                  <a:cubicBezTo>
                    <a:pt x="650" y="955"/>
                    <a:pt x="641" y="952"/>
                    <a:pt x="604" y="956"/>
                  </a:cubicBezTo>
                  <a:cubicBezTo>
                    <a:pt x="579" y="958"/>
                    <a:pt x="532" y="964"/>
                    <a:pt x="532" y="964"/>
                  </a:cubicBezTo>
                  <a:cubicBezTo>
                    <a:pt x="398" y="961"/>
                    <a:pt x="336" y="960"/>
                    <a:pt x="228" y="948"/>
                  </a:cubicBezTo>
                  <a:cubicBezTo>
                    <a:pt x="193" y="939"/>
                    <a:pt x="141" y="925"/>
                    <a:pt x="116" y="900"/>
                  </a:cubicBezTo>
                  <a:lnTo>
                    <a:pt x="144" y="908"/>
                  </a:ln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"/>
            <p:cNvSpPr>
              <a:spLocks/>
            </p:cNvSpPr>
            <p:nvPr/>
          </p:nvSpPr>
          <p:spPr bwMode="auto">
            <a:xfrm>
              <a:off x="3612" y="3622"/>
              <a:ext cx="464" cy="346"/>
            </a:xfrm>
            <a:custGeom>
              <a:avLst/>
              <a:gdLst/>
              <a:ahLst/>
              <a:cxnLst>
                <a:cxn ang="0">
                  <a:pos x="428" y="286"/>
                </a:cxn>
                <a:cxn ang="0">
                  <a:pos x="392" y="270"/>
                </a:cxn>
                <a:cxn ang="0">
                  <a:pos x="248" y="322"/>
                </a:cxn>
                <a:cxn ang="0">
                  <a:pos x="204" y="338"/>
                </a:cxn>
                <a:cxn ang="0">
                  <a:pos x="172" y="346"/>
                </a:cxn>
                <a:cxn ang="0">
                  <a:pos x="92" y="326"/>
                </a:cxn>
                <a:cxn ang="0">
                  <a:pos x="20" y="266"/>
                </a:cxn>
                <a:cxn ang="0">
                  <a:pos x="0" y="178"/>
                </a:cxn>
                <a:cxn ang="0">
                  <a:pos x="36" y="70"/>
                </a:cxn>
                <a:cxn ang="0">
                  <a:pos x="120" y="10"/>
                </a:cxn>
                <a:cxn ang="0">
                  <a:pos x="304" y="18"/>
                </a:cxn>
                <a:cxn ang="0">
                  <a:pos x="388" y="66"/>
                </a:cxn>
                <a:cxn ang="0">
                  <a:pos x="464" y="78"/>
                </a:cxn>
                <a:cxn ang="0">
                  <a:pos x="444" y="214"/>
                </a:cxn>
                <a:cxn ang="0">
                  <a:pos x="428" y="286"/>
                </a:cxn>
              </a:cxnLst>
              <a:rect l="0" t="0" r="r" b="b"/>
              <a:pathLst>
                <a:path w="464" h="346">
                  <a:moveTo>
                    <a:pt x="428" y="286"/>
                  </a:moveTo>
                  <a:cubicBezTo>
                    <a:pt x="417" y="278"/>
                    <a:pt x="392" y="270"/>
                    <a:pt x="392" y="270"/>
                  </a:cubicBezTo>
                  <a:cubicBezTo>
                    <a:pt x="339" y="277"/>
                    <a:pt x="296" y="303"/>
                    <a:pt x="248" y="322"/>
                  </a:cubicBezTo>
                  <a:cubicBezTo>
                    <a:pt x="233" y="327"/>
                    <a:pt x="219" y="333"/>
                    <a:pt x="204" y="338"/>
                  </a:cubicBezTo>
                  <a:cubicBezTo>
                    <a:pt x="193" y="340"/>
                    <a:pt x="172" y="346"/>
                    <a:pt x="172" y="346"/>
                  </a:cubicBezTo>
                  <a:cubicBezTo>
                    <a:pt x="144" y="341"/>
                    <a:pt x="118" y="332"/>
                    <a:pt x="92" y="326"/>
                  </a:cubicBezTo>
                  <a:cubicBezTo>
                    <a:pt x="66" y="309"/>
                    <a:pt x="32" y="295"/>
                    <a:pt x="20" y="266"/>
                  </a:cubicBezTo>
                  <a:cubicBezTo>
                    <a:pt x="7" y="237"/>
                    <a:pt x="9" y="206"/>
                    <a:pt x="0" y="178"/>
                  </a:cubicBezTo>
                  <a:cubicBezTo>
                    <a:pt x="2" y="140"/>
                    <a:pt x="1" y="93"/>
                    <a:pt x="36" y="70"/>
                  </a:cubicBezTo>
                  <a:cubicBezTo>
                    <a:pt x="46" y="53"/>
                    <a:pt x="100" y="16"/>
                    <a:pt x="120" y="10"/>
                  </a:cubicBezTo>
                  <a:cubicBezTo>
                    <a:pt x="195" y="11"/>
                    <a:pt x="243" y="0"/>
                    <a:pt x="304" y="18"/>
                  </a:cubicBezTo>
                  <a:cubicBezTo>
                    <a:pt x="335" y="26"/>
                    <a:pt x="358" y="56"/>
                    <a:pt x="388" y="66"/>
                  </a:cubicBezTo>
                  <a:cubicBezTo>
                    <a:pt x="428" y="79"/>
                    <a:pt x="403" y="73"/>
                    <a:pt x="464" y="78"/>
                  </a:cubicBezTo>
                  <a:cubicBezTo>
                    <a:pt x="452" y="122"/>
                    <a:pt x="450" y="168"/>
                    <a:pt x="444" y="214"/>
                  </a:cubicBezTo>
                  <a:cubicBezTo>
                    <a:pt x="440" y="238"/>
                    <a:pt x="428" y="260"/>
                    <a:pt x="428" y="286"/>
                  </a:cubicBez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Freeform 12"/>
          <p:cNvSpPr>
            <a:spLocks/>
          </p:cNvSpPr>
          <p:nvPr/>
        </p:nvSpPr>
        <p:spPr bwMode="auto">
          <a:xfrm>
            <a:off x="7427623" y="3474348"/>
            <a:ext cx="285750" cy="3175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36" y="160"/>
              </a:cxn>
              <a:cxn ang="0">
                <a:pos x="36" y="84"/>
              </a:cxn>
              <a:cxn ang="0">
                <a:pos x="36" y="16"/>
              </a:cxn>
              <a:cxn ang="0">
                <a:pos x="72" y="0"/>
              </a:cxn>
              <a:cxn ang="0">
                <a:pos x="148" y="48"/>
              </a:cxn>
              <a:cxn ang="0">
                <a:pos x="180" y="92"/>
              </a:cxn>
              <a:cxn ang="0">
                <a:pos x="176" y="160"/>
              </a:cxn>
              <a:cxn ang="0">
                <a:pos x="0" y="152"/>
              </a:cxn>
              <a:cxn ang="0">
                <a:pos x="48" y="200"/>
              </a:cxn>
            </a:cxnLst>
            <a:rect l="0" t="0" r="r" b="b"/>
            <a:pathLst>
              <a:path w="180" h="200">
                <a:moveTo>
                  <a:pt x="0" y="180"/>
                </a:moveTo>
                <a:cubicBezTo>
                  <a:pt x="13" y="175"/>
                  <a:pt x="36" y="160"/>
                  <a:pt x="36" y="160"/>
                </a:cubicBezTo>
                <a:cubicBezTo>
                  <a:pt x="45" y="132"/>
                  <a:pt x="45" y="113"/>
                  <a:pt x="36" y="84"/>
                </a:cubicBezTo>
                <a:cubicBezTo>
                  <a:pt x="33" y="63"/>
                  <a:pt x="27" y="36"/>
                  <a:pt x="36" y="16"/>
                </a:cubicBezTo>
                <a:cubicBezTo>
                  <a:pt x="40" y="3"/>
                  <a:pt x="72" y="0"/>
                  <a:pt x="72" y="0"/>
                </a:cubicBezTo>
                <a:cubicBezTo>
                  <a:pt x="102" y="10"/>
                  <a:pt x="121" y="30"/>
                  <a:pt x="148" y="48"/>
                </a:cubicBezTo>
                <a:cubicBezTo>
                  <a:pt x="159" y="65"/>
                  <a:pt x="173" y="71"/>
                  <a:pt x="180" y="92"/>
                </a:cubicBezTo>
                <a:cubicBezTo>
                  <a:pt x="175" y="151"/>
                  <a:pt x="176" y="129"/>
                  <a:pt x="176" y="160"/>
                </a:cubicBezTo>
                <a:lnTo>
                  <a:pt x="0" y="152"/>
                </a:lnTo>
                <a:lnTo>
                  <a:pt x="48" y="200"/>
                </a:ln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3"/>
          <p:cNvSpPr>
            <a:spLocks noChangeArrowheads="1"/>
          </p:cNvSpPr>
          <p:nvPr/>
        </p:nvSpPr>
        <p:spPr bwMode="auto">
          <a:xfrm rot="1102600">
            <a:off x="5925848" y="4717361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4"/>
          <p:cNvSpPr>
            <a:spLocks noChangeArrowheads="1"/>
          </p:cNvSpPr>
          <p:nvPr/>
        </p:nvSpPr>
        <p:spPr bwMode="auto">
          <a:xfrm>
            <a:off x="6941848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5"/>
          <p:cNvSpPr>
            <a:spLocks noChangeArrowheads="1"/>
          </p:cNvSpPr>
          <p:nvPr/>
        </p:nvSpPr>
        <p:spPr bwMode="auto">
          <a:xfrm>
            <a:off x="7732423" y="37029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6"/>
          <p:cNvSpPr>
            <a:spLocks/>
          </p:cNvSpPr>
          <p:nvPr/>
        </p:nvSpPr>
        <p:spPr bwMode="auto">
          <a:xfrm>
            <a:off x="7283160" y="3818836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7"/>
          <p:cNvSpPr>
            <a:spLocks/>
          </p:cNvSpPr>
          <p:nvPr/>
        </p:nvSpPr>
        <p:spPr bwMode="auto">
          <a:xfrm rot="3533757">
            <a:off x="6187785" y="3799785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8"/>
          <p:cNvSpPr>
            <a:spLocks noChangeArrowheads="1"/>
          </p:cNvSpPr>
          <p:nvPr/>
        </p:nvSpPr>
        <p:spPr bwMode="auto">
          <a:xfrm rot="19101987">
            <a:off x="6360823" y="4236348"/>
            <a:ext cx="1809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9"/>
          <p:cNvSpPr>
            <a:spLocks noChangeArrowheads="1"/>
          </p:cNvSpPr>
          <p:nvPr/>
        </p:nvSpPr>
        <p:spPr bwMode="auto">
          <a:xfrm rot="5166377">
            <a:off x="6057610" y="4525273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208423" y="4236348"/>
            <a:ext cx="990600" cy="711200"/>
          </a:xfrm>
          <a:custGeom>
            <a:avLst/>
            <a:gdLst/>
            <a:ahLst/>
            <a:cxnLst>
              <a:cxn ang="0">
                <a:pos x="46" y="384"/>
              </a:cxn>
              <a:cxn ang="0">
                <a:pos x="50" y="328"/>
              </a:cxn>
              <a:cxn ang="0">
                <a:pos x="54" y="252"/>
              </a:cxn>
              <a:cxn ang="0">
                <a:pos x="78" y="180"/>
              </a:cxn>
              <a:cxn ang="0">
                <a:pos x="90" y="136"/>
              </a:cxn>
              <a:cxn ang="0">
                <a:pos x="102" y="124"/>
              </a:cxn>
              <a:cxn ang="0">
                <a:pos x="126" y="88"/>
              </a:cxn>
              <a:cxn ang="0">
                <a:pos x="254" y="24"/>
              </a:cxn>
              <a:cxn ang="0">
                <a:pos x="298" y="8"/>
              </a:cxn>
              <a:cxn ang="0">
                <a:pos x="330" y="0"/>
              </a:cxn>
              <a:cxn ang="0">
                <a:pos x="422" y="12"/>
              </a:cxn>
              <a:cxn ang="0">
                <a:pos x="518" y="8"/>
              </a:cxn>
              <a:cxn ang="0">
                <a:pos x="574" y="84"/>
              </a:cxn>
              <a:cxn ang="0">
                <a:pos x="370" y="264"/>
              </a:cxn>
              <a:cxn ang="0">
                <a:pos x="266" y="300"/>
              </a:cxn>
              <a:cxn ang="0">
                <a:pos x="22" y="400"/>
              </a:cxn>
              <a:cxn ang="0">
                <a:pos x="30" y="356"/>
              </a:cxn>
              <a:cxn ang="0">
                <a:pos x="46" y="324"/>
              </a:cxn>
            </a:cxnLst>
            <a:rect l="0" t="0" r="r" b="b"/>
            <a:pathLst>
              <a:path w="574" h="400">
                <a:moveTo>
                  <a:pt x="46" y="384"/>
                </a:moveTo>
                <a:cubicBezTo>
                  <a:pt x="52" y="364"/>
                  <a:pt x="43" y="347"/>
                  <a:pt x="50" y="328"/>
                </a:cubicBezTo>
                <a:cubicBezTo>
                  <a:pt x="51" y="302"/>
                  <a:pt x="50" y="277"/>
                  <a:pt x="54" y="252"/>
                </a:cubicBezTo>
                <a:cubicBezTo>
                  <a:pt x="56" y="227"/>
                  <a:pt x="72" y="203"/>
                  <a:pt x="78" y="180"/>
                </a:cubicBezTo>
                <a:cubicBezTo>
                  <a:pt x="81" y="165"/>
                  <a:pt x="81" y="148"/>
                  <a:pt x="90" y="136"/>
                </a:cubicBezTo>
                <a:cubicBezTo>
                  <a:pt x="93" y="131"/>
                  <a:pt x="98" y="128"/>
                  <a:pt x="102" y="124"/>
                </a:cubicBezTo>
                <a:cubicBezTo>
                  <a:pt x="110" y="112"/>
                  <a:pt x="114" y="96"/>
                  <a:pt x="126" y="88"/>
                </a:cubicBezTo>
                <a:cubicBezTo>
                  <a:pt x="167" y="60"/>
                  <a:pt x="204" y="34"/>
                  <a:pt x="254" y="24"/>
                </a:cubicBezTo>
                <a:cubicBezTo>
                  <a:pt x="270" y="20"/>
                  <a:pt x="282" y="13"/>
                  <a:pt x="298" y="8"/>
                </a:cubicBezTo>
                <a:cubicBezTo>
                  <a:pt x="308" y="4"/>
                  <a:pt x="330" y="0"/>
                  <a:pt x="330" y="0"/>
                </a:cubicBezTo>
                <a:cubicBezTo>
                  <a:pt x="364" y="2"/>
                  <a:pt x="389" y="6"/>
                  <a:pt x="422" y="12"/>
                </a:cubicBezTo>
                <a:cubicBezTo>
                  <a:pt x="454" y="10"/>
                  <a:pt x="485" y="8"/>
                  <a:pt x="518" y="8"/>
                </a:cubicBezTo>
                <a:cubicBezTo>
                  <a:pt x="540" y="8"/>
                  <a:pt x="564" y="65"/>
                  <a:pt x="574" y="84"/>
                </a:cubicBezTo>
                <a:cubicBezTo>
                  <a:pt x="556" y="171"/>
                  <a:pt x="455" y="246"/>
                  <a:pt x="370" y="264"/>
                </a:cubicBezTo>
                <a:cubicBezTo>
                  <a:pt x="337" y="280"/>
                  <a:pt x="301" y="294"/>
                  <a:pt x="266" y="300"/>
                </a:cubicBezTo>
                <a:cubicBezTo>
                  <a:pt x="184" y="332"/>
                  <a:pt x="100" y="360"/>
                  <a:pt x="22" y="400"/>
                </a:cubicBezTo>
                <a:cubicBezTo>
                  <a:pt x="13" y="373"/>
                  <a:pt x="0" y="375"/>
                  <a:pt x="30" y="356"/>
                </a:cubicBezTo>
                <a:cubicBezTo>
                  <a:pt x="39" y="328"/>
                  <a:pt x="32" y="337"/>
                  <a:pt x="46" y="324"/>
                </a:cubicBez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1"/>
          <p:cNvSpPr>
            <a:spLocks/>
          </p:cNvSpPr>
          <p:nvPr/>
        </p:nvSpPr>
        <p:spPr bwMode="auto">
          <a:xfrm>
            <a:off x="6741823" y="4007748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22"/>
          <p:cNvSpPr>
            <a:spLocks noChangeArrowheads="1"/>
          </p:cNvSpPr>
          <p:nvPr/>
        </p:nvSpPr>
        <p:spPr bwMode="auto">
          <a:xfrm>
            <a:off x="7122823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23"/>
          <p:cNvSpPr>
            <a:spLocks noChangeArrowheads="1"/>
          </p:cNvSpPr>
          <p:nvPr/>
        </p:nvSpPr>
        <p:spPr bwMode="auto">
          <a:xfrm>
            <a:off x="7213310" y="3891861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6933910" y="4163323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 rot="6226640">
            <a:off x="6122698" y="4325248"/>
            <a:ext cx="233363" cy="88900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 rot="2539288">
            <a:off x="5746460" y="5065023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 rot="14044362">
            <a:off x="4798723" y="4299848"/>
            <a:ext cx="314325" cy="115888"/>
            <a:chOff x="3480" y="3456"/>
            <a:chExt cx="168" cy="48"/>
          </a:xfrm>
        </p:grpSpPr>
        <p:sp>
          <p:nvSpPr>
            <p:cNvPr id="217" name="Oval 28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9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141623" y="4541148"/>
            <a:ext cx="314325" cy="115888"/>
            <a:chOff x="3480" y="3456"/>
            <a:chExt cx="168" cy="48"/>
          </a:xfrm>
        </p:grpSpPr>
        <p:sp>
          <p:nvSpPr>
            <p:cNvPr id="215" name="Oval 31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2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37"/>
          <p:cNvGrpSpPr>
            <a:grpSpLocks/>
          </p:cNvGrpSpPr>
          <p:nvPr/>
        </p:nvGrpSpPr>
        <p:grpSpPr bwMode="auto">
          <a:xfrm rot="1333008">
            <a:off x="5522623" y="4388748"/>
            <a:ext cx="314325" cy="115888"/>
            <a:chOff x="3480" y="3456"/>
            <a:chExt cx="168" cy="48"/>
          </a:xfrm>
        </p:grpSpPr>
        <p:sp>
          <p:nvSpPr>
            <p:cNvPr id="213" name="Oval 34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141623" y="4160148"/>
            <a:ext cx="314325" cy="115888"/>
            <a:chOff x="3480" y="3456"/>
            <a:chExt cx="168" cy="48"/>
          </a:xfrm>
        </p:grpSpPr>
        <p:sp>
          <p:nvSpPr>
            <p:cNvPr id="211" name="Oval 37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8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675023" y="4083948"/>
            <a:ext cx="314325" cy="115888"/>
            <a:chOff x="3480" y="3456"/>
            <a:chExt cx="168" cy="48"/>
          </a:xfrm>
        </p:grpSpPr>
        <p:sp>
          <p:nvSpPr>
            <p:cNvPr id="209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Oval 42"/>
          <p:cNvSpPr>
            <a:spLocks noChangeArrowheads="1"/>
          </p:cNvSpPr>
          <p:nvPr/>
        </p:nvSpPr>
        <p:spPr bwMode="auto">
          <a:xfrm>
            <a:off x="6056023" y="5303148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67"/>
          <p:cNvSpPr>
            <a:spLocks noChangeArrowheads="1"/>
          </p:cNvSpPr>
          <p:nvPr/>
        </p:nvSpPr>
        <p:spPr bwMode="auto">
          <a:xfrm>
            <a:off x="7580023" y="3550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68"/>
          <p:cNvSpPr>
            <a:spLocks noChangeArrowheads="1"/>
          </p:cNvSpPr>
          <p:nvPr/>
        </p:nvSpPr>
        <p:spPr bwMode="auto">
          <a:xfrm>
            <a:off x="7503823" y="34743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69"/>
          <p:cNvSpPr>
            <a:spLocks noChangeArrowheads="1"/>
          </p:cNvSpPr>
          <p:nvPr/>
        </p:nvSpPr>
        <p:spPr bwMode="auto">
          <a:xfrm>
            <a:off x="7427623" y="3626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70"/>
          <p:cNvSpPr>
            <a:spLocks noChangeArrowheads="1"/>
          </p:cNvSpPr>
          <p:nvPr/>
        </p:nvSpPr>
        <p:spPr bwMode="auto">
          <a:xfrm>
            <a:off x="7548273" y="3677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71"/>
          <p:cNvSpPr>
            <a:spLocks noChangeArrowheads="1"/>
          </p:cNvSpPr>
          <p:nvPr/>
        </p:nvSpPr>
        <p:spPr bwMode="auto">
          <a:xfrm>
            <a:off x="5522623" y="51507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72"/>
          <p:cNvSpPr>
            <a:spLocks noChangeArrowheads="1"/>
          </p:cNvSpPr>
          <p:nvPr/>
        </p:nvSpPr>
        <p:spPr bwMode="auto">
          <a:xfrm>
            <a:off x="5522623" y="49983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73"/>
          <p:cNvSpPr>
            <a:spLocks noChangeArrowheads="1"/>
          </p:cNvSpPr>
          <p:nvPr/>
        </p:nvSpPr>
        <p:spPr bwMode="auto">
          <a:xfrm rot="18497410">
            <a:off x="5363873" y="509359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74"/>
          <p:cNvSpPr>
            <a:spLocks noChangeArrowheads="1"/>
          </p:cNvSpPr>
          <p:nvPr/>
        </p:nvSpPr>
        <p:spPr bwMode="auto">
          <a:xfrm rot="18497410">
            <a:off x="5675023" y="52396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75"/>
          <p:cNvSpPr>
            <a:spLocks noChangeArrowheads="1"/>
          </p:cNvSpPr>
          <p:nvPr/>
        </p:nvSpPr>
        <p:spPr bwMode="auto">
          <a:xfrm>
            <a:off x="5446423" y="5303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76"/>
          <p:cNvSpPr>
            <a:spLocks noChangeArrowheads="1"/>
          </p:cNvSpPr>
          <p:nvPr/>
        </p:nvSpPr>
        <p:spPr bwMode="auto">
          <a:xfrm>
            <a:off x="56750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77"/>
          <p:cNvSpPr>
            <a:spLocks noChangeArrowheads="1"/>
          </p:cNvSpPr>
          <p:nvPr/>
        </p:nvSpPr>
        <p:spPr bwMode="auto">
          <a:xfrm>
            <a:off x="53702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78"/>
          <p:cNvSpPr>
            <a:spLocks noChangeArrowheads="1"/>
          </p:cNvSpPr>
          <p:nvPr/>
        </p:nvSpPr>
        <p:spPr bwMode="auto">
          <a:xfrm>
            <a:off x="5294023" y="52269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83"/>
          <p:cNvSpPr>
            <a:spLocks noChangeArrowheads="1"/>
          </p:cNvSpPr>
          <p:nvPr/>
        </p:nvSpPr>
        <p:spPr bwMode="auto">
          <a:xfrm>
            <a:off x="5217823" y="504279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59" name="Oval 84"/>
          <p:cNvSpPr>
            <a:spLocks noChangeArrowheads="1"/>
          </p:cNvSpPr>
          <p:nvPr/>
        </p:nvSpPr>
        <p:spPr bwMode="auto">
          <a:xfrm>
            <a:off x="5649623" y="5049148"/>
            <a:ext cx="10160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0" name="Oval 85"/>
          <p:cNvSpPr>
            <a:spLocks noChangeArrowheads="1"/>
          </p:cNvSpPr>
          <p:nvPr/>
        </p:nvSpPr>
        <p:spPr bwMode="auto">
          <a:xfrm>
            <a:off x="5440073" y="51888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1" name="Oval 86"/>
          <p:cNvSpPr>
            <a:spLocks noChangeArrowheads="1"/>
          </p:cNvSpPr>
          <p:nvPr/>
        </p:nvSpPr>
        <p:spPr bwMode="auto">
          <a:xfrm>
            <a:off x="5598823" y="53031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5" name="Freeform 90"/>
          <p:cNvSpPr>
            <a:spLocks/>
          </p:cNvSpPr>
          <p:nvPr/>
        </p:nvSpPr>
        <p:spPr bwMode="auto">
          <a:xfrm>
            <a:off x="6132223" y="4769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91"/>
          <p:cNvSpPr>
            <a:spLocks/>
          </p:cNvSpPr>
          <p:nvPr/>
        </p:nvSpPr>
        <p:spPr bwMode="auto">
          <a:xfrm>
            <a:off x="6741823" y="4388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01"/>
          <p:cNvSpPr>
            <a:spLocks noChangeArrowheads="1"/>
          </p:cNvSpPr>
          <p:nvPr/>
        </p:nvSpPr>
        <p:spPr bwMode="auto">
          <a:xfrm>
            <a:off x="7961023" y="39315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39"/>
          <p:cNvSpPr>
            <a:spLocks/>
          </p:cNvSpPr>
          <p:nvPr/>
        </p:nvSpPr>
        <p:spPr bwMode="auto">
          <a:xfrm>
            <a:off x="6171910" y="4172848"/>
            <a:ext cx="1968500" cy="1473200"/>
          </a:xfrm>
          <a:custGeom>
            <a:avLst/>
            <a:gdLst/>
            <a:ahLst/>
            <a:cxnLst>
              <a:cxn ang="0">
                <a:pos x="1240" y="104"/>
              </a:cxn>
              <a:cxn ang="0">
                <a:pos x="1112" y="56"/>
              </a:cxn>
              <a:cxn ang="0">
                <a:pos x="992" y="0"/>
              </a:cxn>
              <a:cxn ang="0">
                <a:pos x="784" y="32"/>
              </a:cxn>
              <a:cxn ang="0">
                <a:pos x="696" y="88"/>
              </a:cxn>
              <a:cxn ang="0">
                <a:pos x="664" y="104"/>
              </a:cxn>
              <a:cxn ang="0">
                <a:pos x="616" y="152"/>
              </a:cxn>
              <a:cxn ang="0">
                <a:pos x="592" y="224"/>
              </a:cxn>
              <a:cxn ang="0">
                <a:pos x="480" y="336"/>
              </a:cxn>
              <a:cxn ang="0">
                <a:pos x="408" y="392"/>
              </a:cxn>
              <a:cxn ang="0">
                <a:pos x="264" y="456"/>
              </a:cxn>
              <a:cxn ang="0">
                <a:pos x="0" y="592"/>
              </a:cxn>
              <a:cxn ang="0">
                <a:pos x="96" y="832"/>
              </a:cxn>
              <a:cxn ang="0">
                <a:pos x="240" y="928"/>
              </a:cxn>
              <a:cxn ang="0">
                <a:pos x="624" y="928"/>
              </a:cxn>
              <a:cxn ang="0">
                <a:pos x="960" y="688"/>
              </a:cxn>
              <a:cxn ang="0">
                <a:pos x="1200" y="256"/>
              </a:cxn>
              <a:cxn ang="0">
                <a:pos x="1240" y="104"/>
              </a:cxn>
            </a:cxnLst>
            <a:rect l="0" t="0" r="r" b="b"/>
            <a:pathLst>
              <a:path w="1240" h="928">
                <a:moveTo>
                  <a:pt x="1240" y="104"/>
                </a:moveTo>
                <a:cubicBezTo>
                  <a:pt x="1201" y="78"/>
                  <a:pt x="1149" y="81"/>
                  <a:pt x="1112" y="56"/>
                </a:cubicBezTo>
                <a:cubicBezTo>
                  <a:pt x="1083" y="36"/>
                  <a:pt x="1026" y="11"/>
                  <a:pt x="992" y="0"/>
                </a:cubicBezTo>
                <a:cubicBezTo>
                  <a:pt x="918" y="6"/>
                  <a:pt x="855" y="17"/>
                  <a:pt x="784" y="32"/>
                </a:cubicBezTo>
                <a:cubicBezTo>
                  <a:pt x="751" y="48"/>
                  <a:pt x="726" y="68"/>
                  <a:pt x="696" y="88"/>
                </a:cubicBezTo>
                <a:cubicBezTo>
                  <a:pt x="685" y="94"/>
                  <a:pt x="673" y="96"/>
                  <a:pt x="664" y="104"/>
                </a:cubicBezTo>
                <a:cubicBezTo>
                  <a:pt x="646" y="118"/>
                  <a:pt x="616" y="152"/>
                  <a:pt x="616" y="152"/>
                </a:cubicBezTo>
                <a:cubicBezTo>
                  <a:pt x="608" y="176"/>
                  <a:pt x="609" y="206"/>
                  <a:pt x="592" y="224"/>
                </a:cubicBezTo>
                <a:cubicBezTo>
                  <a:pt x="554" y="261"/>
                  <a:pt x="519" y="303"/>
                  <a:pt x="480" y="336"/>
                </a:cubicBezTo>
                <a:cubicBezTo>
                  <a:pt x="452" y="359"/>
                  <a:pt x="448" y="378"/>
                  <a:pt x="408" y="392"/>
                </a:cubicBezTo>
                <a:cubicBezTo>
                  <a:pt x="358" y="408"/>
                  <a:pt x="316" y="406"/>
                  <a:pt x="264" y="456"/>
                </a:cubicBezTo>
                <a:lnTo>
                  <a:pt x="0" y="592"/>
                </a:lnTo>
                <a:lnTo>
                  <a:pt x="96" y="832"/>
                </a:lnTo>
                <a:lnTo>
                  <a:pt x="240" y="928"/>
                </a:lnTo>
                <a:lnTo>
                  <a:pt x="624" y="928"/>
                </a:lnTo>
                <a:lnTo>
                  <a:pt x="960" y="688"/>
                </a:lnTo>
                <a:lnTo>
                  <a:pt x="1200" y="256"/>
                </a:lnTo>
                <a:lnTo>
                  <a:pt x="1240" y="10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40"/>
          <p:cNvSpPr>
            <a:spLocks noChangeArrowheads="1"/>
          </p:cNvSpPr>
          <p:nvPr/>
        </p:nvSpPr>
        <p:spPr bwMode="auto">
          <a:xfrm>
            <a:off x="7619710" y="39696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41"/>
          <p:cNvSpPr>
            <a:spLocks noChangeArrowheads="1"/>
          </p:cNvSpPr>
          <p:nvPr/>
        </p:nvSpPr>
        <p:spPr bwMode="auto">
          <a:xfrm>
            <a:off x="7848310" y="41220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42"/>
          <p:cNvSpPr>
            <a:spLocks noChangeArrowheads="1"/>
          </p:cNvSpPr>
          <p:nvPr/>
        </p:nvSpPr>
        <p:spPr bwMode="auto">
          <a:xfrm>
            <a:off x="7772110" y="38934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7046623" y="3384638"/>
            <a:ext cx="171450" cy="304800"/>
            <a:chOff x="4440" y="2520"/>
            <a:chExt cx="108" cy="192"/>
          </a:xfrm>
        </p:grpSpPr>
        <p:sp>
          <p:nvSpPr>
            <p:cNvPr id="262" name="Oval 44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7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8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9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0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1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2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779923" y="3498938"/>
            <a:ext cx="171450" cy="304800"/>
            <a:chOff x="4440" y="2520"/>
            <a:chExt cx="108" cy="192"/>
          </a:xfrm>
        </p:grpSpPr>
        <p:sp>
          <p:nvSpPr>
            <p:cNvPr id="251" name="Oval 56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7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8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9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60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1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2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3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4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5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6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48"/>
          <p:cNvGrpSpPr>
            <a:grpSpLocks/>
          </p:cNvGrpSpPr>
          <p:nvPr/>
        </p:nvGrpSpPr>
        <p:grpSpPr bwMode="auto">
          <a:xfrm rot="3418065">
            <a:off x="6554498" y="3190963"/>
            <a:ext cx="171450" cy="304800"/>
            <a:chOff x="4440" y="2520"/>
            <a:chExt cx="108" cy="192"/>
          </a:xfrm>
        </p:grpSpPr>
        <p:sp>
          <p:nvSpPr>
            <p:cNvPr id="240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60"/>
          <p:cNvGrpSpPr>
            <a:grpSpLocks/>
          </p:cNvGrpSpPr>
          <p:nvPr/>
        </p:nvGrpSpPr>
        <p:grpSpPr bwMode="auto">
          <a:xfrm rot="20683361">
            <a:off x="7084723" y="3041738"/>
            <a:ext cx="171450" cy="304800"/>
            <a:chOff x="4440" y="2520"/>
            <a:chExt cx="108" cy="192"/>
          </a:xfrm>
        </p:grpSpPr>
        <p:sp>
          <p:nvSpPr>
            <p:cNvPr id="229" name="Oval 161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2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3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4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5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6596430" y="38037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1405466" y="1461448"/>
            <a:ext cx="281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Richness</a:t>
            </a:r>
            <a:r>
              <a:rPr lang="en-US" dirty="0" smtClean="0"/>
              <a:t>:  How many </a:t>
            </a:r>
            <a:r>
              <a:rPr lang="en-US" dirty="0" err="1" smtClean="0"/>
              <a:t>OTUs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80" name="Freeform 113"/>
          <p:cNvSpPr>
            <a:spLocks/>
          </p:cNvSpPr>
          <p:nvPr/>
        </p:nvSpPr>
        <p:spPr bwMode="auto">
          <a:xfrm rot="17481161">
            <a:off x="509066" y="2371781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1" name="Group 148"/>
          <p:cNvGrpSpPr>
            <a:grpSpLocks/>
          </p:cNvGrpSpPr>
          <p:nvPr/>
        </p:nvGrpSpPr>
        <p:grpSpPr bwMode="auto">
          <a:xfrm rot="3418065">
            <a:off x="536054" y="3093851"/>
            <a:ext cx="171450" cy="304800"/>
            <a:chOff x="4440" y="2520"/>
            <a:chExt cx="108" cy="192"/>
          </a:xfrm>
        </p:grpSpPr>
        <p:sp>
          <p:nvSpPr>
            <p:cNvPr id="182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Oval 68"/>
          <p:cNvSpPr>
            <a:spLocks noChangeArrowheads="1"/>
          </p:cNvSpPr>
          <p:nvPr/>
        </p:nvSpPr>
        <p:spPr bwMode="auto">
          <a:xfrm>
            <a:off x="576535" y="3602523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17"/>
          <p:cNvSpPr>
            <a:spLocks/>
          </p:cNvSpPr>
          <p:nvPr/>
        </p:nvSpPr>
        <p:spPr bwMode="auto">
          <a:xfrm rot="3533757">
            <a:off x="388417" y="2770916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3" name="Group 39"/>
          <p:cNvGrpSpPr>
            <a:grpSpLocks/>
          </p:cNvGrpSpPr>
          <p:nvPr/>
        </p:nvGrpSpPr>
        <p:grpSpPr bwMode="auto">
          <a:xfrm>
            <a:off x="464617" y="4473818"/>
            <a:ext cx="314325" cy="115888"/>
            <a:chOff x="3480" y="3456"/>
            <a:chExt cx="168" cy="48"/>
          </a:xfrm>
        </p:grpSpPr>
        <p:sp>
          <p:nvSpPr>
            <p:cNvPr id="204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6" name="Oval 13"/>
          <p:cNvSpPr>
            <a:spLocks noChangeArrowheads="1"/>
          </p:cNvSpPr>
          <p:nvPr/>
        </p:nvSpPr>
        <p:spPr bwMode="auto">
          <a:xfrm rot="1102600">
            <a:off x="532085" y="3922283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Oval 83"/>
          <p:cNvSpPr>
            <a:spLocks noChangeArrowheads="1"/>
          </p:cNvSpPr>
          <p:nvPr/>
        </p:nvSpPr>
        <p:spPr bwMode="auto">
          <a:xfrm>
            <a:off x="567804" y="5469610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208" name="Oval 26"/>
          <p:cNvSpPr>
            <a:spLocks noChangeArrowheads="1"/>
          </p:cNvSpPr>
          <p:nvPr/>
        </p:nvSpPr>
        <p:spPr bwMode="auto">
          <a:xfrm rot="2539288">
            <a:off x="486842" y="5149850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21"/>
          <p:cNvSpPr>
            <a:spLocks/>
          </p:cNvSpPr>
          <p:nvPr/>
        </p:nvSpPr>
        <p:spPr bwMode="auto">
          <a:xfrm>
            <a:off x="559867" y="5781432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90"/>
          <p:cNvSpPr>
            <a:spLocks/>
          </p:cNvSpPr>
          <p:nvPr/>
        </p:nvSpPr>
        <p:spPr bwMode="auto">
          <a:xfrm>
            <a:off x="441598" y="479357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>
            <a:off x="1405466" y="388683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Richness = 11 </a:t>
            </a:r>
            <a:r>
              <a:rPr lang="en-US" dirty="0" err="1" smtClean="0"/>
              <a:t>OTUs</a:t>
            </a:r>
            <a:endParaRPr lang="en-US" dirty="0"/>
          </a:p>
        </p:txBody>
      </p:sp>
      <p:sp>
        <p:nvSpPr>
          <p:cNvPr id="277" name="Oval 19"/>
          <p:cNvSpPr>
            <a:spLocks noChangeArrowheads="1"/>
          </p:cNvSpPr>
          <p:nvPr/>
        </p:nvSpPr>
        <p:spPr bwMode="auto">
          <a:xfrm rot="5166377">
            <a:off x="505892" y="6188508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TextBox 277"/>
          <p:cNvSpPr txBox="1"/>
          <p:nvPr/>
        </p:nvSpPr>
        <p:spPr>
          <a:xfrm>
            <a:off x="331646" y="1646114"/>
            <a:ext cx="6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OTU</a:t>
            </a:r>
            <a:endParaRPr lang="en-US" b="1" dirty="0"/>
          </a:p>
        </p:txBody>
      </p:sp>
      <p:sp>
        <p:nvSpPr>
          <p:cNvPr id="154" name="Slide Number Placeholder 1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201" grpId="0" animBg="1"/>
      <p:bldP spid="202" grpId="0" animBg="1"/>
      <p:bldP spid="206" grpId="0" animBg="1"/>
      <p:bldP spid="207" grpId="0" animBg="1"/>
      <p:bldP spid="208" grpId="0" animBg="1"/>
      <p:bldP spid="221" grpId="0" animBg="1"/>
      <p:bldP spid="273" grpId="0" animBg="1"/>
      <p:bldP spid="274" grpId="0"/>
      <p:bldP spid="2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57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Alpha diversity</a:t>
            </a:r>
            <a:endParaRPr lang="en-US" sz="3600" dirty="0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4800317" y="25845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 rot="20022151">
            <a:off x="50289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 rot="2981377">
            <a:off x="5090829" y="2598833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47241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 rot="17481161">
            <a:off x="4571716" y="2584546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4876517" y="27369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13073" y="3702948"/>
            <a:ext cx="2724150" cy="1835150"/>
            <a:chOff x="3612" y="2880"/>
            <a:chExt cx="1716" cy="1156"/>
          </a:xfrm>
        </p:grpSpPr>
        <p:sp>
          <p:nvSpPr>
            <p:cNvPr id="219" name="Freeform 10"/>
            <p:cNvSpPr>
              <a:spLocks/>
            </p:cNvSpPr>
            <p:nvPr/>
          </p:nvSpPr>
          <p:spPr bwMode="auto">
            <a:xfrm>
              <a:off x="3998" y="2880"/>
              <a:ext cx="1330" cy="1156"/>
            </a:xfrm>
            <a:custGeom>
              <a:avLst/>
              <a:gdLst/>
              <a:ahLst/>
              <a:cxnLst>
                <a:cxn ang="0">
                  <a:pos x="144" y="908"/>
                </a:cxn>
                <a:cxn ang="0">
                  <a:pos x="76" y="892"/>
                </a:cxn>
                <a:cxn ang="0">
                  <a:pos x="52" y="884"/>
                </a:cxn>
                <a:cxn ang="0">
                  <a:pos x="32" y="860"/>
                </a:cxn>
                <a:cxn ang="0">
                  <a:pos x="16" y="836"/>
                </a:cxn>
                <a:cxn ang="0">
                  <a:pos x="0" y="760"/>
                </a:cxn>
                <a:cxn ang="0">
                  <a:pos x="44" y="660"/>
                </a:cxn>
                <a:cxn ang="0">
                  <a:pos x="64" y="640"/>
                </a:cxn>
                <a:cxn ang="0">
                  <a:pos x="104" y="572"/>
                </a:cxn>
                <a:cxn ang="0">
                  <a:pos x="136" y="456"/>
                </a:cxn>
                <a:cxn ang="0">
                  <a:pos x="188" y="372"/>
                </a:cxn>
                <a:cxn ang="0">
                  <a:pos x="308" y="288"/>
                </a:cxn>
                <a:cxn ang="0">
                  <a:pos x="388" y="260"/>
                </a:cxn>
                <a:cxn ang="0">
                  <a:pos x="492" y="248"/>
                </a:cxn>
                <a:cxn ang="0">
                  <a:pos x="628" y="204"/>
                </a:cxn>
                <a:cxn ang="0">
                  <a:pos x="652" y="188"/>
                </a:cxn>
                <a:cxn ang="0">
                  <a:pos x="676" y="164"/>
                </a:cxn>
                <a:cxn ang="0">
                  <a:pos x="700" y="128"/>
                </a:cxn>
                <a:cxn ang="0">
                  <a:pos x="716" y="92"/>
                </a:cxn>
                <a:cxn ang="0">
                  <a:pos x="800" y="32"/>
                </a:cxn>
                <a:cxn ang="0">
                  <a:pos x="840" y="8"/>
                </a:cxn>
                <a:cxn ang="0">
                  <a:pos x="872" y="0"/>
                </a:cxn>
                <a:cxn ang="0">
                  <a:pos x="1016" y="4"/>
                </a:cxn>
                <a:cxn ang="0">
                  <a:pos x="1056" y="8"/>
                </a:cxn>
                <a:cxn ang="0">
                  <a:pos x="1080" y="16"/>
                </a:cxn>
                <a:cxn ang="0">
                  <a:pos x="1116" y="48"/>
                </a:cxn>
                <a:cxn ang="0">
                  <a:pos x="1140" y="100"/>
                </a:cxn>
                <a:cxn ang="0">
                  <a:pos x="1160" y="172"/>
                </a:cxn>
                <a:cxn ang="0">
                  <a:pos x="1136" y="364"/>
                </a:cxn>
                <a:cxn ang="0">
                  <a:pos x="1048" y="572"/>
                </a:cxn>
                <a:cxn ang="0">
                  <a:pos x="1008" y="644"/>
                </a:cxn>
                <a:cxn ang="0">
                  <a:pos x="952" y="744"/>
                </a:cxn>
                <a:cxn ang="0">
                  <a:pos x="916" y="800"/>
                </a:cxn>
                <a:cxn ang="0">
                  <a:pos x="736" y="924"/>
                </a:cxn>
                <a:cxn ang="0">
                  <a:pos x="680" y="948"/>
                </a:cxn>
                <a:cxn ang="0">
                  <a:pos x="604" y="956"/>
                </a:cxn>
                <a:cxn ang="0">
                  <a:pos x="532" y="964"/>
                </a:cxn>
                <a:cxn ang="0">
                  <a:pos x="228" y="948"/>
                </a:cxn>
                <a:cxn ang="0">
                  <a:pos x="116" y="900"/>
                </a:cxn>
                <a:cxn ang="0">
                  <a:pos x="144" y="908"/>
                </a:cxn>
              </a:cxnLst>
              <a:rect l="0" t="0" r="r" b="b"/>
              <a:pathLst>
                <a:path w="1163" h="964">
                  <a:moveTo>
                    <a:pt x="144" y="908"/>
                  </a:moveTo>
                  <a:cubicBezTo>
                    <a:pt x="121" y="903"/>
                    <a:pt x="97" y="899"/>
                    <a:pt x="76" y="892"/>
                  </a:cubicBezTo>
                  <a:cubicBezTo>
                    <a:pt x="68" y="889"/>
                    <a:pt x="52" y="884"/>
                    <a:pt x="52" y="884"/>
                  </a:cubicBezTo>
                  <a:cubicBezTo>
                    <a:pt x="23" y="841"/>
                    <a:pt x="67" y="906"/>
                    <a:pt x="32" y="860"/>
                  </a:cubicBezTo>
                  <a:cubicBezTo>
                    <a:pt x="26" y="852"/>
                    <a:pt x="16" y="836"/>
                    <a:pt x="16" y="836"/>
                  </a:cubicBezTo>
                  <a:cubicBezTo>
                    <a:pt x="9" y="810"/>
                    <a:pt x="5" y="785"/>
                    <a:pt x="0" y="760"/>
                  </a:cubicBezTo>
                  <a:cubicBezTo>
                    <a:pt x="6" y="719"/>
                    <a:pt x="8" y="683"/>
                    <a:pt x="44" y="660"/>
                  </a:cubicBezTo>
                  <a:cubicBezTo>
                    <a:pt x="65" y="628"/>
                    <a:pt x="37" y="666"/>
                    <a:pt x="64" y="640"/>
                  </a:cubicBezTo>
                  <a:cubicBezTo>
                    <a:pt x="81" y="622"/>
                    <a:pt x="93" y="593"/>
                    <a:pt x="104" y="572"/>
                  </a:cubicBezTo>
                  <a:cubicBezTo>
                    <a:pt x="121" y="537"/>
                    <a:pt x="124" y="493"/>
                    <a:pt x="136" y="456"/>
                  </a:cubicBezTo>
                  <a:cubicBezTo>
                    <a:pt x="146" y="420"/>
                    <a:pt x="148" y="381"/>
                    <a:pt x="188" y="372"/>
                  </a:cubicBezTo>
                  <a:cubicBezTo>
                    <a:pt x="221" y="349"/>
                    <a:pt x="273" y="299"/>
                    <a:pt x="308" y="288"/>
                  </a:cubicBezTo>
                  <a:cubicBezTo>
                    <a:pt x="334" y="279"/>
                    <a:pt x="361" y="266"/>
                    <a:pt x="388" y="260"/>
                  </a:cubicBezTo>
                  <a:cubicBezTo>
                    <a:pt x="420" y="251"/>
                    <a:pt x="459" y="250"/>
                    <a:pt x="492" y="248"/>
                  </a:cubicBezTo>
                  <a:cubicBezTo>
                    <a:pt x="543" y="237"/>
                    <a:pt x="583" y="233"/>
                    <a:pt x="628" y="204"/>
                  </a:cubicBezTo>
                  <a:cubicBezTo>
                    <a:pt x="636" y="198"/>
                    <a:pt x="645" y="194"/>
                    <a:pt x="652" y="188"/>
                  </a:cubicBezTo>
                  <a:cubicBezTo>
                    <a:pt x="660" y="180"/>
                    <a:pt x="676" y="164"/>
                    <a:pt x="676" y="164"/>
                  </a:cubicBezTo>
                  <a:cubicBezTo>
                    <a:pt x="681" y="148"/>
                    <a:pt x="693" y="142"/>
                    <a:pt x="700" y="128"/>
                  </a:cubicBezTo>
                  <a:cubicBezTo>
                    <a:pt x="704" y="117"/>
                    <a:pt x="706" y="100"/>
                    <a:pt x="716" y="92"/>
                  </a:cubicBezTo>
                  <a:cubicBezTo>
                    <a:pt x="741" y="69"/>
                    <a:pt x="773" y="53"/>
                    <a:pt x="800" y="32"/>
                  </a:cubicBezTo>
                  <a:cubicBezTo>
                    <a:pt x="811" y="22"/>
                    <a:pt x="825" y="12"/>
                    <a:pt x="840" y="8"/>
                  </a:cubicBezTo>
                  <a:cubicBezTo>
                    <a:pt x="850" y="5"/>
                    <a:pt x="872" y="0"/>
                    <a:pt x="872" y="0"/>
                  </a:cubicBezTo>
                  <a:cubicBezTo>
                    <a:pt x="920" y="1"/>
                    <a:pt x="968" y="1"/>
                    <a:pt x="1016" y="4"/>
                  </a:cubicBezTo>
                  <a:cubicBezTo>
                    <a:pt x="1029" y="4"/>
                    <a:pt x="1042" y="5"/>
                    <a:pt x="1056" y="8"/>
                  </a:cubicBezTo>
                  <a:cubicBezTo>
                    <a:pt x="1064" y="9"/>
                    <a:pt x="1080" y="16"/>
                    <a:pt x="1080" y="16"/>
                  </a:cubicBezTo>
                  <a:cubicBezTo>
                    <a:pt x="1094" y="26"/>
                    <a:pt x="1106" y="33"/>
                    <a:pt x="1116" y="48"/>
                  </a:cubicBezTo>
                  <a:cubicBezTo>
                    <a:pt x="1120" y="67"/>
                    <a:pt x="1132" y="80"/>
                    <a:pt x="1140" y="100"/>
                  </a:cubicBezTo>
                  <a:cubicBezTo>
                    <a:pt x="1148" y="122"/>
                    <a:pt x="1154" y="148"/>
                    <a:pt x="1160" y="172"/>
                  </a:cubicBezTo>
                  <a:cubicBezTo>
                    <a:pt x="1158" y="226"/>
                    <a:pt x="1163" y="309"/>
                    <a:pt x="1136" y="364"/>
                  </a:cubicBezTo>
                  <a:cubicBezTo>
                    <a:pt x="1121" y="437"/>
                    <a:pt x="1081" y="505"/>
                    <a:pt x="1048" y="572"/>
                  </a:cubicBezTo>
                  <a:cubicBezTo>
                    <a:pt x="1035" y="596"/>
                    <a:pt x="1027" y="624"/>
                    <a:pt x="1008" y="644"/>
                  </a:cubicBezTo>
                  <a:cubicBezTo>
                    <a:pt x="996" y="683"/>
                    <a:pt x="975" y="710"/>
                    <a:pt x="952" y="744"/>
                  </a:cubicBezTo>
                  <a:cubicBezTo>
                    <a:pt x="939" y="761"/>
                    <a:pt x="931" y="784"/>
                    <a:pt x="916" y="800"/>
                  </a:cubicBezTo>
                  <a:cubicBezTo>
                    <a:pt x="867" y="848"/>
                    <a:pt x="802" y="901"/>
                    <a:pt x="736" y="924"/>
                  </a:cubicBezTo>
                  <a:cubicBezTo>
                    <a:pt x="716" y="930"/>
                    <a:pt x="699" y="943"/>
                    <a:pt x="680" y="948"/>
                  </a:cubicBezTo>
                  <a:cubicBezTo>
                    <a:pt x="650" y="955"/>
                    <a:pt x="641" y="952"/>
                    <a:pt x="604" y="956"/>
                  </a:cubicBezTo>
                  <a:cubicBezTo>
                    <a:pt x="579" y="958"/>
                    <a:pt x="532" y="964"/>
                    <a:pt x="532" y="964"/>
                  </a:cubicBezTo>
                  <a:cubicBezTo>
                    <a:pt x="398" y="961"/>
                    <a:pt x="336" y="960"/>
                    <a:pt x="228" y="948"/>
                  </a:cubicBezTo>
                  <a:cubicBezTo>
                    <a:pt x="193" y="939"/>
                    <a:pt x="141" y="925"/>
                    <a:pt x="116" y="900"/>
                  </a:cubicBezTo>
                  <a:lnTo>
                    <a:pt x="144" y="908"/>
                  </a:ln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"/>
            <p:cNvSpPr>
              <a:spLocks/>
            </p:cNvSpPr>
            <p:nvPr/>
          </p:nvSpPr>
          <p:spPr bwMode="auto">
            <a:xfrm>
              <a:off x="3612" y="3622"/>
              <a:ext cx="464" cy="346"/>
            </a:xfrm>
            <a:custGeom>
              <a:avLst/>
              <a:gdLst/>
              <a:ahLst/>
              <a:cxnLst>
                <a:cxn ang="0">
                  <a:pos x="428" y="286"/>
                </a:cxn>
                <a:cxn ang="0">
                  <a:pos x="392" y="270"/>
                </a:cxn>
                <a:cxn ang="0">
                  <a:pos x="248" y="322"/>
                </a:cxn>
                <a:cxn ang="0">
                  <a:pos x="204" y="338"/>
                </a:cxn>
                <a:cxn ang="0">
                  <a:pos x="172" y="346"/>
                </a:cxn>
                <a:cxn ang="0">
                  <a:pos x="92" y="326"/>
                </a:cxn>
                <a:cxn ang="0">
                  <a:pos x="20" y="266"/>
                </a:cxn>
                <a:cxn ang="0">
                  <a:pos x="0" y="178"/>
                </a:cxn>
                <a:cxn ang="0">
                  <a:pos x="36" y="70"/>
                </a:cxn>
                <a:cxn ang="0">
                  <a:pos x="120" y="10"/>
                </a:cxn>
                <a:cxn ang="0">
                  <a:pos x="304" y="18"/>
                </a:cxn>
                <a:cxn ang="0">
                  <a:pos x="388" y="66"/>
                </a:cxn>
                <a:cxn ang="0">
                  <a:pos x="464" y="78"/>
                </a:cxn>
                <a:cxn ang="0">
                  <a:pos x="444" y="214"/>
                </a:cxn>
                <a:cxn ang="0">
                  <a:pos x="428" y="286"/>
                </a:cxn>
              </a:cxnLst>
              <a:rect l="0" t="0" r="r" b="b"/>
              <a:pathLst>
                <a:path w="464" h="346">
                  <a:moveTo>
                    <a:pt x="428" y="286"/>
                  </a:moveTo>
                  <a:cubicBezTo>
                    <a:pt x="417" y="278"/>
                    <a:pt x="392" y="270"/>
                    <a:pt x="392" y="270"/>
                  </a:cubicBezTo>
                  <a:cubicBezTo>
                    <a:pt x="339" y="277"/>
                    <a:pt x="296" y="303"/>
                    <a:pt x="248" y="322"/>
                  </a:cubicBezTo>
                  <a:cubicBezTo>
                    <a:pt x="233" y="327"/>
                    <a:pt x="219" y="333"/>
                    <a:pt x="204" y="338"/>
                  </a:cubicBezTo>
                  <a:cubicBezTo>
                    <a:pt x="193" y="340"/>
                    <a:pt x="172" y="346"/>
                    <a:pt x="172" y="346"/>
                  </a:cubicBezTo>
                  <a:cubicBezTo>
                    <a:pt x="144" y="341"/>
                    <a:pt x="118" y="332"/>
                    <a:pt x="92" y="326"/>
                  </a:cubicBezTo>
                  <a:cubicBezTo>
                    <a:pt x="66" y="309"/>
                    <a:pt x="32" y="295"/>
                    <a:pt x="20" y="266"/>
                  </a:cubicBezTo>
                  <a:cubicBezTo>
                    <a:pt x="7" y="237"/>
                    <a:pt x="9" y="206"/>
                    <a:pt x="0" y="178"/>
                  </a:cubicBezTo>
                  <a:cubicBezTo>
                    <a:pt x="2" y="140"/>
                    <a:pt x="1" y="93"/>
                    <a:pt x="36" y="70"/>
                  </a:cubicBezTo>
                  <a:cubicBezTo>
                    <a:pt x="46" y="53"/>
                    <a:pt x="100" y="16"/>
                    <a:pt x="120" y="10"/>
                  </a:cubicBezTo>
                  <a:cubicBezTo>
                    <a:pt x="195" y="11"/>
                    <a:pt x="243" y="0"/>
                    <a:pt x="304" y="18"/>
                  </a:cubicBezTo>
                  <a:cubicBezTo>
                    <a:pt x="335" y="26"/>
                    <a:pt x="358" y="56"/>
                    <a:pt x="388" y="66"/>
                  </a:cubicBezTo>
                  <a:cubicBezTo>
                    <a:pt x="428" y="79"/>
                    <a:pt x="403" y="73"/>
                    <a:pt x="464" y="78"/>
                  </a:cubicBezTo>
                  <a:cubicBezTo>
                    <a:pt x="452" y="122"/>
                    <a:pt x="450" y="168"/>
                    <a:pt x="444" y="214"/>
                  </a:cubicBezTo>
                  <a:cubicBezTo>
                    <a:pt x="440" y="238"/>
                    <a:pt x="428" y="260"/>
                    <a:pt x="428" y="286"/>
                  </a:cubicBez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Freeform 12"/>
          <p:cNvSpPr>
            <a:spLocks/>
          </p:cNvSpPr>
          <p:nvPr/>
        </p:nvSpPr>
        <p:spPr bwMode="auto">
          <a:xfrm>
            <a:off x="7427623" y="3474348"/>
            <a:ext cx="285750" cy="3175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36" y="160"/>
              </a:cxn>
              <a:cxn ang="0">
                <a:pos x="36" y="84"/>
              </a:cxn>
              <a:cxn ang="0">
                <a:pos x="36" y="16"/>
              </a:cxn>
              <a:cxn ang="0">
                <a:pos x="72" y="0"/>
              </a:cxn>
              <a:cxn ang="0">
                <a:pos x="148" y="48"/>
              </a:cxn>
              <a:cxn ang="0">
                <a:pos x="180" y="92"/>
              </a:cxn>
              <a:cxn ang="0">
                <a:pos x="176" y="160"/>
              </a:cxn>
              <a:cxn ang="0">
                <a:pos x="0" y="152"/>
              </a:cxn>
              <a:cxn ang="0">
                <a:pos x="48" y="200"/>
              </a:cxn>
            </a:cxnLst>
            <a:rect l="0" t="0" r="r" b="b"/>
            <a:pathLst>
              <a:path w="180" h="200">
                <a:moveTo>
                  <a:pt x="0" y="180"/>
                </a:moveTo>
                <a:cubicBezTo>
                  <a:pt x="13" y="175"/>
                  <a:pt x="36" y="160"/>
                  <a:pt x="36" y="160"/>
                </a:cubicBezTo>
                <a:cubicBezTo>
                  <a:pt x="45" y="132"/>
                  <a:pt x="45" y="113"/>
                  <a:pt x="36" y="84"/>
                </a:cubicBezTo>
                <a:cubicBezTo>
                  <a:pt x="33" y="63"/>
                  <a:pt x="27" y="36"/>
                  <a:pt x="36" y="16"/>
                </a:cubicBezTo>
                <a:cubicBezTo>
                  <a:pt x="40" y="3"/>
                  <a:pt x="72" y="0"/>
                  <a:pt x="72" y="0"/>
                </a:cubicBezTo>
                <a:cubicBezTo>
                  <a:pt x="102" y="10"/>
                  <a:pt x="121" y="30"/>
                  <a:pt x="148" y="48"/>
                </a:cubicBezTo>
                <a:cubicBezTo>
                  <a:pt x="159" y="65"/>
                  <a:pt x="173" y="71"/>
                  <a:pt x="180" y="92"/>
                </a:cubicBezTo>
                <a:cubicBezTo>
                  <a:pt x="175" y="151"/>
                  <a:pt x="176" y="129"/>
                  <a:pt x="176" y="160"/>
                </a:cubicBezTo>
                <a:lnTo>
                  <a:pt x="0" y="152"/>
                </a:lnTo>
                <a:lnTo>
                  <a:pt x="48" y="200"/>
                </a:ln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3"/>
          <p:cNvSpPr>
            <a:spLocks noChangeArrowheads="1"/>
          </p:cNvSpPr>
          <p:nvPr/>
        </p:nvSpPr>
        <p:spPr bwMode="auto">
          <a:xfrm rot="1102600">
            <a:off x="5925848" y="4717361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4"/>
          <p:cNvSpPr>
            <a:spLocks noChangeArrowheads="1"/>
          </p:cNvSpPr>
          <p:nvPr/>
        </p:nvSpPr>
        <p:spPr bwMode="auto">
          <a:xfrm>
            <a:off x="6941848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5"/>
          <p:cNvSpPr>
            <a:spLocks noChangeArrowheads="1"/>
          </p:cNvSpPr>
          <p:nvPr/>
        </p:nvSpPr>
        <p:spPr bwMode="auto">
          <a:xfrm>
            <a:off x="7732423" y="37029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6"/>
          <p:cNvSpPr>
            <a:spLocks/>
          </p:cNvSpPr>
          <p:nvPr/>
        </p:nvSpPr>
        <p:spPr bwMode="auto">
          <a:xfrm>
            <a:off x="7283160" y="3818836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7"/>
          <p:cNvSpPr>
            <a:spLocks/>
          </p:cNvSpPr>
          <p:nvPr/>
        </p:nvSpPr>
        <p:spPr bwMode="auto">
          <a:xfrm rot="3533757">
            <a:off x="6187785" y="3799785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8"/>
          <p:cNvSpPr>
            <a:spLocks noChangeArrowheads="1"/>
          </p:cNvSpPr>
          <p:nvPr/>
        </p:nvSpPr>
        <p:spPr bwMode="auto">
          <a:xfrm rot="19101987">
            <a:off x="6360823" y="4236348"/>
            <a:ext cx="1809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9"/>
          <p:cNvSpPr>
            <a:spLocks noChangeArrowheads="1"/>
          </p:cNvSpPr>
          <p:nvPr/>
        </p:nvSpPr>
        <p:spPr bwMode="auto">
          <a:xfrm rot="5166377">
            <a:off x="6057610" y="4525273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208423" y="4236348"/>
            <a:ext cx="990600" cy="711200"/>
          </a:xfrm>
          <a:custGeom>
            <a:avLst/>
            <a:gdLst/>
            <a:ahLst/>
            <a:cxnLst>
              <a:cxn ang="0">
                <a:pos x="46" y="384"/>
              </a:cxn>
              <a:cxn ang="0">
                <a:pos x="50" y="328"/>
              </a:cxn>
              <a:cxn ang="0">
                <a:pos x="54" y="252"/>
              </a:cxn>
              <a:cxn ang="0">
                <a:pos x="78" y="180"/>
              </a:cxn>
              <a:cxn ang="0">
                <a:pos x="90" y="136"/>
              </a:cxn>
              <a:cxn ang="0">
                <a:pos x="102" y="124"/>
              </a:cxn>
              <a:cxn ang="0">
                <a:pos x="126" y="88"/>
              </a:cxn>
              <a:cxn ang="0">
                <a:pos x="254" y="24"/>
              </a:cxn>
              <a:cxn ang="0">
                <a:pos x="298" y="8"/>
              </a:cxn>
              <a:cxn ang="0">
                <a:pos x="330" y="0"/>
              </a:cxn>
              <a:cxn ang="0">
                <a:pos x="422" y="12"/>
              </a:cxn>
              <a:cxn ang="0">
                <a:pos x="518" y="8"/>
              </a:cxn>
              <a:cxn ang="0">
                <a:pos x="574" y="84"/>
              </a:cxn>
              <a:cxn ang="0">
                <a:pos x="370" y="264"/>
              </a:cxn>
              <a:cxn ang="0">
                <a:pos x="266" y="300"/>
              </a:cxn>
              <a:cxn ang="0">
                <a:pos x="22" y="400"/>
              </a:cxn>
              <a:cxn ang="0">
                <a:pos x="30" y="356"/>
              </a:cxn>
              <a:cxn ang="0">
                <a:pos x="46" y="324"/>
              </a:cxn>
            </a:cxnLst>
            <a:rect l="0" t="0" r="r" b="b"/>
            <a:pathLst>
              <a:path w="574" h="400">
                <a:moveTo>
                  <a:pt x="46" y="384"/>
                </a:moveTo>
                <a:cubicBezTo>
                  <a:pt x="52" y="364"/>
                  <a:pt x="43" y="347"/>
                  <a:pt x="50" y="328"/>
                </a:cubicBezTo>
                <a:cubicBezTo>
                  <a:pt x="51" y="302"/>
                  <a:pt x="50" y="277"/>
                  <a:pt x="54" y="252"/>
                </a:cubicBezTo>
                <a:cubicBezTo>
                  <a:pt x="56" y="227"/>
                  <a:pt x="72" y="203"/>
                  <a:pt x="78" y="180"/>
                </a:cubicBezTo>
                <a:cubicBezTo>
                  <a:pt x="81" y="165"/>
                  <a:pt x="81" y="148"/>
                  <a:pt x="90" y="136"/>
                </a:cubicBezTo>
                <a:cubicBezTo>
                  <a:pt x="93" y="131"/>
                  <a:pt x="98" y="128"/>
                  <a:pt x="102" y="124"/>
                </a:cubicBezTo>
                <a:cubicBezTo>
                  <a:pt x="110" y="112"/>
                  <a:pt x="114" y="96"/>
                  <a:pt x="126" y="88"/>
                </a:cubicBezTo>
                <a:cubicBezTo>
                  <a:pt x="167" y="60"/>
                  <a:pt x="204" y="34"/>
                  <a:pt x="254" y="24"/>
                </a:cubicBezTo>
                <a:cubicBezTo>
                  <a:pt x="270" y="20"/>
                  <a:pt x="282" y="13"/>
                  <a:pt x="298" y="8"/>
                </a:cubicBezTo>
                <a:cubicBezTo>
                  <a:pt x="308" y="4"/>
                  <a:pt x="330" y="0"/>
                  <a:pt x="330" y="0"/>
                </a:cubicBezTo>
                <a:cubicBezTo>
                  <a:pt x="364" y="2"/>
                  <a:pt x="389" y="6"/>
                  <a:pt x="422" y="12"/>
                </a:cubicBezTo>
                <a:cubicBezTo>
                  <a:pt x="454" y="10"/>
                  <a:pt x="485" y="8"/>
                  <a:pt x="518" y="8"/>
                </a:cubicBezTo>
                <a:cubicBezTo>
                  <a:pt x="540" y="8"/>
                  <a:pt x="564" y="65"/>
                  <a:pt x="574" y="84"/>
                </a:cubicBezTo>
                <a:cubicBezTo>
                  <a:pt x="556" y="171"/>
                  <a:pt x="455" y="246"/>
                  <a:pt x="370" y="264"/>
                </a:cubicBezTo>
                <a:cubicBezTo>
                  <a:pt x="337" y="280"/>
                  <a:pt x="301" y="294"/>
                  <a:pt x="266" y="300"/>
                </a:cubicBezTo>
                <a:cubicBezTo>
                  <a:pt x="184" y="332"/>
                  <a:pt x="100" y="360"/>
                  <a:pt x="22" y="400"/>
                </a:cubicBezTo>
                <a:cubicBezTo>
                  <a:pt x="13" y="373"/>
                  <a:pt x="0" y="375"/>
                  <a:pt x="30" y="356"/>
                </a:cubicBezTo>
                <a:cubicBezTo>
                  <a:pt x="39" y="328"/>
                  <a:pt x="32" y="337"/>
                  <a:pt x="46" y="324"/>
                </a:cubicBez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1"/>
          <p:cNvSpPr>
            <a:spLocks/>
          </p:cNvSpPr>
          <p:nvPr/>
        </p:nvSpPr>
        <p:spPr bwMode="auto">
          <a:xfrm>
            <a:off x="6741823" y="4007748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22"/>
          <p:cNvSpPr>
            <a:spLocks noChangeArrowheads="1"/>
          </p:cNvSpPr>
          <p:nvPr/>
        </p:nvSpPr>
        <p:spPr bwMode="auto">
          <a:xfrm>
            <a:off x="7122823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23"/>
          <p:cNvSpPr>
            <a:spLocks noChangeArrowheads="1"/>
          </p:cNvSpPr>
          <p:nvPr/>
        </p:nvSpPr>
        <p:spPr bwMode="auto">
          <a:xfrm>
            <a:off x="7213310" y="3891861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6933910" y="4163323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 rot="6226640">
            <a:off x="6122698" y="4325248"/>
            <a:ext cx="233363" cy="88900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 rot="2539288">
            <a:off x="5746460" y="5065023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 rot="14044362">
            <a:off x="4798723" y="4299848"/>
            <a:ext cx="314325" cy="115888"/>
            <a:chOff x="3480" y="3456"/>
            <a:chExt cx="168" cy="48"/>
          </a:xfrm>
        </p:grpSpPr>
        <p:sp>
          <p:nvSpPr>
            <p:cNvPr id="217" name="Oval 28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9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141623" y="4541148"/>
            <a:ext cx="314325" cy="115888"/>
            <a:chOff x="3480" y="3456"/>
            <a:chExt cx="168" cy="48"/>
          </a:xfrm>
        </p:grpSpPr>
        <p:sp>
          <p:nvSpPr>
            <p:cNvPr id="215" name="Oval 31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2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37"/>
          <p:cNvGrpSpPr>
            <a:grpSpLocks/>
          </p:cNvGrpSpPr>
          <p:nvPr/>
        </p:nvGrpSpPr>
        <p:grpSpPr bwMode="auto">
          <a:xfrm rot="1333008">
            <a:off x="5522623" y="4388748"/>
            <a:ext cx="314325" cy="115888"/>
            <a:chOff x="3480" y="3456"/>
            <a:chExt cx="168" cy="48"/>
          </a:xfrm>
        </p:grpSpPr>
        <p:sp>
          <p:nvSpPr>
            <p:cNvPr id="213" name="Oval 34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141623" y="4160148"/>
            <a:ext cx="314325" cy="115888"/>
            <a:chOff x="3480" y="3456"/>
            <a:chExt cx="168" cy="48"/>
          </a:xfrm>
        </p:grpSpPr>
        <p:sp>
          <p:nvSpPr>
            <p:cNvPr id="211" name="Oval 37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8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675023" y="4083948"/>
            <a:ext cx="314325" cy="115888"/>
            <a:chOff x="3480" y="3456"/>
            <a:chExt cx="168" cy="48"/>
          </a:xfrm>
        </p:grpSpPr>
        <p:sp>
          <p:nvSpPr>
            <p:cNvPr id="209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Oval 42"/>
          <p:cNvSpPr>
            <a:spLocks noChangeArrowheads="1"/>
          </p:cNvSpPr>
          <p:nvPr/>
        </p:nvSpPr>
        <p:spPr bwMode="auto">
          <a:xfrm>
            <a:off x="6056023" y="5303148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67"/>
          <p:cNvSpPr>
            <a:spLocks noChangeArrowheads="1"/>
          </p:cNvSpPr>
          <p:nvPr/>
        </p:nvSpPr>
        <p:spPr bwMode="auto">
          <a:xfrm>
            <a:off x="7580023" y="3550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68"/>
          <p:cNvSpPr>
            <a:spLocks noChangeArrowheads="1"/>
          </p:cNvSpPr>
          <p:nvPr/>
        </p:nvSpPr>
        <p:spPr bwMode="auto">
          <a:xfrm>
            <a:off x="7503823" y="34743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69"/>
          <p:cNvSpPr>
            <a:spLocks noChangeArrowheads="1"/>
          </p:cNvSpPr>
          <p:nvPr/>
        </p:nvSpPr>
        <p:spPr bwMode="auto">
          <a:xfrm>
            <a:off x="7427623" y="3626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70"/>
          <p:cNvSpPr>
            <a:spLocks noChangeArrowheads="1"/>
          </p:cNvSpPr>
          <p:nvPr/>
        </p:nvSpPr>
        <p:spPr bwMode="auto">
          <a:xfrm>
            <a:off x="7548273" y="3677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71"/>
          <p:cNvSpPr>
            <a:spLocks noChangeArrowheads="1"/>
          </p:cNvSpPr>
          <p:nvPr/>
        </p:nvSpPr>
        <p:spPr bwMode="auto">
          <a:xfrm>
            <a:off x="5522623" y="51507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72"/>
          <p:cNvSpPr>
            <a:spLocks noChangeArrowheads="1"/>
          </p:cNvSpPr>
          <p:nvPr/>
        </p:nvSpPr>
        <p:spPr bwMode="auto">
          <a:xfrm>
            <a:off x="5522623" y="49983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73"/>
          <p:cNvSpPr>
            <a:spLocks noChangeArrowheads="1"/>
          </p:cNvSpPr>
          <p:nvPr/>
        </p:nvSpPr>
        <p:spPr bwMode="auto">
          <a:xfrm rot="18497410">
            <a:off x="5363873" y="509359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74"/>
          <p:cNvSpPr>
            <a:spLocks noChangeArrowheads="1"/>
          </p:cNvSpPr>
          <p:nvPr/>
        </p:nvSpPr>
        <p:spPr bwMode="auto">
          <a:xfrm rot="18497410">
            <a:off x="5675023" y="52396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75"/>
          <p:cNvSpPr>
            <a:spLocks noChangeArrowheads="1"/>
          </p:cNvSpPr>
          <p:nvPr/>
        </p:nvSpPr>
        <p:spPr bwMode="auto">
          <a:xfrm>
            <a:off x="5446423" y="5303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76"/>
          <p:cNvSpPr>
            <a:spLocks noChangeArrowheads="1"/>
          </p:cNvSpPr>
          <p:nvPr/>
        </p:nvSpPr>
        <p:spPr bwMode="auto">
          <a:xfrm>
            <a:off x="56750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77"/>
          <p:cNvSpPr>
            <a:spLocks noChangeArrowheads="1"/>
          </p:cNvSpPr>
          <p:nvPr/>
        </p:nvSpPr>
        <p:spPr bwMode="auto">
          <a:xfrm>
            <a:off x="53702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78"/>
          <p:cNvSpPr>
            <a:spLocks noChangeArrowheads="1"/>
          </p:cNvSpPr>
          <p:nvPr/>
        </p:nvSpPr>
        <p:spPr bwMode="auto">
          <a:xfrm>
            <a:off x="5294023" y="52269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83"/>
          <p:cNvSpPr>
            <a:spLocks noChangeArrowheads="1"/>
          </p:cNvSpPr>
          <p:nvPr/>
        </p:nvSpPr>
        <p:spPr bwMode="auto">
          <a:xfrm>
            <a:off x="5217823" y="504279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59" name="Oval 84"/>
          <p:cNvSpPr>
            <a:spLocks noChangeArrowheads="1"/>
          </p:cNvSpPr>
          <p:nvPr/>
        </p:nvSpPr>
        <p:spPr bwMode="auto">
          <a:xfrm>
            <a:off x="5649623" y="5049148"/>
            <a:ext cx="10160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0" name="Oval 85"/>
          <p:cNvSpPr>
            <a:spLocks noChangeArrowheads="1"/>
          </p:cNvSpPr>
          <p:nvPr/>
        </p:nvSpPr>
        <p:spPr bwMode="auto">
          <a:xfrm>
            <a:off x="5440073" y="51888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1" name="Oval 86"/>
          <p:cNvSpPr>
            <a:spLocks noChangeArrowheads="1"/>
          </p:cNvSpPr>
          <p:nvPr/>
        </p:nvSpPr>
        <p:spPr bwMode="auto">
          <a:xfrm>
            <a:off x="5598823" y="53031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5" name="Freeform 90"/>
          <p:cNvSpPr>
            <a:spLocks/>
          </p:cNvSpPr>
          <p:nvPr/>
        </p:nvSpPr>
        <p:spPr bwMode="auto">
          <a:xfrm>
            <a:off x="6132223" y="4769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91"/>
          <p:cNvSpPr>
            <a:spLocks/>
          </p:cNvSpPr>
          <p:nvPr/>
        </p:nvSpPr>
        <p:spPr bwMode="auto">
          <a:xfrm>
            <a:off x="6741823" y="4388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01"/>
          <p:cNvSpPr>
            <a:spLocks noChangeArrowheads="1"/>
          </p:cNvSpPr>
          <p:nvPr/>
        </p:nvSpPr>
        <p:spPr bwMode="auto">
          <a:xfrm>
            <a:off x="7961023" y="39315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39"/>
          <p:cNvSpPr>
            <a:spLocks/>
          </p:cNvSpPr>
          <p:nvPr/>
        </p:nvSpPr>
        <p:spPr bwMode="auto">
          <a:xfrm>
            <a:off x="6171910" y="4172848"/>
            <a:ext cx="1968500" cy="1473200"/>
          </a:xfrm>
          <a:custGeom>
            <a:avLst/>
            <a:gdLst/>
            <a:ahLst/>
            <a:cxnLst>
              <a:cxn ang="0">
                <a:pos x="1240" y="104"/>
              </a:cxn>
              <a:cxn ang="0">
                <a:pos x="1112" y="56"/>
              </a:cxn>
              <a:cxn ang="0">
                <a:pos x="992" y="0"/>
              </a:cxn>
              <a:cxn ang="0">
                <a:pos x="784" y="32"/>
              </a:cxn>
              <a:cxn ang="0">
                <a:pos x="696" y="88"/>
              </a:cxn>
              <a:cxn ang="0">
                <a:pos x="664" y="104"/>
              </a:cxn>
              <a:cxn ang="0">
                <a:pos x="616" y="152"/>
              </a:cxn>
              <a:cxn ang="0">
                <a:pos x="592" y="224"/>
              </a:cxn>
              <a:cxn ang="0">
                <a:pos x="480" y="336"/>
              </a:cxn>
              <a:cxn ang="0">
                <a:pos x="408" y="392"/>
              </a:cxn>
              <a:cxn ang="0">
                <a:pos x="264" y="456"/>
              </a:cxn>
              <a:cxn ang="0">
                <a:pos x="0" y="592"/>
              </a:cxn>
              <a:cxn ang="0">
                <a:pos x="96" y="832"/>
              </a:cxn>
              <a:cxn ang="0">
                <a:pos x="240" y="928"/>
              </a:cxn>
              <a:cxn ang="0">
                <a:pos x="624" y="928"/>
              </a:cxn>
              <a:cxn ang="0">
                <a:pos x="960" y="688"/>
              </a:cxn>
              <a:cxn ang="0">
                <a:pos x="1200" y="256"/>
              </a:cxn>
              <a:cxn ang="0">
                <a:pos x="1240" y="104"/>
              </a:cxn>
            </a:cxnLst>
            <a:rect l="0" t="0" r="r" b="b"/>
            <a:pathLst>
              <a:path w="1240" h="928">
                <a:moveTo>
                  <a:pt x="1240" y="104"/>
                </a:moveTo>
                <a:cubicBezTo>
                  <a:pt x="1201" y="78"/>
                  <a:pt x="1149" y="81"/>
                  <a:pt x="1112" y="56"/>
                </a:cubicBezTo>
                <a:cubicBezTo>
                  <a:pt x="1083" y="36"/>
                  <a:pt x="1026" y="11"/>
                  <a:pt x="992" y="0"/>
                </a:cubicBezTo>
                <a:cubicBezTo>
                  <a:pt x="918" y="6"/>
                  <a:pt x="855" y="17"/>
                  <a:pt x="784" y="32"/>
                </a:cubicBezTo>
                <a:cubicBezTo>
                  <a:pt x="751" y="48"/>
                  <a:pt x="726" y="68"/>
                  <a:pt x="696" y="88"/>
                </a:cubicBezTo>
                <a:cubicBezTo>
                  <a:pt x="685" y="94"/>
                  <a:pt x="673" y="96"/>
                  <a:pt x="664" y="104"/>
                </a:cubicBezTo>
                <a:cubicBezTo>
                  <a:pt x="646" y="118"/>
                  <a:pt x="616" y="152"/>
                  <a:pt x="616" y="152"/>
                </a:cubicBezTo>
                <a:cubicBezTo>
                  <a:pt x="608" y="176"/>
                  <a:pt x="609" y="206"/>
                  <a:pt x="592" y="224"/>
                </a:cubicBezTo>
                <a:cubicBezTo>
                  <a:pt x="554" y="261"/>
                  <a:pt x="519" y="303"/>
                  <a:pt x="480" y="336"/>
                </a:cubicBezTo>
                <a:cubicBezTo>
                  <a:pt x="452" y="359"/>
                  <a:pt x="448" y="378"/>
                  <a:pt x="408" y="392"/>
                </a:cubicBezTo>
                <a:cubicBezTo>
                  <a:pt x="358" y="408"/>
                  <a:pt x="316" y="406"/>
                  <a:pt x="264" y="456"/>
                </a:cubicBezTo>
                <a:lnTo>
                  <a:pt x="0" y="592"/>
                </a:lnTo>
                <a:lnTo>
                  <a:pt x="96" y="832"/>
                </a:lnTo>
                <a:lnTo>
                  <a:pt x="240" y="928"/>
                </a:lnTo>
                <a:lnTo>
                  <a:pt x="624" y="928"/>
                </a:lnTo>
                <a:lnTo>
                  <a:pt x="960" y="688"/>
                </a:lnTo>
                <a:lnTo>
                  <a:pt x="1200" y="256"/>
                </a:lnTo>
                <a:lnTo>
                  <a:pt x="1240" y="10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40"/>
          <p:cNvSpPr>
            <a:spLocks noChangeArrowheads="1"/>
          </p:cNvSpPr>
          <p:nvPr/>
        </p:nvSpPr>
        <p:spPr bwMode="auto">
          <a:xfrm>
            <a:off x="7619710" y="39696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41"/>
          <p:cNvSpPr>
            <a:spLocks noChangeArrowheads="1"/>
          </p:cNvSpPr>
          <p:nvPr/>
        </p:nvSpPr>
        <p:spPr bwMode="auto">
          <a:xfrm>
            <a:off x="7848310" y="41220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42"/>
          <p:cNvSpPr>
            <a:spLocks noChangeArrowheads="1"/>
          </p:cNvSpPr>
          <p:nvPr/>
        </p:nvSpPr>
        <p:spPr bwMode="auto">
          <a:xfrm>
            <a:off x="7772110" y="38934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7046623" y="3384638"/>
            <a:ext cx="171450" cy="304800"/>
            <a:chOff x="4440" y="2520"/>
            <a:chExt cx="108" cy="192"/>
          </a:xfrm>
        </p:grpSpPr>
        <p:sp>
          <p:nvSpPr>
            <p:cNvPr id="262" name="Oval 44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7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8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9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0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1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2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779923" y="3498938"/>
            <a:ext cx="171450" cy="304800"/>
            <a:chOff x="4440" y="2520"/>
            <a:chExt cx="108" cy="192"/>
          </a:xfrm>
        </p:grpSpPr>
        <p:sp>
          <p:nvSpPr>
            <p:cNvPr id="251" name="Oval 56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7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8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9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60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1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2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3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4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5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6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48"/>
          <p:cNvGrpSpPr>
            <a:grpSpLocks/>
          </p:cNvGrpSpPr>
          <p:nvPr/>
        </p:nvGrpSpPr>
        <p:grpSpPr bwMode="auto">
          <a:xfrm rot="3418065">
            <a:off x="6554498" y="3190963"/>
            <a:ext cx="171450" cy="304800"/>
            <a:chOff x="4440" y="2520"/>
            <a:chExt cx="108" cy="192"/>
          </a:xfrm>
        </p:grpSpPr>
        <p:sp>
          <p:nvSpPr>
            <p:cNvPr id="240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60"/>
          <p:cNvGrpSpPr>
            <a:grpSpLocks/>
          </p:cNvGrpSpPr>
          <p:nvPr/>
        </p:nvGrpSpPr>
        <p:grpSpPr bwMode="auto">
          <a:xfrm rot="20683361">
            <a:off x="7084723" y="3041738"/>
            <a:ext cx="171450" cy="304800"/>
            <a:chOff x="4440" y="2520"/>
            <a:chExt cx="108" cy="192"/>
          </a:xfrm>
        </p:grpSpPr>
        <p:sp>
          <p:nvSpPr>
            <p:cNvPr id="229" name="Oval 161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2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3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4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5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6596430" y="38037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457200" y="1214015"/>
            <a:ext cx="661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Evenness</a:t>
            </a:r>
            <a:r>
              <a:rPr lang="en-US" dirty="0" smtClean="0"/>
              <a:t>: What is the distribution of abundances in the community? </a:t>
            </a:r>
            <a:endParaRPr lang="en-US" dirty="0"/>
          </a:p>
        </p:txBody>
      </p:sp>
      <p:sp>
        <p:nvSpPr>
          <p:cNvPr id="180" name="Freeform 113"/>
          <p:cNvSpPr>
            <a:spLocks/>
          </p:cNvSpPr>
          <p:nvPr/>
        </p:nvSpPr>
        <p:spPr bwMode="auto">
          <a:xfrm rot="17481161">
            <a:off x="509066" y="2371781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48"/>
          <p:cNvGrpSpPr>
            <a:grpSpLocks/>
          </p:cNvGrpSpPr>
          <p:nvPr/>
        </p:nvGrpSpPr>
        <p:grpSpPr bwMode="auto">
          <a:xfrm rot="3418065">
            <a:off x="536054" y="3105194"/>
            <a:ext cx="171450" cy="304800"/>
            <a:chOff x="4440" y="2520"/>
            <a:chExt cx="108" cy="192"/>
          </a:xfrm>
        </p:grpSpPr>
        <p:sp>
          <p:nvSpPr>
            <p:cNvPr id="182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Oval 68"/>
          <p:cNvSpPr>
            <a:spLocks noChangeArrowheads="1"/>
          </p:cNvSpPr>
          <p:nvPr/>
        </p:nvSpPr>
        <p:spPr bwMode="auto">
          <a:xfrm>
            <a:off x="576535" y="3571670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17"/>
          <p:cNvSpPr>
            <a:spLocks/>
          </p:cNvSpPr>
          <p:nvPr/>
        </p:nvSpPr>
        <p:spPr bwMode="auto">
          <a:xfrm rot="3533757">
            <a:off x="388417" y="2778828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464617" y="4347898"/>
            <a:ext cx="314325" cy="115888"/>
            <a:chOff x="3480" y="3456"/>
            <a:chExt cx="168" cy="48"/>
          </a:xfrm>
        </p:grpSpPr>
        <p:sp>
          <p:nvSpPr>
            <p:cNvPr id="204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6" name="Oval 13"/>
          <p:cNvSpPr>
            <a:spLocks noChangeArrowheads="1"/>
          </p:cNvSpPr>
          <p:nvPr/>
        </p:nvSpPr>
        <p:spPr bwMode="auto">
          <a:xfrm rot="1102600">
            <a:off x="532085" y="3892528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Oval 83"/>
          <p:cNvSpPr>
            <a:spLocks noChangeArrowheads="1"/>
          </p:cNvSpPr>
          <p:nvPr/>
        </p:nvSpPr>
        <p:spPr bwMode="auto">
          <a:xfrm>
            <a:off x="567804" y="5435739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208" name="Oval 26"/>
          <p:cNvSpPr>
            <a:spLocks noChangeArrowheads="1"/>
          </p:cNvSpPr>
          <p:nvPr/>
        </p:nvSpPr>
        <p:spPr bwMode="auto">
          <a:xfrm rot="2539288">
            <a:off x="486842" y="5102407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21"/>
          <p:cNvSpPr>
            <a:spLocks/>
          </p:cNvSpPr>
          <p:nvPr/>
        </p:nvSpPr>
        <p:spPr bwMode="auto">
          <a:xfrm>
            <a:off x="559867" y="5760134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Oval 19"/>
          <p:cNvSpPr>
            <a:spLocks noChangeArrowheads="1"/>
          </p:cNvSpPr>
          <p:nvPr/>
        </p:nvSpPr>
        <p:spPr bwMode="auto">
          <a:xfrm rot="5166377">
            <a:off x="505892" y="6188508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90"/>
          <p:cNvSpPr>
            <a:spLocks/>
          </p:cNvSpPr>
          <p:nvPr/>
        </p:nvSpPr>
        <p:spPr bwMode="auto">
          <a:xfrm>
            <a:off x="441598" y="4697087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3" name="Group 172"/>
          <p:cNvGrpSpPr/>
          <p:nvPr/>
        </p:nvGrpSpPr>
        <p:grpSpPr>
          <a:xfrm>
            <a:off x="1808696" y="2328888"/>
            <a:ext cx="418654" cy="4089530"/>
            <a:chOff x="1808696" y="2328888"/>
            <a:chExt cx="418654" cy="4089530"/>
          </a:xfrm>
        </p:grpSpPr>
        <p:sp>
          <p:nvSpPr>
            <p:cNvPr id="155" name="TextBox 154"/>
            <p:cNvSpPr txBox="1"/>
            <p:nvPr/>
          </p:nvSpPr>
          <p:spPr>
            <a:xfrm>
              <a:off x="1925690" y="232888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925690" y="265369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925690" y="3072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25690" y="344494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925690" y="388169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925690" y="422117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925690" y="458862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808696" y="4975685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925690" y="530504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925690" y="56770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925690" y="60490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331646" y="1646114"/>
            <a:ext cx="6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OTU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1609553" y="1646114"/>
            <a:ext cx="475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</a:t>
            </a:r>
            <a:r>
              <a:rPr lang="en-US" dirty="0" smtClean="0"/>
              <a:t>: </a:t>
            </a:r>
          </a:p>
          <a:p>
            <a:r>
              <a:rPr lang="en-US" dirty="0" smtClean="0"/>
              <a:t>No. </a:t>
            </a:r>
            <a:r>
              <a:rPr lang="en-US" dirty="0" err="1" smtClean="0"/>
              <a:t>seq</a:t>
            </a:r>
            <a:r>
              <a:rPr lang="en-US" dirty="0" smtClean="0"/>
              <a:t>, no. individuals (e.g., FISH), biomass, etc.</a:t>
            </a:r>
            <a:endParaRPr lang="en-US" dirty="0"/>
          </a:p>
        </p:txBody>
      </p:sp>
      <p:sp>
        <p:nvSpPr>
          <p:cNvPr id="154" name="Slide Number Placeholder 1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57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Alpha diversity</a:t>
            </a:r>
            <a:endParaRPr lang="en-US" sz="3600" dirty="0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4800317" y="25845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 rot="20022151">
            <a:off x="50289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 rot="2981377">
            <a:off x="5090829" y="2598833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47241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 rot="17481161">
            <a:off x="4571716" y="2584546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4876517" y="27369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13073" y="3702948"/>
            <a:ext cx="2724150" cy="1835150"/>
            <a:chOff x="3612" y="2880"/>
            <a:chExt cx="1716" cy="1156"/>
          </a:xfrm>
        </p:grpSpPr>
        <p:sp>
          <p:nvSpPr>
            <p:cNvPr id="219" name="Freeform 10"/>
            <p:cNvSpPr>
              <a:spLocks/>
            </p:cNvSpPr>
            <p:nvPr/>
          </p:nvSpPr>
          <p:spPr bwMode="auto">
            <a:xfrm>
              <a:off x="3998" y="2880"/>
              <a:ext cx="1330" cy="1156"/>
            </a:xfrm>
            <a:custGeom>
              <a:avLst/>
              <a:gdLst/>
              <a:ahLst/>
              <a:cxnLst>
                <a:cxn ang="0">
                  <a:pos x="144" y="908"/>
                </a:cxn>
                <a:cxn ang="0">
                  <a:pos x="76" y="892"/>
                </a:cxn>
                <a:cxn ang="0">
                  <a:pos x="52" y="884"/>
                </a:cxn>
                <a:cxn ang="0">
                  <a:pos x="32" y="860"/>
                </a:cxn>
                <a:cxn ang="0">
                  <a:pos x="16" y="836"/>
                </a:cxn>
                <a:cxn ang="0">
                  <a:pos x="0" y="760"/>
                </a:cxn>
                <a:cxn ang="0">
                  <a:pos x="44" y="660"/>
                </a:cxn>
                <a:cxn ang="0">
                  <a:pos x="64" y="640"/>
                </a:cxn>
                <a:cxn ang="0">
                  <a:pos x="104" y="572"/>
                </a:cxn>
                <a:cxn ang="0">
                  <a:pos x="136" y="456"/>
                </a:cxn>
                <a:cxn ang="0">
                  <a:pos x="188" y="372"/>
                </a:cxn>
                <a:cxn ang="0">
                  <a:pos x="308" y="288"/>
                </a:cxn>
                <a:cxn ang="0">
                  <a:pos x="388" y="260"/>
                </a:cxn>
                <a:cxn ang="0">
                  <a:pos x="492" y="248"/>
                </a:cxn>
                <a:cxn ang="0">
                  <a:pos x="628" y="204"/>
                </a:cxn>
                <a:cxn ang="0">
                  <a:pos x="652" y="188"/>
                </a:cxn>
                <a:cxn ang="0">
                  <a:pos x="676" y="164"/>
                </a:cxn>
                <a:cxn ang="0">
                  <a:pos x="700" y="128"/>
                </a:cxn>
                <a:cxn ang="0">
                  <a:pos x="716" y="92"/>
                </a:cxn>
                <a:cxn ang="0">
                  <a:pos x="800" y="32"/>
                </a:cxn>
                <a:cxn ang="0">
                  <a:pos x="840" y="8"/>
                </a:cxn>
                <a:cxn ang="0">
                  <a:pos x="872" y="0"/>
                </a:cxn>
                <a:cxn ang="0">
                  <a:pos x="1016" y="4"/>
                </a:cxn>
                <a:cxn ang="0">
                  <a:pos x="1056" y="8"/>
                </a:cxn>
                <a:cxn ang="0">
                  <a:pos x="1080" y="16"/>
                </a:cxn>
                <a:cxn ang="0">
                  <a:pos x="1116" y="48"/>
                </a:cxn>
                <a:cxn ang="0">
                  <a:pos x="1140" y="100"/>
                </a:cxn>
                <a:cxn ang="0">
                  <a:pos x="1160" y="172"/>
                </a:cxn>
                <a:cxn ang="0">
                  <a:pos x="1136" y="364"/>
                </a:cxn>
                <a:cxn ang="0">
                  <a:pos x="1048" y="572"/>
                </a:cxn>
                <a:cxn ang="0">
                  <a:pos x="1008" y="644"/>
                </a:cxn>
                <a:cxn ang="0">
                  <a:pos x="952" y="744"/>
                </a:cxn>
                <a:cxn ang="0">
                  <a:pos x="916" y="800"/>
                </a:cxn>
                <a:cxn ang="0">
                  <a:pos x="736" y="924"/>
                </a:cxn>
                <a:cxn ang="0">
                  <a:pos x="680" y="948"/>
                </a:cxn>
                <a:cxn ang="0">
                  <a:pos x="604" y="956"/>
                </a:cxn>
                <a:cxn ang="0">
                  <a:pos x="532" y="964"/>
                </a:cxn>
                <a:cxn ang="0">
                  <a:pos x="228" y="948"/>
                </a:cxn>
                <a:cxn ang="0">
                  <a:pos x="116" y="900"/>
                </a:cxn>
                <a:cxn ang="0">
                  <a:pos x="144" y="908"/>
                </a:cxn>
              </a:cxnLst>
              <a:rect l="0" t="0" r="r" b="b"/>
              <a:pathLst>
                <a:path w="1163" h="964">
                  <a:moveTo>
                    <a:pt x="144" y="908"/>
                  </a:moveTo>
                  <a:cubicBezTo>
                    <a:pt x="121" y="903"/>
                    <a:pt x="97" y="899"/>
                    <a:pt x="76" y="892"/>
                  </a:cubicBezTo>
                  <a:cubicBezTo>
                    <a:pt x="68" y="889"/>
                    <a:pt x="52" y="884"/>
                    <a:pt x="52" y="884"/>
                  </a:cubicBezTo>
                  <a:cubicBezTo>
                    <a:pt x="23" y="841"/>
                    <a:pt x="67" y="906"/>
                    <a:pt x="32" y="860"/>
                  </a:cubicBezTo>
                  <a:cubicBezTo>
                    <a:pt x="26" y="852"/>
                    <a:pt x="16" y="836"/>
                    <a:pt x="16" y="836"/>
                  </a:cubicBezTo>
                  <a:cubicBezTo>
                    <a:pt x="9" y="810"/>
                    <a:pt x="5" y="785"/>
                    <a:pt x="0" y="760"/>
                  </a:cubicBezTo>
                  <a:cubicBezTo>
                    <a:pt x="6" y="719"/>
                    <a:pt x="8" y="683"/>
                    <a:pt x="44" y="660"/>
                  </a:cubicBezTo>
                  <a:cubicBezTo>
                    <a:pt x="65" y="628"/>
                    <a:pt x="37" y="666"/>
                    <a:pt x="64" y="640"/>
                  </a:cubicBezTo>
                  <a:cubicBezTo>
                    <a:pt x="81" y="622"/>
                    <a:pt x="93" y="593"/>
                    <a:pt x="104" y="572"/>
                  </a:cubicBezTo>
                  <a:cubicBezTo>
                    <a:pt x="121" y="537"/>
                    <a:pt x="124" y="493"/>
                    <a:pt x="136" y="456"/>
                  </a:cubicBezTo>
                  <a:cubicBezTo>
                    <a:pt x="146" y="420"/>
                    <a:pt x="148" y="381"/>
                    <a:pt x="188" y="372"/>
                  </a:cubicBezTo>
                  <a:cubicBezTo>
                    <a:pt x="221" y="349"/>
                    <a:pt x="273" y="299"/>
                    <a:pt x="308" y="288"/>
                  </a:cubicBezTo>
                  <a:cubicBezTo>
                    <a:pt x="334" y="279"/>
                    <a:pt x="361" y="266"/>
                    <a:pt x="388" y="260"/>
                  </a:cubicBezTo>
                  <a:cubicBezTo>
                    <a:pt x="420" y="251"/>
                    <a:pt x="459" y="250"/>
                    <a:pt x="492" y="248"/>
                  </a:cubicBezTo>
                  <a:cubicBezTo>
                    <a:pt x="543" y="237"/>
                    <a:pt x="583" y="233"/>
                    <a:pt x="628" y="204"/>
                  </a:cubicBezTo>
                  <a:cubicBezTo>
                    <a:pt x="636" y="198"/>
                    <a:pt x="645" y="194"/>
                    <a:pt x="652" y="188"/>
                  </a:cubicBezTo>
                  <a:cubicBezTo>
                    <a:pt x="660" y="180"/>
                    <a:pt x="676" y="164"/>
                    <a:pt x="676" y="164"/>
                  </a:cubicBezTo>
                  <a:cubicBezTo>
                    <a:pt x="681" y="148"/>
                    <a:pt x="693" y="142"/>
                    <a:pt x="700" y="128"/>
                  </a:cubicBezTo>
                  <a:cubicBezTo>
                    <a:pt x="704" y="117"/>
                    <a:pt x="706" y="100"/>
                    <a:pt x="716" y="92"/>
                  </a:cubicBezTo>
                  <a:cubicBezTo>
                    <a:pt x="741" y="69"/>
                    <a:pt x="773" y="53"/>
                    <a:pt x="800" y="32"/>
                  </a:cubicBezTo>
                  <a:cubicBezTo>
                    <a:pt x="811" y="22"/>
                    <a:pt x="825" y="12"/>
                    <a:pt x="840" y="8"/>
                  </a:cubicBezTo>
                  <a:cubicBezTo>
                    <a:pt x="850" y="5"/>
                    <a:pt x="872" y="0"/>
                    <a:pt x="872" y="0"/>
                  </a:cubicBezTo>
                  <a:cubicBezTo>
                    <a:pt x="920" y="1"/>
                    <a:pt x="968" y="1"/>
                    <a:pt x="1016" y="4"/>
                  </a:cubicBezTo>
                  <a:cubicBezTo>
                    <a:pt x="1029" y="4"/>
                    <a:pt x="1042" y="5"/>
                    <a:pt x="1056" y="8"/>
                  </a:cubicBezTo>
                  <a:cubicBezTo>
                    <a:pt x="1064" y="9"/>
                    <a:pt x="1080" y="16"/>
                    <a:pt x="1080" y="16"/>
                  </a:cubicBezTo>
                  <a:cubicBezTo>
                    <a:pt x="1094" y="26"/>
                    <a:pt x="1106" y="33"/>
                    <a:pt x="1116" y="48"/>
                  </a:cubicBezTo>
                  <a:cubicBezTo>
                    <a:pt x="1120" y="67"/>
                    <a:pt x="1132" y="80"/>
                    <a:pt x="1140" y="100"/>
                  </a:cubicBezTo>
                  <a:cubicBezTo>
                    <a:pt x="1148" y="122"/>
                    <a:pt x="1154" y="148"/>
                    <a:pt x="1160" y="172"/>
                  </a:cubicBezTo>
                  <a:cubicBezTo>
                    <a:pt x="1158" y="226"/>
                    <a:pt x="1163" y="309"/>
                    <a:pt x="1136" y="364"/>
                  </a:cubicBezTo>
                  <a:cubicBezTo>
                    <a:pt x="1121" y="437"/>
                    <a:pt x="1081" y="505"/>
                    <a:pt x="1048" y="572"/>
                  </a:cubicBezTo>
                  <a:cubicBezTo>
                    <a:pt x="1035" y="596"/>
                    <a:pt x="1027" y="624"/>
                    <a:pt x="1008" y="644"/>
                  </a:cubicBezTo>
                  <a:cubicBezTo>
                    <a:pt x="996" y="683"/>
                    <a:pt x="975" y="710"/>
                    <a:pt x="952" y="744"/>
                  </a:cubicBezTo>
                  <a:cubicBezTo>
                    <a:pt x="939" y="761"/>
                    <a:pt x="931" y="784"/>
                    <a:pt x="916" y="800"/>
                  </a:cubicBezTo>
                  <a:cubicBezTo>
                    <a:pt x="867" y="848"/>
                    <a:pt x="802" y="901"/>
                    <a:pt x="736" y="924"/>
                  </a:cubicBezTo>
                  <a:cubicBezTo>
                    <a:pt x="716" y="930"/>
                    <a:pt x="699" y="943"/>
                    <a:pt x="680" y="948"/>
                  </a:cubicBezTo>
                  <a:cubicBezTo>
                    <a:pt x="650" y="955"/>
                    <a:pt x="641" y="952"/>
                    <a:pt x="604" y="956"/>
                  </a:cubicBezTo>
                  <a:cubicBezTo>
                    <a:pt x="579" y="958"/>
                    <a:pt x="532" y="964"/>
                    <a:pt x="532" y="964"/>
                  </a:cubicBezTo>
                  <a:cubicBezTo>
                    <a:pt x="398" y="961"/>
                    <a:pt x="336" y="960"/>
                    <a:pt x="228" y="948"/>
                  </a:cubicBezTo>
                  <a:cubicBezTo>
                    <a:pt x="193" y="939"/>
                    <a:pt x="141" y="925"/>
                    <a:pt x="116" y="900"/>
                  </a:cubicBezTo>
                  <a:lnTo>
                    <a:pt x="144" y="908"/>
                  </a:ln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"/>
            <p:cNvSpPr>
              <a:spLocks/>
            </p:cNvSpPr>
            <p:nvPr/>
          </p:nvSpPr>
          <p:spPr bwMode="auto">
            <a:xfrm>
              <a:off x="3612" y="3622"/>
              <a:ext cx="464" cy="346"/>
            </a:xfrm>
            <a:custGeom>
              <a:avLst/>
              <a:gdLst/>
              <a:ahLst/>
              <a:cxnLst>
                <a:cxn ang="0">
                  <a:pos x="428" y="286"/>
                </a:cxn>
                <a:cxn ang="0">
                  <a:pos x="392" y="270"/>
                </a:cxn>
                <a:cxn ang="0">
                  <a:pos x="248" y="322"/>
                </a:cxn>
                <a:cxn ang="0">
                  <a:pos x="204" y="338"/>
                </a:cxn>
                <a:cxn ang="0">
                  <a:pos x="172" y="346"/>
                </a:cxn>
                <a:cxn ang="0">
                  <a:pos x="92" y="326"/>
                </a:cxn>
                <a:cxn ang="0">
                  <a:pos x="20" y="266"/>
                </a:cxn>
                <a:cxn ang="0">
                  <a:pos x="0" y="178"/>
                </a:cxn>
                <a:cxn ang="0">
                  <a:pos x="36" y="70"/>
                </a:cxn>
                <a:cxn ang="0">
                  <a:pos x="120" y="10"/>
                </a:cxn>
                <a:cxn ang="0">
                  <a:pos x="304" y="18"/>
                </a:cxn>
                <a:cxn ang="0">
                  <a:pos x="388" y="66"/>
                </a:cxn>
                <a:cxn ang="0">
                  <a:pos x="464" y="78"/>
                </a:cxn>
                <a:cxn ang="0">
                  <a:pos x="444" y="214"/>
                </a:cxn>
                <a:cxn ang="0">
                  <a:pos x="428" y="286"/>
                </a:cxn>
              </a:cxnLst>
              <a:rect l="0" t="0" r="r" b="b"/>
              <a:pathLst>
                <a:path w="464" h="346">
                  <a:moveTo>
                    <a:pt x="428" y="286"/>
                  </a:moveTo>
                  <a:cubicBezTo>
                    <a:pt x="417" y="278"/>
                    <a:pt x="392" y="270"/>
                    <a:pt x="392" y="270"/>
                  </a:cubicBezTo>
                  <a:cubicBezTo>
                    <a:pt x="339" y="277"/>
                    <a:pt x="296" y="303"/>
                    <a:pt x="248" y="322"/>
                  </a:cubicBezTo>
                  <a:cubicBezTo>
                    <a:pt x="233" y="327"/>
                    <a:pt x="219" y="333"/>
                    <a:pt x="204" y="338"/>
                  </a:cubicBezTo>
                  <a:cubicBezTo>
                    <a:pt x="193" y="340"/>
                    <a:pt x="172" y="346"/>
                    <a:pt x="172" y="346"/>
                  </a:cubicBezTo>
                  <a:cubicBezTo>
                    <a:pt x="144" y="341"/>
                    <a:pt x="118" y="332"/>
                    <a:pt x="92" y="326"/>
                  </a:cubicBezTo>
                  <a:cubicBezTo>
                    <a:pt x="66" y="309"/>
                    <a:pt x="32" y="295"/>
                    <a:pt x="20" y="266"/>
                  </a:cubicBezTo>
                  <a:cubicBezTo>
                    <a:pt x="7" y="237"/>
                    <a:pt x="9" y="206"/>
                    <a:pt x="0" y="178"/>
                  </a:cubicBezTo>
                  <a:cubicBezTo>
                    <a:pt x="2" y="140"/>
                    <a:pt x="1" y="93"/>
                    <a:pt x="36" y="70"/>
                  </a:cubicBezTo>
                  <a:cubicBezTo>
                    <a:pt x="46" y="53"/>
                    <a:pt x="100" y="16"/>
                    <a:pt x="120" y="10"/>
                  </a:cubicBezTo>
                  <a:cubicBezTo>
                    <a:pt x="195" y="11"/>
                    <a:pt x="243" y="0"/>
                    <a:pt x="304" y="18"/>
                  </a:cubicBezTo>
                  <a:cubicBezTo>
                    <a:pt x="335" y="26"/>
                    <a:pt x="358" y="56"/>
                    <a:pt x="388" y="66"/>
                  </a:cubicBezTo>
                  <a:cubicBezTo>
                    <a:pt x="428" y="79"/>
                    <a:pt x="403" y="73"/>
                    <a:pt x="464" y="78"/>
                  </a:cubicBezTo>
                  <a:cubicBezTo>
                    <a:pt x="452" y="122"/>
                    <a:pt x="450" y="168"/>
                    <a:pt x="444" y="214"/>
                  </a:cubicBezTo>
                  <a:cubicBezTo>
                    <a:pt x="440" y="238"/>
                    <a:pt x="428" y="260"/>
                    <a:pt x="428" y="286"/>
                  </a:cubicBez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Freeform 12"/>
          <p:cNvSpPr>
            <a:spLocks/>
          </p:cNvSpPr>
          <p:nvPr/>
        </p:nvSpPr>
        <p:spPr bwMode="auto">
          <a:xfrm>
            <a:off x="7427623" y="3474348"/>
            <a:ext cx="285750" cy="3175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36" y="160"/>
              </a:cxn>
              <a:cxn ang="0">
                <a:pos x="36" y="84"/>
              </a:cxn>
              <a:cxn ang="0">
                <a:pos x="36" y="16"/>
              </a:cxn>
              <a:cxn ang="0">
                <a:pos x="72" y="0"/>
              </a:cxn>
              <a:cxn ang="0">
                <a:pos x="148" y="48"/>
              </a:cxn>
              <a:cxn ang="0">
                <a:pos x="180" y="92"/>
              </a:cxn>
              <a:cxn ang="0">
                <a:pos x="176" y="160"/>
              </a:cxn>
              <a:cxn ang="0">
                <a:pos x="0" y="152"/>
              </a:cxn>
              <a:cxn ang="0">
                <a:pos x="48" y="200"/>
              </a:cxn>
            </a:cxnLst>
            <a:rect l="0" t="0" r="r" b="b"/>
            <a:pathLst>
              <a:path w="180" h="200">
                <a:moveTo>
                  <a:pt x="0" y="180"/>
                </a:moveTo>
                <a:cubicBezTo>
                  <a:pt x="13" y="175"/>
                  <a:pt x="36" y="160"/>
                  <a:pt x="36" y="160"/>
                </a:cubicBezTo>
                <a:cubicBezTo>
                  <a:pt x="45" y="132"/>
                  <a:pt x="45" y="113"/>
                  <a:pt x="36" y="84"/>
                </a:cubicBezTo>
                <a:cubicBezTo>
                  <a:pt x="33" y="63"/>
                  <a:pt x="27" y="36"/>
                  <a:pt x="36" y="16"/>
                </a:cubicBezTo>
                <a:cubicBezTo>
                  <a:pt x="40" y="3"/>
                  <a:pt x="72" y="0"/>
                  <a:pt x="72" y="0"/>
                </a:cubicBezTo>
                <a:cubicBezTo>
                  <a:pt x="102" y="10"/>
                  <a:pt x="121" y="30"/>
                  <a:pt x="148" y="48"/>
                </a:cubicBezTo>
                <a:cubicBezTo>
                  <a:pt x="159" y="65"/>
                  <a:pt x="173" y="71"/>
                  <a:pt x="180" y="92"/>
                </a:cubicBezTo>
                <a:cubicBezTo>
                  <a:pt x="175" y="151"/>
                  <a:pt x="176" y="129"/>
                  <a:pt x="176" y="160"/>
                </a:cubicBezTo>
                <a:lnTo>
                  <a:pt x="0" y="152"/>
                </a:lnTo>
                <a:lnTo>
                  <a:pt x="48" y="200"/>
                </a:ln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3"/>
          <p:cNvSpPr>
            <a:spLocks noChangeArrowheads="1"/>
          </p:cNvSpPr>
          <p:nvPr/>
        </p:nvSpPr>
        <p:spPr bwMode="auto">
          <a:xfrm rot="1102600">
            <a:off x="5925848" y="4717361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4"/>
          <p:cNvSpPr>
            <a:spLocks noChangeArrowheads="1"/>
          </p:cNvSpPr>
          <p:nvPr/>
        </p:nvSpPr>
        <p:spPr bwMode="auto">
          <a:xfrm>
            <a:off x="6941848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5"/>
          <p:cNvSpPr>
            <a:spLocks noChangeArrowheads="1"/>
          </p:cNvSpPr>
          <p:nvPr/>
        </p:nvSpPr>
        <p:spPr bwMode="auto">
          <a:xfrm>
            <a:off x="7732423" y="37029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6"/>
          <p:cNvSpPr>
            <a:spLocks/>
          </p:cNvSpPr>
          <p:nvPr/>
        </p:nvSpPr>
        <p:spPr bwMode="auto">
          <a:xfrm>
            <a:off x="7283160" y="3818836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7"/>
          <p:cNvSpPr>
            <a:spLocks/>
          </p:cNvSpPr>
          <p:nvPr/>
        </p:nvSpPr>
        <p:spPr bwMode="auto">
          <a:xfrm rot="3533757">
            <a:off x="6187785" y="3799785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8"/>
          <p:cNvSpPr>
            <a:spLocks noChangeArrowheads="1"/>
          </p:cNvSpPr>
          <p:nvPr/>
        </p:nvSpPr>
        <p:spPr bwMode="auto">
          <a:xfrm rot="19101987">
            <a:off x="6360823" y="4236348"/>
            <a:ext cx="1809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9"/>
          <p:cNvSpPr>
            <a:spLocks noChangeArrowheads="1"/>
          </p:cNvSpPr>
          <p:nvPr/>
        </p:nvSpPr>
        <p:spPr bwMode="auto">
          <a:xfrm rot="5166377">
            <a:off x="6057610" y="4525273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208423" y="4236348"/>
            <a:ext cx="990600" cy="711200"/>
          </a:xfrm>
          <a:custGeom>
            <a:avLst/>
            <a:gdLst/>
            <a:ahLst/>
            <a:cxnLst>
              <a:cxn ang="0">
                <a:pos x="46" y="384"/>
              </a:cxn>
              <a:cxn ang="0">
                <a:pos x="50" y="328"/>
              </a:cxn>
              <a:cxn ang="0">
                <a:pos x="54" y="252"/>
              </a:cxn>
              <a:cxn ang="0">
                <a:pos x="78" y="180"/>
              </a:cxn>
              <a:cxn ang="0">
                <a:pos x="90" y="136"/>
              </a:cxn>
              <a:cxn ang="0">
                <a:pos x="102" y="124"/>
              </a:cxn>
              <a:cxn ang="0">
                <a:pos x="126" y="88"/>
              </a:cxn>
              <a:cxn ang="0">
                <a:pos x="254" y="24"/>
              </a:cxn>
              <a:cxn ang="0">
                <a:pos x="298" y="8"/>
              </a:cxn>
              <a:cxn ang="0">
                <a:pos x="330" y="0"/>
              </a:cxn>
              <a:cxn ang="0">
                <a:pos x="422" y="12"/>
              </a:cxn>
              <a:cxn ang="0">
                <a:pos x="518" y="8"/>
              </a:cxn>
              <a:cxn ang="0">
                <a:pos x="574" y="84"/>
              </a:cxn>
              <a:cxn ang="0">
                <a:pos x="370" y="264"/>
              </a:cxn>
              <a:cxn ang="0">
                <a:pos x="266" y="300"/>
              </a:cxn>
              <a:cxn ang="0">
                <a:pos x="22" y="400"/>
              </a:cxn>
              <a:cxn ang="0">
                <a:pos x="30" y="356"/>
              </a:cxn>
              <a:cxn ang="0">
                <a:pos x="46" y="324"/>
              </a:cxn>
            </a:cxnLst>
            <a:rect l="0" t="0" r="r" b="b"/>
            <a:pathLst>
              <a:path w="574" h="400">
                <a:moveTo>
                  <a:pt x="46" y="384"/>
                </a:moveTo>
                <a:cubicBezTo>
                  <a:pt x="52" y="364"/>
                  <a:pt x="43" y="347"/>
                  <a:pt x="50" y="328"/>
                </a:cubicBezTo>
                <a:cubicBezTo>
                  <a:pt x="51" y="302"/>
                  <a:pt x="50" y="277"/>
                  <a:pt x="54" y="252"/>
                </a:cubicBezTo>
                <a:cubicBezTo>
                  <a:pt x="56" y="227"/>
                  <a:pt x="72" y="203"/>
                  <a:pt x="78" y="180"/>
                </a:cubicBezTo>
                <a:cubicBezTo>
                  <a:pt x="81" y="165"/>
                  <a:pt x="81" y="148"/>
                  <a:pt x="90" y="136"/>
                </a:cubicBezTo>
                <a:cubicBezTo>
                  <a:pt x="93" y="131"/>
                  <a:pt x="98" y="128"/>
                  <a:pt x="102" y="124"/>
                </a:cubicBezTo>
                <a:cubicBezTo>
                  <a:pt x="110" y="112"/>
                  <a:pt x="114" y="96"/>
                  <a:pt x="126" y="88"/>
                </a:cubicBezTo>
                <a:cubicBezTo>
                  <a:pt x="167" y="60"/>
                  <a:pt x="204" y="34"/>
                  <a:pt x="254" y="24"/>
                </a:cubicBezTo>
                <a:cubicBezTo>
                  <a:pt x="270" y="20"/>
                  <a:pt x="282" y="13"/>
                  <a:pt x="298" y="8"/>
                </a:cubicBezTo>
                <a:cubicBezTo>
                  <a:pt x="308" y="4"/>
                  <a:pt x="330" y="0"/>
                  <a:pt x="330" y="0"/>
                </a:cubicBezTo>
                <a:cubicBezTo>
                  <a:pt x="364" y="2"/>
                  <a:pt x="389" y="6"/>
                  <a:pt x="422" y="12"/>
                </a:cubicBezTo>
                <a:cubicBezTo>
                  <a:pt x="454" y="10"/>
                  <a:pt x="485" y="8"/>
                  <a:pt x="518" y="8"/>
                </a:cubicBezTo>
                <a:cubicBezTo>
                  <a:pt x="540" y="8"/>
                  <a:pt x="564" y="65"/>
                  <a:pt x="574" y="84"/>
                </a:cubicBezTo>
                <a:cubicBezTo>
                  <a:pt x="556" y="171"/>
                  <a:pt x="455" y="246"/>
                  <a:pt x="370" y="264"/>
                </a:cubicBezTo>
                <a:cubicBezTo>
                  <a:pt x="337" y="280"/>
                  <a:pt x="301" y="294"/>
                  <a:pt x="266" y="300"/>
                </a:cubicBezTo>
                <a:cubicBezTo>
                  <a:pt x="184" y="332"/>
                  <a:pt x="100" y="360"/>
                  <a:pt x="22" y="400"/>
                </a:cubicBezTo>
                <a:cubicBezTo>
                  <a:pt x="13" y="373"/>
                  <a:pt x="0" y="375"/>
                  <a:pt x="30" y="356"/>
                </a:cubicBezTo>
                <a:cubicBezTo>
                  <a:pt x="39" y="328"/>
                  <a:pt x="32" y="337"/>
                  <a:pt x="46" y="324"/>
                </a:cubicBez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1"/>
          <p:cNvSpPr>
            <a:spLocks/>
          </p:cNvSpPr>
          <p:nvPr/>
        </p:nvSpPr>
        <p:spPr bwMode="auto">
          <a:xfrm>
            <a:off x="6741823" y="4007748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22"/>
          <p:cNvSpPr>
            <a:spLocks noChangeArrowheads="1"/>
          </p:cNvSpPr>
          <p:nvPr/>
        </p:nvSpPr>
        <p:spPr bwMode="auto">
          <a:xfrm>
            <a:off x="7122823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23"/>
          <p:cNvSpPr>
            <a:spLocks noChangeArrowheads="1"/>
          </p:cNvSpPr>
          <p:nvPr/>
        </p:nvSpPr>
        <p:spPr bwMode="auto">
          <a:xfrm>
            <a:off x="7213310" y="3891861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6933910" y="4163323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 rot="6226640">
            <a:off x="6122698" y="4325248"/>
            <a:ext cx="233363" cy="88900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 rot="2539288">
            <a:off x="5746460" y="5065023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 rot="14044362">
            <a:off x="4798723" y="4299848"/>
            <a:ext cx="314325" cy="115888"/>
            <a:chOff x="3480" y="3456"/>
            <a:chExt cx="168" cy="48"/>
          </a:xfrm>
        </p:grpSpPr>
        <p:sp>
          <p:nvSpPr>
            <p:cNvPr id="217" name="Oval 28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9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141623" y="4541148"/>
            <a:ext cx="314325" cy="115888"/>
            <a:chOff x="3480" y="3456"/>
            <a:chExt cx="168" cy="48"/>
          </a:xfrm>
        </p:grpSpPr>
        <p:sp>
          <p:nvSpPr>
            <p:cNvPr id="215" name="Oval 31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2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37"/>
          <p:cNvGrpSpPr>
            <a:grpSpLocks/>
          </p:cNvGrpSpPr>
          <p:nvPr/>
        </p:nvGrpSpPr>
        <p:grpSpPr bwMode="auto">
          <a:xfrm rot="1333008">
            <a:off x="5522623" y="4388748"/>
            <a:ext cx="314325" cy="115888"/>
            <a:chOff x="3480" y="3456"/>
            <a:chExt cx="168" cy="48"/>
          </a:xfrm>
        </p:grpSpPr>
        <p:sp>
          <p:nvSpPr>
            <p:cNvPr id="213" name="Oval 34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141623" y="4160148"/>
            <a:ext cx="314325" cy="115888"/>
            <a:chOff x="3480" y="3456"/>
            <a:chExt cx="168" cy="48"/>
          </a:xfrm>
        </p:grpSpPr>
        <p:sp>
          <p:nvSpPr>
            <p:cNvPr id="211" name="Oval 37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8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675023" y="4083948"/>
            <a:ext cx="314325" cy="115888"/>
            <a:chOff x="3480" y="3456"/>
            <a:chExt cx="168" cy="48"/>
          </a:xfrm>
        </p:grpSpPr>
        <p:sp>
          <p:nvSpPr>
            <p:cNvPr id="209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Oval 42"/>
          <p:cNvSpPr>
            <a:spLocks noChangeArrowheads="1"/>
          </p:cNvSpPr>
          <p:nvPr/>
        </p:nvSpPr>
        <p:spPr bwMode="auto">
          <a:xfrm>
            <a:off x="6056023" y="5303148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67"/>
          <p:cNvSpPr>
            <a:spLocks noChangeArrowheads="1"/>
          </p:cNvSpPr>
          <p:nvPr/>
        </p:nvSpPr>
        <p:spPr bwMode="auto">
          <a:xfrm>
            <a:off x="7580023" y="3550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68"/>
          <p:cNvSpPr>
            <a:spLocks noChangeArrowheads="1"/>
          </p:cNvSpPr>
          <p:nvPr/>
        </p:nvSpPr>
        <p:spPr bwMode="auto">
          <a:xfrm>
            <a:off x="7503823" y="34743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69"/>
          <p:cNvSpPr>
            <a:spLocks noChangeArrowheads="1"/>
          </p:cNvSpPr>
          <p:nvPr/>
        </p:nvSpPr>
        <p:spPr bwMode="auto">
          <a:xfrm>
            <a:off x="7427623" y="3626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70"/>
          <p:cNvSpPr>
            <a:spLocks noChangeArrowheads="1"/>
          </p:cNvSpPr>
          <p:nvPr/>
        </p:nvSpPr>
        <p:spPr bwMode="auto">
          <a:xfrm>
            <a:off x="7548273" y="3677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71"/>
          <p:cNvSpPr>
            <a:spLocks noChangeArrowheads="1"/>
          </p:cNvSpPr>
          <p:nvPr/>
        </p:nvSpPr>
        <p:spPr bwMode="auto">
          <a:xfrm>
            <a:off x="5522623" y="51507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72"/>
          <p:cNvSpPr>
            <a:spLocks noChangeArrowheads="1"/>
          </p:cNvSpPr>
          <p:nvPr/>
        </p:nvSpPr>
        <p:spPr bwMode="auto">
          <a:xfrm>
            <a:off x="5522623" y="49983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73"/>
          <p:cNvSpPr>
            <a:spLocks noChangeArrowheads="1"/>
          </p:cNvSpPr>
          <p:nvPr/>
        </p:nvSpPr>
        <p:spPr bwMode="auto">
          <a:xfrm rot="18497410">
            <a:off x="5363873" y="509359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74"/>
          <p:cNvSpPr>
            <a:spLocks noChangeArrowheads="1"/>
          </p:cNvSpPr>
          <p:nvPr/>
        </p:nvSpPr>
        <p:spPr bwMode="auto">
          <a:xfrm rot="18497410">
            <a:off x="5675023" y="52396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75"/>
          <p:cNvSpPr>
            <a:spLocks noChangeArrowheads="1"/>
          </p:cNvSpPr>
          <p:nvPr/>
        </p:nvSpPr>
        <p:spPr bwMode="auto">
          <a:xfrm>
            <a:off x="5446423" y="5303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76"/>
          <p:cNvSpPr>
            <a:spLocks noChangeArrowheads="1"/>
          </p:cNvSpPr>
          <p:nvPr/>
        </p:nvSpPr>
        <p:spPr bwMode="auto">
          <a:xfrm>
            <a:off x="56750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77"/>
          <p:cNvSpPr>
            <a:spLocks noChangeArrowheads="1"/>
          </p:cNvSpPr>
          <p:nvPr/>
        </p:nvSpPr>
        <p:spPr bwMode="auto">
          <a:xfrm>
            <a:off x="53702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78"/>
          <p:cNvSpPr>
            <a:spLocks noChangeArrowheads="1"/>
          </p:cNvSpPr>
          <p:nvPr/>
        </p:nvSpPr>
        <p:spPr bwMode="auto">
          <a:xfrm>
            <a:off x="5294023" y="52269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83"/>
          <p:cNvSpPr>
            <a:spLocks noChangeArrowheads="1"/>
          </p:cNvSpPr>
          <p:nvPr/>
        </p:nvSpPr>
        <p:spPr bwMode="auto">
          <a:xfrm>
            <a:off x="5217823" y="504279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59" name="Oval 84"/>
          <p:cNvSpPr>
            <a:spLocks noChangeArrowheads="1"/>
          </p:cNvSpPr>
          <p:nvPr/>
        </p:nvSpPr>
        <p:spPr bwMode="auto">
          <a:xfrm>
            <a:off x="5649623" y="5049148"/>
            <a:ext cx="10160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0" name="Oval 85"/>
          <p:cNvSpPr>
            <a:spLocks noChangeArrowheads="1"/>
          </p:cNvSpPr>
          <p:nvPr/>
        </p:nvSpPr>
        <p:spPr bwMode="auto">
          <a:xfrm>
            <a:off x="5440073" y="51888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1" name="Oval 86"/>
          <p:cNvSpPr>
            <a:spLocks noChangeArrowheads="1"/>
          </p:cNvSpPr>
          <p:nvPr/>
        </p:nvSpPr>
        <p:spPr bwMode="auto">
          <a:xfrm>
            <a:off x="5598823" y="53031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5" name="Freeform 90"/>
          <p:cNvSpPr>
            <a:spLocks/>
          </p:cNvSpPr>
          <p:nvPr/>
        </p:nvSpPr>
        <p:spPr bwMode="auto">
          <a:xfrm>
            <a:off x="6132223" y="4769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91"/>
          <p:cNvSpPr>
            <a:spLocks/>
          </p:cNvSpPr>
          <p:nvPr/>
        </p:nvSpPr>
        <p:spPr bwMode="auto">
          <a:xfrm>
            <a:off x="6741823" y="4388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01"/>
          <p:cNvSpPr>
            <a:spLocks noChangeArrowheads="1"/>
          </p:cNvSpPr>
          <p:nvPr/>
        </p:nvSpPr>
        <p:spPr bwMode="auto">
          <a:xfrm>
            <a:off x="7961023" y="39315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39"/>
          <p:cNvSpPr>
            <a:spLocks/>
          </p:cNvSpPr>
          <p:nvPr/>
        </p:nvSpPr>
        <p:spPr bwMode="auto">
          <a:xfrm>
            <a:off x="6171910" y="4172848"/>
            <a:ext cx="1968500" cy="1473200"/>
          </a:xfrm>
          <a:custGeom>
            <a:avLst/>
            <a:gdLst/>
            <a:ahLst/>
            <a:cxnLst>
              <a:cxn ang="0">
                <a:pos x="1240" y="104"/>
              </a:cxn>
              <a:cxn ang="0">
                <a:pos x="1112" y="56"/>
              </a:cxn>
              <a:cxn ang="0">
                <a:pos x="992" y="0"/>
              </a:cxn>
              <a:cxn ang="0">
                <a:pos x="784" y="32"/>
              </a:cxn>
              <a:cxn ang="0">
                <a:pos x="696" y="88"/>
              </a:cxn>
              <a:cxn ang="0">
                <a:pos x="664" y="104"/>
              </a:cxn>
              <a:cxn ang="0">
                <a:pos x="616" y="152"/>
              </a:cxn>
              <a:cxn ang="0">
                <a:pos x="592" y="224"/>
              </a:cxn>
              <a:cxn ang="0">
                <a:pos x="480" y="336"/>
              </a:cxn>
              <a:cxn ang="0">
                <a:pos x="408" y="392"/>
              </a:cxn>
              <a:cxn ang="0">
                <a:pos x="264" y="456"/>
              </a:cxn>
              <a:cxn ang="0">
                <a:pos x="0" y="592"/>
              </a:cxn>
              <a:cxn ang="0">
                <a:pos x="96" y="832"/>
              </a:cxn>
              <a:cxn ang="0">
                <a:pos x="240" y="928"/>
              </a:cxn>
              <a:cxn ang="0">
                <a:pos x="624" y="928"/>
              </a:cxn>
              <a:cxn ang="0">
                <a:pos x="960" y="688"/>
              </a:cxn>
              <a:cxn ang="0">
                <a:pos x="1200" y="256"/>
              </a:cxn>
              <a:cxn ang="0">
                <a:pos x="1240" y="104"/>
              </a:cxn>
            </a:cxnLst>
            <a:rect l="0" t="0" r="r" b="b"/>
            <a:pathLst>
              <a:path w="1240" h="928">
                <a:moveTo>
                  <a:pt x="1240" y="104"/>
                </a:moveTo>
                <a:cubicBezTo>
                  <a:pt x="1201" y="78"/>
                  <a:pt x="1149" y="81"/>
                  <a:pt x="1112" y="56"/>
                </a:cubicBezTo>
                <a:cubicBezTo>
                  <a:pt x="1083" y="36"/>
                  <a:pt x="1026" y="11"/>
                  <a:pt x="992" y="0"/>
                </a:cubicBezTo>
                <a:cubicBezTo>
                  <a:pt x="918" y="6"/>
                  <a:pt x="855" y="17"/>
                  <a:pt x="784" y="32"/>
                </a:cubicBezTo>
                <a:cubicBezTo>
                  <a:pt x="751" y="48"/>
                  <a:pt x="726" y="68"/>
                  <a:pt x="696" y="88"/>
                </a:cubicBezTo>
                <a:cubicBezTo>
                  <a:pt x="685" y="94"/>
                  <a:pt x="673" y="96"/>
                  <a:pt x="664" y="104"/>
                </a:cubicBezTo>
                <a:cubicBezTo>
                  <a:pt x="646" y="118"/>
                  <a:pt x="616" y="152"/>
                  <a:pt x="616" y="152"/>
                </a:cubicBezTo>
                <a:cubicBezTo>
                  <a:pt x="608" y="176"/>
                  <a:pt x="609" y="206"/>
                  <a:pt x="592" y="224"/>
                </a:cubicBezTo>
                <a:cubicBezTo>
                  <a:pt x="554" y="261"/>
                  <a:pt x="519" y="303"/>
                  <a:pt x="480" y="336"/>
                </a:cubicBezTo>
                <a:cubicBezTo>
                  <a:pt x="452" y="359"/>
                  <a:pt x="448" y="378"/>
                  <a:pt x="408" y="392"/>
                </a:cubicBezTo>
                <a:cubicBezTo>
                  <a:pt x="358" y="408"/>
                  <a:pt x="316" y="406"/>
                  <a:pt x="264" y="456"/>
                </a:cubicBezTo>
                <a:lnTo>
                  <a:pt x="0" y="592"/>
                </a:lnTo>
                <a:lnTo>
                  <a:pt x="96" y="832"/>
                </a:lnTo>
                <a:lnTo>
                  <a:pt x="240" y="928"/>
                </a:lnTo>
                <a:lnTo>
                  <a:pt x="624" y="928"/>
                </a:lnTo>
                <a:lnTo>
                  <a:pt x="960" y="688"/>
                </a:lnTo>
                <a:lnTo>
                  <a:pt x="1200" y="256"/>
                </a:lnTo>
                <a:lnTo>
                  <a:pt x="1240" y="10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40"/>
          <p:cNvSpPr>
            <a:spLocks noChangeArrowheads="1"/>
          </p:cNvSpPr>
          <p:nvPr/>
        </p:nvSpPr>
        <p:spPr bwMode="auto">
          <a:xfrm>
            <a:off x="7619710" y="39696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41"/>
          <p:cNvSpPr>
            <a:spLocks noChangeArrowheads="1"/>
          </p:cNvSpPr>
          <p:nvPr/>
        </p:nvSpPr>
        <p:spPr bwMode="auto">
          <a:xfrm>
            <a:off x="7848310" y="41220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42"/>
          <p:cNvSpPr>
            <a:spLocks noChangeArrowheads="1"/>
          </p:cNvSpPr>
          <p:nvPr/>
        </p:nvSpPr>
        <p:spPr bwMode="auto">
          <a:xfrm>
            <a:off x="7772110" y="38934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7046623" y="3384638"/>
            <a:ext cx="171450" cy="304800"/>
            <a:chOff x="4440" y="2520"/>
            <a:chExt cx="108" cy="192"/>
          </a:xfrm>
        </p:grpSpPr>
        <p:sp>
          <p:nvSpPr>
            <p:cNvPr id="262" name="Oval 44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7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8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9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0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1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2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779923" y="3498938"/>
            <a:ext cx="171450" cy="304800"/>
            <a:chOff x="4440" y="2520"/>
            <a:chExt cx="108" cy="192"/>
          </a:xfrm>
        </p:grpSpPr>
        <p:sp>
          <p:nvSpPr>
            <p:cNvPr id="251" name="Oval 56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7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8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9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60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1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2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3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4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5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6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48"/>
          <p:cNvGrpSpPr>
            <a:grpSpLocks/>
          </p:cNvGrpSpPr>
          <p:nvPr/>
        </p:nvGrpSpPr>
        <p:grpSpPr bwMode="auto">
          <a:xfrm rot="3418065">
            <a:off x="6554498" y="3190963"/>
            <a:ext cx="171450" cy="304800"/>
            <a:chOff x="4440" y="2520"/>
            <a:chExt cx="108" cy="192"/>
          </a:xfrm>
        </p:grpSpPr>
        <p:sp>
          <p:nvSpPr>
            <p:cNvPr id="240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60"/>
          <p:cNvGrpSpPr>
            <a:grpSpLocks/>
          </p:cNvGrpSpPr>
          <p:nvPr/>
        </p:nvGrpSpPr>
        <p:grpSpPr bwMode="auto">
          <a:xfrm rot="20683361">
            <a:off x="7084723" y="3041738"/>
            <a:ext cx="171450" cy="304800"/>
            <a:chOff x="4440" y="2520"/>
            <a:chExt cx="108" cy="192"/>
          </a:xfrm>
        </p:grpSpPr>
        <p:sp>
          <p:nvSpPr>
            <p:cNvPr id="229" name="Oval 161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2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3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4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5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6596430" y="38037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457200" y="1214015"/>
            <a:ext cx="661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Evenness</a:t>
            </a:r>
            <a:r>
              <a:rPr lang="en-US" dirty="0" smtClean="0"/>
              <a:t>: What is the distribution of abundances in the community? 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546164" y="2930856"/>
            <a:ext cx="1703203" cy="369332"/>
            <a:chOff x="524147" y="2328888"/>
            <a:chExt cx="1703203" cy="369332"/>
          </a:xfrm>
        </p:grpSpPr>
        <p:sp>
          <p:nvSpPr>
            <p:cNvPr id="180" name="Freeform 113"/>
            <p:cNvSpPr>
              <a:spLocks/>
            </p:cNvSpPr>
            <p:nvPr/>
          </p:nvSpPr>
          <p:spPr bwMode="auto">
            <a:xfrm rot="17481161">
              <a:off x="509066" y="2371781"/>
              <a:ext cx="225426" cy="19526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925690" y="232888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84265" y="6186100"/>
            <a:ext cx="1665102" cy="466725"/>
            <a:chOff x="562248" y="2604997"/>
            <a:chExt cx="1665102" cy="466725"/>
          </a:xfrm>
        </p:grpSpPr>
        <p:sp>
          <p:nvSpPr>
            <p:cNvPr id="202" name="Freeform 17"/>
            <p:cNvSpPr>
              <a:spLocks/>
            </p:cNvSpPr>
            <p:nvPr/>
          </p:nvSpPr>
          <p:spPr bwMode="auto">
            <a:xfrm rot="3533757">
              <a:off x="388417" y="2778828"/>
              <a:ext cx="466725" cy="119063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925690" y="265369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91396" y="4151571"/>
            <a:ext cx="1757971" cy="369332"/>
            <a:chOff x="469379" y="3072928"/>
            <a:chExt cx="1757971" cy="369332"/>
          </a:xfrm>
        </p:grpSpPr>
        <p:grpSp>
          <p:nvGrpSpPr>
            <p:cNvPr id="13" name="Group 148"/>
            <p:cNvGrpSpPr>
              <a:grpSpLocks/>
            </p:cNvGrpSpPr>
            <p:nvPr/>
          </p:nvGrpSpPr>
          <p:grpSpPr bwMode="auto">
            <a:xfrm rot="3418065">
              <a:off x="536054" y="3105194"/>
              <a:ext cx="171450" cy="304800"/>
              <a:chOff x="4440" y="2520"/>
              <a:chExt cx="108" cy="192"/>
            </a:xfrm>
          </p:grpSpPr>
          <p:sp>
            <p:nvSpPr>
              <p:cNvPr id="182" name="Oval 149"/>
              <p:cNvSpPr>
                <a:spLocks noChangeArrowheads="1"/>
              </p:cNvSpPr>
              <p:nvPr/>
            </p:nvSpPr>
            <p:spPr bwMode="auto">
              <a:xfrm rot="5166377">
                <a:off x="4420" y="2588"/>
                <a:ext cx="146" cy="57"/>
              </a:xfrm>
              <a:prstGeom prst="ellipse">
                <a:avLst/>
              </a:pr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50"/>
              <p:cNvSpPr>
                <a:spLocks/>
              </p:cNvSpPr>
              <p:nvPr/>
            </p:nvSpPr>
            <p:spPr bwMode="auto">
              <a:xfrm>
                <a:off x="4472" y="2520"/>
                <a:ext cx="8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32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cubicBezTo>
                      <a:pt x="8" y="26"/>
                      <a:pt x="8" y="15"/>
                      <a:pt x="8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51"/>
              <p:cNvSpPr>
                <a:spLocks/>
              </p:cNvSpPr>
              <p:nvPr/>
            </p:nvSpPr>
            <p:spPr bwMode="auto">
              <a:xfrm>
                <a:off x="4504" y="2532"/>
                <a:ext cx="1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2" y="0"/>
                  </a:cxn>
                </a:cxnLst>
                <a:rect l="0" t="0" r="r" b="b"/>
                <a:pathLst>
                  <a:path w="12" h="32">
                    <a:moveTo>
                      <a:pt x="0" y="32"/>
                    </a:moveTo>
                    <a:cubicBezTo>
                      <a:pt x="8" y="5"/>
                      <a:pt x="4" y="15"/>
                      <a:pt x="12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52"/>
              <p:cNvSpPr>
                <a:spLocks/>
              </p:cNvSpPr>
              <p:nvPr/>
            </p:nvSpPr>
            <p:spPr bwMode="auto">
              <a:xfrm>
                <a:off x="4504" y="2580"/>
                <a:ext cx="44" cy="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32" y="4"/>
                  </a:cxn>
                  <a:cxn ang="0">
                    <a:pos x="44" y="0"/>
                  </a:cxn>
                </a:cxnLst>
                <a:rect l="0" t="0" r="r" b="b"/>
                <a:pathLst>
                  <a:path w="44" h="19">
                    <a:moveTo>
                      <a:pt x="8" y="16"/>
                    </a:moveTo>
                    <a:cubicBezTo>
                      <a:pt x="38" y="5"/>
                      <a:pt x="0" y="19"/>
                      <a:pt x="32" y="4"/>
                    </a:cubicBezTo>
                    <a:cubicBezTo>
                      <a:pt x="35" y="2"/>
                      <a:pt x="44" y="0"/>
                      <a:pt x="44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53"/>
              <p:cNvSpPr>
                <a:spLocks/>
              </p:cNvSpPr>
              <p:nvPr/>
            </p:nvSpPr>
            <p:spPr bwMode="auto">
              <a:xfrm>
                <a:off x="4512" y="2632"/>
                <a:ext cx="2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8"/>
                  </a:cxn>
                </a:cxnLst>
                <a:rect l="0" t="0" r="r" b="b"/>
                <a:pathLst>
                  <a:path w="28" h="8">
                    <a:moveTo>
                      <a:pt x="0" y="0"/>
                    </a:moveTo>
                    <a:cubicBezTo>
                      <a:pt x="25" y="8"/>
                      <a:pt x="15" y="8"/>
                      <a:pt x="28" y="8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54"/>
              <p:cNvSpPr>
                <a:spLocks/>
              </p:cNvSpPr>
              <p:nvPr/>
            </p:nvSpPr>
            <p:spPr bwMode="auto">
              <a:xfrm>
                <a:off x="4508" y="2668"/>
                <a:ext cx="2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2"/>
                  </a:cxn>
                </a:cxnLst>
                <a:rect l="0" t="0" r="r" b="b"/>
                <a:pathLst>
                  <a:path w="20" h="32">
                    <a:moveTo>
                      <a:pt x="0" y="0"/>
                    </a:moveTo>
                    <a:cubicBezTo>
                      <a:pt x="4" y="13"/>
                      <a:pt x="13" y="19"/>
                      <a:pt x="20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55"/>
              <p:cNvSpPr>
                <a:spLocks/>
              </p:cNvSpPr>
              <p:nvPr/>
            </p:nvSpPr>
            <p:spPr bwMode="auto">
              <a:xfrm>
                <a:off x="4476" y="2676"/>
                <a:ext cx="20" cy="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6"/>
                  </a:cxn>
                </a:cxnLst>
                <a:rect l="0" t="0" r="r" b="b"/>
                <a:pathLst>
                  <a:path w="20" h="36">
                    <a:moveTo>
                      <a:pt x="20" y="0"/>
                    </a:moveTo>
                    <a:cubicBezTo>
                      <a:pt x="15" y="13"/>
                      <a:pt x="0" y="36"/>
                      <a:pt x="0" y="36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56"/>
              <p:cNvSpPr>
                <a:spLocks/>
              </p:cNvSpPr>
              <p:nvPr/>
            </p:nvSpPr>
            <p:spPr bwMode="auto">
              <a:xfrm>
                <a:off x="4444" y="2664"/>
                <a:ext cx="36" cy="1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2" y="8"/>
                  </a:cxn>
                  <a:cxn ang="0">
                    <a:pos x="0" y="12"/>
                  </a:cxn>
                </a:cxnLst>
                <a:rect l="0" t="0" r="r" b="b"/>
                <a:pathLst>
                  <a:path w="36" h="12">
                    <a:moveTo>
                      <a:pt x="36" y="0"/>
                    </a:moveTo>
                    <a:cubicBezTo>
                      <a:pt x="28" y="2"/>
                      <a:pt x="20" y="5"/>
                      <a:pt x="12" y="8"/>
                    </a:cubicBezTo>
                    <a:cubicBezTo>
                      <a:pt x="8" y="9"/>
                      <a:pt x="0" y="12"/>
                      <a:pt x="0" y="1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57"/>
              <p:cNvSpPr>
                <a:spLocks/>
              </p:cNvSpPr>
              <p:nvPr/>
            </p:nvSpPr>
            <p:spPr bwMode="auto">
              <a:xfrm>
                <a:off x="4440" y="2632"/>
                <a:ext cx="28" cy="1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0" y="0"/>
                  </a:cxn>
                </a:cxnLst>
                <a:rect l="0" t="0" r="r" b="b"/>
                <a:pathLst>
                  <a:path w="28" h="12">
                    <a:moveTo>
                      <a:pt x="28" y="12"/>
                    </a:moveTo>
                    <a:cubicBezTo>
                      <a:pt x="2" y="3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58"/>
              <p:cNvSpPr>
                <a:spLocks/>
              </p:cNvSpPr>
              <p:nvPr/>
            </p:nvSpPr>
            <p:spPr bwMode="auto">
              <a:xfrm>
                <a:off x="4440" y="2592"/>
                <a:ext cx="28" cy="8"/>
              </a:xfrm>
              <a:custGeom>
                <a:avLst/>
                <a:gdLst/>
                <a:ahLst/>
                <a:cxnLst>
                  <a:cxn ang="0">
                    <a:pos x="28" y="8"/>
                  </a:cxn>
                  <a:cxn ang="0">
                    <a:pos x="12" y="4"/>
                  </a:cxn>
                  <a:cxn ang="0">
                    <a:pos x="0" y="0"/>
                  </a:cxn>
                </a:cxnLst>
                <a:rect l="0" t="0" r="r" b="b"/>
                <a:pathLst>
                  <a:path w="28" h="8">
                    <a:moveTo>
                      <a:pt x="28" y="8"/>
                    </a:moveTo>
                    <a:cubicBezTo>
                      <a:pt x="22" y="6"/>
                      <a:pt x="17" y="5"/>
                      <a:pt x="12" y="4"/>
                    </a:cubicBezTo>
                    <a:cubicBezTo>
                      <a:pt x="7" y="2"/>
                      <a:pt x="0" y="0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59"/>
              <p:cNvSpPr>
                <a:spLocks/>
              </p:cNvSpPr>
              <p:nvPr/>
            </p:nvSpPr>
            <p:spPr bwMode="auto">
              <a:xfrm>
                <a:off x="4448" y="2556"/>
                <a:ext cx="24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6" y="12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1925690" y="3072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98552" y="2523951"/>
            <a:ext cx="1650815" cy="369332"/>
            <a:chOff x="576535" y="3444948"/>
            <a:chExt cx="1650815" cy="369332"/>
          </a:xfrm>
        </p:grpSpPr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576535" y="3571670"/>
              <a:ext cx="90488" cy="115888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25690" y="344494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54102" y="5372286"/>
            <a:ext cx="1695265" cy="369332"/>
            <a:chOff x="532085" y="3881693"/>
            <a:chExt cx="1695265" cy="369332"/>
          </a:xfrm>
        </p:grpSpPr>
        <p:sp>
          <p:nvSpPr>
            <p:cNvPr id="206" name="Oval 13"/>
            <p:cNvSpPr>
              <a:spLocks noChangeArrowheads="1"/>
            </p:cNvSpPr>
            <p:nvPr/>
          </p:nvSpPr>
          <p:spPr bwMode="auto">
            <a:xfrm rot="1102600">
              <a:off x="532085" y="3892528"/>
              <a:ext cx="179388" cy="347663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rgbClr val="33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925690" y="388169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86634" y="3337761"/>
            <a:ext cx="1762733" cy="369332"/>
            <a:chOff x="464617" y="4221176"/>
            <a:chExt cx="1762733" cy="369332"/>
          </a:xfrm>
        </p:grpSpPr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464617" y="4347898"/>
              <a:ext cx="314325" cy="115888"/>
              <a:chOff x="3480" y="3456"/>
              <a:chExt cx="168" cy="48"/>
            </a:xfrm>
          </p:grpSpPr>
          <p:sp>
            <p:nvSpPr>
              <p:cNvPr id="204" name="Oval 40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41"/>
              <p:cNvSpPr>
                <a:spLocks/>
              </p:cNvSpPr>
              <p:nvPr/>
            </p:nvSpPr>
            <p:spPr bwMode="auto">
              <a:xfrm>
                <a:off x="3480" y="3464"/>
                <a:ext cx="80" cy="28"/>
              </a:xfrm>
              <a:custGeom>
                <a:avLst/>
                <a:gdLst/>
                <a:ahLst/>
                <a:cxnLst>
                  <a:cxn ang="0">
                    <a:pos x="80" y="16"/>
                  </a:cxn>
                  <a:cxn ang="0">
                    <a:pos x="40" y="0"/>
                  </a:cxn>
                  <a:cxn ang="0">
                    <a:pos x="16" y="28"/>
                  </a:cxn>
                  <a:cxn ang="0">
                    <a:pos x="4" y="24"/>
                  </a:cxn>
                  <a:cxn ang="0">
                    <a:pos x="0" y="12"/>
                  </a:cxn>
                </a:cxnLst>
                <a:rect l="0" t="0" r="r" b="b"/>
                <a:pathLst>
                  <a:path w="80" h="28">
                    <a:moveTo>
                      <a:pt x="80" y="16"/>
                    </a:moveTo>
                    <a:cubicBezTo>
                      <a:pt x="64" y="12"/>
                      <a:pt x="54" y="4"/>
                      <a:pt x="40" y="0"/>
                    </a:cubicBezTo>
                    <a:cubicBezTo>
                      <a:pt x="30" y="14"/>
                      <a:pt x="32" y="22"/>
                      <a:pt x="16" y="28"/>
                    </a:cubicBezTo>
                    <a:cubicBezTo>
                      <a:pt x="12" y="26"/>
                      <a:pt x="6" y="26"/>
                      <a:pt x="4" y="24"/>
                    </a:cubicBezTo>
                    <a:cubicBezTo>
                      <a:pt x="1" y="21"/>
                      <a:pt x="0" y="12"/>
                      <a:pt x="0" y="12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1925690" y="422117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463615" y="4558476"/>
            <a:ext cx="1785752" cy="369332"/>
            <a:chOff x="441598" y="4588621"/>
            <a:chExt cx="1785752" cy="369332"/>
          </a:xfrm>
        </p:grpSpPr>
        <p:sp>
          <p:nvSpPr>
            <p:cNvPr id="273" name="Freeform 90"/>
            <p:cNvSpPr>
              <a:spLocks/>
            </p:cNvSpPr>
            <p:nvPr/>
          </p:nvSpPr>
          <p:spPr bwMode="auto">
            <a:xfrm>
              <a:off x="441598" y="4697087"/>
              <a:ext cx="360363" cy="152400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925690" y="458862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08859" y="2117046"/>
            <a:ext cx="1740508" cy="369332"/>
            <a:chOff x="486842" y="4975685"/>
            <a:chExt cx="1740508" cy="369332"/>
          </a:xfrm>
        </p:grpSpPr>
        <p:sp>
          <p:nvSpPr>
            <p:cNvPr id="208" name="Oval 26"/>
            <p:cNvSpPr>
              <a:spLocks noChangeArrowheads="1"/>
            </p:cNvSpPr>
            <p:nvPr/>
          </p:nvSpPr>
          <p:spPr bwMode="auto">
            <a:xfrm rot="2539288">
              <a:off x="486842" y="5102407"/>
              <a:ext cx="269875" cy="1158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808696" y="4975685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89821" y="3744666"/>
            <a:ext cx="1659546" cy="369332"/>
            <a:chOff x="567804" y="5305048"/>
            <a:chExt cx="1659546" cy="369332"/>
          </a:xfrm>
        </p:grpSpPr>
        <p:sp>
          <p:nvSpPr>
            <p:cNvPr id="207" name="Oval 83"/>
            <p:cNvSpPr>
              <a:spLocks noChangeArrowheads="1"/>
            </p:cNvSpPr>
            <p:nvPr/>
          </p:nvSpPr>
          <p:spPr bwMode="auto">
            <a:xfrm>
              <a:off x="567804" y="5435739"/>
              <a:ext cx="107950" cy="107950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1"/>
                </a:solidFill>
                <a:latin typeface="Book Antiqua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925690" y="530504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581884" y="5779191"/>
            <a:ext cx="1667483" cy="369332"/>
            <a:chOff x="559867" y="5677068"/>
            <a:chExt cx="1667483" cy="369332"/>
          </a:xfrm>
        </p:grpSpPr>
        <p:sp>
          <p:nvSpPr>
            <p:cNvPr id="221" name="Freeform 21"/>
            <p:cNvSpPr>
              <a:spLocks/>
            </p:cNvSpPr>
            <p:nvPr/>
          </p:nvSpPr>
          <p:spPr bwMode="auto">
            <a:xfrm>
              <a:off x="559867" y="5760134"/>
              <a:ext cx="123825" cy="203200"/>
            </a:xfrm>
            <a:custGeom>
              <a:avLst/>
              <a:gdLst/>
              <a:ahLst/>
              <a:cxnLst>
                <a:cxn ang="0">
                  <a:pos x="62" y="44"/>
                </a:cxn>
                <a:cxn ang="0">
                  <a:pos x="46" y="8"/>
                </a:cxn>
                <a:cxn ang="0">
                  <a:pos x="22" y="0"/>
                </a:cxn>
                <a:cxn ang="0">
                  <a:pos x="6" y="28"/>
                </a:cxn>
                <a:cxn ang="0">
                  <a:pos x="14" y="76"/>
                </a:cxn>
                <a:cxn ang="0">
                  <a:pos x="38" y="84"/>
                </a:cxn>
                <a:cxn ang="0">
                  <a:pos x="66" y="64"/>
                </a:cxn>
                <a:cxn ang="0">
                  <a:pos x="62" y="44"/>
                </a:cxn>
              </a:cxnLst>
              <a:rect l="0" t="0" r="r" b="b"/>
              <a:pathLst>
                <a:path w="66" h="84">
                  <a:moveTo>
                    <a:pt x="62" y="44"/>
                  </a:moveTo>
                  <a:cubicBezTo>
                    <a:pt x="60" y="40"/>
                    <a:pt x="54" y="13"/>
                    <a:pt x="46" y="8"/>
                  </a:cubicBezTo>
                  <a:cubicBezTo>
                    <a:pt x="38" y="3"/>
                    <a:pt x="22" y="0"/>
                    <a:pt x="22" y="0"/>
                  </a:cubicBezTo>
                  <a:cubicBezTo>
                    <a:pt x="5" y="5"/>
                    <a:pt x="0" y="10"/>
                    <a:pt x="6" y="28"/>
                  </a:cubicBezTo>
                  <a:cubicBezTo>
                    <a:pt x="7" y="44"/>
                    <a:pt x="0" y="66"/>
                    <a:pt x="14" y="76"/>
                  </a:cubicBezTo>
                  <a:cubicBezTo>
                    <a:pt x="20" y="80"/>
                    <a:pt x="38" y="84"/>
                    <a:pt x="38" y="84"/>
                  </a:cubicBezTo>
                  <a:cubicBezTo>
                    <a:pt x="65" y="74"/>
                    <a:pt x="59" y="84"/>
                    <a:pt x="66" y="64"/>
                  </a:cubicBezTo>
                  <a:cubicBezTo>
                    <a:pt x="57" y="38"/>
                    <a:pt x="52" y="34"/>
                    <a:pt x="62" y="44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925690" y="56770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598553" y="4965381"/>
            <a:ext cx="1650814" cy="369332"/>
            <a:chOff x="576536" y="6049086"/>
            <a:chExt cx="1650814" cy="369332"/>
          </a:xfrm>
        </p:grpSpPr>
        <p:sp>
          <p:nvSpPr>
            <p:cNvPr id="228" name="Oval 19"/>
            <p:cNvSpPr>
              <a:spLocks noChangeArrowheads="1"/>
            </p:cNvSpPr>
            <p:nvPr/>
          </p:nvSpPr>
          <p:spPr bwMode="auto">
            <a:xfrm rot="5166377">
              <a:off x="505892" y="6188508"/>
              <a:ext cx="231775" cy="90488"/>
            </a:xfrm>
            <a:prstGeom prst="ellipse">
              <a:avLst/>
            </a:prstGeom>
            <a:solidFill>
              <a:srgbClr val="8E43D9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925690" y="60490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331646" y="1646114"/>
            <a:ext cx="6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OTU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1609553" y="1646114"/>
            <a:ext cx="8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</a:t>
            </a:r>
            <a:r>
              <a:rPr lang="en-US" dirty="0" smtClean="0"/>
              <a:t>: 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4447886" y="2321515"/>
            <a:ext cx="4089400" cy="3756641"/>
          </a:xfrm>
          <a:prstGeom prst="rect">
            <a:avLst/>
          </a:prstGeom>
          <a:solidFill>
            <a:srgbClr val="FFFFFF">
              <a:alpha val="5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2" name="Picture 191" descr="S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79" y="2334695"/>
            <a:ext cx="3419628" cy="2785686"/>
          </a:xfrm>
          <a:prstGeom prst="rect">
            <a:avLst/>
          </a:prstGeom>
          <a:solidFill>
            <a:srgbClr val="FFFFFF">
              <a:alpha val="51000"/>
            </a:srgbClr>
          </a:solidFill>
        </p:spPr>
      </p:pic>
      <p:sp>
        <p:nvSpPr>
          <p:cNvPr id="222" name="Slide Number Placeholder 2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0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57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Alpha diversity</a:t>
            </a:r>
            <a:endParaRPr lang="en-US" sz="3600" dirty="0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4800317" y="25845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 rot="20022151">
            <a:off x="50289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 rot="2981377">
            <a:off x="5090829" y="2598833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47241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 rot="17481161">
            <a:off x="4571716" y="2584546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4876517" y="27369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13073" y="3702948"/>
            <a:ext cx="2724150" cy="1835150"/>
            <a:chOff x="3612" y="2880"/>
            <a:chExt cx="1716" cy="1156"/>
          </a:xfrm>
        </p:grpSpPr>
        <p:sp>
          <p:nvSpPr>
            <p:cNvPr id="219" name="Freeform 10"/>
            <p:cNvSpPr>
              <a:spLocks/>
            </p:cNvSpPr>
            <p:nvPr/>
          </p:nvSpPr>
          <p:spPr bwMode="auto">
            <a:xfrm>
              <a:off x="3998" y="2880"/>
              <a:ext cx="1330" cy="1156"/>
            </a:xfrm>
            <a:custGeom>
              <a:avLst/>
              <a:gdLst/>
              <a:ahLst/>
              <a:cxnLst>
                <a:cxn ang="0">
                  <a:pos x="144" y="908"/>
                </a:cxn>
                <a:cxn ang="0">
                  <a:pos x="76" y="892"/>
                </a:cxn>
                <a:cxn ang="0">
                  <a:pos x="52" y="884"/>
                </a:cxn>
                <a:cxn ang="0">
                  <a:pos x="32" y="860"/>
                </a:cxn>
                <a:cxn ang="0">
                  <a:pos x="16" y="836"/>
                </a:cxn>
                <a:cxn ang="0">
                  <a:pos x="0" y="760"/>
                </a:cxn>
                <a:cxn ang="0">
                  <a:pos x="44" y="660"/>
                </a:cxn>
                <a:cxn ang="0">
                  <a:pos x="64" y="640"/>
                </a:cxn>
                <a:cxn ang="0">
                  <a:pos x="104" y="572"/>
                </a:cxn>
                <a:cxn ang="0">
                  <a:pos x="136" y="456"/>
                </a:cxn>
                <a:cxn ang="0">
                  <a:pos x="188" y="372"/>
                </a:cxn>
                <a:cxn ang="0">
                  <a:pos x="308" y="288"/>
                </a:cxn>
                <a:cxn ang="0">
                  <a:pos x="388" y="260"/>
                </a:cxn>
                <a:cxn ang="0">
                  <a:pos x="492" y="248"/>
                </a:cxn>
                <a:cxn ang="0">
                  <a:pos x="628" y="204"/>
                </a:cxn>
                <a:cxn ang="0">
                  <a:pos x="652" y="188"/>
                </a:cxn>
                <a:cxn ang="0">
                  <a:pos x="676" y="164"/>
                </a:cxn>
                <a:cxn ang="0">
                  <a:pos x="700" y="128"/>
                </a:cxn>
                <a:cxn ang="0">
                  <a:pos x="716" y="92"/>
                </a:cxn>
                <a:cxn ang="0">
                  <a:pos x="800" y="32"/>
                </a:cxn>
                <a:cxn ang="0">
                  <a:pos x="840" y="8"/>
                </a:cxn>
                <a:cxn ang="0">
                  <a:pos x="872" y="0"/>
                </a:cxn>
                <a:cxn ang="0">
                  <a:pos x="1016" y="4"/>
                </a:cxn>
                <a:cxn ang="0">
                  <a:pos x="1056" y="8"/>
                </a:cxn>
                <a:cxn ang="0">
                  <a:pos x="1080" y="16"/>
                </a:cxn>
                <a:cxn ang="0">
                  <a:pos x="1116" y="48"/>
                </a:cxn>
                <a:cxn ang="0">
                  <a:pos x="1140" y="100"/>
                </a:cxn>
                <a:cxn ang="0">
                  <a:pos x="1160" y="172"/>
                </a:cxn>
                <a:cxn ang="0">
                  <a:pos x="1136" y="364"/>
                </a:cxn>
                <a:cxn ang="0">
                  <a:pos x="1048" y="572"/>
                </a:cxn>
                <a:cxn ang="0">
                  <a:pos x="1008" y="644"/>
                </a:cxn>
                <a:cxn ang="0">
                  <a:pos x="952" y="744"/>
                </a:cxn>
                <a:cxn ang="0">
                  <a:pos x="916" y="800"/>
                </a:cxn>
                <a:cxn ang="0">
                  <a:pos x="736" y="924"/>
                </a:cxn>
                <a:cxn ang="0">
                  <a:pos x="680" y="948"/>
                </a:cxn>
                <a:cxn ang="0">
                  <a:pos x="604" y="956"/>
                </a:cxn>
                <a:cxn ang="0">
                  <a:pos x="532" y="964"/>
                </a:cxn>
                <a:cxn ang="0">
                  <a:pos x="228" y="948"/>
                </a:cxn>
                <a:cxn ang="0">
                  <a:pos x="116" y="900"/>
                </a:cxn>
                <a:cxn ang="0">
                  <a:pos x="144" y="908"/>
                </a:cxn>
              </a:cxnLst>
              <a:rect l="0" t="0" r="r" b="b"/>
              <a:pathLst>
                <a:path w="1163" h="964">
                  <a:moveTo>
                    <a:pt x="144" y="908"/>
                  </a:moveTo>
                  <a:cubicBezTo>
                    <a:pt x="121" y="903"/>
                    <a:pt x="97" y="899"/>
                    <a:pt x="76" y="892"/>
                  </a:cubicBezTo>
                  <a:cubicBezTo>
                    <a:pt x="68" y="889"/>
                    <a:pt x="52" y="884"/>
                    <a:pt x="52" y="884"/>
                  </a:cubicBezTo>
                  <a:cubicBezTo>
                    <a:pt x="23" y="841"/>
                    <a:pt x="67" y="906"/>
                    <a:pt x="32" y="860"/>
                  </a:cubicBezTo>
                  <a:cubicBezTo>
                    <a:pt x="26" y="852"/>
                    <a:pt x="16" y="836"/>
                    <a:pt x="16" y="836"/>
                  </a:cubicBezTo>
                  <a:cubicBezTo>
                    <a:pt x="9" y="810"/>
                    <a:pt x="5" y="785"/>
                    <a:pt x="0" y="760"/>
                  </a:cubicBezTo>
                  <a:cubicBezTo>
                    <a:pt x="6" y="719"/>
                    <a:pt x="8" y="683"/>
                    <a:pt x="44" y="660"/>
                  </a:cubicBezTo>
                  <a:cubicBezTo>
                    <a:pt x="65" y="628"/>
                    <a:pt x="37" y="666"/>
                    <a:pt x="64" y="640"/>
                  </a:cubicBezTo>
                  <a:cubicBezTo>
                    <a:pt x="81" y="622"/>
                    <a:pt x="93" y="593"/>
                    <a:pt x="104" y="572"/>
                  </a:cubicBezTo>
                  <a:cubicBezTo>
                    <a:pt x="121" y="537"/>
                    <a:pt x="124" y="493"/>
                    <a:pt x="136" y="456"/>
                  </a:cubicBezTo>
                  <a:cubicBezTo>
                    <a:pt x="146" y="420"/>
                    <a:pt x="148" y="381"/>
                    <a:pt x="188" y="372"/>
                  </a:cubicBezTo>
                  <a:cubicBezTo>
                    <a:pt x="221" y="349"/>
                    <a:pt x="273" y="299"/>
                    <a:pt x="308" y="288"/>
                  </a:cubicBezTo>
                  <a:cubicBezTo>
                    <a:pt x="334" y="279"/>
                    <a:pt x="361" y="266"/>
                    <a:pt x="388" y="260"/>
                  </a:cubicBezTo>
                  <a:cubicBezTo>
                    <a:pt x="420" y="251"/>
                    <a:pt x="459" y="250"/>
                    <a:pt x="492" y="248"/>
                  </a:cubicBezTo>
                  <a:cubicBezTo>
                    <a:pt x="543" y="237"/>
                    <a:pt x="583" y="233"/>
                    <a:pt x="628" y="204"/>
                  </a:cubicBezTo>
                  <a:cubicBezTo>
                    <a:pt x="636" y="198"/>
                    <a:pt x="645" y="194"/>
                    <a:pt x="652" y="188"/>
                  </a:cubicBezTo>
                  <a:cubicBezTo>
                    <a:pt x="660" y="180"/>
                    <a:pt x="676" y="164"/>
                    <a:pt x="676" y="164"/>
                  </a:cubicBezTo>
                  <a:cubicBezTo>
                    <a:pt x="681" y="148"/>
                    <a:pt x="693" y="142"/>
                    <a:pt x="700" y="128"/>
                  </a:cubicBezTo>
                  <a:cubicBezTo>
                    <a:pt x="704" y="117"/>
                    <a:pt x="706" y="100"/>
                    <a:pt x="716" y="92"/>
                  </a:cubicBezTo>
                  <a:cubicBezTo>
                    <a:pt x="741" y="69"/>
                    <a:pt x="773" y="53"/>
                    <a:pt x="800" y="32"/>
                  </a:cubicBezTo>
                  <a:cubicBezTo>
                    <a:pt x="811" y="22"/>
                    <a:pt x="825" y="12"/>
                    <a:pt x="840" y="8"/>
                  </a:cubicBezTo>
                  <a:cubicBezTo>
                    <a:pt x="850" y="5"/>
                    <a:pt x="872" y="0"/>
                    <a:pt x="872" y="0"/>
                  </a:cubicBezTo>
                  <a:cubicBezTo>
                    <a:pt x="920" y="1"/>
                    <a:pt x="968" y="1"/>
                    <a:pt x="1016" y="4"/>
                  </a:cubicBezTo>
                  <a:cubicBezTo>
                    <a:pt x="1029" y="4"/>
                    <a:pt x="1042" y="5"/>
                    <a:pt x="1056" y="8"/>
                  </a:cubicBezTo>
                  <a:cubicBezTo>
                    <a:pt x="1064" y="9"/>
                    <a:pt x="1080" y="16"/>
                    <a:pt x="1080" y="16"/>
                  </a:cubicBezTo>
                  <a:cubicBezTo>
                    <a:pt x="1094" y="26"/>
                    <a:pt x="1106" y="33"/>
                    <a:pt x="1116" y="48"/>
                  </a:cubicBezTo>
                  <a:cubicBezTo>
                    <a:pt x="1120" y="67"/>
                    <a:pt x="1132" y="80"/>
                    <a:pt x="1140" y="100"/>
                  </a:cubicBezTo>
                  <a:cubicBezTo>
                    <a:pt x="1148" y="122"/>
                    <a:pt x="1154" y="148"/>
                    <a:pt x="1160" y="172"/>
                  </a:cubicBezTo>
                  <a:cubicBezTo>
                    <a:pt x="1158" y="226"/>
                    <a:pt x="1163" y="309"/>
                    <a:pt x="1136" y="364"/>
                  </a:cubicBezTo>
                  <a:cubicBezTo>
                    <a:pt x="1121" y="437"/>
                    <a:pt x="1081" y="505"/>
                    <a:pt x="1048" y="572"/>
                  </a:cubicBezTo>
                  <a:cubicBezTo>
                    <a:pt x="1035" y="596"/>
                    <a:pt x="1027" y="624"/>
                    <a:pt x="1008" y="644"/>
                  </a:cubicBezTo>
                  <a:cubicBezTo>
                    <a:pt x="996" y="683"/>
                    <a:pt x="975" y="710"/>
                    <a:pt x="952" y="744"/>
                  </a:cubicBezTo>
                  <a:cubicBezTo>
                    <a:pt x="939" y="761"/>
                    <a:pt x="931" y="784"/>
                    <a:pt x="916" y="800"/>
                  </a:cubicBezTo>
                  <a:cubicBezTo>
                    <a:pt x="867" y="848"/>
                    <a:pt x="802" y="901"/>
                    <a:pt x="736" y="924"/>
                  </a:cubicBezTo>
                  <a:cubicBezTo>
                    <a:pt x="716" y="930"/>
                    <a:pt x="699" y="943"/>
                    <a:pt x="680" y="948"/>
                  </a:cubicBezTo>
                  <a:cubicBezTo>
                    <a:pt x="650" y="955"/>
                    <a:pt x="641" y="952"/>
                    <a:pt x="604" y="956"/>
                  </a:cubicBezTo>
                  <a:cubicBezTo>
                    <a:pt x="579" y="958"/>
                    <a:pt x="532" y="964"/>
                    <a:pt x="532" y="964"/>
                  </a:cubicBezTo>
                  <a:cubicBezTo>
                    <a:pt x="398" y="961"/>
                    <a:pt x="336" y="960"/>
                    <a:pt x="228" y="948"/>
                  </a:cubicBezTo>
                  <a:cubicBezTo>
                    <a:pt x="193" y="939"/>
                    <a:pt x="141" y="925"/>
                    <a:pt x="116" y="900"/>
                  </a:cubicBezTo>
                  <a:lnTo>
                    <a:pt x="144" y="908"/>
                  </a:ln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"/>
            <p:cNvSpPr>
              <a:spLocks/>
            </p:cNvSpPr>
            <p:nvPr/>
          </p:nvSpPr>
          <p:spPr bwMode="auto">
            <a:xfrm>
              <a:off x="3612" y="3622"/>
              <a:ext cx="464" cy="346"/>
            </a:xfrm>
            <a:custGeom>
              <a:avLst/>
              <a:gdLst/>
              <a:ahLst/>
              <a:cxnLst>
                <a:cxn ang="0">
                  <a:pos x="428" y="286"/>
                </a:cxn>
                <a:cxn ang="0">
                  <a:pos x="392" y="270"/>
                </a:cxn>
                <a:cxn ang="0">
                  <a:pos x="248" y="322"/>
                </a:cxn>
                <a:cxn ang="0">
                  <a:pos x="204" y="338"/>
                </a:cxn>
                <a:cxn ang="0">
                  <a:pos x="172" y="346"/>
                </a:cxn>
                <a:cxn ang="0">
                  <a:pos x="92" y="326"/>
                </a:cxn>
                <a:cxn ang="0">
                  <a:pos x="20" y="266"/>
                </a:cxn>
                <a:cxn ang="0">
                  <a:pos x="0" y="178"/>
                </a:cxn>
                <a:cxn ang="0">
                  <a:pos x="36" y="70"/>
                </a:cxn>
                <a:cxn ang="0">
                  <a:pos x="120" y="10"/>
                </a:cxn>
                <a:cxn ang="0">
                  <a:pos x="304" y="18"/>
                </a:cxn>
                <a:cxn ang="0">
                  <a:pos x="388" y="66"/>
                </a:cxn>
                <a:cxn ang="0">
                  <a:pos x="464" y="78"/>
                </a:cxn>
                <a:cxn ang="0">
                  <a:pos x="444" y="214"/>
                </a:cxn>
                <a:cxn ang="0">
                  <a:pos x="428" y="286"/>
                </a:cxn>
              </a:cxnLst>
              <a:rect l="0" t="0" r="r" b="b"/>
              <a:pathLst>
                <a:path w="464" h="346">
                  <a:moveTo>
                    <a:pt x="428" y="286"/>
                  </a:moveTo>
                  <a:cubicBezTo>
                    <a:pt x="417" y="278"/>
                    <a:pt x="392" y="270"/>
                    <a:pt x="392" y="270"/>
                  </a:cubicBezTo>
                  <a:cubicBezTo>
                    <a:pt x="339" y="277"/>
                    <a:pt x="296" y="303"/>
                    <a:pt x="248" y="322"/>
                  </a:cubicBezTo>
                  <a:cubicBezTo>
                    <a:pt x="233" y="327"/>
                    <a:pt x="219" y="333"/>
                    <a:pt x="204" y="338"/>
                  </a:cubicBezTo>
                  <a:cubicBezTo>
                    <a:pt x="193" y="340"/>
                    <a:pt x="172" y="346"/>
                    <a:pt x="172" y="346"/>
                  </a:cubicBezTo>
                  <a:cubicBezTo>
                    <a:pt x="144" y="341"/>
                    <a:pt x="118" y="332"/>
                    <a:pt x="92" y="326"/>
                  </a:cubicBezTo>
                  <a:cubicBezTo>
                    <a:pt x="66" y="309"/>
                    <a:pt x="32" y="295"/>
                    <a:pt x="20" y="266"/>
                  </a:cubicBezTo>
                  <a:cubicBezTo>
                    <a:pt x="7" y="237"/>
                    <a:pt x="9" y="206"/>
                    <a:pt x="0" y="178"/>
                  </a:cubicBezTo>
                  <a:cubicBezTo>
                    <a:pt x="2" y="140"/>
                    <a:pt x="1" y="93"/>
                    <a:pt x="36" y="70"/>
                  </a:cubicBezTo>
                  <a:cubicBezTo>
                    <a:pt x="46" y="53"/>
                    <a:pt x="100" y="16"/>
                    <a:pt x="120" y="10"/>
                  </a:cubicBezTo>
                  <a:cubicBezTo>
                    <a:pt x="195" y="11"/>
                    <a:pt x="243" y="0"/>
                    <a:pt x="304" y="18"/>
                  </a:cubicBezTo>
                  <a:cubicBezTo>
                    <a:pt x="335" y="26"/>
                    <a:pt x="358" y="56"/>
                    <a:pt x="388" y="66"/>
                  </a:cubicBezTo>
                  <a:cubicBezTo>
                    <a:pt x="428" y="79"/>
                    <a:pt x="403" y="73"/>
                    <a:pt x="464" y="78"/>
                  </a:cubicBezTo>
                  <a:cubicBezTo>
                    <a:pt x="452" y="122"/>
                    <a:pt x="450" y="168"/>
                    <a:pt x="444" y="214"/>
                  </a:cubicBezTo>
                  <a:cubicBezTo>
                    <a:pt x="440" y="238"/>
                    <a:pt x="428" y="260"/>
                    <a:pt x="428" y="286"/>
                  </a:cubicBez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Freeform 12"/>
          <p:cNvSpPr>
            <a:spLocks/>
          </p:cNvSpPr>
          <p:nvPr/>
        </p:nvSpPr>
        <p:spPr bwMode="auto">
          <a:xfrm>
            <a:off x="7427623" y="3474348"/>
            <a:ext cx="285750" cy="3175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36" y="160"/>
              </a:cxn>
              <a:cxn ang="0">
                <a:pos x="36" y="84"/>
              </a:cxn>
              <a:cxn ang="0">
                <a:pos x="36" y="16"/>
              </a:cxn>
              <a:cxn ang="0">
                <a:pos x="72" y="0"/>
              </a:cxn>
              <a:cxn ang="0">
                <a:pos x="148" y="48"/>
              </a:cxn>
              <a:cxn ang="0">
                <a:pos x="180" y="92"/>
              </a:cxn>
              <a:cxn ang="0">
                <a:pos x="176" y="160"/>
              </a:cxn>
              <a:cxn ang="0">
                <a:pos x="0" y="152"/>
              </a:cxn>
              <a:cxn ang="0">
                <a:pos x="48" y="200"/>
              </a:cxn>
            </a:cxnLst>
            <a:rect l="0" t="0" r="r" b="b"/>
            <a:pathLst>
              <a:path w="180" h="200">
                <a:moveTo>
                  <a:pt x="0" y="180"/>
                </a:moveTo>
                <a:cubicBezTo>
                  <a:pt x="13" y="175"/>
                  <a:pt x="36" y="160"/>
                  <a:pt x="36" y="160"/>
                </a:cubicBezTo>
                <a:cubicBezTo>
                  <a:pt x="45" y="132"/>
                  <a:pt x="45" y="113"/>
                  <a:pt x="36" y="84"/>
                </a:cubicBezTo>
                <a:cubicBezTo>
                  <a:pt x="33" y="63"/>
                  <a:pt x="27" y="36"/>
                  <a:pt x="36" y="16"/>
                </a:cubicBezTo>
                <a:cubicBezTo>
                  <a:pt x="40" y="3"/>
                  <a:pt x="72" y="0"/>
                  <a:pt x="72" y="0"/>
                </a:cubicBezTo>
                <a:cubicBezTo>
                  <a:pt x="102" y="10"/>
                  <a:pt x="121" y="30"/>
                  <a:pt x="148" y="48"/>
                </a:cubicBezTo>
                <a:cubicBezTo>
                  <a:pt x="159" y="65"/>
                  <a:pt x="173" y="71"/>
                  <a:pt x="180" y="92"/>
                </a:cubicBezTo>
                <a:cubicBezTo>
                  <a:pt x="175" y="151"/>
                  <a:pt x="176" y="129"/>
                  <a:pt x="176" y="160"/>
                </a:cubicBezTo>
                <a:lnTo>
                  <a:pt x="0" y="152"/>
                </a:lnTo>
                <a:lnTo>
                  <a:pt x="48" y="200"/>
                </a:ln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3"/>
          <p:cNvSpPr>
            <a:spLocks noChangeArrowheads="1"/>
          </p:cNvSpPr>
          <p:nvPr/>
        </p:nvSpPr>
        <p:spPr bwMode="auto">
          <a:xfrm rot="1102600">
            <a:off x="5925848" y="4717361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4"/>
          <p:cNvSpPr>
            <a:spLocks noChangeArrowheads="1"/>
          </p:cNvSpPr>
          <p:nvPr/>
        </p:nvSpPr>
        <p:spPr bwMode="auto">
          <a:xfrm>
            <a:off x="6941848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5"/>
          <p:cNvSpPr>
            <a:spLocks noChangeArrowheads="1"/>
          </p:cNvSpPr>
          <p:nvPr/>
        </p:nvSpPr>
        <p:spPr bwMode="auto">
          <a:xfrm>
            <a:off x="7732423" y="37029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6"/>
          <p:cNvSpPr>
            <a:spLocks/>
          </p:cNvSpPr>
          <p:nvPr/>
        </p:nvSpPr>
        <p:spPr bwMode="auto">
          <a:xfrm>
            <a:off x="7283160" y="3818836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7"/>
          <p:cNvSpPr>
            <a:spLocks/>
          </p:cNvSpPr>
          <p:nvPr/>
        </p:nvSpPr>
        <p:spPr bwMode="auto">
          <a:xfrm rot="3533757">
            <a:off x="6187785" y="3799785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8"/>
          <p:cNvSpPr>
            <a:spLocks noChangeArrowheads="1"/>
          </p:cNvSpPr>
          <p:nvPr/>
        </p:nvSpPr>
        <p:spPr bwMode="auto">
          <a:xfrm rot="19101987">
            <a:off x="6360823" y="4236348"/>
            <a:ext cx="1809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9"/>
          <p:cNvSpPr>
            <a:spLocks noChangeArrowheads="1"/>
          </p:cNvSpPr>
          <p:nvPr/>
        </p:nvSpPr>
        <p:spPr bwMode="auto">
          <a:xfrm rot="5166377">
            <a:off x="6057610" y="4525273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208423" y="4236348"/>
            <a:ext cx="990600" cy="711200"/>
          </a:xfrm>
          <a:custGeom>
            <a:avLst/>
            <a:gdLst/>
            <a:ahLst/>
            <a:cxnLst>
              <a:cxn ang="0">
                <a:pos x="46" y="384"/>
              </a:cxn>
              <a:cxn ang="0">
                <a:pos x="50" y="328"/>
              </a:cxn>
              <a:cxn ang="0">
                <a:pos x="54" y="252"/>
              </a:cxn>
              <a:cxn ang="0">
                <a:pos x="78" y="180"/>
              </a:cxn>
              <a:cxn ang="0">
                <a:pos x="90" y="136"/>
              </a:cxn>
              <a:cxn ang="0">
                <a:pos x="102" y="124"/>
              </a:cxn>
              <a:cxn ang="0">
                <a:pos x="126" y="88"/>
              </a:cxn>
              <a:cxn ang="0">
                <a:pos x="254" y="24"/>
              </a:cxn>
              <a:cxn ang="0">
                <a:pos x="298" y="8"/>
              </a:cxn>
              <a:cxn ang="0">
                <a:pos x="330" y="0"/>
              </a:cxn>
              <a:cxn ang="0">
                <a:pos x="422" y="12"/>
              </a:cxn>
              <a:cxn ang="0">
                <a:pos x="518" y="8"/>
              </a:cxn>
              <a:cxn ang="0">
                <a:pos x="574" y="84"/>
              </a:cxn>
              <a:cxn ang="0">
                <a:pos x="370" y="264"/>
              </a:cxn>
              <a:cxn ang="0">
                <a:pos x="266" y="300"/>
              </a:cxn>
              <a:cxn ang="0">
                <a:pos x="22" y="400"/>
              </a:cxn>
              <a:cxn ang="0">
                <a:pos x="30" y="356"/>
              </a:cxn>
              <a:cxn ang="0">
                <a:pos x="46" y="324"/>
              </a:cxn>
            </a:cxnLst>
            <a:rect l="0" t="0" r="r" b="b"/>
            <a:pathLst>
              <a:path w="574" h="400">
                <a:moveTo>
                  <a:pt x="46" y="384"/>
                </a:moveTo>
                <a:cubicBezTo>
                  <a:pt x="52" y="364"/>
                  <a:pt x="43" y="347"/>
                  <a:pt x="50" y="328"/>
                </a:cubicBezTo>
                <a:cubicBezTo>
                  <a:pt x="51" y="302"/>
                  <a:pt x="50" y="277"/>
                  <a:pt x="54" y="252"/>
                </a:cubicBezTo>
                <a:cubicBezTo>
                  <a:pt x="56" y="227"/>
                  <a:pt x="72" y="203"/>
                  <a:pt x="78" y="180"/>
                </a:cubicBezTo>
                <a:cubicBezTo>
                  <a:pt x="81" y="165"/>
                  <a:pt x="81" y="148"/>
                  <a:pt x="90" y="136"/>
                </a:cubicBezTo>
                <a:cubicBezTo>
                  <a:pt x="93" y="131"/>
                  <a:pt x="98" y="128"/>
                  <a:pt x="102" y="124"/>
                </a:cubicBezTo>
                <a:cubicBezTo>
                  <a:pt x="110" y="112"/>
                  <a:pt x="114" y="96"/>
                  <a:pt x="126" y="88"/>
                </a:cubicBezTo>
                <a:cubicBezTo>
                  <a:pt x="167" y="60"/>
                  <a:pt x="204" y="34"/>
                  <a:pt x="254" y="24"/>
                </a:cubicBezTo>
                <a:cubicBezTo>
                  <a:pt x="270" y="20"/>
                  <a:pt x="282" y="13"/>
                  <a:pt x="298" y="8"/>
                </a:cubicBezTo>
                <a:cubicBezTo>
                  <a:pt x="308" y="4"/>
                  <a:pt x="330" y="0"/>
                  <a:pt x="330" y="0"/>
                </a:cubicBezTo>
                <a:cubicBezTo>
                  <a:pt x="364" y="2"/>
                  <a:pt x="389" y="6"/>
                  <a:pt x="422" y="12"/>
                </a:cubicBezTo>
                <a:cubicBezTo>
                  <a:pt x="454" y="10"/>
                  <a:pt x="485" y="8"/>
                  <a:pt x="518" y="8"/>
                </a:cubicBezTo>
                <a:cubicBezTo>
                  <a:pt x="540" y="8"/>
                  <a:pt x="564" y="65"/>
                  <a:pt x="574" y="84"/>
                </a:cubicBezTo>
                <a:cubicBezTo>
                  <a:pt x="556" y="171"/>
                  <a:pt x="455" y="246"/>
                  <a:pt x="370" y="264"/>
                </a:cubicBezTo>
                <a:cubicBezTo>
                  <a:pt x="337" y="280"/>
                  <a:pt x="301" y="294"/>
                  <a:pt x="266" y="300"/>
                </a:cubicBezTo>
                <a:cubicBezTo>
                  <a:pt x="184" y="332"/>
                  <a:pt x="100" y="360"/>
                  <a:pt x="22" y="400"/>
                </a:cubicBezTo>
                <a:cubicBezTo>
                  <a:pt x="13" y="373"/>
                  <a:pt x="0" y="375"/>
                  <a:pt x="30" y="356"/>
                </a:cubicBezTo>
                <a:cubicBezTo>
                  <a:pt x="39" y="328"/>
                  <a:pt x="32" y="337"/>
                  <a:pt x="46" y="324"/>
                </a:cubicBez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1"/>
          <p:cNvSpPr>
            <a:spLocks/>
          </p:cNvSpPr>
          <p:nvPr/>
        </p:nvSpPr>
        <p:spPr bwMode="auto">
          <a:xfrm>
            <a:off x="6741823" y="4007748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22"/>
          <p:cNvSpPr>
            <a:spLocks noChangeArrowheads="1"/>
          </p:cNvSpPr>
          <p:nvPr/>
        </p:nvSpPr>
        <p:spPr bwMode="auto">
          <a:xfrm>
            <a:off x="7122823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23"/>
          <p:cNvSpPr>
            <a:spLocks noChangeArrowheads="1"/>
          </p:cNvSpPr>
          <p:nvPr/>
        </p:nvSpPr>
        <p:spPr bwMode="auto">
          <a:xfrm>
            <a:off x="7213310" y="3891861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6933910" y="4163323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 rot="6226640">
            <a:off x="6122698" y="4325248"/>
            <a:ext cx="233363" cy="88900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 rot="2539288">
            <a:off x="5746460" y="5065023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 rot="14044362">
            <a:off x="4798723" y="4299848"/>
            <a:ext cx="314325" cy="115888"/>
            <a:chOff x="3480" y="3456"/>
            <a:chExt cx="168" cy="48"/>
          </a:xfrm>
        </p:grpSpPr>
        <p:sp>
          <p:nvSpPr>
            <p:cNvPr id="217" name="Oval 28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9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141623" y="4541148"/>
            <a:ext cx="314325" cy="115888"/>
            <a:chOff x="3480" y="3456"/>
            <a:chExt cx="168" cy="48"/>
          </a:xfrm>
        </p:grpSpPr>
        <p:sp>
          <p:nvSpPr>
            <p:cNvPr id="215" name="Oval 31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2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37"/>
          <p:cNvGrpSpPr>
            <a:grpSpLocks/>
          </p:cNvGrpSpPr>
          <p:nvPr/>
        </p:nvGrpSpPr>
        <p:grpSpPr bwMode="auto">
          <a:xfrm rot="1333008">
            <a:off x="5522623" y="4388748"/>
            <a:ext cx="314325" cy="115888"/>
            <a:chOff x="3480" y="3456"/>
            <a:chExt cx="168" cy="48"/>
          </a:xfrm>
        </p:grpSpPr>
        <p:sp>
          <p:nvSpPr>
            <p:cNvPr id="213" name="Oval 34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141623" y="4160148"/>
            <a:ext cx="314325" cy="115888"/>
            <a:chOff x="3480" y="3456"/>
            <a:chExt cx="168" cy="48"/>
          </a:xfrm>
        </p:grpSpPr>
        <p:sp>
          <p:nvSpPr>
            <p:cNvPr id="211" name="Oval 37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8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675023" y="4083948"/>
            <a:ext cx="314325" cy="115888"/>
            <a:chOff x="3480" y="3456"/>
            <a:chExt cx="168" cy="48"/>
          </a:xfrm>
        </p:grpSpPr>
        <p:sp>
          <p:nvSpPr>
            <p:cNvPr id="209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Oval 42"/>
          <p:cNvSpPr>
            <a:spLocks noChangeArrowheads="1"/>
          </p:cNvSpPr>
          <p:nvPr/>
        </p:nvSpPr>
        <p:spPr bwMode="auto">
          <a:xfrm>
            <a:off x="6056023" y="5303148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67"/>
          <p:cNvSpPr>
            <a:spLocks noChangeArrowheads="1"/>
          </p:cNvSpPr>
          <p:nvPr/>
        </p:nvSpPr>
        <p:spPr bwMode="auto">
          <a:xfrm>
            <a:off x="7580023" y="3550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68"/>
          <p:cNvSpPr>
            <a:spLocks noChangeArrowheads="1"/>
          </p:cNvSpPr>
          <p:nvPr/>
        </p:nvSpPr>
        <p:spPr bwMode="auto">
          <a:xfrm>
            <a:off x="7503823" y="34743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69"/>
          <p:cNvSpPr>
            <a:spLocks noChangeArrowheads="1"/>
          </p:cNvSpPr>
          <p:nvPr/>
        </p:nvSpPr>
        <p:spPr bwMode="auto">
          <a:xfrm>
            <a:off x="7427623" y="3626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70"/>
          <p:cNvSpPr>
            <a:spLocks noChangeArrowheads="1"/>
          </p:cNvSpPr>
          <p:nvPr/>
        </p:nvSpPr>
        <p:spPr bwMode="auto">
          <a:xfrm>
            <a:off x="7548273" y="3677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71"/>
          <p:cNvSpPr>
            <a:spLocks noChangeArrowheads="1"/>
          </p:cNvSpPr>
          <p:nvPr/>
        </p:nvSpPr>
        <p:spPr bwMode="auto">
          <a:xfrm>
            <a:off x="5522623" y="51507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72"/>
          <p:cNvSpPr>
            <a:spLocks noChangeArrowheads="1"/>
          </p:cNvSpPr>
          <p:nvPr/>
        </p:nvSpPr>
        <p:spPr bwMode="auto">
          <a:xfrm>
            <a:off x="5522623" y="49983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73"/>
          <p:cNvSpPr>
            <a:spLocks noChangeArrowheads="1"/>
          </p:cNvSpPr>
          <p:nvPr/>
        </p:nvSpPr>
        <p:spPr bwMode="auto">
          <a:xfrm rot="18497410">
            <a:off x="5363873" y="509359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74"/>
          <p:cNvSpPr>
            <a:spLocks noChangeArrowheads="1"/>
          </p:cNvSpPr>
          <p:nvPr/>
        </p:nvSpPr>
        <p:spPr bwMode="auto">
          <a:xfrm rot="18497410">
            <a:off x="5675023" y="52396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75"/>
          <p:cNvSpPr>
            <a:spLocks noChangeArrowheads="1"/>
          </p:cNvSpPr>
          <p:nvPr/>
        </p:nvSpPr>
        <p:spPr bwMode="auto">
          <a:xfrm>
            <a:off x="5446423" y="5303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76"/>
          <p:cNvSpPr>
            <a:spLocks noChangeArrowheads="1"/>
          </p:cNvSpPr>
          <p:nvPr/>
        </p:nvSpPr>
        <p:spPr bwMode="auto">
          <a:xfrm>
            <a:off x="56750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77"/>
          <p:cNvSpPr>
            <a:spLocks noChangeArrowheads="1"/>
          </p:cNvSpPr>
          <p:nvPr/>
        </p:nvSpPr>
        <p:spPr bwMode="auto">
          <a:xfrm>
            <a:off x="53702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78"/>
          <p:cNvSpPr>
            <a:spLocks noChangeArrowheads="1"/>
          </p:cNvSpPr>
          <p:nvPr/>
        </p:nvSpPr>
        <p:spPr bwMode="auto">
          <a:xfrm>
            <a:off x="5294023" y="52269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83"/>
          <p:cNvSpPr>
            <a:spLocks noChangeArrowheads="1"/>
          </p:cNvSpPr>
          <p:nvPr/>
        </p:nvSpPr>
        <p:spPr bwMode="auto">
          <a:xfrm>
            <a:off x="5217823" y="504279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59" name="Oval 84"/>
          <p:cNvSpPr>
            <a:spLocks noChangeArrowheads="1"/>
          </p:cNvSpPr>
          <p:nvPr/>
        </p:nvSpPr>
        <p:spPr bwMode="auto">
          <a:xfrm>
            <a:off x="5649623" y="5049148"/>
            <a:ext cx="10160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0" name="Oval 85"/>
          <p:cNvSpPr>
            <a:spLocks noChangeArrowheads="1"/>
          </p:cNvSpPr>
          <p:nvPr/>
        </p:nvSpPr>
        <p:spPr bwMode="auto">
          <a:xfrm>
            <a:off x="5440073" y="51888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1" name="Oval 86"/>
          <p:cNvSpPr>
            <a:spLocks noChangeArrowheads="1"/>
          </p:cNvSpPr>
          <p:nvPr/>
        </p:nvSpPr>
        <p:spPr bwMode="auto">
          <a:xfrm>
            <a:off x="5598823" y="53031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5" name="Freeform 90"/>
          <p:cNvSpPr>
            <a:spLocks/>
          </p:cNvSpPr>
          <p:nvPr/>
        </p:nvSpPr>
        <p:spPr bwMode="auto">
          <a:xfrm>
            <a:off x="6132223" y="4769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91"/>
          <p:cNvSpPr>
            <a:spLocks/>
          </p:cNvSpPr>
          <p:nvPr/>
        </p:nvSpPr>
        <p:spPr bwMode="auto">
          <a:xfrm>
            <a:off x="6741823" y="4388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01"/>
          <p:cNvSpPr>
            <a:spLocks noChangeArrowheads="1"/>
          </p:cNvSpPr>
          <p:nvPr/>
        </p:nvSpPr>
        <p:spPr bwMode="auto">
          <a:xfrm>
            <a:off x="7961023" y="39315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39"/>
          <p:cNvSpPr>
            <a:spLocks/>
          </p:cNvSpPr>
          <p:nvPr/>
        </p:nvSpPr>
        <p:spPr bwMode="auto">
          <a:xfrm>
            <a:off x="6171910" y="4172848"/>
            <a:ext cx="1968500" cy="1473200"/>
          </a:xfrm>
          <a:custGeom>
            <a:avLst/>
            <a:gdLst/>
            <a:ahLst/>
            <a:cxnLst>
              <a:cxn ang="0">
                <a:pos x="1240" y="104"/>
              </a:cxn>
              <a:cxn ang="0">
                <a:pos x="1112" y="56"/>
              </a:cxn>
              <a:cxn ang="0">
                <a:pos x="992" y="0"/>
              </a:cxn>
              <a:cxn ang="0">
                <a:pos x="784" y="32"/>
              </a:cxn>
              <a:cxn ang="0">
                <a:pos x="696" y="88"/>
              </a:cxn>
              <a:cxn ang="0">
                <a:pos x="664" y="104"/>
              </a:cxn>
              <a:cxn ang="0">
                <a:pos x="616" y="152"/>
              </a:cxn>
              <a:cxn ang="0">
                <a:pos x="592" y="224"/>
              </a:cxn>
              <a:cxn ang="0">
                <a:pos x="480" y="336"/>
              </a:cxn>
              <a:cxn ang="0">
                <a:pos x="408" y="392"/>
              </a:cxn>
              <a:cxn ang="0">
                <a:pos x="264" y="456"/>
              </a:cxn>
              <a:cxn ang="0">
                <a:pos x="0" y="592"/>
              </a:cxn>
              <a:cxn ang="0">
                <a:pos x="96" y="832"/>
              </a:cxn>
              <a:cxn ang="0">
                <a:pos x="240" y="928"/>
              </a:cxn>
              <a:cxn ang="0">
                <a:pos x="624" y="928"/>
              </a:cxn>
              <a:cxn ang="0">
                <a:pos x="960" y="688"/>
              </a:cxn>
              <a:cxn ang="0">
                <a:pos x="1200" y="256"/>
              </a:cxn>
              <a:cxn ang="0">
                <a:pos x="1240" y="104"/>
              </a:cxn>
            </a:cxnLst>
            <a:rect l="0" t="0" r="r" b="b"/>
            <a:pathLst>
              <a:path w="1240" h="928">
                <a:moveTo>
                  <a:pt x="1240" y="104"/>
                </a:moveTo>
                <a:cubicBezTo>
                  <a:pt x="1201" y="78"/>
                  <a:pt x="1149" y="81"/>
                  <a:pt x="1112" y="56"/>
                </a:cubicBezTo>
                <a:cubicBezTo>
                  <a:pt x="1083" y="36"/>
                  <a:pt x="1026" y="11"/>
                  <a:pt x="992" y="0"/>
                </a:cubicBezTo>
                <a:cubicBezTo>
                  <a:pt x="918" y="6"/>
                  <a:pt x="855" y="17"/>
                  <a:pt x="784" y="32"/>
                </a:cubicBezTo>
                <a:cubicBezTo>
                  <a:pt x="751" y="48"/>
                  <a:pt x="726" y="68"/>
                  <a:pt x="696" y="88"/>
                </a:cubicBezTo>
                <a:cubicBezTo>
                  <a:pt x="685" y="94"/>
                  <a:pt x="673" y="96"/>
                  <a:pt x="664" y="104"/>
                </a:cubicBezTo>
                <a:cubicBezTo>
                  <a:pt x="646" y="118"/>
                  <a:pt x="616" y="152"/>
                  <a:pt x="616" y="152"/>
                </a:cubicBezTo>
                <a:cubicBezTo>
                  <a:pt x="608" y="176"/>
                  <a:pt x="609" y="206"/>
                  <a:pt x="592" y="224"/>
                </a:cubicBezTo>
                <a:cubicBezTo>
                  <a:pt x="554" y="261"/>
                  <a:pt x="519" y="303"/>
                  <a:pt x="480" y="336"/>
                </a:cubicBezTo>
                <a:cubicBezTo>
                  <a:pt x="452" y="359"/>
                  <a:pt x="448" y="378"/>
                  <a:pt x="408" y="392"/>
                </a:cubicBezTo>
                <a:cubicBezTo>
                  <a:pt x="358" y="408"/>
                  <a:pt x="316" y="406"/>
                  <a:pt x="264" y="456"/>
                </a:cubicBezTo>
                <a:lnTo>
                  <a:pt x="0" y="592"/>
                </a:lnTo>
                <a:lnTo>
                  <a:pt x="96" y="832"/>
                </a:lnTo>
                <a:lnTo>
                  <a:pt x="240" y="928"/>
                </a:lnTo>
                <a:lnTo>
                  <a:pt x="624" y="928"/>
                </a:lnTo>
                <a:lnTo>
                  <a:pt x="960" y="688"/>
                </a:lnTo>
                <a:lnTo>
                  <a:pt x="1200" y="256"/>
                </a:lnTo>
                <a:lnTo>
                  <a:pt x="1240" y="10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40"/>
          <p:cNvSpPr>
            <a:spLocks noChangeArrowheads="1"/>
          </p:cNvSpPr>
          <p:nvPr/>
        </p:nvSpPr>
        <p:spPr bwMode="auto">
          <a:xfrm>
            <a:off x="7619710" y="39696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41"/>
          <p:cNvSpPr>
            <a:spLocks noChangeArrowheads="1"/>
          </p:cNvSpPr>
          <p:nvPr/>
        </p:nvSpPr>
        <p:spPr bwMode="auto">
          <a:xfrm>
            <a:off x="7848310" y="41220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42"/>
          <p:cNvSpPr>
            <a:spLocks noChangeArrowheads="1"/>
          </p:cNvSpPr>
          <p:nvPr/>
        </p:nvSpPr>
        <p:spPr bwMode="auto">
          <a:xfrm>
            <a:off x="7772110" y="38934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7046623" y="3384638"/>
            <a:ext cx="171450" cy="304800"/>
            <a:chOff x="4440" y="2520"/>
            <a:chExt cx="108" cy="192"/>
          </a:xfrm>
        </p:grpSpPr>
        <p:sp>
          <p:nvSpPr>
            <p:cNvPr id="262" name="Oval 44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7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8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9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0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1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2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779923" y="3498938"/>
            <a:ext cx="171450" cy="304800"/>
            <a:chOff x="4440" y="2520"/>
            <a:chExt cx="108" cy="192"/>
          </a:xfrm>
        </p:grpSpPr>
        <p:sp>
          <p:nvSpPr>
            <p:cNvPr id="251" name="Oval 56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7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8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9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60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1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2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3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4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5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6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48"/>
          <p:cNvGrpSpPr>
            <a:grpSpLocks/>
          </p:cNvGrpSpPr>
          <p:nvPr/>
        </p:nvGrpSpPr>
        <p:grpSpPr bwMode="auto">
          <a:xfrm rot="3418065">
            <a:off x="6554498" y="3190963"/>
            <a:ext cx="171450" cy="304800"/>
            <a:chOff x="4440" y="2520"/>
            <a:chExt cx="108" cy="192"/>
          </a:xfrm>
        </p:grpSpPr>
        <p:sp>
          <p:nvSpPr>
            <p:cNvPr id="240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60"/>
          <p:cNvGrpSpPr>
            <a:grpSpLocks/>
          </p:cNvGrpSpPr>
          <p:nvPr/>
        </p:nvGrpSpPr>
        <p:grpSpPr bwMode="auto">
          <a:xfrm rot="20683361">
            <a:off x="7084723" y="3041738"/>
            <a:ext cx="171450" cy="304800"/>
            <a:chOff x="4440" y="2520"/>
            <a:chExt cx="108" cy="192"/>
          </a:xfrm>
        </p:grpSpPr>
        <p:sp>
          <p:nvSpPr>
            <p:cNvPr id="229" name="Oval 161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2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3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4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5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6596430" y="38037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457200" y="1214015"/>
            <a:ext cx="661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Evenness</a:t>
            </a:r>
            <a:r>
              <a:rPr lang="en-US" dirty="0" smtClean="0"/>
              <a:t>: What is the distribution of abundances in the community? 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4447886" y="2332627"/>
            <a:ext cx="4089400" cy="3756641"/>
          </a:xfrm>
          <a:prstGeom prst="rect">
            <a:avLst/>
          </a:prstGeom>
          <a:solidFill>
            <a:srgbClr val="FFFF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1182728" y="1910834"/>
            <a:ext cx="11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Less even</a:t>
            </a:r>
            <a:endParaRPr lang="en-US" b="1" i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6522798" y="1910834"/>
            <a:ext cx="126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More even</a:t>
            </a:r>
            <a:endParaRPr lang="en-US" b="1" i="1" dirty="0"/>
          </a:p>
        </p:txBody>
      </p:sp>
      <p:cxnSp>
        <p:nvCxnSpPr>
          <p:cNvPr id="177" name="Straight Arrow Connector 176"/>
          <p:cNvCxnSpPr/>
          <p:nvPr/>
        </p:nvCxnSpPr>
        <p:spPr>
          <a:xfrm flipV="1">
            <a:off x="2481385" y="2082800"/>
            <a:ext cx="3685763" cy="12700"/>
          </a:xfrm>
          <a:prstGeom prst="straightConnector1">
            <a:avLst/>
          </a:prstGeom>
          <a:ln w="47625" cap="flat" cmpd="sng" algn="ctr">
            <a:solidFill>
              <a:srgbClr val="C0504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016000" y="6089268"/>
            <a:ext cx="3557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Common metric = </a:t>
            </a:r>
            <a:r>
              <a:rPr lang="en-US" dirty="0" err="1" smtClean="0"/>
              <a:t>Pielou’s</a:t>
            </a:r>
            <a:r>
              <a:rPr lang="en-US" dirty="0" smtClean="0"/>
              <a:t> evenness</a:t>
            </a:r>
            <a:endParaRPr lang="en-US" dirty="0"/>
          </a:p>
        </p:txBody>
      </p:sp>
      <p:pic>
        <p:nvPicPr>
          <p:cNvPr id="136" name="Picture 135" descr="SADpa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1508"/>
            <a:ext cx="8027698" cy="2234559"/>
          </a:xfrm>
          <a:prstGeom prst="rect">
            <a:avLst/>
          </a:prstGeom>
        </p:spPr>
      </p:pic>
      <p:sp>
        <p:nvSpPr>
          <p:cNvPr id="137" name="Slide Number Placeholder 1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9357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Alpha diversity</a:t>
            </a:r>
            <a:endParaRPr lang="en-US" sz="3600" dirty="0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4800317" y="25845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 rot="20022151">
            <a:off x="50289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 rot="2981377">
            <a:off x="5090829" y="2598833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47241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 rot="17481161">
            <a:off x="4571716" y="2584546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4876517" y="27369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13073" y="3702948"/>
            <a:ext cx="2724150" cy="1835150"/>
            <a:chOff x="3612" y="2880"/>
            <a:chExt cx="1716" cy="1156"/>
          </a:xfrm>
        </p:grpSpPr>
        <p:sp>
          <p:nvSpPr>
            <p:cNvPr id="219" name="Freeform 10"/>
            <p:cNvSpPr>
              <a:spLocks/>
            </p:cNvSpPr>
            <p:nvPr/>
          </p:nvSpPr>
          <p:spPr bwMode="auto">
            <a:xfrm>
              <a:off x="3998" y="2880"/>
              <a:ext cx="1330" cy="1156"/>
            </a:xfrm>
            <a:custGeom>
              <a:avLst/>
              <a:gdLst/>
              <a:ahLst/>
              <a:cxnLst>
                <a:cxn ang="0">
                  <a:pos x="144" y="908"/>
                </a:cxn>
                <a:cxn ang="0">
                  <a:pos x="76" y="892"/>
                </a:cxn>
                <a:cxn ang="0">
                  <a:pos x="52" y="884"/>
                </a:cxn>
                <a:cxn ang="0">
                  <a:pos x="32" y="860"/>
                </a:cxn>
                <a:cxn ang="0">
                  <a:pos x="16" y="836"/>
                </a:cxn>
                <a:cxn ang="0">
                  <a:pos x="0" y="760"/>
                </a:cxn>
                <a:cxn ang="0">
                  <a:pos x="44" y="660"/>
                </a:cxn>
                <a:cxn ang="0">
                  <a:pos x="64" y="640"/>
                </a:cxn>
                <a:cxn ang="0">
                  <a:pos x="104" y="572"/>
                </a:cxn>
                <a:cxn ang="0">
                  <a:pos x="136" y="456"/>
                </a:cxn>
                <a:cxn ang="0">
                  <a:pos x="188" y="372"/>
                </a:cxn>
                <a:cxn ang="0">
                  <a:pos x="308" y="288"/>
                </a:cxn>
                <a:cxn ang="0">
                  <a:pos x="388" y="260"/>
                </a:cxn>
                <a:cxn ang="0">
                  <a:pos x="492" y="248"/>
                </a:cxn>
                <a:cxn ang="0">
                  <a:pos x="628" y="204"/>
                </a:cxn>
                <a:cxn ang="0">
                  <a:pos x="652" y="188"/>
                </a:cxn>
                <a:cxn ang="0">
                  <a:pos x="676" y="164"/>
                </a:cxn>
                <a:cxn ang="0">
                  <a:pos x="700" y="128"/>
                </a:cxn>
                <a:cxn ang="0">
                  <a:pos x="716" y="92"/>
                </a:cxn>
                <a:cxn ang="0">
                  <a:pos x="800" y="32"/>
                </a:cxn>
                <a:cxn ang="0">
                  <a:pos x="840" y="8"/>
                </a:cxn>
                <a:cxn ang="0">
                  <a:pos x="872" y="0"/>
                </a:cxn>
                <a:cxn ang="0">
                  <a:pos x="1016" y="4"/>
                </a:cxn>
                <a:cxn ang="0">
                  <a:pos x="1056" y="8"/>
                </a:cxn>
                <a:cxn ang="0">
                  <a:pos x="1080" y="16"/>
                </a:cxn>
                <a:cxn ang="0">
                  <a:pos x="1116" y="48"/>
                </a:cxn>
                <a:cxn ang="0">
                  <a:pos x="1140" y="100"/>
                </a:cxn>
                <a:cxn ang="0">
                  <a:pos x="1160" y="172"/>
                </a:cxn>
                <a:cxn ang="0">
                  <a:pos x="1136" y="364"/>
                </a:cxn>
                <a:cxn ang="0">
                  <a:pos x="1048" y="572"/>
                </a:cxn>
                <a:cxn ang="0">
                  <a:pos x="1008" y="644"/>
                </a:cxn>
                <a:cxn ang="0">
                  <a:pos x="952" y="744"/>
                </a:cxn>
                <a:cxn ang="0">
                  <a:pos x="916" y="800"/>
                </a:cxn>
                <a:cxn ang="0">
                  <a:pos x="736" y="924"/>
                </a:cxn>
                <a:cxn ang="0">
                  <a:pos x="680" y="948"/>
                </a:cxn>
                <a:cxn ang="0">
                  <a:pos x="604" y="956"/>
                </a:cxn>
                <a:cxn ang="0">
                  <a:pos x="532" y="964"/>
                </a:cxn>
                <a:cxn ang="0">
                  <a:pos x="228" y="948"/>
                </a:cxn>
                <a:cxn ang="0">
                  <a:pos x="116" y="900"/>
                </a:cxn>
                <a:cxn ang="0">
                  <a:pos x="144" y="908"/>
                </a:cxn>
              </a:cxnLst>
              <a:rect l="0" t="0" r="r" b="b"/>
              <a:pathLst>
                <a:path w="1163" h="964">
                  <a:moveTo>
                    <a:pt x="144" y="908"/>
                  </a:moveTo>
                  <a:cubicBezTo>
                    <a:pt x="121" y="903"/>
                    <a:pt x="97" y="899"/>
                    <a:pt x="76" y="892"/>
                  </a:cubicBezTo>
                  <a:cubicBezTo>
                    <a:pt x="68" y="889"/>
                    <a:pt x="52" y="884"/>
                    <a:pt x="52" y="884"/>
                  </a:cubicBezTo>
                  <a:cubicBezTo>
                    <a:pt x="23" y="841"/>
                    <a:pt x="67" y="906"/>
                    <a:pt x="32" y="860"/>
                  </a:cubicBezTo>
                  <a:cubicBezTo>
                    <a:pt x="26" y="852"/>
                    <a:pt x="16" y="836"/>
                    <a:pt x="16" y="836"/>
                  </a:cubicBezTo>
                  <a:cubicBezTo>
                    <a:pt x="9" y="810"/>
                    <a:pt x="5" y="785"/>
                    <a:pt x="0" y="760"/>
                  </a:cubicBezTo>
                  <a:cubicBezTo>
                    <a:pt x="6" y="719"/>
                    <a:pt x="8" y="683"/>
                    <a:pt x="44" y="660"/>
                  </a:cubicBezTo>
                  <a:cubicBezTo>
                    <a:pt x="65" y="628"/>
                    <a:pt x="37" y="666"/>
                    <a:pt x="64" y="640"/>
                  </a:cubicBezTo>
                  <a:cubicBezTo>
                    <a:pt x="81" y="622"/>
                    <a:pt x="93" y="593"/>
                    <a:pt x="104" y="572"/>
                  </a:cubicBezTo>
                  <a:cubicBezTo>
                    <a:pt x="121" y="537"/>
                    <a:pt x="124" y="493"/>
                    <a:pt x="136" y="456"/>
                  </a:cubicBezTo>
                  <a:cubicBezTo>
                    <a:pt x="146" y="420"/>
                    <a:pt x="148" y="381"/>
                    <a:pt x="188" y="372"/>
                  </a:cubicBezTo>
                  <a:cubicBezTo>
                    <a:pt x="221" y="349"/>
                    <a:pt x="273" y="299"/>
                    <a:pt x="308" y="288"/>
                  </a:cubicBezTo>
                  <a:cubicBezTo>
                    <a:pt x="334" y="279"/>
                    <a:pt x="361" y="266"/>
                    <a:pt x="388" y="260"/>
                  </a:cubicBezTo>
                  <a:cubicBezTo>
                    <a:pt x="420" y="251"/>
                    <a:pt x="459" y="250"/>
                    <a:pt x="492" y="248"/>
                  </a:cubicBezTo>
                  <a:cubicBezTo>
                    <a:pt x="543" y="237"/>
                    <a:pt x="583" y="233"/>
                    <a:pt x="628" y="204"/>
                  </a:cubicBezTo>
                  <a:cubicBezTo>
                    <a:pt x="636" y="198"/>
                    <a:pt x="645" y="194"/>
                    <a:pt x="652" y="188"/>
                  </a:cubicBezTo>
                  <a:cubicBezTo>
                    <a:pt x="660" y="180"/>
                    <a:pt x="676" y="164"/>
                    <a:pt x="676" y="164"/>
                  </a:cubicBezTo>
                  <a:cubicBezTo>
                    <a:pt x="681" y="148"/>
                    <a:pt x="693" y="142"/>
                    <a:pt x="700" y="128"/>
                  </a:cubicBezTo>
                  <a:cubicBezTo>
                    <a:pt x="704" y="117"/>
                    <a:pt x="706" y="100"/>
                    <a:pt x="716" y="92"/>
                  </a:cubicBezTo>
                  <a:cubicBezTo>
                    <a:pt x="741" y="69"/>
                    <a:pt x="773" y="53"/>
                    <a:pt x="800" y="32"/>
                  </a:cubicBezTo>
                  <a:cubicBezTo>
                    <a:pt x="811" y="22"/>
                    <a:pt x="825" y="12"/>
                    <a:pt x="840" y="8"/>
                  </a:cubicBezTo>
                  <a:cubicBezTo>
                    <a:pt x="850" y="5"/>
                    <a:pt x="872" y="0"/>
                    <a:pt x="872" y="0"/>
                  </a:cubicBezTo>
                  <a:cubicBezTo>
                    <a:pt x="920" y="1"/>
                    <a:pt x="968" y="1"/>
                    <a:pt x="1016" y="4"/>
                  </a:cubicBezTo>
                  <a:cubicBezTo>
                    <a:pt x="1029" y="4"/>
                    <a:pt x="1042" y="5"/>
                    <a:pt x="1056" y="8"/>
                  </a:cubicBezTo>
                  <a:cubicBezTo>
                    <a:pt x="1064" y="9"/>
                    <a:pt x="1080" y="16"/>
                    <a:pt x="1080" y="16"/>
                  </a:cubicBezTo>
                  <a:cubicBezTo>
                    <a:pt x="1094" y="26"/>
                    <a:pt x="1106" y="33"/>
                    <a:pt x="1116" y="48"/>
                  </a:cubicBezTo>
                  <a:cubicBezTo>
                    <a:pt x="1120" y="67"/>
                    <a:pt x="1132" y="80"/>
                    <a:pt x="1140" y="100"/>
                  </a:cubicBezTo>
                  <a:cubicBezTo>
                    <a:pt x="1148" y="122"/>
                    <a:pt x="1154" y="148"/>
                    <a:pt x="1160" y="172"/>
                  </a:cubicBezTo>
                  <a:cubicBezTo>
                    <a:pt x="1158" y="226"/>
                    <a:pt x="1163" y="309"/>
                    <a:pt x="1136" y="364"/>
                  </a:cubicBezTo>
                  <a:cubicBezTo>
                    <a:pt x="1121" y="437"/>
                    <a:pt x="1081" y="505"/>
                    <a:pt x="1048" y="572"/>
                  </a:cubicBezTo>
                  <a:cubicBezTo>
                    <a:pt x="1035" y="596"/>
                    <a:pt x="1027" y="624"/>
                    <a:pt x="1008" y="644"/>
                  </a:cubicBezTo>
                  <a:cubicBezTo>
                    <a:pt x="996" y="683"/>
                    <a:pt x="975" y="710"/>
                    <a:pt x="952" y="744"/>
                  </a:cubicBezTo>
                  <a:cubicBezTo>
                    <a:pt x="939" y="761"/>
                    <a:pt x="931" y="784"/>
                    <a:pt x="916" y="800"/>
                  </a:cubicBezTo>
                  <a:cubicBezTo>
                    <a:pt x="867" y="848"/>
                    <a:pt x="802" y="901"/>
                    <a:pt x="736" y="924"/>
                  </a:cubicBezTo>
                  <a:cubicBezTo>
                    <a:pt x="716" y="930"/>
                    <a:pt x="699" y="943"/>
                    <a:pt x="680" y="948"/>
                  </a:cubicBezTo>
                  <a:cubicBezTo>
                    <a:pt x="650" y="955"/>
                    <a:pt x="641" y="952"/>
                    <a:pt x="604" y="956"/>
                  </a:cubicBezTo>
                  <a:cubicBezTo>
                    <a:pt x="579" y="958"/>
                    <a:pt x="532" y="964"/>
                    <a:pt x="532" y="964"/>
                  </a:cubicBezTo>
                  <a:cubicBezTo>
                    <a:pt x="398" y="961"/>
                    <a:pt x="336" y="960"/>
                    <a:pt x="228" y="948"/>
                  </a:cubicBezTo>
                  <a:cubicBezTo>
                    <a:pt x="193" y="939"/>
                    <a:pt x="141" y="925"/>
                    <a:pt x="116" y="900"/>
                  </a:cubicBezTo>
                  <a:lnTo>
                    <a:pt x="144" y="908"/>
                  </a:ln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"/>
            <p:cNvSpPr>
              <a:spLocks/>
            </p:cNvSpPr>
            <p:nvPr/>
          </p:nvSpPr>
          <p:spPr bwMode="auto">
            <a:xfrm>
              <a:off x="3612" y="3622"/>
              <a:ext cx="464" cy="346"/>
            </a:xfrm>
            <a:custGeom>
              <a:avLst/>
              <a:gdLst/>
              <a:ahLst/>
              <a:cxnLst>
                <a:cxn ang="0">
                  <a:pos x="428" y="286"/>
                </a:cxn>
                <a:cxn ang="0">
                  <a:pos x="392" y="270"/>
                </a:cxn>
                <a:cxn ang="0">
                  <a:pos x="248" y="322"/>
                </a:cxn>
                <a:cxn ang="0">
                  <a:pos x="204" y="338"/>
                </a:cxn>
                <a:cxn ang="0">
                  <a:pos x="172" y="346"/>
                </a:cxn>
                <a:cxn ang="0">
                  <a:pos x="92" y="326"/>
                </a:cxn>
                <a:cxn ang="0">
                  <a:pos x="20" y="266"/>
                </a:cxn>
                <a:cxn ang="0">
                  <a:pos x="0" y="178"/>
                </a:cxn>
                <a:cxn ang="0">
                  <a:pos x="36" y="70"/>
                </a:cxn>
                <a:cxn ang="0">
                  <a:pos x="120" y="10"/>
                </a:cxn>
                <a:cxn ang="0">
                  <a:pos x="304" y="18"/>
                </a:cxn>
                <a:cxn ang="0">
                  <a:pos x="388" y="66"/>
                </a:cxn>
                <a:cxn ang="0">
                  <a:pos x="464" y="78"/>
                </a:cxn>
                <a:cxn ang="0">
                  <a:pos x="444" y="214"/>
                </a:cxn>
                <a:cxn ang="0">
                  <a:pos x="428" y="286"/>
                </a:cxn>
              </a:cxnLst>
              <a:rect l="0" t="0" r="r" b="b"/>
              <a:pathLst>
                <a:path w="464" h="346">
                  <a:moveTo>
                    <a:pt x="428" y="286"/>
                  </a:moveTo>
                  <a:cubicBezTo>
                    <a:pt x="417" y="278"/>
                    <a:pt x="392" y="270"/>
                    <a:pt x="392" y="270"/>
                  </a:cubicBezTo>
                  <a:cubicBezTo>
                    <a:pt x="339" y="277"/>
                    <a:pt x="296" y="303"/>
                    <a:pt x="248" y="322"/>
                  </a:cubicBezTo>
                  <a:cubicBezTo>
                    <a:pt x="233" y="327"/>
                    <a:pt x="219" y="333"/>
                    <a:pt x="204" y="338"/>
                  </a:cubicBezTo>
                  <a:cubicBezTo>
                    <a:pt x="193" y="340"/>
                    <a:pt x="172" y="346"/>
                    <a:pt x="172" y="346"/>
                  </a:cubicBezTo>
                  <a:cubicBezTo>
                    <a:pt x="144" y="341"/>
                    <a:pt x="118" y="332"/>
                    <a:pt x="92" y="326"/>
                  </a:cubicBezTo>
                  <a:cubicBezTo>
                    <a:pt x="66" y="309"/>
                    <a:pt x="32" y="295"/>
                    <a:pt x="20" y="266"/>
                  </a:cubicBezTo>
                  <a:cubicBezTo>
                    <a:pt x="7" y="237"/>
                    <a:pt x="9" y="206"/>
                    <a:pt x="0" y="178"/>
                  </a:cubicBezTo>
                  <a:cubicBezTo>
                    <a:pt x="2" y="140"/>
                    <a:pt x="1" y="93"/>
                    <a:pt x="36" y="70"/>
                  </a:cubicBezTo>
                  <a:cubicBezTo>
                    <a:pt x="46" y="53"/>
                    <a:pt x="100" y="16"/>
                    <a:pt x="120" y="10"/>
                  </a:cubicBezTo>
                  <a:cubicBezTo>
                    <a:pt x="195" y="11"/>
                    <a:pt x="243" y="0"/>
                    <a:pt x="304" y="18"/>
                  </a:cubicBezTo>
                  <a:cubicBezTo>
                    <a:pt x="335" y="26"/>
                    <a:pt x="358" y="56"/>
                    <a:pt x="388" y="66"/>
                  </a:cubicBezTo>
                  <a:cubicBezTo>
                    <a:pt x="428" y="79"/>
                    <a:pt x="403" y="73"/>
                    <a:pt x="464" y="78"/>
                  </a:cubicBezTo>
                  <a:cubicBezTo>
                    <a:pt x="452" y="122"/>
                    <a:pt x="450" y="168"/>
                    <a:pt x="444" y="214"/>
                  </a:cubicBezTo>
                  <a:cubicBezTo>
                    <a:pt x="440" y="238"/>
                    <a:pt x="428" y="260"/>
                    <a:pt x="428" y="286"/>
                  </a:cubicBez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Freeform 12"/>
          <p:cNvSpPr>
            <a:spLocks/>
          </p:cNvSpPr>
          <p:nvPr/>
        </p:nvSpPr>
        <p:spPr bwMode="auto">
          <a:xfrm>
            <a:off x="7427623" y="3474348"/>
            <a:ext cx="285750" cy="3175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36" y="160"/>
              </a:cxn>
              <a:cxn ang="0">
                <a:pos x="36" y="84"/>
              </a:cxn>
              <a:cxn ang="0">
                <a:pos x="36" y="16"/>
              </a:cxn>
              <a:cxn ang="0">
                <a:pos x="72" y="0"/>
              </a:cxn>
              <a:cxn ang="0">
                <a:pos x="148" y="48"/>
              </a:cxn>
              <a:cxn ang="0">
                <a:pos x="180" y="92"/>
              </a:cxn>
              <a:cxn ang="0">
                <a:pos x="176" y="160"/>
              </a:cxn>
              <a:cxn ang="0">
                <a:pos x="0" y="152"/>
              </a:cxn>
              <a:cxn ang="0">
                <a:pos x="48" y="200"/>
              </a:cxn>
            </a:cxnLst>
            <a:rect l="0" t="0" r="r" b="b"/>
            <a:pathLst>
              <a:path w="180" h="200">
                <a:moveTo>
                  <a:pt x="0" y="180"/>
                </a:moveTo>
                <a:cubicBezTo>
                  <a:pt x="13" y="175"/>
                  <a:pt x="36" y="160"/>
                  <a:pt x="36" y="160"/>
                </a:cubicBezTo>
                <a:cubicBezTo>
                  <a:pt x="45" y="132"/>
                  <a:pt x="45" y="113"/>
                  <a:pt x="36" y="84"/>
                </a:cubicBezTo>
                <a:cubicBezTo>
                  <a:pt x="33" y="63"/>
                  <a:pt x="27" y="36"/>
                  <a:pt x="36" y="16"/>
                </a:cubicBezTo>
                <a:cubicBezTo>
                  <a:pt x="40" y="3"/>
                  <a:pt x="72" y="0"/>
                  <a:pt x="72" y="0"/>
                </a:cubicBezTo>
                <a:cubicBezTo>
                  <a:pt x="102" y="10"/>
                  <a:pt x="121" y="30"/>
                  <a:pt x="148" y="48"/>
                </a:cubicBezTo>
                <a:cubicBezTo>
                  <a:pt x="159" y="65"/>
                  <a:pt x="173" y="71"/>
                  <a:pt x="180" y="92"/>
                </a:cubicBezTo>
                <a:cubicBezTo>
                  <a:pt x="175" y="151"/>
                  <a:pt x="176" y="129"/>
                  <a:pt x="176" y="160"/>
                </a:cubicBezTo>
                <a:lnTo>
                  <a:pt x="0" y="152"/>
                </a:lnTo>
                <a:lnTo>
                  <a:pt x="48" y="200"/>
                </a:ln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3"/>
          <p:cNvSpPr>
            <a:spLocks noChangeArrowheads="1"/>
          </p:cNvSpPr>
          <p:nvPr/>
        </p:nvSpPr>
        <p:spPr bwMode="auto">
          <a:xfrm rot="1102600">
            <a:off x="5925848" y="4717361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4"/>
          <p:cNvSpPr>
            <a:spLocks noChangeArrowheads="1"/>
          </p:cNvSpPr>
          <p:nvPr/>
        </p:nvSpPr>
        <p:spPr bwMode="auto">
          <a:xfrm>
            <a:off x="6941848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5"/>
          <p:cNvSpPr>
            <a:spLocks noChangeArrowheads="1"/>
          </p:cNvSpPr>
          <p:nvPr/>
        </p:nvSpPr>
        <p:spPr bwMode="auto">
          <a:xfrm>
            <a:off x="7732423" y="37029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6"/>
          <p:cNvSpPr>
            <a:spLocks/>
          </p:cNvSpPr>
          <p:nvPr/>
        </p:nvSpPr>
        <p:spPr bwMode="auto">
          <a:xfrm>
            <a:off x="7283160" y="3818836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7"/>
          <p:cNvSpPr>
            <a:spLocks/>
          </p:cNvSpPr>
          <p:nvPr/>
        </p:nvSpPr>
        <p:spPr bwMode="auto">
          <a:xfrm rot="3533757">
            <a:off x="6187785" y="3799785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8"/>
          <p:cNvSpPr>
            <a:spLocks noChangeArrowheads="1"/>
          </p:cNvSpPr>
          <p:nvPr/>
        </p:nvSpPr>
        <p:spPr bwMode="auto">
          <a:xfrm rot="19101987">
            <a:off x="6360823" y="4236348"/>
            <a:ext cx="1809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9"/>
          <p:cNvSpPr>
            <a:spLocks noChangeArrowheads="1"/>
          </p:cNvSpPr>
          <p:nvPr/>
        </p:nvSpPr>
        <p:spPr bwMode="auto">
          <a:xfrm rot="5166377">
            <a:off x="6057610" y="4525273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208423" y="4236348"/>
            <a:ext cx="990600" cy="711200"/>
          </a:xfrm>
          <a:custGeom>
            <a:avLst/>
            <a:gdLst/>
            <a:ahLst/>
            <a:cxnLst>
              <a:cxn ang="0">
                <a:pos x="46" y="384"/>
              </a:cxn>
              <a:cxn ang="0">
                <a:pos x="50" y="328"/>
              </a:cxn>
              <a:cxn ang="0">
                <a:pos x="54" y="252"/>
              </a:cxn>
              <a:cxn ang="0">
                <a:pos x="78" y="180"/>
              </a:cxn>
              <a:cxn ang="0">
                <a:pos x="90" y="136"/>
              </a:cxn>
              <a:cxn ang="0">
                <a:pos x="102" y="124"/>
              </a:cxn>
              <a:cxn ang="0">
                <a:pos x="126" y="88"/>
              </a:cxn>
              <a:cxn ang="0">
                <a:pos x="254" y="24"/>
              </a:cxn>
              <a:cxn ang="0">
                <a:pos x="298" y="8"/>
              </a:cxn>
              <a:cxn ang="0">
                <a:pos x="330" y="0"/>
              </a:cxn>
              <a:cxn ang="0">
                <a:pos x="422" y="12"/>
              </a:cxn>
              <a:cxn ang="0">
                <a:pos x="518" y="8"/>
              </a:cxn>
              <a:cxn ang="0">
                <a:pos x="574" y="84"/>
              </a:cxn>
              <a:cxn ang="0">
                <a:pos x="370" y="264"/>
              </a:cxn>
              <a:cxn ang="0">
                <a:pos x="266" y="300"/>
              </a:cxn>
              <a:cxn ang="0">
                <a:pos x="22" y="400"/>
              </a:cxn>
              <a:cxn ang="0">
                <a:pos x="30" y="356"/>
              </a:cxn>
              <a:cxn ang="0">
                <a:pos x="46" y="324"/>
              </a:cxn>
            </a:cxnLst>
            <a:rect l="0" t="0" r="r" b="b"/>
            <a:pathLst>
              <a:path w="574" h="400">
                <a:moveTo>
                  <a:pt x="46" y="384"/>
                </a:moveTo>
                <a:cubicBezTo>
                  <a:pt x="52" y="364"/>
                  <a:pt x="43" y="347"/>
                  <a:pt x="50" y="328"/>
                </a:cubicBezTo>
                <a:cubicBezTo>
                  <a:pt x="51" y="302"/>
                  <a:pt x="50" y="277"/>
                  <a:pt x="54" y="252"/>
                </a:cubicBezTo>
                <a:cubicBezTo>
                  <a:pt x="56" y="227"/>
                  <a:pt x="72" y="203"/>
                  <a:pt x="78" y="180"/>
                </a:cubicBezTo>
                <a:cubicBezTo>
                  <a:pt x="81" y="165"/>
                  <a:pt x="81" y="148"/>
                  <a:pt x="90" y="136"/>
                </a:cubicBezTo>
                <a:cubicBezTo>
                  <a:pt x="93" y="131"/>
                  <a:pt x="98" y="128"/>
                  <a:pt x="102" y="124"/>
                </a:cubicBezTo>
                <a:cubicBezTo>
                  <a:pt x="110" y="112"/>
                  <a:pt x="114" y="96"/>
                  <a:pt x="126" y="88"/>
                </a:cubicBezTo>
                <a:cubicBezTo>
                  <a:pt x="167" y="60"/>
                  <a:pt x="204" y="34"/>
                  <a:pt x="254" y="24"/>
                </a:cubicBezTo>
                <a:cubicBezTo>
                  <a:pt x="270" y="20"/>
                  <a:pt x="282" y="13"/>
                  <a:pt x="298" y="8"/>
                </a:cubicBezTo>
                <a:cubicBezTo>
                  <a:pt x="308" y="4"/>
                  <a:pt x="330" y="0"/>
                  <a:pt x="330" y="0"/>
                </a:cubicBezTo>
                <a:cubicBezTo>
                  <a:pt x="364" y="2"/>
                  <a:pt x="389" y="6"/>
                  <a:pt x="422" y="12"/>
                </a:cubicBezTo>
                <a:cubicBezTo>
                  <a:pt x="454" y="10"/>
                  <a:pt x="485" y="8"/>
                  <a:pt x="518" y="8"/>
                </a:cubicBezTo>
                <a:cubicBezTo>
                  <a:pt x="540" y="8"/>
                  <a:pt x="564" y="65"/>
                  <a:pt x="574" y="84"/>
                </a:cubicBezTo>
                <a:cubicBezTo>
                  <a:pt x="556" y="171"/>
                  <a:pt x="455" y="246"/>
                  <a:pt x="370" y="264"/>
                </a:cubicBezTo>
                <a:cubicBezTo>
                  <a:pt x="337" y="280"/>
                  <a:pt x="301" y="294"/>
                  <a:pt x="266" y="300"/>
                </a:cubicBezTo>
                <a:cubicBezTo>
                  <a:pt x="184" y="332"/>
                  <a:pt x="100" y="360"/>
                  <a:pt x="22" y="400"/>
                </a:cubicBezTo>
                <a:cubicBezTo>
                  <a:pt x="13" y="373"/>
                  <a:pt x="0" y="375"/>
                  <a:pt x="30" y="356"/>
                </a:cubicBezTo>
                <a:cubicBezTo>
                  <a:pt x="39" y="328"/>
                  <a:pt x="32" y="337"/>
                  <a:pt x="46" y="324"/>
                </a:cubicBez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1"/>
          <p:cNvSpPr>
            <a:spLocks/>
          </p:cNvSpPr>
          <p:nvPr/>
        </p:nvSpPr>
        <p:spPr bwMode="auto">
          <a:xfrm>
            <a:off x="6741823" y="4007748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22"/>
          <p:cNvSpPr>
            <a:spLocks noChangeArrowheads="1"/>
          </p:cNvSpPr>
          <p:nvPr/>
        </p:nvSpPr>
        <p:spPr bwMode="auto">
          <a:xfrm>
            <a:off x="7122823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23"/>
          <p:cNvSpPr>
            <a:spLocks noChangeArrowheads="1"/>
          </p:cNvSpPr>
          <p:nvPr/>
        </p:nvSpPr>
        <p:spPr bwMode="auto">
          <a:xfrm>
            <a:off x="7213310" y="3891861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6933910" y="4163323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 rot="6226640">
            <a:off x="6122698" y="4325248"/>
            <a:ext cx="233363" cy="88900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 rot="2539288">
            <a:off x="5746460" y="5065023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 rot="14044362">
            <a:off x="4798723" y="4299848"/>
            <a:ext cx="314325" cy="115888"/>
            <a:chOff x="3480" y="3456"/>
            <a:chExt cx="168" cy="48"/>
          </a:xfrm>
        </p:grpSpPr>
        <p:sp>
          <p:nvSpPr>
            <p:cNvPr id="217" name="Oval 28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9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141623" y="4541148"/>
            <a:ext cx="314325" cy="115888"/>
            <a:chOff x="3480" y="3456"/>
            <a:chExt cx="168" cy="48"/>
          </a:xfrm>
        </p:grpSpPr>
        <p:sp>
          <p:nvSpPr>
            <p:cNvPr id="215" name="Oval 31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2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37"/>
          <p:cNvGrpSpPr>
            <a:grpSpLocks/>
          </p:cNvGrpSpPr>
          <p:nvPr/>
        </p:nvGrpSpPr>
        <p:grpSpPr bwMode="auto">
          <a:xfrm rot="1333008">
            <a:off x="5522623" y="4388748"/>
            <a:ext cx="314325" cy="115888"/>
            <a:chOff x="3480" y="3456"/>
            <a:chExt cx="168" cy="48"/>
          </a:xfrm>
        </p:grpSpPr>
        <p:sp>
          <p:nvSpPr>
            <p:cNvPr id="213" name="Oval 34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141623" y="4160148"/>
            <a:ext cx="314325" cy="115888"/>
            <a:chOff x="3480" y="3456"/>
            <a:chExt cx="168" cy="48"/>
          </a:xfrm>
        </p:grpSpPr>
        <p:sp>
          <p:nvSpPr>
            <p:cNvPr id="211" name="Oval 37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8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675023" y="4083948"/>
            <a:ext cx="314325" cy="115888"/>
            <a:chOff x="3480" y="3456"/>
            <a:chExt cx="168" cy="48"/>
          </a:xfrm>
        </p:grpSpPr>
        <p:sp>
          <p:nvSpPr>
            <p:cNvPr id="209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Oval 42"/>
          <p:cNvSpPr>
            <a:spLocks noChangeArrowheads="1"/>
          </p:cNvSpPr>
          <p:nvPr/>
        </p:nvSpPr>
        <p:spPr bwMode="auto">
          <a:xfrm>
            <a:off x="6056023" y="5303148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67"/>
          <p:cNvSpPr>
            <a:spLocks noChangeArrowheads="1"/>
          </p:cNvSpPr>
          <p:nvPr/>
        </p:nvSpPr>
        <p:spPr bwMode="auto">
          <a:xfrm>
            <a:off x="7580023" y="3550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68"/>
          <p:cNvSpPr>
            <a:spLocks noChangeArrowheads="1"/>
          </p:cNvSpPr>
          <p:nvPr/>
        </p:nvSpPr>
        <p:spPr bwMode="auto">
          <a:xfrm>
            <a:off x="7503823" y="34743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69"/>
          <p:cNvSpPr>
            <a:spLocks noChangeArrowheads="1"/>
          </p:cNvSpPr>
          <p:nvPr/>
        </p:nvSpPr>
        <p:spPr bwMode="auto">
          <a:xfrm>
            <a:off x="7427623" y="3626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70"/>
          <p:cNvSpPr>
            <a:spLocks noChangeArrowheads="1"/>
          </p:cNvSpPr>
          <p:nvPr/>
        </p:nvSpPr>
        <p:spPr bwMode="auto">
          <a:xfrm>
            <a:off x="7548273" y="3677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71"/>
          <p:cNvSpPr>
            <a:spLocks noChangeArrowheads="1"/>
          </p:cNvSpPr>
          <p:nvPr/>
        </p:nvSpPr>
        <p:spPr bwMode="auto">
          <a:xfrm>
            <a:off x="5522623" y="51507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72"/>
          <p:cNvSpPr>
            <a:spLocks noChangeArrowheads="1"/>
          </p:cNvSpPr>
          <p:nvPr/>
        </p:nvSpPr>
        <p:spPr bwMode="auto">
          <a:xfrm>
            <a:off x="5522623" y="49983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73"/>
          <p:cNvSpPr>
            <a:spLocks noChangeArrowheads="1"/>
          </p:cNvSpPr>
          <p:nvPr/>
        </p:nvSpPr>
        <p:spPr bwMode="auto">
          <a:xfrm rot="18497410">
            <a:off x="5363873" y="509359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74"/>
          <p:cNvSpPr>
            <a:spLocks noChangeArrowheads="1"/>
          </p:cNvSpPr>
          <p:nvPr/>
        </p:nvSpPr>
        <p:spPr bwMode="auto">
          <a:xfrm rot="18497410">
            <a:off x="5675023" y="52396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75"/>
          <p:cNvSpPr>
            <a:spLocks noChangeArrowheads="1"/>
          </p:cNvSpPr>
          <p:nvPr/>
        </p:nvSpPr>
        <p:spPr bwMode="auto">
          <a:xfrm>
            <a:off x="5446423" y="5303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76"/>
          <p:cNvSpPr>
            <a:spLocks noChangeArrowheads="1"/>
          </p:cNvSpPr>
          <p:nvPr/>
        </p:nvSpPr>
        <p:spPr bwMode="auto">
          <a:xfrm>
            <a:off x="56750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77"/>
          <p:cNvSpPr>
            <a:spLocks noChangeArrowheads="1"/>
          </p:cNvSpPr>
          <p:nvPr/>
        </p:nvSpPr>
        <p:spPr bwMode="auto">
          <a:xfrm>
            <a:off x="53702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78"/>
          <p:cNvSpPr>
            <a:spLocks noChangeArrowheads="1"/>
          </p:cNvSpPr>
          <p:nvPr/>
        </p:nvSpPr>
        <p:spPr bwMode="auto">
          <a:xfrm>
            <a:off x="5294023" y="52269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83"/>
          <p:cNvSpPr>
            <a:spLocks noChangeArrowheads="1"/>
          </p:cNvSpPr>
          <p:nvPr/>
        </p:nvSpPr>
        <p:spPr bwMode="auto">
          <a:xfrm>
            <a:off x="5217823" y="504279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59" name="Oval 84"/>
          <p:cNvSpPr>
            <a:spLocks noChangeArrowheads="1"/>
          </p:cNvSpPr>
          <p:nvPr/>
        </p:nvSpPr>
        <p:spPr bwMode="auto">
          <a:xfrm>
            <a:off x="5649623" y="5049148"/>
            <a:ext cx="10160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0" name="Oval 85"/>
          <p:cNvSpPr>
            <a:spLocks noChangeArrowheads="1"/>
          </p:cNvSpPr>
          <p:nvPr/>
        </p:nvSpPr>
        <p:spPr bwMode="auto">
          <a:xfrm>
            <a:off x="5440073" y="51888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1" name="Oval 86"/>
          <p:cNvSpPr>
            <a:spLocks noChangeArrowheads="1"/>
          </p:cNvSpPr>
          <p:nvPr/>
        </p:nvSpPr>
        <p:spPr bwMode="auto">
          <a:xfrm>
            <a:off x="5598823" y="53031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5" name="Freeform 90"/>
          <p:cNvSpPr>
            <a:spLocks/>
          </p:cNvSpPr>
          <p:nvPr/>
        </p:nvSpPr>
        <p:spPr bwMode="auto">
          <a:xfrm>
            <a:off x="6132223" y="4769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91"/>
          <p:cNvSpPr>
            <a:spLocks/>
          </p:cNvSpPr>
          <p:nvPr/>
        </p:nvSpPr>
        <p:spPr bwMode="auto">
          <a:xfrm>
            <a:off x="6741823" y="4388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01"/>
          <p:cNvSpPr>
            <a:spLocks noChangeArrowheads="1"/>
          </p:cNvSpPr>
          <p:nvPr/>
        </p:nvSpPr>
        <p:spPr bwMode="auto">
          <a:xfrm>
            <a:off x="7961023" y="39315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39"/>
          <p:cNvSpPr>
            <a:spLocks/>
          </p:cNvSpPr>
          <p:nvPr/>
        </p:nvSpPr>
        <p:spPr bwMode="auto">
          <a:xfrm>
            <a:off x="6171910" y="4172848"/>
            <a:ext cx="1968500" cy="1473200"/>
          </a:xfrm>
          <a:custGeom>
            <a:avLst/>
            <a:gdLst/>
            <a:ahLst/>
            <a:cxnLst>
              <a:cxn ang="0">
                <a:pos x="1240" y="104"/>
              </a:cxn>
              <a:cxn ang="0">
                <a:pos x="1112" y="56"/>
              </a:cxn>
              <a:cxn ang="0">
                <a:pos x="992" y="0"/>
              </a:cxn>
              <a:cxn ang="0">
                <a:pos x="784" y="32"/>
              </a:cxn>
              <a:cxn ang="0">
                <a:pos x="696" y="88"/>
              </a:cxn>
              <a:cxn ang="0">
                <a:pos x="664" y="104"/>
              </a:cxn>
              <a:cxn ang="0">
                <a:pos x="616" y="152"/>
              </a:cxn>
              <a:cxn ang="0">
                <a:pos x="592" y="224"/>
              </a:cxn>
              <a:cxn ang="0">
                <a:pos x="480" y="336"/>
              </a:cxn>
              <a:cxn ang="0">
                <a:pos x="408" y="392"/>
              </a:cxn>
              <a:cxn ang="0">
                <a:pos x="264" y="456"/>
              </a:cxn>
              <a:cxn ang="0">
                <a:pos x="0" y="592"/>
              </a:cxn>
              <a:cxn ang="0">
                <a:pos x="96" y="832"/>
              </a:cxn>
              <a:cxn ang="0">
                <a:pos x="240" y="928"/>
              </a:cxn>
              <a:cxn ang="0">
                <a:pos x="624" y="928"/>
              </a:cxn>
              <a:cxn ang="0">
                <a:pos x="960" y="688"/>
              </a:cxn>
              <a:cxn ang="0">
                <a:pos x="1200" y="256"/>
              </a:cxn>
              <a:cxn ang="0">
                <a:pos x="1240" y="104"/>
              </a:cxn>
            </a:cxnLst>
            <a:rect l="0" t="0" r="r" b="b"/>
            <a:pathLst>
              <a:path w="1240" h="928">
                <a:moveTo>
                  <a:pt x="1240" y="104"/>
                </a:moveTo>
                <a:cubicBezTo>
                  <a:pt x="1201" y="78"/>
                  <a:pt x="1149" y="81"/>
                  <a:pt x="1112" y="56"/>
                </a:cubicBezTo>
                <a:cubicBezTo>
                  <a:pt x="1083" y="36"/>
                  <a:pt x="1026" y="11"/>
                  <a:pt x="992" y="0"/>
                </a:cubicBezTo>
                <a:cubicBezTo>
                  <a:pt x="918" y="6"/>
                  <a:pt x="855" y="17"/>
                  <a:pt x="784" y="32"/>
                </a:cubicBezTo>
                <a:cubicBezTo>
                  <a:pt x="751" y="48"/>
                  <a:pt x="726" y="68"/>
                  <a:pt x="696" y="88"/>
                </a:cubicBezTo>
                <a:cubicBezTo>
                  <a:pt x="685" y="94"/>
                  <a:pt x="673" y="96"/>
                  <a:pt x="664" y="104"/>
                </a:cubicBezTo>
                <a:cubicBezTo>
                  <a:pt x="646" y="118"/>
                  <a:pt x="616" y="152"/>
                  <a:pt x="616" y="152"/>
                </a:cubicBezTo>
                <a:cubicBezTo>
                  <a:pt x="608" y="176"/>
                  <a:pt x="609" y="206"/>
                  <a:pt x="592" y="224"/>
                </a:cubicBezTo>
                <a:cubicBezTo>
                  <a:pt x="554" y="261"/>
                  <a:pt x="519" y="303"/>
                  <a:pt x="480" y="336"/>
                </a:cubicBezTo>
                <a:cubicBezTo>
                  <a:pt x="452" y="359"/>
                  <a:pt x="448" y="378"/>
                  <a:pt x="408" y="392"/>
                </a:cubicBezTo>
                <a:cubicBezTo>
                  <a:pt x="358" y="408"/>
                  <a:pt x="316" y="406"/>
                  <a:pt x="264" y="456"/>
                </a:cubicBezTo>
                <a:lnTo>
                  <a:pt x="0" y="592"/>
                </a:lnTo>
                <a:lnTo>
                  <a:pt x="96" y="832"/>
                </a:lnTo>
                <a:lnTo>
                  <a:pt x="240" y="928"/>
                </a:lnTo>
                <a:lnTo>
                  <a:pt x="624" y="928"/>
                </a:lnTo>
                <a:lnTo>
                  <a:pt x="960" y="688"/>
                </a:lnTo>
                <a:lnTo>
                  <a:pt x="1200" y="256"/>
                </a:lnTo>
                <a:lnTo>
                  <a:pt x="1240" y="10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40"/>
          <p:cNvSpPr>
            <a:spLocks noChangeArrowheads="1"/>
          </p:cNvSpPr>
          <p:nvPr/>
        </p:nvSpPr>
        <p:spPr bwMode="auto">
          <a:xfrm>
            <a:off x="7619710" y="39696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41"/>
          <p:cNvSpPr>
            <a:spLocks noChangeArrowheads="1"/>
          </p:cNvSpPr>
          <p:nvPr/>
        </p:nvSpPr>
        <p:spPr bwMode="auto">
          <a:xfrm>
            <a:off x="7848310" y="41220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42"/>
          <p:cNvSpPr>
            <a:spLocks noChangeArrowheads="1"/>
          </p:cNvSpPr>
          <p:nvPr/>
        </p:nvSpPr>
        <p:spPr bwMode="auto">
          <a:xfrm>
            <a:off x="7772110" y="38934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7046623" y="3384638"/>
            <a:ext cx="171450" cy="304800"/>
            <a:chOff x="4440" y="2520"/>
            <a:chExt cx="108" cy="192"/>
          </a:xfrm>
        </p:grpSpPr>
        <p:sp>
          <p:nvSpPr>
            <p:cNvPr id="262" name="Oval 44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7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8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9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0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1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2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779923" y="3498938"/>
            <a:ext cx="171450" cy="304800"/>
            <a:chOff x="4440" y="2520"/>
            <a:chExt cx="108" cy="192"/>
          </a:xfrm>
        </p:grpSpPr>
        <p:sp>
          <p:nvSpPr>
            <p:cNvPr id="251" name="Oval 56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7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8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9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60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1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2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3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4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5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6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48"/>
          <p:cNvGrpSpPr>
            <a:grpSpLocks/>
          </p:cNvGrpSpPr>
          <p:nvPr/>
        </p:nvGrpSpPr>
        <p:grpSpPr bwMode="auto">
          <a:xfrm rot="3418065">
            <a:off x="6554498" y="3190963"/>
            <a:ext cx="171450" cy="304800"/>
            <a:chOff x="4440" y="2520"/>
            <a:chExt cx="108" cy="192"/>
          </a:xfrm>
        </p:grpSpPr>
        <p:sp>
          <p:nvSpPr>
            <p:cNvPr id="240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60"/>
          <p:cNvGrpSpPr>
            <a:grpSpLocks/>
          </p:cNvGrpSpPr>
          <p:nvPr/>
        </p:nvGrpSpPr>
        <p:grpSpPr bwMode="auto">
          <a:xfrm rot="20683361">
            <a:off x="7084723" y="3041738"/>
            <a:ext cx="171450" cy="304800"/>
            <a:chOff x="4440" y="2520"/>
            <a:chExt cx="108" cy="192"/>
          </a:xfrm>
        </p:grpSpPr>
        <p:sp>
          <p:nvSpPr>
            <p:cNvPr id="229" name="Oval 161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2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3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4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5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6596430" y="38037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457200" y="1214015"/>
            <a:ext cx="613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Composition</a:t>
            </a:r>
            <a:r>
              <a:rPr lang="en-US" dirty="0" smtClean="0"/>
              <a:t>: What is the distribution of taxonomic affiliations?</a:t>
            </a:r>
            <a:endParaRPr lang="en-US" dirty="0"/>
          </a:p>
        </p:txBody>
      </p:sp>
      <p:grpSp>
        <p:nvGrpSpPr>
          <p:cNvPr id="13" name="Group 153"/>
          <p:cNvGrpSpPr/>
          <p:nvPr/>
        </p:nvGrpSpPr>
        <p:grpSpPr>
          <a:xfrm>
            <a:off x="546164" y="2930856"/>
            <a:ext cx="3644653" cy="369332"/>
            <a:chOff x="524147" y="2328888"/>
            <a:chExt cx="3644653" cy="369332"/>
          </a:xfrm>
        </p:grpSpPr>
        <p:sp>
          <p:nvSpPr>
            <p:cNvPr id="180" name="Freeform 113"/>
            <p:cNvSpPr>
              <a:spLocks/>
            </p:cNvSpPr>
            <p:nvPr/>
          </p:nvSpPr>
          <p:spPr bwMode="auto">
            <a:xfrm rot="17481161">
              <a:off x="509066" y="2371781"/>
              <a:ext cx="225426" cy="19526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925690" y="2328888"/>
              <a:ext cx="2243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 Beta-</a:t>
              </a:r>
              <a:r>
                <a:rPr lang="en-US" dirty="0" err="1" smtClean="0"/>
                <a:t>proteobacteria</a:t>
              </a:r>
              <a:endParaRPr lang="en-US" dirty="0"/>
            </a:p>
          </p:txBody>
        </p:sp>
      </p:grpSp>
      <p:grpSp>
        <p:nvGrpSpPr>
          <p:cNvPr id="14" name="Group 172"/>
          <p:cNvGrpSpPr/>
          <p:nvPr/>
        </p:nvGrpSpPr>
        <p:grpSpPr>
          <a:xfrm>
            <a:off x="584265" y="6186100"/>
            <a:ext cx="3321730" cy="466725"/>
            <a:chOff x="562248" y="2604997"/>
            <a:chExt cx="3321730" cy="466725"/>
          </a:xfrm>
        </p:grpSpPr>
        <p:sp>
          <p:nvSpPr>
            <p:cNvPr id="202" name="Freeform 17"/>
            <p:cNvSpPr>
              <a:spLocks/>
            </p:cNvSpPr>
            <p:nvPr/>
          </p:nvSpPr>
          <p:spPr bwMode="auto">
            <a:xfrm rot="3533757">
              <a:off x="388417" y="2778828"/>
              <a:ext cx="466725" cy="119063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925690" y="2653693"/>
              <a:ext cx="1958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</a:t>
              </a:r>
              <a:r>
                <a:rPr lang="en-US" dirty="0" err="1" smtClean="0"/>
                <a:t>Verrucomicrobia</a:t>
              </a:r>
              <a:endParaRPr lang="en-US" dirty="0"/>
            </a:p>
          </p:txBody>
        </p:sp>
      </p:grpSp>
      <p:grpSp>
        <p:nvGrpSpPr>
          <p:cNvPr id="15" name="Group 173"/>
          <p:cNvGrpSpPr/>
          <p:nvPr/>
        </p:nvGrpSpPr>
        <p:grpSpPr>
          <a:xfrm>
            <a:off x="491396" y="4151571"/>
            <a:ext cx="2236993" cy="369332"/>
            <a:chOff x="469379" y="3072928"/>
            <a:chExt cx="2236993" cy="369332"/>
          </a:xfrm>
        </p:grpSpPr>
        <p:grpSp>
          <p:nvGrpSpPr>
            <p:cNvPr id="16" name="Group 148"/>
            <p:cNvGrpSpPr>
              <a:grpSpLocks/>
            </p:cNvGrpSpPr>
            <p:nvPr/>
          </p:nvGrpSpPr>
          <p:grpSpPr bwMode="auto">
            <a:xfrm rot="3418065">
              <a:off x="536054" y="3105194"/>
              <a:ext cx="171450" cy="304800"/>
              <a:chOff x="4440" y="2520"/>
              <a:chExt cx="108" cy="192"/>
            </a:xfrm>
          </p:grpSpPr>
          <p:sp>
            <p:nvSpPr>
              <p:cNvPr id="182" name="Oval 149"/>
              <p:cNvSpPr>
                <a:spLocks noChangeArrowheads="1"/>
              </p:cNvSpPr>
              <p:nvPr/>
            </p:nvSpPr>
            <p:spPr bwMode="auto">
              <a:xfrm rot="5166377">
                <a:off x="4420" y="2588"/>
                <a:ext cx="146" cy="57"/>
              </a:xfrm>
              <a:prstGeom prst="ellipse">
                <a:avLst/>
              </a:pr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50"/>
              <p:cNvSpPr>
                <a:spLocks/>
              </p:cNvSpPr>
              <p:nvPr/>
            </p:nvSpPr>
            <p:spPr bwMode="auto">
              <a:xfrm>
                <a:off x="4472" y="2520"/>
                <a:ext cx="8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32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cubicBezTo>
                      <a:pt x="8" y="26"/>
                      <a:pt x="8" y="15"/>
                      <a:pt x="8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51"/>
              <p:cNvSpPr>
                <a:spLocks/>
              </p:cNvSpPr>
              <p:nvPr/>
            </p:nvSpPr>
            <p:spPr bwMode="auto">
              <a:xfrm>
                <a:off x="4504" y="2532"/>
                <a:ext cx="1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2" y="0"/>
                  </a:cxn>
                </a:cxnLst>
                <a:rect l="0" t="0" r="r" b="b"/>
                <a:pathLst>
                  <a:path w="12" h="32">
                    <a:moveTo>
                      <a:pt x="0" y="32"/>
                    </a:moveTo>
                    <a:cubicBezTo>
                      <a:pt x="8" y="5"/>
                      <a:pt x="4" y="15"/>
                      <a:pt x="12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52"/>
              <p:cNvSpPr>
                <a:spLocks/>
              </p:cNvSpPr>
              <p:nvPr/>
            </p:nvSpPr>
            <p:spPr bwMode="auto">
              <a:xfrm>
                <a:off x="4504" y="2580"/>
                <a:ext cx="44" cy="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32" y="4"/>
                  </a:cxn>
                  <a:cxn ang="0">
                    <a:pos x="44" y="0"/>
                  </a:cxn>
                </a:cxnLst>
                <a:rect l="0" t="0" r="r" b="b"/>
                <a:pathLst>
                  <a:path w="44" h="19">
                    <a:moveTo>
                      <a:pt x="8" y="16"/>
                    </a:moveTo>
                    <a:cubicBezTo>
                      <a:pt x="38" y="5"/>
                      <a:pt x="0" y="19"/>
                      <a:pt x="32" y="4"/>
                    </a:cubicBezTo>
                    <a:cubicBezTo>
                      <a:pt x="35" y="2"/>
                      <a:pt x="44" y="0"/>
                      <a:pt x="44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53"/>
              <p:cNvSpPr>
                <a:spLocks/>
              </p:cNvSpPr>
              <p:nvPr/>
            </p:nvSpPr>
            <p:spPr bwMode="auto">
              <a:xfrm>
                <a:off x="4512" y="2632"/>
                <a:ext cx="2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8"/>
                  </a:cxn>
                </a:cxnLst>
                <a:rect l="0" t="0" r="r" b="b"/>
                <a:pathLst>
                  <a:path w="28" h="8">
                    <a:moveTo>
                      <a:pt x="0" y="0"/>
                    </a:moveTo>
                    <a:cubicBezTo>
                      <a:pt x="25" y="8"/>
                      <a:pt x="15" y="8"/>
                      <a:pt x="28" y="8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54"/>
              <p:cNvSpPr>
                <a:spLocks/>
              </p:cNvSpPr>
              <p:nvPr/>
            </p:nvSpPr>
            <p:spPr bwMode="auto">
              <a:xfrm>
                <a:off x="4508" y="2668"/>
                <a:ext cx="2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2"/>
                  </a:cxn>
                </a:cxnLst>
                <a:rect l="0" t="0" r="r" b="b"/>
                <a:pathLst>
                  <a:path w="20" h="32">
                    <a:moveTo>
                      <a:pt x="0" y="0"/>
                    </a:moveTo>
                    <a:cubicBezTo>
                      <a:pt x="4" y="13"/>
                      <a:pt x="13" y="19"/>
                      <a:pt x="20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55"/>
              <p:cNvSpPr>
                <a:spLocks/>
              </p:cNvSpPr>
              <p:nvPr/>
            </p:nvSpPr>
            <p:spPr bwMode="auto">
              <a:xfrm>
                <a:off x="4476" y="2676"/>
                <a:ext cx="20" cy="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6"/>
                  </a:cxn>
                </a:cxnLst>
                <a:rect l="0" t="0" r="r" b="b"/>
                <a:pathLst>
                  <a:path w="20" h="36">
                    <a:moveTo>
                      <a:pt x="20" y="0"/>
                    </a:moveTo>
                    <a:cubicBezTo>
                      <a:pt x="15" y="13"/>
                      <a:pt x="0" y="36"/>
                      <a:pt x="0" y="36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56"/>
              <p:cNvSpPr>
                <a:spLocks/>
              </p:cNvSpPr>
              <p:nvPr/>
            </p:nvSpPr>
            <p:spPr bwMode="auto">
              <a:xfrm>
                <a:off x="4444" y="2664"/>
                <a:ext cx="36" cy="1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2" y="8"/>
                  </a:cxn>
                  <a:cxn ang="0">
                    <a:pos x="0" y="12"/>
                  </a:cxn>
                </a:cxnLst>
                <a:rect l="0" t="0" r="r" b="b"/>
                <a:pathLst>
                  <a:path w="36" h="12">
                    <a:moveTo>
                      <a:pt x="36" y="0"/>
                    </a:moveTo>
                    <a:cubicBezTo>
                      <a:pt x="28" y="2"/>
                      <a:pt x="20" y="5"/>
                      <a:pt x="12" y="8"/>
                    </a:cubicBezTo>
                    <a:cubicBezTo>
                      <a:pt x="8" y="9"/>
                      <a:pt x="0" y="12"/>
                      <a:pt x="0" y="1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57"/>
              <p:cNvSpPr>
                <a:spLocks/>
              </p:cNvSpPr>
              <p:nvPr/>
            </p:nvSpPr>
            <p:spPr bwMode="auto">
              <a:xfrm>
                <a:off x="4440" y="2632"/>
                <a:ext cx="28" cy="1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0" y="0"/>
                  </a:cxn>
                </a:cxnLst>
                <a:rect l="0" t="0" r="r" b="b"/>
                <a:pathLst>
                  <a:path w="28" h="12">
                    <a:moveTo>
                      <a:pt x="28" y="12"/>
                    </a:moveTo>
                    <a:cubicBezTo>
                      <a:pt x="2" y="3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58"/>
              <p:cNvSpPr>
                <a:spLocks/>
              </p:cNvSpPr>
              <p:nvPr/>
            </p:nvSpPr>
            <p:spPr bwMode="auto">
              <a:xfrm>
                <a:off x="4440" y="2592"/>
                <a:ext cx="28" cy="8"/>
              </a:xfrm>
              <a:custGeom>
                <a:avLst/>
                <a:gdLst/>
                <a:ahLst/>
                <a:cxnLst>
                  <a:cxn ang="0">
                    <a:pos x="28" y="8"/>
                  </a:cxn>
                  <a:cxn ang="0">
                    <a:pos x="12" y="4"/>
                  </a:cxn>
                  <a:cxn ang="0">
                    <a:pos x="0" y="0"/>
                  </a:cxn>
                </a:cxnLst>
                <a:rect l="0" t="0" r="r" b="b"/>
                <a:pathLst>
                  <a:path w="28" h="8">
                    <a:moveTo>
                      <a:pt x="28" y="8"/>
                    </a:moveTo>
                    <a:cubicBezTo>
                      <a:pt x="22" y="6"/>
                      <a:pt x="17" y="5"/>
                      <a:pt x="12" y="4"/>
                    </a:cubicBezTo>
                    <a:cubicBezTo>
                      <a:pt x="7" y="2"/>
                      <a:pt x="0" y="0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59"/>
              <p:cNvSpPr>
                <a:spLocks/>
              </p:cNvSpPr>
              <p:nvPr/>
            </p:nvSpPr>
            <p:spPr bwMode="auto">
              <a:xfrm>
                <a:off x="4448" y="2556"/>
                <a:ext cx="24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6" y="12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1925690" y="3072928"/>
              <a:ext cx="780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TM7</a:t>
              </a:r>
              <a:endParaRPr lang="en-US" dirty="0"/>
            </a:p>
          </p:txBody>
        </p:sp>
      </p:grpSp>
      <p:grpSp>
        <p:nvGrpSpPr>
          <p:cNvPr id="17" name="Group 174"/>
          <p:cNvGrpSpPr/>
          <p:nvPr/>
        </p:nvGrpSpPr>
        <p:grpSpPr>
          <a:xfrm>
            <a:off x="598552" y="2523951"/>
            <a:ext cx="2678741" cy="369332"/>
            <a:chOff x="576535" y="3444948"/>
            <a:chExt cx="2678741" cy="369332"/>
          </a:xfrm>
        </p:grpSpPr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576535" y="3571670"/>
              <a:ext cx="90488" cy="115888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25690" y="3444948"/>
              <a:ext cx="13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 </a:t>
              </a:r>
              <a:r>
                <a:rPr lang="en-US" dirty="0" err="1" smtClean="0"/>
                <a:t>Firmicutes</a:t>
              </a:r>
              <a:endParaRPr lang="en-US" dirty="0"/>
            </a:p>
          </p:txBody>
        </p:sp>
      </p:grpSp>
      <p:grpSp>
        <p:nvGrpSpPr>
          <p:cNvPr id="18" name="Group 175"/>
          <p:cNvGrpSpPr/>
          <p:nvPr/>
        </p:nvGrpSpPr>
        <p:grpSpPr>
          <a:xfrm>
            <a:off x="554102" y="5372286"/>
            <a:ext cx="3040210" cy="369332"/>
            <a:chOff x="532085" y="3881693"/>
            <a:chExt cx="3040210" cy="369332"/>
          </a:xfrm>
        </p:grpSpPr>
        <p:sp>
          <p:nvSpPr>
            <p:cNvPr id="206" name="Oval 13"/>
            <p:cNvSpPr>
              <a:spLocks noChangeArrowheads="1"/>
            </p:cNvSpPr>
            <p:nvPr/>
          </p:nvSpPr>
          <p:spPr bwMode="auto">
            <a:xfrm rot="1102600">
              <a:off x="532085" y="3892528"/>
              <a:ext cx="179388" cy="347663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rgbClr val="33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925690" y="3881693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</a:t>
              </a:r>
              <a:r>
                <a:rPr lang="en-US" dirty="0" err="1" smtClean="0"/>
                <a:t>Bacteroidetes</a:t>
              </a:r>
              <a:endParaRPr lang="en-US" dirty="0"/>
            </a:p>
          </p:txBody>
        </p:sp>
      </p:grpSp>
      <p:grpSp>
        <p:nvGrpSpPr>
          <p:cNvPr id="19" name="Group 176"/>
          <p:cNvGrpSpPr/>
          <p:nvPr/>
        </p:nvGrpSpPr>
        <p:grpSpPr>
          <a:xfrm>
            <a:off x="486634" y="3337761"/>
            <a:ext cx="3107678" cy="369332"/>
            <a:chOff x="464617" y="4221176"/>
            <a:chExt cx="3107678" cy="369332"/>
          </a:xfrm>
        </p:grpSpPr>
        <p:grpSp>
          <p:nvGrpSpPr>
            <p:cNvPr id="20" name="Group 39"/>
            <p:cNvGrpSpPr>
              <a:grpSpLocks/>
            </p:cNvGrpSpPr>
            <p:nvPr/>
          </p:nvGrpSpPr>
          <p:grpSpPr bwMode="auto">
            <a:xfrm>
              <a:off x="464617" y="4347898"/>
              <a:ext cx="314325" cy="115888"/>
              <a:chOff x="3480" y="3456"/>
              <a:chExt cx="168" cy="48"/>
            </a:xfrm>
          </p:grpSpPr>
          <p:sp>
            <p:nvSpPr>
              <p:cNvPr id="204" name="Oval 40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41"/>
              <p:cNvSpPr>
                <a:spLocks/>
              </p:cNvSpPr>
              <p:nvPr/>
            </p:nvSpPr>
            <p:spPr bwMode="auto">
              <a:xfrm>
                <a:off x="3480" y="3464"/>
                <a:ext cx="80" cy="28"/>
              </a:xfrm>
              <a:custGeom>
                <a:avLst/>
                <a:gdLst/>
                <a:ahLst/>
                <a:cxnLst>
                  <a:cxn ang="0">
                    <a:pos x="80" y="16"/>
                  </a:cxn>
                  <a:cxn ang="0">
                    <a:pos x="40" y="0"/>
                  </a:cxn>
                  <a:cxn ang="0">
                    <a:pos x="16" y="28"/>
                  </a:cxn>
                  <a:cxn ang="0">
                    <a:pos x="4" y="24"/>
                  </a:cxn>
                  <a:cxn ang="0">
                    <a:pos x="0" y="12"/>
                  </a:cxn>
                </a:cxnLst>
                <a:rect l="0" t="0" r="r" b="b"/>
                <a:pathLst>
                  <a:path w="80" h="28">
                    <a:moveTo>
                      <a:pt x="80" y="16"/>
                    </a:moveTo>
                    <a:cubicBezTo>
                      <a:pt x="64" y="12"/>
                      <a:pt x="54" y="4"/>
                      <a:pt x="40" y="0"/>
                    </a:cubicBezTo>
                    <a:cubicBezTo>
                      <a:pt x="30" y="14"/>
                      <a:pt x="32" y="22"/>
                      <a:pt x="16" y="28"/>
                    </a:cubicBezTo>
                    <a:cubicBezTo>
                      <a:pt x="12" y="26"/>
                      <a:pt x="6" y="26"/>
                      <a:pt x="4" y="24"/>
                    </a:cubicBezTo>
                    <a:cubicBezTo>
                      <a:pt x="1" y="21"/>
                      <a:pt x="0" y="12"/>
                      <a:pt x="0" y="12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1925690" y="4221176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</a:t>
              </a:r>
              <a:r>
                <a:rPr lang="en-US" dirty="0" err="1" smtClean="0"/>
                <a:t>Bacteroidetes</a:t>
              </a:r>
              <a:endParaRPr lang="en-US" dirty="0"/>
            </a:p>
          </p:txBody>
        </p:sp>
      </p:grpSp>
      <p:grpSp>
        <p:nvGrpSpPr>
          <p:cNvPr id="21" name="Group 177"/>
          <p:cNvGrpSpPr/>
          <p:nvPr/>
        </p:nvGrpSpPr>
        <p:grpSpPr>
          <a:xfrm>
            <a:off x="463615" y="4558476"/>
            <a:ext cx="3842618" cy="369332"/>
            <a:chOff x="441598" y="4588621"/>
            <a:chExt cx="3842618" cy="369332"/>
          </a:xfrm>
        </p:grpSpPr>
        <p:sp>
          <p:nvSpPr>
            <p:cNvPr id="273" name="Freeform 90"/>
            <p:cNvSpPr>
              <a:spLocks/>
            </p:cNvSpPr>
            <p:nvPr/>
          </p:nvSpPr>
          <p:spPr bwMode="auto">
            <a:xfrm>
              <a:off x="441598" y="4697087"/>
              <a:ext cx="360363" cy="152400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925690" y="4588621"/>
              <a:ext cx="2358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Alpha-</a:t>
              </a:r>
              <a:r>
                <a:rPr lang="en-US" dirty="0" err="1" smtClean="0"/>
                <a:t>proteobacteria</a:t>
              </a:r>
              <a:endParaRPr lang="en-US" dirty="0"/>
            </a:p>
          </p:txBody>
        </p:sp>
      </p:grpSp>
      <p:grpSp>
        <p:nvGrpSpPr>
          <p:cNvPr id="22" name="Group 180"/>
          <p:cNvGrpSpPr/>
          <p:nvPr/>
        </p:nvGrpSpPr>
        <p:grpSpPr>
          <a:xfrm>
            <a:off x="508859" y="2117046"/>
            <a:ext cx="3797374" cy="369332"/>
            <a:chOff x="486842" y="4975685"/>
            <a:chExt cx="3797374" cy="369332"/>
          </a:xfrm>
        </p:grpSpPr>
        <p:sp>
          <p:nvSpPr>
            <p:cNvPr id="208" name="Oval 26"/>
            <p:cNvSpPr>
              <a:spLocks noChangeArrowheads="1"/>
            </p:cNvSpPr>
            <p:nvPr/>
          </p:nvSpPr>
          <p:spPr bwMode="auto">
            <a:xfrm rot="2539288">
              <a:off x="486842" y="5102407"/>
              <a:ext cx="269875" cy="1158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808696" y="4975685"/>
              <a:ext cx="2475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 Alpha-</a:t>
              </a:r>
              <a:r>
                <a:rPr lang="en-US" dirty="0" err="1" smtClean="0"/>
                <a:t>proteobacteria</a:t>
              </a:r>
              <a:endParaRPr lang="en-US" dirty="0"/>
            </a:p>
          </p:txBody>
        </p:sp>
      </p:grpSp>
      <p:grpSp>
        <p:nvGrpSpPr>
          <p:cNvPr id="23" name="Group 188"/>
          <p:cNvGrpSpPr/>
          <p:nvPr/>
        </p:nvGrpSpPr>
        <p:grpSpPr>
          <a:xfrm>
            <a:off x="589821" y="3744666"/>
            <a:ext cx="3077678" cy="369332"/>
            <a:chOff x="567804" y="5305048"/>
            <a:chExt cx="3077678" cy="369332"/>
          </a:xfrm>
        </p:grpSpPr>
        <p:sp>
          <p:nvSpPr>
            <p:cNvPr id="207" name="Oval 83"/>
            <p:cNvSpPr>
              <a:spLocks noChangeArrowheads="1"/>
            </p:cNvSpPr>
            <p:nvPr/>
          </p:nvSpPr>
          <p:spPr bwMode="auto">
            <a:xfrm>
              <a:off x="567804" y="5435739"/>
              <a:ext cx="107950" cy="107950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1"/>
                </a:solidFill>
                <a:latin typeface="Book Antiqua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925690" y="5305048"/>
              <a:ext cx="1719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</a:t>
              </a:r>
              <a:r>
                <a:rPr lang="en-US" dirty="0" err="1" smtClean="0"/>
                <a:t>Actinobacteria</a:t>
              </a:r>
              <a:endParaRPr lang="en-US" dirty="0"/>
            </a:p>
          </p:txBody>
        </p:sp>
      </p:grpSp>
      <p:grpSp>
        <p:nvGrpSpPr>
          <p:cNvPr id="24" name="Group 189"/>
          <p:cNvGrpSpPr/>
          <p:nvPr/>
        </p:nvGrpSpPr>
        <p:grpSpPr>
          <a:xfrm>
            <a:off x="581884" y="5779191"/>
            <a:ext cx="3012428" cy="369332"/>
            <a:chOff x="559867" y="5677068"/>
            <a:chExt cx="3012428" cy="369332"/>
          </a:xfrm>
        </p:grpSpPr>
        <p:sp>
          <p:nvSpPr>
            <p:cNvPr id="221" name="Freeform 21"/>
            <p:cNvSpPr>
              <a:spLocks/>
            </p:cNvSpPr>
            <p:nvPr/>
          </p:nvSpPr>
          <p:spPr bwMode="auto">
            <a:xfrm>
              <a:off x="559867" y="5760134"/>
              <a:ext cx="123825" cy="203200"/>
            </a:xfrm>
            <a:custGeom>
              <a:avLst/>
              <a:gdLst/>
              <a:ahLst/>
              <a:cxnLst>
                <a:cxn ang="0">
                  <a:pos x="62" y="44"/>
                </a:cxn>
                <a:cxn ang="0">
                  <a:pos x="46" y="8"/>
                </a:cxn>
                <a:cxn ang="0">
                  <a:pos x="22" y="0"/>
                </a:cxn>
                <a:cxn ang="0">
                  <a:pos x="6" y="28"/>
                </a:cxn>
                <a:cxn ang="0">
                  <a:pos x="14" y="76"/>
                </a:cxn>
                <a:cxn ang="0">
                  <a:pos x="38" y="84"/>
                </a:cxn>
                <a:cxn ang="0">
                  <a:pos x="66" y="64"/>
                </a:cxn>
                <a:cxn ang="0">
                  <a:pos x="62" y="44"/>
                </a:cxn>
              </a:cxnLst>
              <a:rect l="0" t="0" r="r" b="b"/>
              <a:pathLst>
                <a:path w="66" h="84">
                  <a:moveTo>
                    <a:pt x="62" y="44"/>
                  </a:moveTo>
                  <a:cubicBezTo>
                    <a:pt x="60" y="40"/>
                    <a:pt x="54" y="13"/>
                    <a:pt x="46" y="8"/>
                  </a:cubicBezTo>
                  <a:cubicBezTo>
                    <a:pt x="38" y="3"/>
                    <a:pt x="22" y="0"/>
                    <a:pt x="22" y="0"/>
                  </a:cubicBezTo>
                  <a:cubicBezTo>
                    <a:pt x="5" y="5"/>
                    <a:pt x="0" y="10"/>
                    <a:pt x="6" y="28"/>
                  </a:cubicBezTo>
                  <a:cubicBezTo>
                    <a:pt x="7" y="44"/>
                    <a:pt x="0" y="66"/>
                    <a:pt x="14" y="76"/>
                  </a:cubicBezTo>
                  <a:cubicBezTo>
                    <a:pt x="20" y="80"/>
                    <a:pt x="38" y="84"/>
                    <a:pt x="38" y="84"/>
                  </a:cubicBezTo>
                  <a:cubicBezTo>
                    <a:pt x="65" y="74"/>
                    <a:pt x="59" y="84"/>
                    <a:pt x="66" y="64"/>
                  </a:cubicBezTo>
                  <a:cubicBezTo>
                    <a:pt x="57" y="38"/>
                    <a:pt x="52" y="34"/>
                    <a:pt x="62" y="44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925690" y="5677068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</a:t>
              </a:r>
              <a:r>
                <a:rPr lang="en-US" dirty="0" err="1" smtClean="0"/>
                <a:t>Bacteroidetes</a:t>
              </a:r>
              <a:endParaRPr lang="en-US" dirty="0"/>
            </a:p>
          </p:txBody>
        </p:sp>
      </p:grpSp>
      <p:grpSp>
        <p:nvGrpSpPr>
          <p:cNvPr id="25" name="Group 190"/>
          <p:cNvGrpSpPr/>
          <p:nvPr/>
        </p:nvGrpSpPr>
        <p:grpSpPr>
          <a:xfrm>
            <a:off x="598553" y="4965381"/>
            <a:ext cx="3788944" cy="369332"/>
            <a:chOff x="576536" y="6049086"/>
            <a:chExt cx="3788944" cy="369332"/>
          </a:xfrm>
        </p:grpSpPr>
        <p:sp>
          <p:nvSpPr>
            <p:cNvPr id="228" name="Oval 19"/>
            <p:cNvSpPr>
              <a:spLocks noChangeArrowheads="1"/>
            </p:cNvSpPr>
            <p:nvPr/>
          </p:nvSpPr>
          <p:spPr bwMode="auto">
            <a:xfrm rot="5166377">
              <a:off x="505892" y="6188508"/>
              <a:ext cx="231775" cy="90488"/>
            </a:xfrm>
            <a:prstGeom prst="ellipse">
              <a:avLst/>
            </a:prstGeom>
            <a:solidFill>
              <a:srgbClr val="8E43D9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925690" y="6049086"/>
              <a:ext cx="2439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Gamma-</a:t>
              </a:r>
              <a:r>
                <a:rPr lang="en-US" dirty="0" err="1" smtClean="0"/>
                <a:t>protobacteria</a:t>
              </a:r>
              <a:endParaRPr lang="en-US" dirty="0"/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331646" y="1646114"/>
            <a:ext cx="6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OTU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1609553" y="1646114"/>
            <a:ext cx="8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</a:t>
            </a:r>
            <a:r>
              <a:rPr lang="en-US" dirty="0" smtClean="0"/>
              <a:t>: </a:t>
            </a:r>
          </a:p>
        </p:txBody>
      </p:sp>
      <p:graphicFrame>
        <p:nvGraphicFramePr>
          <p:cNvPr id="174" name="Chart 173"/>
          <p:cNvGraphicFramePr/>
          <p:nvPr/>
        </p:nvGraphicFramePr>
        <p:xfrm>
          <a:off x="1625600" y="1778000"/>
          <a:ext cx="73406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5" name="TextBox 174"/>
          <p:cNvSpPr txBox="1"/>
          <p:nvPr/>
        </p:nvSpPr>
        <p:spPr>
          <a:xfrm>
            <a:off x="2387600" y="6908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3" name="Slide Number Placeholder 1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7927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Alpha diversity: The advantages of </a:t>
            </a:r>
            <a:r>
              <a:rPr lang="en-US" sz="3600" dirty="0" err="1" smtClean="0"/>
              <a:t>phylogenetic</a:t>
            </a:r>
            <a:r>
              <a:rPr lang="en-US" sz="3600" dirty="0" smtClean="0"/>
              <a:t> information</a:t>
            </a:r>
            <a:endParaRPr lang="en-US" sz="3600" dirty="0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4800317" y="25845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 rot="20022151">
            <a:off x="50289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 rot="2981377">
            <a:off x="5090829" y="2598833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47241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 rot="17481161">
            <a:off x="4571716" y="2584546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4876517" y="27369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13073" y="3702948"/>
            <a:ext cx="2724150" cy="1835150"/>
            <a:chOff x="3612" y="2880"/>
            <a:chExt cx="1716" cy="1156"/>
          </a:xfrm>
        </p:grpSpPr>
        <p:sp>
          <p:nvSpPr>
            <p:cNvPr id="219" name="Freeform 10"/>
            <p:cNvSpPr>
              <a:spLocks/>
            </p:cNvSpPr>
            <p:nvPr/>
          </p:nvSpPr>
          <p:spPr bwMode="auto">
            <a:xfrm>
              <a:off x="3998" y="2880"/>
              <a:ext cx="1330" cy="1156"/>
            </a:xfrm>
            <a:custGeom>
              <a:avLst/>
              <a:gdLst/>
              <a:ahLst/>
              <a:cxnLst>
                <a:cxn ang="0">
                  <a:pos x="144" y="908"/>
                </a:cxn>
                <a:cxn ang="0">
                  <a:pos x="76" y="892"/>
                </a:cxn>
                <a:cxn ang="0">
                  <a:pos x="52" y="884"/>
                </a:cxn>
                <a:cxn ang="0">
                  <a:pos x="32" y="860"/>
                </a:cxn>
                <a:cxn ang="0">
                  <a:pos x="16" y="836"/>
                </a:cxn>
                <a:cxn ang="0">
                  <a:pos x="0" y="760"/>
                </a:cxn>
                <a:cxn ang="0">
                  <a:pos x="44" y="660"/>
                </a:cxn>
                <a:cxn ang="0">
                  <a:pos x="64" y="640"/>
                </a:cxn>
                <a:cxn ang="0">
                  <a:pos x="104" y="572"/>
                </a:cxn>
                <a:cxn ang="0">
                  <a:pos x="136" y="456"/>
                </a:cxn>
                <a:cxn ang="0">
                  <a:pos x="188" y="372"/>
                </a:cxn>
                <a:cxn ang="0">
                  <a:pos x="308" y="288"/>
                </a:cxn>
                <a:cxn ang="0">
                  <a:pos x="388" y="260"/>
                </a:cxn>
                <a:cxn ang="0">
                  <a:pos x="492" y="248"/>
                </a:cxn>
                <a:cxn ang="0">
                  <a:pos x="628" y="204"/>
                </a:cxn>
                <a:cxn ang="0">
                  <a:pos x="652" y="188"/>
                </a:cxn>
                <a:cxn ang="0">
                  <a:pos x="676" y="164"/>
                </a:cxn>
                <a:cxn ang="0">
                  <a:pos x="700" y="128"/>
                </a:cxn>
                <a:cxn ang="0">
                  <a:pos x="716" y="92"/>
                </a:cxn>
                <a:cxn ang="0">
                  <a:pos x="800" y="32"/>
                </a:cxn>
                <a:cxn ang="0">
                  <a:pos x="840" y="8"/>
                </a:cxn>
                <a:cxn ang="0">
                  <a:pos x="872" y="0"/>
                </a:cxn>
                <a:cxn ang="0">
                  <a:pos x="1016" y="4"/>
                </a:cxn>
                <a:cxn ang="0">
                  <a:pos x="1056" y="8"/>
                </a:cxn>
                <a:cxn ang="0">
                  <a:pos x="1080" y="16"/>
                </a:cxn>
                <a:cxn ang="0">
                  <a:pos x="1116" y="48"/>
                </a:cxn>
                <a:cxn ang="0">
                  <a:pos x="1140" y="100"/>
                </a:cxn>
                <a:cxn ang="0">
                  <a:pos x="1160" y="172"/>
                </a:cxn>
                <a:cxn ang="0">
                  <a:pos x="1136" y="364"/>
                </a:cxn>
                <a:cxn ang="0">
                  <a:pos x="1048" y="572"/>
                </a:cxn>
                <a:cxn ang="0">
                  <a:pos x="1008" y="644"/>
                </a:cxn>
                <a:cxn ang="0">
                  <a:pos x="952" y="744"/>
                </a:cxn>
                <a:cxn ang="0">
                  <a:pos x="916" y="800"/>
                </a:cxn>
                <a:cxn ang="0">
                  <a:pos x="736" y="924"/>
                </a:cxn>
                <a:cxn ang="0">
                  <a:pos x="680" y="948"/>
                </a:cxn>
                <a:cxn ang="0">
                  <a:pos x="604" y="956"/>
                </a:cxn>
                <a:cxn ang="0">
                  <a:pos x="532" y="964"/>
                </a:cxn>
                <a:cxn ang="0">
                  <a:pos x="228" y="948"/>
                </a:cxn>
                <a:cxn ang="0">
                  <a:pos x="116" y="900"/>
                </a:cxn>
                <a:cxn ang="0">
                  <a:pos x="144" y="908"/>
                </a:cxn>
              </a:cxnLst>
              <a:rect l="0" t="0" r="r" b="b"/>
              <a:pathLst>
                <a:path w="1163" h="964">
                  <a:moveTo>
                    <a:pt x="144" y="908"/>
                  </a:moveTo>
                  <a:cubicBezTo>
                    <a:pt x="121" y="903"/>
                    <a:pt x="97" y="899"/>
                    <a:pt x="76" y="892"/>
                  </a:cubicBezTo>
                  <a:cubicBezTo>
                    <a:pt x="68" y="889"/>
                    <a:pt x="52" y="884"/>
                    <a:pt x="52" y="884"/>
                  </a:cubicBezTo>
                  <a:cubicBezTo>
                    <a:pt x="23" y="841"/>
                    <a:pt x="67" y="906"/>
                    <a:pt x="32" y="860"/>
                  </a:cubicBezTo>
                  <a:cubicBezTo>
                    <a:pt x="26" y="852"/>
                    <a:pt x="16" y="836"/>
                    <a:pt x="16" y="836"/>
                  </a:cubicBezTo>
                  <a:cubicBezTo>
                    <a:pt x="9" y="810"/>
                    <a:pt x="5" y="785"/>
                    <a:pt x="0" y="760"/>
                  </a:cubicBezTo>
                  <a:cubicBezTo>
                    <a:pt x="6" y="719"/>
                    <a:pt x="8" y="683"/>
                    <a:pt x="44" y="660"/>
                  </a:cubicBezTo>
                  <a:cubicBezTo>
                    <a:pt x="65" y="628"/>
                    <a:pt x="37" y="666"/>
                    <a:pt x="64" y="640"/>
                  </a:cubicBezTo>
                  <a:cubicBezTo>
                    <a:pt x="81" y="622"/>
                    <a:pt x="93" y="593"/>
                    <a:pt x="104" y="572"/>
                  </a:cubicBezTo>
                  <a:cubicBezTo>
                    <a:pt x="121" y="537"/>
                    <a:pt x="124" y="493"/>
                    <a:pt x="136" y="456"/>
                  </a:cubicBezTo>
                  <a:cubicBezTo>
                    <a:pt x="146" y="420"/>
                    <a:pt x="148" y="381"/>
                    <a:pt x="188" y="372"/>
                  </a:cubicBezTo>
                  <a:cubicBezTo>
                    <a:pt x="221" y="349"/>
                    <a:pt x="273" y="299"/>
                    <a:pt x="308" y="288"/>
                  </a:cubicBezTo>
                  <a:cubicBezTo>
                    <a:pt x="334" y="279"/>
                    <a:pt x="361" y="266"/>
                    <a:pt x="388" y="260"/>
                  </a:cubicBezTo>
                  <a:cubicBezTo>
                    <a:pt x="420" y="251"/>
                    <a:pt x="459" y="250"/>
                    <a:pt x="492" y="248"/>
                  </a:cubicBezTo>
                  <a:cubicBezTo>
                    <a:pt x="543" y="237"/>
                    <a:pt x="583" y="233"/>
                    <a:pt x="628" y="204"/>
                  </a:cubicBezTo>
                  <a:cubicBezTo>
                    <a:pt x="636" y="198"/>
                    <a:pt x="645" y="194"/>
                    <a:pt x="652" y="188"/>
                  </a:cubicBezTo>
                  <a:cubicBezTo>
                    <a:pt x="660" y="180"/>
                    <a:pt x="676" y="164"/>
                    <a:pt x="676" y="164"/>
                  </a:cubicBezTo>
                  <a:cubicBezTo>
                    <a:pt x="681" y="148"/>
                    <a:pt x="693" y="142"/>
                    <a:pt x="700" y="128"/>
                  </a:cubicBezTo>
                  <a:cubicBezTo>
                    <a:pt x="704" y="117"/>
                    <a:pt x="706" y="100"/>
                    <a:pt x="716" y="92"/>
                  </a:cubicBezTo>
                  <a:cubicBezTo>
                    <a:pt x="741" y="69"/>
                    <a:pt x="773" y="53"/>
                    <a:pt x="800" y="32"/>
                  </a:cubicBezTo>
                  <a:cubicBezTo>
                    <a:pt x="811" y="22"/>
                    <a:pt x="825" y="12"/>
                    <a:pt x="840" y="8"/>
                  </a:cubicBezTo>
                  <a:cubicBezTo>
                    <a:pt x="850" y="5"/>
                    <a:pt x="872" y="0"/>
                    <a:pt x="872" y="0"/>
                  </a:cubicBezTo>
                  <a:cubicBezTo>
                    <a:pt x="920" y="1"/>
                    <a:pt x="968" y="1"/>
                    <a:pt x="1016" y="4"/>
                  </a:cubicBezTo>
                  <a:cubicBezTo>
                    <a:pt x="1029" y="4"/>
                    <a:pt x="1042" y="5"/>
                    <a:pt x="1056" y="8"/>
                  </a:cubicBezTo>
                  <a:cubicBezTo>
                    <a:pt x="1064" y="9"/>
                    <a:pt x="1080" y="16"/>
                    <a:pt x="1080" y="16"/>
                  </a:cubicBezTo>
                  <a:cubicBezTo>
                    <a:pt x="1094" y="26"/>
                    <a:pt x="1106" y="33"/>
                    <a:pt x="1116" y="48"/>
                  </a:cubicBezTo>
                  <a:cubicBezTo>
                    <a:pt x="1120" y="67"/>
                    <a:pt x="1132" y="80"/>
                    <a:pt x="1140" y="100"/>
                  </a:cubicBezTo>
                  <a:cubicBezTo>
                    <a:pt x="1148" y="122"/>
                    <a:pt x="1154" y="148"/>
                    <a:pt x="1160" y="172"/>
                  </a:cubicBezTo>
                  <a:cubicBezTo>
                    <a:pt x="1158" y="226"/>
                    <a:pt x="1163" y="309"/>
                    <a:pt x="1136" y="364"/>
                  </a:cubicBezTo>
                  <a:cubicBezTo>
                    <a:pt x="1121" y="437"/>
                    <a:pt x="1081" y="505"/>
                    <a:pt x="1048" y="572"/>
                  </a:cubicBezTo>
                  <a:cubicBezTo>
                    <a:pt x="1035" y="596"/>
                    <a:pt x="1027" y="624"/>
                    <a:pt x="1008" y="644"/>
                  </a:cubicBezTo>
                  <a:cubicBezTo>
                    <a:pt x="996" y="683"/>
                    <a:pt x="975" y="710"/>
                    <a:pt x="952" y="744"/>
                  </a:cubicBezTo>
                  <a:cubicBezTo>
                    <a:pt x="939" y="761"/>
                    <a:pt x="931" y="784"/>
                    <a:pt x="916" y="800"/>
                  </a:cubicBezTo>
                  <a:cubicBezTo>
                    <a:pt x="867" y="848"/>
                    <a:pt x="802" y="901"/>
                    <a:pt x="736" y="924"/>
                  </a:cubicBezTo>
                  <a:cubicBezTo>
                    <a:pt x="716" y="930"/>
                    <a:pt x="699" y="943"/>
                    <a:pt x="680" y="948"/>
                  </a:cubicBezTo>
                  <a:cubicBezTo>
                    <a:pt x="650" y="955"/>
                    <a:pt x="641" y="952"/>
                    <a:pt x="604" y="956"/>
                  </a:cubicBezTo>
                  <a:cubicBezTo>
                    <a:pt x="579" y="958"/>
                    <a:pt x="532" y="964"/>
                    <a:pt x="532" y="964"/>
                  </a:cubicBezTo>
                  <a:cubicBezTo>
                    <a:pt x="398" y="961"/>
                    <a:pt x="336" y="960"/>
                    <a:pt x="228" y="948"/>
                  </a:cubicBezTo>
                  <a:cubicBezTo>
                    <a:pt x="193" y="939"/>
                    <a:pt x="141" y="925"/>
                    <a:pt x="116" y="900"/>
                  </a:cubicBezTo>
                  <a:lnTo>
                    <a:pt x="144" y="908"/>
                  </a:ln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"/>
            <p:cNvSpPr>
              <a:spLocks/>
            </p:cNvSpPr>
            <p:nvPr/>
          </p:nvSpPr>
          <p:spPr bwMode="auto">
            <a:xfrm>
              <a:off x="3612" y="3622"/>
              <a:ext cx="464" cy="346"/>
            </a:xfrm>
            <a:custGeom>
              <a:avLst/>
              <a:gdLst/>
              <a:ahLst/>
              <a:cxnLst>
                <a:cxn ang="0">
                  <a:pos x="428" y="286"/>
                </a:cxn>
                <a:cxn ang="0">
                  <a:pos x="392" y="270"/>
                </a:cxn>
                <a:cxn ang="0">
                  <a:pos x="248" y="322"/>
                </a:cxn>
                <a:cxn ang="0">
                  <a:pos x="204" y="338"/>
                </a:cxn>
                <a:cxn ang="0">
                  <a:pos x="172" y="346"/>
                </a:cxn>
                <a:cxn ang="0">
                  <a:pos x="92" y="326"/>
                </a:cxn>
                <a:cxn ang="0">
                  <a:pos x="20" y="266"/>
                </a:cxn>
                <a:cxn ang="0">
                  <a:pos x="0" y="178"/>
                </a:cxn>
                <a:cxn ang="0">
                  <a:pos x="36" y="70"/>
                </a:cxn>
                <a:cxn ang="0">
                  <a:pos x="120" y="10"/>
                </a:cxn>
                <a:cxn ang="0">
                  <a:pos x="304" y="18"/>
                </a:cxn>
                <a:cxn ang="0">
                  <a:pos x="388" y="66"/>
                </a:cxn>
                <a:cxn ang="0">
                  <a:pos x="464" y="78"/>
                </a:cxn>
                <a:cxn ang="0">
                  <a:pos x="444" y="214"/>
                </a:cxn>
                <a:cxn ang="0">
                  <a:pos x="428" y="286"/>
                </a:cxn>
              </a:cxnLst>
              <a:rect l="0" t="0" r="r" b="b"/>
              <a:pathLst>
                <a:path w="464" h="346">
                  <a:moveTo>
                    <a:pt x="428" y="286"/>
                  </a:moveTo>
                  <a:cubicBezTo>
                    <a:pt x="417" y="278"/>
                    <a:pt x="392" y="270"/>
                    <a:pt x="392" y="270"/>
                  </a:cubicBezTo>
                  <a:cubicBezTo>
                    <a:pt x="339" y="277"/>
                    <a:pt x="296" y="303"/>
                    <a:pt x="248" y="322"/>
                  </a:cubicBezTo>
                  <a:cubicBezTo>
                    <a:pt x="233" y="327"/>
                    <a:pt x="219" y="333"/>
                    <a:pt x="204" y="338"/>
                  </a:cubicBezTo>
                  <a:cubicBezTo>
                    <a:pt x="193" y="340"/>
                    <a:pt x="172" y="346"/>
                    <a:pt x="172" y="346"/>
                  </a:cubicBezTo>
                  <a:cubicBezTo>
                    <a:pt x="144" y="341"/>
                    <a:pt x="118" y="332"/>
                    <a:pt x="92" y="326"/>
                  </a:cubicBezTo>
                  <a:cubicBezTo>
                    <a:pt x="66" y="309"/>
                    <a:pt x="32" y="295"/>
                    <a:pt x="20" y="266"/>
                  </a:cubicBezTo>
                  <a:cubicBezTo>
                    <a:pt x="7" y="237"/>
                    <a:pt x="9" y="206"/>
                    <a:pt x="0" y="178"/>
                  </a:cubicBezTo>
                  <a:cubicBezTo>
                    <a:pt x="2" y="140"/>
                    <a:pt x="1" y="93"/>
                    <a:pt x="36" y="70"/>
                  </a:cubicBezTo>
                  <a:cubicBezTo>
                    <a:pt x="46" y="53"/>
                    <a:pt x="100" y="16"/>
                    <a:pt x="120" y="10"/>
                  </a:cubicBezTo>
                  <a:cubicBezTo>
                    <a:pt x="195" y="11"/>
                    <a:pt x="243" y="0"/>
                    <a:pt x="304" y="18"/>
                  </a:cubicBezTo>
                  <a:cubicBezTo>
                    <a:pt x="335" y="26"/>
                    <a:pt x="358" y="56"/>
                    <a:pt x="388" y="66"/>
                  </a:cubicBezTo>
                  <a:cubicBezTo>
                    <a:pt x="428" y="79"/>
                    <a:pt x="403" y="73"/>
                    <a:pt x="464" y="78"/>
                  </a:cubicBezTo>
                  <a:cubicBezTo>
                    <a:pt x="452" y="122"/>
                    <a:pt x="450" y="168"/>
                    <a:pt x="444" y="214"/>
                  </a:cubicBezTo>
                  <a:cubicBezTo>
                    <a:pt x="440" y="238"/>
                    <a:pt x="428" y="260"/>
                    <a:pt x="428" y="286"/>
                  </a:cubicBez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Freeform 12"/>
          <p:cNvSpPr>
            <a:spLocks/>
          </p:cNvSpPr>
          <p:nvPr/>
        </p:nvSpPr>
        <p:spPr bwMode="auto">
          <a:xfrm>
            <a:off x="7427623" y="3474348"/>
            <a:ext cx="285750" cy="3175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36" y="160"/>
              </a:cxn>
              <a:cxn ang="0">
                <a:pos x="36" y="84"/>
              </a:cxn>
              <a:cxn ang="0">
                <a:pos x="36" y="16"/>
              </a:cxn>
              <a:cxn ang="0">
                <a:pos x="72" y="0"/>
              </a:cxn>
              <a:cxn ang="0">
                <a:pos x="148" y="48"/>
              </a:cxn>
              <a:cxn ang="0">
                <a:pos x="180" y="92"/>
              </a:cxn>
              <a:cxn ang="0">
                <a:pos x="176" y="160"/>
              </a:cxn>
              <a:cxn ang="0">
                <a:pos x="0" y="152"/>
              </a:cxn>
              <a:cxn ang="0">
                <a:pos x="48" y="200"/>
              </a:cxn>
            </a:cxnLst>
            <a:rect l="0" t="0" r="r" b="b"/>
            <a:pathLst>
              <a:path w="180" h="200">
                <a:moveTo>
                  <a:pt x="0" y="180"/>
                </a:moveTo>
                <a:cubicBezTo>
                  <a:pt x="13" y="175"/>
                  <a:pt x="36" y="160"/>
                  <a:pt x="36" y="160"/>
                </a:cubicBezTo>
                <a:cubicBezTo>
                  <a:pt x="45" y="132"/>
                  <a:pt x="45" y="113"/>
                  <a:pt x="36" y="84"/>
                </a:cubicBezTo>
                <a:cubicBezTo>
                  <a:pt x="33" y="63"/>
                  <a:pt x="27" y="36"/>
                  <a:pt x="36" y="16"/>
                </a:cubicBezTo>
                <a:cubicBezTo>
                  <a:pt x="40" y="3"/>
                  <a:pt x="72" y="0"/>
                  <a:pt x="72" y="0"/>
                </a:cubicBezTo>
                <a:cubicBezTo>
                  <a:pt x="102" y="10"/>
                  <a:pt x="121" y="30"/>
                  <a:pt x="148" y="48"/>
                </a:cubicBezTo>
                <a:cubicBezTo>
                  <a:pt x="159" y="65"/>
                  <a:pt x="173" y="71"/>
                  <a:pt x="180" y="92"/>
                </a:cubicBezTo>
                <a:cubicBezTo>
                  <a:pt x="175" y="151"/>
                  <a:pt x="176" y="129"/>
                  <a:pt x="176" y="160"/>
                </a:cubicBezTo>
                <a:lnTo>
                  <a:pt x="0" y="152"/>
                </a:lnTo>
                <a:lnTo>
                  <a:pt x="48" y="200"/>
                </a:ln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3"/>
          <p:cNvSpPr>
            <a:spLocks noChangeArrowheads="1"/>
          </p:cNvSpPr>
          <p:nvPr/>
        </p:nvSpPr>
        <p:spPr bwMode="auto">
          <a:xfrm rot="1102600">
            <a:off x="5925848" y="4717361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4"/>
          <p:cNvSpPr>
            <a:spLocks noChangeArrowheads="1"/>
          </p:cNvSpPr>
          <p:nvPr/>
        </p:nvSpPr>
        <p:spPr bwMode="auto">
          <a:xfrm>
            <a:off x="6941848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5"/>
          <p:cNvSpPr>
            <a:spLocks noChangeArrowheads="1"/>
          </p:cNvSpPr>
          <p:nvPr/>
        </p:nvSpPr>
        <p:spPr bwMode="auto">
          <a:xfrm>
            <a:off x="7732423" y="37029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6"/>
          <p:cNvSpPr>
            <a:spLocks/>
          </p:cNvSpPr>
          <p:nvPr/>
        </p:nvSpPr>
        <p:spPr bwMode="auto">
          <a:xfrm>
            <a:off x="7283160" y="3818836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7"/>
          <p:cNvSpPr>
            <a:spLocks/>
          </p:cNvSpPr>
          <p:nvPr/>
        </p:nvSpPr>
        <p:spPr bwMode="auto">
          <a:xfrm rot="3533757">
            <a:off x="6187785" y="3799785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8"/>
          <p:cNvSpPr>
            <a:spLocks noChangeArrowheads="1"/>
          </p:cNvSpPr>
          <p:nvPr/>
        </p:nvSpPr>
        <p:spPr bwMode="auto">
          <a:xfrm rot="19101987">
            <a:off x="6360823" y="4236348"/>
            <a:ext cx="1809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9"/>
          <p:cNvSpPr>
            <a:spLocks noChangeArrowheads="1"/>
          </p:cNvSpPr>
          <p:nvPr/>
        </p:nvSpPr>
        <p:spPr bwMode="auto">
          <a:xfrm rot="5166377">
            <a:off x="6057610" y="4525273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208423" y="4236348"/>
            <a:ext cx="990600" cy="711200"/>
          </a:xfrm>
          <a:custGeom>
            <a:avLst/>
            <a:gdLst/>
            <a:ahLst/>
            <a:cxnLst>
              <a:cxn ang="0">
                <a:pos x="46" y="384"/>
              </a:cxn>
              <a:cxn ang="0">
                <a:pos x="50" y="328"/>
              </a:cxn>
              <a:cxn ang="0">
                <a:pos x="54" y="252"/>
              </a:cxn>
              <a:cxn ang="0">
                <a:pos x="78" y="180"/>
              </a:cxn>
              <a:cxn ang="0">
                <a:pos x="90" y="136"/>
              </a:cxn>
              <a:cxn ang="0">
                <a:pos x="102" y="124"/>
              </a:cxn>
              <a:cxn ang="0">
                <a:pos x="126" y="88"/>
              </a:cxn>
              <a:cxn ang="0">
                <a:pos x="254" y="24"/>
              </a:cxn>
              <a:cxn ang="0">
                <a:pos x="298" y="8"/>
              </a:cxn>
              <a:cxn ang="0">
                <a:pos x="330" y="0"/>
              </a:cxn>
              <a:cxn ang="0">
                <a:pos x="422" y="12"/>
              </a:cxn>
              <a:cxn ang="0">
                <a:pos x="518" y="8"/>
              </a:cxn>
              <a:cxn ang="0">
                <a:pos x="574" y="84"/>
              </a:cxn>
              <a:cxn ang="0">
                <a:pos x="370" y="264"/>
              </a:cxn>
              <a:cxn ang="0">
                <a:pos x="266" y="300"/>
              </a:cxn>
              <a:cxn ang="0">
                <a:pos x="22" y="400"/>
              </a:cxn>
              <a:cxn ang="0">
                <a:pos x="30" y="356"/>
              </a:cxn>
              <a:cxn ang="0">
                <a:pos x="46" y="324"/>
              </a:cxn>
            </a:cxnLst>
            <a:rect l="0" t="0" r="r" b="b"/>
            <a:pathLst>
              <a:path w="574" h="400">
                <a:moveTo>
                  <a:pt x="46" y="384"/>
                </a:moveTo>
                <a:cubicBezTo>
                  <a:pt x="52" y="364"/>
                  <a:pt x="43" y="347"/>
                  <a:pt x="50" y="328"/>
                </a:cubicBezTo>
                <a:cubicBezTo>
                  <a:pt x="51" y="302"/>
                  <a:pt x="50" y="277"/>
                  <a:pt x="54" y="252"/>
                </a:cubicBezTo>
                <a:cubicBezTo>
                  <a:pt x="56" y="227"/>
                  <a:pt x="72" y="203"/>
                  <a:pt x="78" y="180"/>
                </a:cubicBezTo>
                <a:cubicBezTo>
                  <a:pt x="81" y="165"/>
                  <a:pt x="81" y="148"/>
                  <a:pt x="90" y="136"/>
                </a:cubicBezTo>
                <a:cubicBezTo>
                  <a:pt x="93" y="131"/>
                  <a:pt x="98" y="128"/>
                  <a:pt x="102" y="124"/>
                </a:cubicBezTo>
                <a:cubicBezTo>
                  <a:pt x="110" y="112"/>
                  <a:pt x="114" y="96"/>
                  <a:pt x="126" y="88"/>
                </a:cubicBezTo>
                <a:cubicBezTo>
                  <a:pt x="167" y="60"/>
                  <a:pt x="204" y="34"/>
                  <a:pt x="254" y="24"/>
                </a:cubicBezTo>
                <a:cubicBezTo>
                  <a:pt x="270" y="20"/>
                  <a:pt x="282" y="13"/>
                  <a:pt x="298" y="8"/>
                </a:cubicBezTo>
                <a:cubicBezTo>
                  <a:pt x="308" y="4"/>
                  <a:pt x="330" y="0"/>
                  <a:pt x="330" y="0"/>
                </a:cubicBezTo>
                <a:cubicBezTo>
                  <a:pt x="364" y="2"/>
                  <a:pt x="389" y="6"/>
                  <a:pt x="422" y="12"/>
                </a:cubicBezTo>
                <a:cubicBezTo>
                  <a:pt x="454" y="10"/>
                  <a:pt x="485" y="8"/>
                  <a:pt x="518" y="8"/>
                </a:cubicBezTo>
                <a:cubicBezTo>
                  <a:pt x="540" y="8"/>
                  <a:pt x="564" y="65"/>
                  <a:pt x="574" y="84"/>
                </a:cubicBezTo>
                <a:cubicBezTo>
                  <a:pt x="556" y="171"/>
                  <a:pt x="455" y="246"/>
                  <a:pt x="370" y="264"/>
                </a:cubicBezTo>
                <a:cubicBezTo>
                  <a:pt x="337" y="280"/>
                  <a:pt x="301" y="294"/>
                  <a:pt x="266" y="300"/>
                </a:cubicBezTo>
                <a:cubicBezTo>
                  <a:pt x="184" y="332"/>
                  <a:pt x="100" y="360"/>
                  <a:pt x="22" y="400"/>
                </a:cubicBezTo>
                <a:cubicBezTo>
                  <a:pt x="13" y="373"/>
                  <a:pt x="0" y="375"/>
                  <a:pt x="30" y="356"/>
                </a:cubicBezTo>
                <a:cubicBezTo>
                  <a:pt x="39" y="328"/>
                  <a:pt x="32" y="337"/>
                  <a:pt x="46" y="324"/>
                </a:cubicBez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1"/>
          <p:cNvSpPr>
            <a:spLocks/>
          </p:cNvSpPr>
          <p:nvPr/>
        </p:nvSpPr>
        <p:spPr bwMode="auto">
          <a:xfrm>
            <a:off x="6741823" y="4007748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22"/>
          <p:cNvSpPr>
            <a:spLocks noChangeArrowheads="1"/>
          </p:cNvSpPr>
          <p:nvPr/>
        </p:nvSpPr>
        <p:spPr bwMode="auto">
          <a:xfrm>
            <a:off x="7122823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23"/>
          <p:cNvSpPr>
            <a:spLocks noChangeArrowheads="1"/>
          </p:cNvSpPr>
          <p:nvPr/>
        </p:nvSpPr>
        <p:spPr bwMode="auto">
          <a:xfrm>
            <a:off x="7213310" y="3891861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6933910" y="4163323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 rot="6226640">
            <a:off x="6122698" y="4325248"/>
            <a:ext cx="233363" cy="88900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 rot="2539288">
            <a:off x="5746460" y="5065023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 rot="14044362">
            <a:off x="4798723" y="4299848"/>
            <a:ext cx="314325" cy="115888"/>
            <a:chOff x="3480" y="3456"/>
            <a:chExt cx="168" cy="48"/>
          </a:xfrm>
        </p:grpSpPr>
        <p:sp>
          <p:nvSpPr>
            <p:cNvPr id="217" name="Oval 28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9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141623" y="4541148"/>
            <a:ext cx="314325" cy="115888"/>
            <a:chOff x="3480" y="3456"/>
            <a:chExt cx="168" cy="48"/>
          </a:xfrm>
        </p:grpSpPr>
        <p:sp>
          <p:nvSpPr>
            <p:cNvPr id="215" name="Oval 31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2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37"/>
          <p:cNvGrpSpPr>
            <a:grpSpLocks/>
          </p:cNvGrpSpPr>
          <p:nvPr/>
        </p:nvGrpSpPr>
        <p:grpSpPr bwMode="auto">
          <a:xfrm rot="1333008">
            <a:off x="5522623" y="4388748"/>
            <a:ext cx="314325" cy="115888"/>
            <a:chOff x="3480" y="3456"/>
            <a:chExt cx="168" cy="48"/>
          </a:xfrm>
        </p:grpSpPr>
        <p:sp>
          <p:nvSpPr>
            <p:cNvPr id="213" name="Oval 34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141623" y="4160148"/>
            <a:ext cx="314325" cy="115888"/>
            <a:chOff x="3480" y="3456"/>
            <a:chExt cx="168" cy="48"/>
          </a:xfrm>
        </p:grpSpPr>
        <p:sp>
          <p:nvSpPr>
            <p:cNvPr id="211" name="Oval 37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8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675023" y="4083948"/>
            <a:ext cx="314325" cy="115888"/>
            <a:chOff x="3480" y="3456"/>
            <a:chExt cx="168" cy="48"/>
          </a:xfrm>
        </p:grpSpPr>
        <p:sp>
          <p:nvSpPr>
            <p:cNvPr id="209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Oval 42"/>
          <p:cNvSpPr>
            <a:spLocks noChangeArrowheads="1"/>
          </p:cNvSpPr>
          <p:nvPr/>
        </p:nvSpPr>
        <p:spPr bwMode="auto">
          <a:xfrm>
            <a:off x="6056023" y="5303148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67"/>
          <p:cNvSpPr>
            <a:spLocks noChangeArrowheads="1"/>
          </p:cNvSpPr>
          <p:nvPr/>
        </p:nvSpPr>
        <p:spPr bwMode="auto">
          <a:xfrm>
            <a:off x="7580023" y="3550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68"/>
          <p:cNvSpPr>
            <a:spLocks noChangeArrowheads="1"/>
          </p:cNvSpPr>
          <p:nvPr/>
        </p:nvSpPr>
        <p:spPr bwMode="auto">
          <a:xfrm>
            <a:off x="7503823" y="34743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69"/>
          <p:cNvSpPr>
            <a:spLocks noChangeArrowheads="1"/>
          </p:cNvSpPr>
          <p:nvPr/>
        </p:nvSpPr>
        <p:spPr bwMode="auto">
          <a:xfrm>
            <a:off x="7427623" y="3626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70"/>
          <p:cNvSpPr>
            <a:spLocks noChangeArrowheads="1"/>
          </p:cNvSpPr>
          <p:nvPr/>
        </p:nvSpPr>
        <p:spPr bwMode="auto">
          <a:xfrm>
            <a:off x="7548273" y="3677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71"/>
          <p:cNvSpPr>
            <a:spLocks noChangeArrowheads="1"/>
          </p:cNvSpPr>
          <p:nvPr/>
        </p:nvSpPr>
        <p:spPr bwMode="auto">
          <a:xfrm>
            <a:off x="5522623" y="51507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72"/>
          <p:cNvSpPr>
            <a:spLocks noChangeArrowheads="1"/>
          </p:cNvSpPr>
          <p:nvPr/>
        </p:nvSpPr>
        <p:spPr bwMode="auto">
          <a:xfrm>
            <a:off x="5522623" y="49983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73"/>
          <p:cNvSpPr>
            <a:spLocks noChangeArrowheads="1"/>
          </p:cNvSpPr>
          <p:nvPr/>
        </p:nvSpPr>
        <p:spPr bwMode="auto">
          <a:xfrm rot="18497410">
            <a:off x="5363873" y="509359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74"/>
          <p:cNvSpPr>
            <a:spLocks noChangeArrowheads="1"/>
          </p:cNvSpPr>
          <p:nvPr/>
        </p:nvSpPr>
        <p:spPr bwMode="auto">
          <a:xfrm rot="18497410">
            <a:off x="5675023" y="52396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75"/>
          <p:cNvSpPr>
            <a:spLocks noChangeArrowheads="1"/>
          </p:cNvSpPr>
          <p:nvPr/>
        </p:nvSpPr>
        <p:spPr bwMode="auto">
          <a:xfrm>
            <a:off x="5446423" y="5303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76"/>
          <p:cNvSpPr>
            <a:spLocks noChangeArrowheads="1"/>
          </p:cNvSpPr>
          <p:nvPr/>
        </p:nvSpPr>
        <p:spPr bwMode="auto">
          <a:xfrm>
            <a:off x="56750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77"/>
          <p:cNvSpPr>
            <a:spLocks noChangeArrowheads="1"/>
          </p:cNvSpPr>
          <p:nvPr/>
        </p:nvSpPr>
        <p:spPr bwMode="auto">
          <a:xfrm>
            <a:off x="53702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78"/>
          <p:cNvSpPr>
            <a:spLocks noChangeArrowheads="1"/>
          </p:cNvSpPr>
          <p:nvPr/>
        </p:nvSpPr>
        <p:spPr bwMode="auto">
          <a:xfrm>
            <a:off x="5294023" y="52269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83"/>
          <p:cNvSpPr>
            <a:spLocks noChangeArrowheads="1"/>
          </p:cNvSpPr>
          <p:nvPr/>
        </p:nvSpPr>
        <p:spPr bwMode="auto">
          <a:xfrm>
            <a:off x="5217823" y="504279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59" name="Oval 84"/>
          <p:cNvSpPr>
            <a:spLocks noChangeArrowheads="1"/>
          </p:cNvSpPr>
          <p:nvPr/>
        </p:nvSpPr>
        <p:spPr bwMode="auto">
          <a:xfrm>
            <a:off x="5649623" y="5049148"/>
            <a:ext cx="10160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0" name="Oval 85"/>
          <p:cNvSpPr>
            <a:spLocks noChangeArrowheads="1"/>
          </p:cNvSpPr>
          <p:nvPr/>
        </p:nvSpPr>
        <p:spPr bwMode="auto">
          <a:xfrm>
            <a:off x="5440073" y="51888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1" name="Oval 86"/>
          <p:cNvSpPr>
            <a:spLocks noChangeArrowheads="1"/>
          </p:cNvSpPr>
          <p:nvPr/>
        </p:nvSpPr>
        <p:spPr bwMode="auto">
          <a:xfrm>
            <a:off x="5598823" y="53031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5" name="Freeform 90"/>
          <p:cNvSpPr>
            <a:spLocks/>
          </p:cNvSpPr>
          <p:nvPr/>
        </p:nvSpPr>
        <p:spPr bwMode="auto">
          <a:xfrm>
            <a:off x="6132223" y="4769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91"/>
          <p:cNvSpPr>
            <a:spLocks/>
          </p:cNvSpPr>
          <p:nvPr/>
        </p:nvSpPr>
        <p:spPr bwMode="auto">
          <a:xfrm>
            <a:off x="6741823" y="4388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01"/>
          <p:cNvSpPr>
            <a:spLocks noChangeArrowheads="1"/>
          </p:cNvSpPr>
          <p:nvPr/>
        </p:nvSpPr>
        <p:spPr bwMode="auto">
          <a:xfrm>
            <a:off x="7961023" y="39315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39"/>
          <p:cNvSpPr>
            <a:spLocks/>
          </p:cNvSpPr>
          <p:nvPr/>
        </p:nvSpPr>
        <p:spPr bwMode="auto">
          <a:xfrm>
            <a:off x="6171910" y="4172848"/>
            <a:ext cx="1968500" cy="1473200"/>
          </a:xfrm>
          <a:custGeom>
            <a:avLst/>
            <a:gdLst/>
            <a:ahLst/>
            <a:cxnLst>
              <a:cxn ang="0">
                <a:pos x="1240" y="104"/>
              </a:cxn>
              <a:cxn ang="0">
                <a:pos x="1112" y="56"/>
              </a:cxn>
              <a:cxn ang="0">
                <a:pos x="992" y="0"/>
              </a:cxn>
              <a:cxn ang="0">
                <a:pos x="784" y="32"/>
              </a:cxn>
              <a:cxn ang="0">
                <a:pos x="696" y="88"/>
              </a:cxn>
              <a:cxn ang="0">
                <a:pos x="664" y="104"/>
              </a:cxn>
              <a:cxn ang="0">
                <a:pos x="616" y="152"/>
              </a:cxn>
              <a:cxn ang="0">
                <a:pos x="592" y="224"/>
              </a:cxn>
              <a:cxn ang="0">
                <a:pos x="480" y="336"/>
              </a:cxn>
              <a:cxn ang="0">
                <a:pos x="408" y="392"/>
              </a:cxn>
              <a:cxn ang="0">
                <a:pos x="264" y="456"/>
              </a:cxn>
              <a:cxn ang="0">
                <a:pos x="0" y="592"/>
              </a:cxn>
              <a:cxn ang="0">
                <a:pos x="96" y="832"/>
              </a:cxn>
              <a:cxn ang="0">
                <a:pos x="240" y="928"/>
              </a:cxn>
              <a:cxn ang="0">
                <a:pos x="624" y="928"/>
              </a:cxn>
              <a:cxn ang="0">
                <a:pos x="960" y="688"/>
              </a:cxn>
              <a:cxn ang="0">
                <a:pos x="1200" y="256"/>
              </a:cxn>
              <a:cxn ang="0">
                <a:pos x="1240" y="104"/>
              </a:cxn>
            </a:cxnLst>
            <a:rect l="0" t="0" r="r" b="b"/>
            <a:pathLst>
              <a:path w="1240" h="928">
                <a:moveTo>
                  <a:pt x="1240" y="104"/>
                </a:moveTo>
                <a:cubicBezTo>
                  <a:pt x="1201" y="78"/>
                  <a:pt x="1149" y="81"/>
                  <a:pt x="1112" y="56"/>
                </a:cubicBezTo>
                <a:cubicBezTo>
                  <a:pt x="1083" y="36"/>
                  <a:pt x="1026" y="11"/>
                  <a:pt x="992" y="0"/>
                </a:cubicBezTo>
                <a:cubicBezTo>
                  <a:pt x="918" y="6"/>
                  <a:pt x="855" y="17"/>
                  <a:pt x="784" y="32"/>
                </a:cubicBezTo>
                <a:cubicBezTo>
                  <a:pt x="751" y="48"/>
                  <a:pt x="726" y="68"/>
                  <a:pt x="696" y="88"/>
                </a:cubicBezTo>
                <a:cubicBezTo>
                  <a:pt x="685" y="94"/>
                  <a:pt x="673" y="96"/>
                  <a:pt x="664" y="104"/>
                </a:cubicBezTo>
                <a:cubicBezTo>
                  <a:pt x="646" y="118"/>
                  <a:pt x="616" y="152"/>
                  <a:pt x="616" y="152"/>
                </a:cubicBezTo>
                <a:cubicBezTo>
                  <a:pt x="608" y="176"/>
                  <a:pt x="609" y="206"/>
                  <a:pt x="592" y="224"/>
                </a:cubicBezTo>
                <a:cubicBezTo>
                  <a:pt x="554" y="261"/>
                  <a:pt x="519" y="303"/>
                  <a:pt x="480" y="336"/>
                </a:cubicBezTo>
                <a:cubicBezTo>
                  <a:pt x="452" y="359"/>
                  <a:pt x="448" y="378"/>
                  <a:pt x="408" y="392"/>
                </a:cubicBezTo>
                <a:cubicBezTo>
                  <a:pt x="358" y="408"/>
                  <a:pt x="316" y="406"/>
                  <a:pt x="264" y="456"/>
                </a:cubicBezTo>
                <a:lnTo>
                  <a:pt x="0" y="592"/>
                </a:lnTo>
                <a:lnTo>
                  <a:pt x="96" y="832"/>
                </a:lnTo>
                <a:lnTo>
                  <a:pt x="240" y="928"/>
                </a:lnTo>
                <a:lnTo>
                  <a:pt x="624" y="928"/>
                </a:lnTo>
                <a:lnTo>
                  <a:pt x="960" y="688"/>
                </a:lnTo>
                <a:lnTo>
                  <a:pt x="1200" y="256"/>
                </a:lnTo>
                <a:lnTo>
                  <a:pt x="1240" y="10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40"/>
          <p:cNvSpPr>
            <a:spLocks noChangeArrowheads="1"/>
          </p:cNvSpPr>
          <p:nvPr/>
        </p:nvSpPr>
        <p:spPr bwMode="auto">
          <a:xfrm>
            <a:off x="7619710" y="39696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41"/>
          <p:cNvSpPr>
            <a:spLocks noChangeArrowheads="1"/>
          </p:cNvSpPr>
          <p:nvPr/>
        </p:nvSpPr>
        <p:spPr bwMode="auto">
          <a:xfrm>
            <a:off x="7848310" y="41220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42"/>
          <p:cNvSpPr>
            <a:spLocks noChangeArrowheads="1"/>
          </p:cNvSpPr>
          <p:nvPr/>
        </p:nvSpPr>
        <p:spPr bwMode="auto">
          <a:xfrm>
            <a:off x="7772110" y="38934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7046623" y="3384638"/>
            <a:ext cx="171450" cy="304800"/>
            <a:chOff x="4440" y="2520"/>
            <a:chExt cx="108" cy="192"/>
          </a:xfrm>
        </p:grpSpPr>
        <p:sp>
          <p:nvSpPr>
            <p:cNvPr id="262" name="Oval 44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7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8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9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0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1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2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779923" y="3498938"/>
            <a:ext cx="171450" cy="304800"/>
            <a:chOff x="4440" y="2520"/>
            <a:chExt cx="108" cy="192"/>
          </a:xfrm>
        </p:grpSpPr>
        <p:sp>
          <p:nvSpPr>
            <p:cNvPr id="251" name="Oval 56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7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8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9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60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1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2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3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4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5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6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48"/>
          <p:cNvGrpSpPr>
            <a:grpSpLocks/>
          </p:cNvGrpSpPr>
          <p:nvPr/>
        </p:nvGrpSpPr>
        <p:grpSpPr bwMode="auto">
          <a:xfrm rot="3418065">
            <a:off x="6554498" y="3190963"/>
            <a:ext cx="171450" cy="304800"/>
            <a:chOff x="4440" y="2520"/>
            <a:chExt cx="108" cy="192"/>
          </a:xfrm>
        </p:grpSpPr>
        <p:sp>
          <p:nvSpPr>
            <p:cNvPr id="240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60"/>
          <p:cNvGrpSpPr>
            <a:grpSpLocks/>
          </p:cNvGrpSpPr>
          <p:nvPr/>
        </p:nvGrpSpPr>
        <p:grpSpPr bwMode="auto">
          <a:xfrm rot="20683361">
            <a:off x="7084723" y="3041738"/>
            <a:ext cx="171450" cy="304800"/>
            <a:chOff x="4440" y="2520"/>
            <a:chExt cx="108" cy="192"/>
          </a:xfrm>
        </p:grpSpPr>
        <p:sp>
          <p:nvSpPr>
            <p:cNvPr id="229" name="Oval 161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2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3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4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5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6596430" y="38037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457200" y="1214015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Phylogenetic</a:t>
            </a:r>
            <a:r>
              <a:rPr lang="en-US" b="1" dirty="0" smtClean="0"/>
              <a:t> diversity</a:t>
            </a:r>
            <a:r>
              <a:rPr lang="en-US" dirty="0" smtClean="0"/>
              <a:t>: What is the breadth of </a:t>
            </a:r>
            <a:r>
              <a:rPr lang="en-US" dirty="0" err="1" smtClean="0"/>
              <a:t>phylogenetic</a:t>
            </a:r>
            <a:r>
              <a:rPr lang="en-US" dirty="0" smtClean="0"/>
              <a:t> representation?</a:t>
            </a:r>
            <a:endParaRPr lang="en-US" dirty="0"/>
          </a:p>
        </p:txBody>
      </p:sp>
      <p:grpSp>
        <p:nvGrpSpPr>
          <p:cNvPr id="13" name="Group 153"/>
          <p:cNvGrpSpPr/>
          <p:nvPr/>
        </p:nvGrpSpPr>
        <p:grpSpPr>
          <a:xfrm>
            <a:off x="546164" y="2930856"/>
            <a:ext cx="3644653" cy="369332"/>
            <a:chOff x="524147" y="2328888"/>
            <a:chExt cx="3644653" cy="369332"/>
          </a:xfrm>
        </p:grpSpPr>
        <p:sp>
          <p:nvSpPr>
            <p:cNvPr id="180" name="Freeform 113"/>
            <p:cNvSpPr>
              <a:spLocks/>
            </p:cNvSpPr>
            <p:nvPr/>
          </p:nvSpPr>
          <p:spPr bwMode="auto">
            <a:xfrm rot="17481161">
              <a:off x="509066" y="2371781"/>
              <a:ext cx="225426" cy="19526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925690" y="2328888"/>
              <a:ext cx="2243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 Beta-</a:t>
              </a:r>
              <a:r>
                <a:rPr lang="en-US" dirty="0" err="1" smtClean="0"/>
                <a:t>proteobacteria</a:t>
              </a:r>
              <a:endParaRPr lang="en-US" dirty="0"/>
            </a:p>
          </p:txBody>
        </p:sp>
      </p:grpSp>
      <p:grpSp>
        <p:nvGrpSpPr>
          <p:cNvPr id="14" name="Group 172"/>
          <p:cNvGrpSpPr/>
          <p:nvPr/>
        </p:nvGrpSpPr>
        <p:grpSpPr>
          <a:xfrm>
            <a:off x="584265" y="6186100"/>
            <a:ext cx="3321730" cy="466725"/>
            <a:chOff x="562248" y="2604997"/>
            <a:chExt cx="3321730" cy="466725"/>
          </a:xfrm>
        </p:grpSpPr>
        <p:sp>
          <p:nvSpPr>
            <p:cNvPr id="202" name="Freeform 17"/>
            <p:cNvSpPr>
              <a:spLocks/>
            </p:cNvSpPr>
            <p:nvPr/>
          </p:nvSpPr>
          <p:spPr bwMode="auto">
            <a:xfrm rot="3533757">
              <a:off x="388417" y="2778828"/>
              <a:ext cx="466725" cy="119063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925690" y="2653693"/>
              <a:ext cx="1958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</a:t>
              </a:r>
              <a:r>
                <a:rPr lang="en-US" dirty="0" err="1" smtClean="0"/>
                <a:t>Verrucomicrobia</a:t>
              </a:r>
              <a:endParaRPr lang="en-US" dirty="0"/>
            </a:p>
          </p:txBody>
        </p:sp>
      </p:grpSp>
      <p:grpSp>
        <p:nvGrpSpPr>
          <p:cNvPr id="15" name="Group 173"/>
          <p:cNvGrpSpPr/>
          <p:nvPr/>
        </p:nvGrpSpPr>
        <p:grpSpPr>
          <a:xfrm>
            <a:off x="491396" y="4151571"/>
            <a:ext cx="2236993" cy="369332"/>
            <a:chOff x="469379" y="3072928"/>
            <a:chExt cx="2236993" cy="369332"/>
          </a:xfrm>
        </p:grpSpPr>
        <p:grpSp>
          <p:nvGrpSpPr>
            <p:cNvPr id="16" name="Group 148"/>
            <p:cNvGrpSpPr>
              <a:grpSpLocks/>
            </p:cNvGrpSpPr>
            <p:nvPr/>
          </p:nvGrpSpPr>
          <p:grpSpPr bwMode="auto">
            <a:xfrm rot="3418065">
              <a:off x="536054" y="3105194"/>
              <a:ext cx="171450" cy="304800"/>
              <a:chOff x="4440" y="2520"/>
              <a:chExt cx="108" cy="192"/>
            </a:xfrm>
          </p:grpSpPr>
          <p:sp>
            <p:nvSpPr>
              <p:cNvPr id="182" name="Oval 149"/>
              <p:cNvSpPr>
                <a:spLocks noChangeArrowheads="1"/>
              </p:cNvSpPr>
              <p:nvPr/>
            </p:nvSpPr>
            <p:spPr bwMode="auto">
              <a:xfrm rot="5166377">
                <a:off x="4420" y="2588"/>
                <a:ext cx="146" cy="57"/>
              </a:xfrm>
              <a:prstGeom prst="ellipse">
                <a:avLst/>
              </a:pr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50"/>
              <p:cNvSpPr>
                <a:spLocks/>
              </p:cNvSpPr>
              <p:nvPr/>
            </p:nvSpPr>
            <p:spPr bwMode="auto">
              <a:xfrm>
                <a:off x="4472" y="2520"/>
                <a:ext cx="8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32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cubicBezTo>
                      <a:pt x="8" y="26"/>
                      <a:pt x="8" y="15"/>
                      <a:pt x="8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51"/>
              <p:cNvSpPr>
                <a:spLocks/>
              </p:cNvSpPr>
              <p:nvPr/>
            </p:nvSpPr>
            <p:spPr bwMode="auto">
              <a:xfrm>
                <a:off x="4504" y="2532"/>
                <a:ext cx="1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2" y="0"/>
                  </a:cxn>
                </a:cxnLst>
                <a:rect l="0" t="0" r="r" b="b"/>
                <a:pathLst>
                  <a:path w="12" h="32">
                    <a:moveTo>
                      <a:pt x="0" y="32"/>
                    </a:moveTo>
                    <a:cubicBezTo>
                      <a:pt x="8" y="5"/>
                      <a:pt x="4" y="15"/>
                      <a:pt x="12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52"/>
              <p:cNvSpPr>
                <a:spLocks/>
              </p:cNvSpPr>
              <p:nvPr/>
            </p:nvSpPr>
            <p:spPr bwMode="auto">
              <a:xfrm>
                <a:off x="4504" y="2580"/>
                <a:ext cx="44" cy="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32" y="4"/>
                  </a:cxn>
                  <a:cxn ang="0">
                    <a:pos x="44" y="0"/>
                  </a:cxn>
                </a:cxnLst>
                <a:rect l="0" t="0" r="r" b="b"/>
                <a:pathLst>
                  <a:path w="44" h="19">
                    <a:moveTo>
                      <a:pt x="8" y="16"/>
                    </a:moveTo>
                    <a:cubicBezTo>
                      <a:pt x="38" y="5"/>
                      <a:pt x="0" y="19"/>
                      <a:pt x="32" y="4"/>
                    </a:cubicBezTo>
                    <a:cubicBezTo>
                      <a:pt x="35" y="2"/>
                      <a:pt x="44" y="0"/>
                      <a:pt x="44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53"/>
              <p:cNvSpPr>
                <a:spLocks/>
              </p:cNvSpPr>
              <p:nvPr/>
            </p:nvSpPr>
            <p:spPr bwMode="auto">
              <a:xfrm>
                <a:off x="4512" y="2632"/>
                <a:ext cx="2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8"/>
                  </a:cxn>
                </a:cxnLst>
                <a:rect l="0" t="0" r="r" b="b"/>
                <a:pathLst>
                  <a:path w="28" h="8">
                    <a:moveTo>
                      <a:pt x="0" y="0"/>
                    </a:moveTo>
                    <a:cubicBezTo>
                      <a:pt x="25" y="8"/>
                      <a:pt x="15" y="8"/>
                      <a:pt x="28" y="8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54"/>
              <p:cNvSpPr>
                <a:spLocks/>
              </p:cNvSpPr>
              <p:nvPr/>
            </p:nvSpPr>
            <p:spPr bwMode="auto">
              <a:xfrm>
                <a:off x="4508" y="2668"/>
                <a:ext cx="2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2"/>
                  </a:cxn>
                </a:cxnLst>
                <a:rect l="0" t="0" r="r" b="b"/>
                <a:pathLst>
                  <a:path w="20" h="32">
                    <a:moveTo>
                      <a:pt x="0" y="0"/>
                    </a:moveTo>
                    <a:cubicBezTo>
                      <a:pt x="4" y="13"/>
                      <a:pt x="13" y="19"/>
                      <a:pt x="20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55"/>
              <p:cNvSpPr>
                <a:spLocks/>
              </p:cNvSpPr>
              <p:nvPr/>
            </p:nvSpPr>
            <p:spPr bwMode="auto">
              <a:xfrm>
                <a:off x="4476" y="2676"/>
                <a:ext cx="20" cy="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6"/>
                  </a:cxn>
                </a:cxnLst>
                <a:rect l="0" t="0" r="r" b="b"/>
                <a:pathLst>
                  <a:path w="20" h="36">
                    <a:moveTo>
                      <a:pt x="20" y="0"/>
                    </a:moveTo>
                    <a:cubicBezTo>
                      <a:pt x="15" y="13"/>
                      <a:pt x="0" y="36"/>
                      <a:pt x="0" y="36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56"/>
              <p:cNvSpPr>
                <a:spLocks/>
              </p:cNvSpPr>
              <p:nvPr/>
            </p:nvSpPr>
            <p:spPr bwMode="auto">
              <a:xfrm>
                <a:off x="4444" y="2664"/>
                <a:ext cx="36" cy="1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2" y="8"/>
                  </a:cxn>
                  <a:cxn ang="0">
                    <a:pos x="0" y="12"/>
                  </a:cxn>
                </a:cxnLst>
                <a:rect l="0" t="0" r="r" b="b"/>
                <a:pathLst>
                  <a:path w="36" h="12">
                    <a:moveTo>
                      <a:pt x="36" y="0"/>
                    </a:moveTo>
                    <a:cubicBezTo>
                      <a:pt x="28" y="2"/>
                      <a:pt x="20" y="5"/>
                      <a:pt x="12" y="8"/>
                    </a:cubicBezTo>
                    <a:cubicBezTo>
                      <a:pt x="8" y="9"/>
                      <a:pt x="0" y="12"/>
                      <a:pt x="0" y="1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57"/>
              <p:cNvSpPr>
                <a:spLocks/>
              </p:cNvSpPr>
              <p:nvPr/>
            </p:nvSpPr>
            <p:spPr bwMode="auto">
              <a:xfrm>
                <a:off x="4440" y="2632"/>
                <a:ext cx="28" cy="1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0" y="0"/>
                  </a:cxn>
                </a:cxnLst>
                <a:rect l="0" t="0" r="r" b="b"/>
                <a:pathLst>
                  <a:path w="28" h="12">
                    <a:moveTo>
                      <a:pt x="28" y="12"/>
                    </a:moveTo>
                    <a:cubicBezTo>
                      <a:pt x="2" y="3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58"/>
              <p:cNvSpPr>
                <a:spLocks/>
              </p:cNvSpPr>
              <p:nvPr/>
            </p:nvSpPr>
            <p:spPr bwMode="auto">
              <a:xfrm>
                <a:off x="4440" y="2592"/>
                <a:ext cx="28" cy="8"/>
              </a:xfrm>
              <a:custGeom>
                <a:avLst/>
                <a:gdLst/>
                <a:ahLst/>
                <a:cxnLst>
                  <a:cxn ang="0">
                    <a:pos x="28" y="8"/>
                  </a:cxn>
                  <a:cxn ang="0">
                    <a:pos x="12" y="4"/>
                  </a:cxn>
                  <a:cxn ang="0">
                    <a:pos x="0" y="0"/>
                  </a:cxn>
                </a:cxnLst>
                <a:rect l="0" t="0" r="r" b="b"/>
                <a:pathLst>
                  <a:path w="28" h="8">
                    <a:moveTo>
                      <a:pt x="28" y="8"/>
                    </a:moveTo>
                    <a:cubicBezTo>
                      <a:pt x="22" y="6"/>
                      <a:pt x="17" y="5"/>
                      <a:pt x="12" y="4"/>
                    </a:cubicBezTo>
                    <a:cubicBezTo>
                      <a:pt x="7" y="2"/>
                      <a:pt x="0" y="0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59"/>
              <p:cNvSpPr>
                <a:spLocks/>
              </p:cNvSpPr>
              <p:nvPr/>
            </p:nvSpPr>
            <p:spPr bwMode="auto">
              <a:xfrm>
                <a:off x="4448" y="2556"/>
                <a:ext cx="24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6" y="12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1925690" y="3072928"/>
              <a:ext cx="780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TM7</a:t>
              </a:r>
              <a:endParaRPr lang="en-US" dirty="0"/>
            </a:p>
          </p:txBody>
        </p:sp>
      </p:grpSp>
      <p:grpSp>
        <p:nvGrpSpPr>
          <p:cNvPr id="17" name="Group 174"/>
          <p:cNvGrpSpPr/>
          <p:nvPr/>
        </p:nvGrpSpPr>
        <p:grpSpPr>
          <a:xfrm>
            <a:off x="598552" y="2523951"/>
            <a:ext cx="2678741" cy="369332"/>
            <a:chOff x="576535" y="3444948"/>
            <a:chExt cx="2678741" cy="369332"/>
          </a:xfrm>
        </p:grpSpPr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576535" y="3571670"/>
              <a:ext cx="90488" cy="115888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25690" y="3444948"/>
              <a:ext cx="13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 </a:t>
              </a:r>
              <a:r>
                <a:rPr lang="en-US" dirty="0" err="1" smtClean="0"/>
                <a:t>Firmicutes</a:t>
              </a:r>
              <a:endParaRPr lang="en-US" dirty="0"/>
            </a:p>
          </p:txBody>
        </p:sp>
      </p:grpSp>
      <p:grpSp>
        <p:nvGrpSpPr>
          <p:cNvPr id="18" name="Group 175"/>
          <p:cNvGrpSpPr/>
          <p:nvPr/>
        </p:nvGrpSpPr>
        <p:grpSpPr>
          <a:xfrm>
            <a:off x="554102" y="5372286"/>
            <a:ext cx="3040210" cy="369332"/>
            <a:chOff x="532085" y="3881693"/>
            <a:chExt cx="3040210" cy="369332"/>
          </a:xfrm>
        </p:grpSpPr>
        <p:sp>
          <p:nvSpPr>
            <p:cNvPr id="206" name="Oval 13"/>
            <p:cNvSpPr>
              <a:spLocks noChangeArrowheads="1"/>
            </p:cNvSpPr>
            <p:nvPr/>
          </p:nvSpPr>
          <p:spPr bwMode="auto">
            <a:xfrm rot="1102600">
              <a:off x="532085" y="3892528"/>
              <a:ext cx="179388" cy="347663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rgbClr val="33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925690" y="3881693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</a:t>
              </a:r>
              <a:r>
                <a:rPr lang="en-US" dirty="0" err="1" smtClean="0"/>
                <a:t>Bacteroidetes</a:t>
              </a:r>
              <a:endParaRPr lang="en-US" dirty="0"/>
            </a:p>
          </p:txBody>
        </p:sp>
      </p:grpSp>
      <p:grpSp>
        <p:nvGrpSpPr>
          <p:cNvPr id="19" name="Group 176"/>
          <p:cNvGrpSpPr/>
          <p:nvPr/>
        </p:nvGrpSpPr>
        <p:grpSpPr>
          <a:xfrm>
            <a:off x="486634" y="3337761"/>
            <a:ext cx="3107678" cy="369332"/>
            <a:chOff x="464617" y="4221176"/>
            <a:chExt cx="3107678" cy="369332"/>
          </a:xfrm>
        </p:grpSpPr>
        <p:grpSp>
          <p:nvGrpSpPr>
            <p:cNvPr id="20" name="Group 39"/>
            <p:cNvGrpSpPr>
              <a:grpSpLocks/>
            </p:cNvGrpSpPr>
            <p:nvPr/>
          </p:nvGrpSpPr>
          <p:grpSpPr bwMode="auto">
            <a:xfrm>
              <a:off x="464617" y="4347898"/>
              <a:ext cx="314325" cy="115888"/>
              <a:chOff x="3480" y="3456"/>
              <a:chExt cx="168" cy="48"/>
            </a:xfrm>
          </p:grpSpPr>
          <p:sp>
            <p:nvSpPr>
              <p:cNvPr id="204" name="Oval 40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41"/>
              <p:cNvSpPr>
                <a:spLocks/>
              </p:cNvSpPr>
              <p:nvPr/>
            </p:nvSpPr>
            <p:spPr bwMode="auto">
              <a:xfrm>
                <a:off x="3480" y="3464"/>
                <a:ext cx="80" cy="28"/>
              </a:xfrm>
              <a:custGeom>
                <a:avLst/>
                <a:gdLst/>
                <a:ahLst/>
                <a:cxnLst>
                  <a:cxn ang="0">
                    <a:pos x="80" y="16"/>
                  </a:cxn>
                  <a:cxn ang="0">
                    <a:pos x="40" y="0"/>
                  </a:cxn>
                  <a:cxn ang="0">
                    <a:pos x="16" y="28"/>
                  </a:cxn>
                  <a:cxn ang="0">
                    <a:pos x="4" y="24"/>
                  </a:cxn>
                  <a:cxn ang="0">
                    <a:pos x="0" y="12"/>
                  </a:cxn>
                </a:cxnLst>
                <a:rect l="0" t="0" r="r" b="b"/>
                <a:pathLst>
                  <a:path w="80" h="28">
                    <a:moveTo>
                      <a:pt x="80" y="16"/>
                    </a:moveTo>
                    <a:cubicBezTo>
                      <a:pt x="64" y="12"/>
                      <a:pt x="54" y="4"/>
                      <a:pt x="40" y="0"/>
                    </a:cubicBezTo>
                    <a:cubicBezTo>
                      <a:pt x="30" y="14"/>
                      <a:pt x="32" y="22"/>
                      <a:pt x="16" y="28"/>
                    </a:cubicBezTo>
                    <a:cubicBezTo>
                      <a:pt x="12" y="26"/>
                      <a:pt x="6" y="26"/>
                      <a:pt x="4" y="24"/>
                    </a:cubicBezTo>
                    <a:cubicBezTo>
                      <a:pt x="1" y="21"/>
                      <a:pt x="0" y="12"/>
                      <a:pt x="0" y="12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1925690" y="4221176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</a:t>
              </a:r>
              <a:r>
                <a:rPr lang="en-US" dirty="0" err="1" smtClean="0"/>
                <a:t>Bacteroidetes</a:t>
              </a:r>
              <a:endParaRPr lang="en-US" dirty="0"/>
            </a:p>
          </p:txBody>
        </p:sp>
      </p:grpSp>
      <p:grpSp>
        <p:nvGrpSpPr>
          <p:cNvPr id="21" name="Group 177"/>
          <p:cNvGrpSpPr/>
          <p:nvPr/>
        </p:nvGrpSpPr>
        <p:grpSpPr>
          <a:xfrm>
            <a:off x="463615" y="4558476"/>
            <a:ext cx="3842618" cy="369332"/>
            <a:chOff x="441598" y="4588621"/>
            <a:chExt cx="3842618" cy="369332"/>
          </a:xfrm>
        </p:grpSpPr>
        <p:sp>
          <p:nvSpPr>
            <p:cNvPr id="273" name="Freeform 90"/>
            <p:cNvSpPr>
              <a:spLocks/>
            </p:cNvSpPr>
            <p:nvPr/>
          </p:nvSpPr>
          <p:spPr bwMode="auto">
            <a:xfrm>
              <a:off x="441598" y="4697087"/>
              <a:ext cx="360363" cy="152400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925690" y="4588621"/>
              <a:ext cx="2358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Alpha-</a:t>
              </a:r>
              <a:r>
                <a:rPr lang="en-US" dirty="0" err="1" smtClean="0"/>
                <a:t>proteobacteria</a:t>
              </a:r>
              <a:endParaRPr lang="en-US" dirty="0"/>
            </a:p>
          </p:txBody>
        </p:sp>
      </p:grpSp>
      <p:grpSp>
        <p:nvGrpSpPr>
          <p:cNvPr id="22" name="Group 180"/>
          <p:cNvGrpSpPr/>
          <p:nvPr/>
        </p:nvGrpSpPr>
        <p:grpSpPr>
          <a:xfrm>
            <a:off x="508859" y="2117046"/>
            <a:ext cx="3797374" cy="369332"/>
            <a:chOff x="486842" y="4975685"/>
            <a:chExt cx="3797374" cy="369332"/>
          </a:xfrm>
        </p:grpSpPr>
        <p:sp>
          <p:nvSpPr>
            <p:cNvPr id="208" name="Oval 26"/>
            <p:cNvSpPr>
              <a:spLocks noChangeArrowheads="1"/>
            </p:cNvSpPr>
            <p:nvPr/>
          </p:nvSpPr>
          <p:spPr bwMode="auto">
            <a:xfrm rot="2539288">
              <a:off x="486842" y="5102407"/>
              <a:ext cx="269875" cy="1158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808696" y="4975685"/>
              <a:ext cx="2475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 Alpha-</a:t>
              </a:r>
              <a:r>
                <a:rPr lang="en-US" dirty="0" err="1" smtClean="0"/>
                <a:t>proteobacteria</a:t>
              </a:r>
              <a:endParaRPr lang="en-US" dirty="0"/>
            </a:p>
          </p:txBody>
        </p:sp>
      </p:grpSp>
      <p:grpSp>
        <p:nvGrpSpPr>
          <p:cNvPr id="23" name="Group 188"/>
          <p:cNvGrpSpPr/>
          <p:nvPr/>
        </p:nvGrpSpPr>
        <p:grpSpPr>
          <a:xfrm>
            <a:off x="589821" y="3744666"/>
            <a:ext cx="3077678" cy="369332"/>
            <a:chOff x="567804" y="5305048"/>
            <a:chExt cx="3077678" cy="369332"/>
          </a:xfrm>
        </p:grpSpPr>
        <p:sp>
          <p:nvSpPr>
            <p:cNvPr id="207" name="Oval 83"/>
            <p:cNvSpPr>
              <a:spLocks noChangeArrowheads="1"/>
            </p:cNvSpPr>
            <p:nvPr/>
          </p:nvSpPr>
          <p:spPr bwMode="auto">
            <a:xfrm>
              <a:off x="567804" y="5435739"/>
              <a:ext cx="107950" cy="107950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1"/>
                </a:solidFill>
                <a:latin typeface="Book Antiqua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925690" y="5305048"/>
              <a:ext cx="1719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</a:t>
              </a:r>
              <a:r>
                <a:rPr lang="en-US" dirty="0" err="1" smtClean="0"/>
                <a:t>Actinobacteria</a:t>
              </a:r>
              <a:endParaRPr lang="en-US" dirty="0"/>
            </a:p>
          </p:txBody>
        </p:sp>
      </p:grpSp>
      <p:grpSp>
        <p:nvGrpSpPr>
          <p:cNvPr id="24" name="Group 189"/>
          <p:cNvGrpSpPr/>
          <p:nvPr/>
        </p:nvGrpSpPr>
        <p:grpSpPr>
          <a:xfrm>
            <a:off x="581884" y="5779191"/>
            <a:ext cx="3012428" cy="369332"/>
            <a:chOff x="559867" y="5677068"/>
            <a:chExt cx="3012428" cy="369332"/>
          </a:xfrm>
        </p:grpSpPr>
        <p:sp>
          <p:nvSpPr>
            <p:cNvPr id="221" name="Freeform 21"/>
            <p:cNvSpPr>
              <a:spLocks/>
            </p:cNvSpPr>
            <p:nvPr/>
          </p:nvSpPr>
          <p:spPr bwMode="auto">
            <a:xfrm>
              <a:off x="559867" y="5760134"/>
              <a:ext cx="123825" cy="203200"/>
            </a:xfrm>
            <a:custGeom>
              <a:avLst/>
              <a:gdLst/>
              <a:ahLst/>
              <a:cxnLst>
                <a:cxn ang="0">
                  <a:pos x="62" y="44"/>
                </a:cxn>
                <a:cxn ang="0">
                  <a:pos x="46" y="8"/>
                </a:cxn>
                <a:cxn ang="0">
                  <a:pos x="22" y="0"/>
                </a:cxn>
                <a:cxn ang="0">
                  <a:pos x="6" y="28"/>
                </a:cxn>
                <a:cxn ang="0">
                  <a:pos x="14" y="76"/>
                </a:cxn>
                <a:cxn ang="0">
                  <a:pos x="38" y="84"/>
                </a:cxn>
                <a:cxn ang="0">
                  <a:pos x="66" y="64"/>
                </a:cxn>
                <a:cxn ang="0">
                  <a:pos x="62" y="44"/>
                </a:cxn>
              </a:cxnLst>
              <a:rect l="0" t="0" r="r" b="b"/>
              <a:pathLst>
                <a:path w="66" h="84">
                  <a:moveTo>
                    <a:pt x="62" y="44"/>
                  </a:moveTo>
                  <a:cubicBezTo>
                    <a:pt x="60" y="40"/>
                    <a:pt x="54" y="13"/>
                    <a:pt x="46" y="8"/>
                  </a:cubicBezTo>
                  <a:cubicBezTo>
                    <a:pt x="38" y="3"/>
                    <a:pt x="22" y="0"/>
                    <a:pt x="22" y="0"/>
                  </a:cubicBezTo>
                  <a:cubicBezTo>
                    <a:pt x="5" y="5"/>
                    <a:pt x="0" y="10"/>
                    <a:pt x="6" y="28"/>
                  </a:cubicBezTo>
                  <a:cubicBezTo>
                    <a:pt x="7" y="44"/>
                    <a:pt x="0" y="66"/>
                    <a:pt x="14" y="76"/>
                  </a:cubicBezTo>
                  <a:cubicBezTo>
                    <a:pt x="20" y="80"/>
                    <a:pt x="38" y="84"/>
                    <a:pt x="38" y="84"/>
                  </a:cubicBezTo>
                  <a:cubicBezTo>
                    <a:pt x="65" y="74"/>
                    <a:pt x="59" y="84"/>
                    <a:pt x="66" y="64"/>
                  </a:cubicBezTo>
                  <a:cubicBezTo>
                    <a:pt x="57" y="38"/>
                    <a:pt x="52" y="34"/>
                    <a:pt x="62" y="44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925690" y="5677068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</a:t>
              </a:r>
              <a:r>
                <a:rPr lang="en-US" dirty="0" err="1" smtClean="0"/>
                <a:t>Bacteroidetes</a:t>
              </a:r>
              <a:endParaRPr lang="en-US" dirty="0"/>
            </a:p>
          </p:txBody>
        </p:sp>
      </p:grpSp>
      <p:grpSp>
        <p:nvGrpSpPr>
          <p:cNvPr id="25" name="Group 190"/>
          <p:cNvGrpSpPr/>
          <p:nvPr/>
        </p:nvGrpSpPr>
        <p:grpSpPr>
          <a:xfrm>
            <a:off x="598553" y="4965381"/>
            <a:ext cx="3788944" cy="369332"/>
            <a:chOff x="576536" y="6049086"/>
            <a:chExt cx="3788944" cy="369332"/>
          </a:xfrm>
        </p:grpSpPr>
        <p:sp>
          <p:nvSpPr>
            <p:cNvPr id="228" name="Oval 19"/>
            <p:cNvSpPr>
              <a:spLocks noChangeArrowheads="1"/>
            </p:cNvSpPr>
            <p:nvPr/>
          </p:nvSpPr>
          <p:spPr bwMode="auto">
            <a:xfrm rot="5166377">
              <a:off x="505892" y="6188508"/>
              <a:ext cx="231775" cy="90488"/>
            </a:xfrm>
            <a:prstGeom prst="ellipse">
              <a:avLst/>
            </a:prstGeom>
            <a:solidFill>
              <a:srgbClr val="8E43D9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925690" y="6049086"/>
              <a:ext cx="2439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Gamma-</a:t>
              </a:r>
              <a:r>
                <a:rPr lang="en-US" dirty="0" err="1" smtClean="0"/>
                <a:t>protobacteria</a:t>
              </a:r>
              <a:endParaRPr lang="en-US" dirty="0"/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331646" y="1646114"/>
            <a:ext cx="6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OTU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1609553" y="1646114"/>
            <a:ext cx="8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</a:t>
            </a:r>
            <a:r>
              <a:rPr lang="en-US" dirty="0" smtClean="0"/>
              <a:t>: 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387600" y="6908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2070100"/>
            <a:ext cx="4533900" cy="4533900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5988166" y="1669783"/>
            <a:ext cx="287891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Common metric = </a:t>
            </a:r>
          </a:p>
          <a:p>
            <a:r>
              <a:rPr lang="en-US" dirty="0" smtClean="0"/>
              <a:t>Faith’s </a:t>
            </a:r>
            <a:r>
              <a:rPr lang="en-US" dirty="0" err="1" smtClean="0"/>
              <a:t>phylogenetic</a:t>
            </a:r>
            <a:r>
              <a:rPr lang="en-US" dirty="0" smtClean="0"/>
              <a:t> diversity</a:t>
            </a:r>
            <a:endParaRPr lang="en-US" dirty="0"/>
          </a:p>
        </p:txBody>
      </p:sp>
      <p:sp>
        <p:nvSpPr>
          <p:cNvPr id="174" name="Slide Number Placeholder 1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Rarefaction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Rarefaction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734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Because of sequencing artifacts and experimental design, there can be quite a range of quality sequences returned for each sample.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Rarefaction : Sub-sampling of sequences to achieve an even number across all samples within a dataset.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This is very important for being able to compare diversity across samples.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Choose a rarefaction depth that maximizes the number of samples that can be included at the most informative sequencing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 community look like, data-</a:t>
            </a:r>
            <a:r>
              <a:rPr lang="en-US" dirty="0" smtClean="0"/>
              <a:t>style?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“OTU table” – the original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Biom</a:t>
            </a:r>
            <a:r>
              <a:rPr lang="en-US" dirty="0" smtClean="0"/>
              <a:t> table – more concise &amp; faster computing for extra large datasets </a:t>
            </a:r>
            <a:endParaRPr lang="en-US" dirty="0" smtClean="0"/>
          </a:p>
          <a:p>
            <a:r>
              <a:rPr lang="en-US" dirty="0" smtClean="0"/>
              <a:t>New formats : biom2, coming online RIGHT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8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 noChangeAspect="1"/>
          </p:cNvGraphicFramePr>
          <p:nvPr/>
        </p:nvGraphicFramePr>
        <p:xfrm>
          <a:off x="2438400" y="5994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</a:t>
                      </a:r>
                      <a:r>
                        <a:rPr lang="en-US" i="1" baseline="0" dirty="0" smtClean="0"/>
                        <a:t> 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 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 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862" y="7620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Kinds of Community matrix/ OTU Table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 noChangeAspect="1"/>
          </p:cNvGraphicFramePr>
          <p:nvPr/>
        </p:nvGraphicFramePr>
        <p:xfrm>
          <a:off x="2438400" y="2742055"/>
          <a:ext cx="6096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</a:t>
                      </a:r>
                      <a:r>
                        <a:rPr lang="en-US" i="1" baseline="0" dirty="0" smtClean="0"/>
                        <a:t> 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 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 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/>
        </p:nvGraphicFramePr>
        <p:xfrm>
          <a:off x="2438400" y="4806860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</a:t>
                      </a:r>
                      <a:r>
                        <a:rPr lang="en-US" i="1" baseline="0" dirty="0" smtClean="0"/>
                        <a:t> 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 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 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1279" y="908805"/>
            <a:ext cx="8115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Raw</a:t>
            </a:r>
          </a:p>
          <a:p>
            <a:r>
              <a:rPr lang="en-US" dirty="0" smtClean="0"/>
              <a:t>Straight up counts*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*note: sequencing data must be rarefied (re-sampled) to an equal sequencing effort!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1279" y="2883571"/>
            <a:ext cx="2221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Relative</a:t>
            </a:r>
          </a:p>
          <a:p>
            <a:r>
              <a:rPr lang="en-US" dirty="0" smtClean="0"/>
              <a:t>Percent or proportion </a:t>
            </a:r>
          </a:p>
          <a:p>
            <a:r>
              <a:rPr lang="en-US" dirty="0" smtClean="0"/>
              <a:t>(Standardizes for sampling effort?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1279" y="5225375"/>
            <a:ext cx="203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Binary </a:t>
            </a:r>
          </a:p>
          <a:p>
            <a:r>
              <a:rPr lang="en-US" dirty="0" smtClean="0"/>
              <a:t>(presence/absence)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B13A-4A28-2443-998B-BC001F0E380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3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from QIIME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Microbial communities are local assemblages of microorganisms that interact with each other or with their environment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OTUs</a:t>
            </a:r>
            <a:r>
              <a:rPr lang="en-US" dirty="0" smtClean="0"/>
              <a:t>” – operational taxonomic units – as a microbial species definition (97% identity 16S </a:t>
            </a:r>
            <a:r>
              <a:rPr lang="en-US" dirty="0" err="1" smtClean="0"/>
              <a:t>rRNA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Next gen. sequencing offers a cost-effective way to assay </a:t>
            </a:r>
            <a:r>
              <a:rPr lang="en-US" dirty="0" err="1" smtClean="0"/>
              <a:t>metagenomic</a:t>
            </a:r>
            <a:r>
              <a:rPr lang="en-US" dirty="0" smtClean="0"/>
              <a:t> DNA of microbial communities from any environment</a:t>
            </a:r>
          </a:p>
          <a:p>
            <a:endParaRPr lang="en-US" dirty="0" smtClean="0"/>
          </a:p>
          <a:p>
            <a:r>
              <a:rPr lang="en-US" dirty="0" smtClean="0"/>
              <a:t>There are lots of choices for analyzing 16S high-throughput sequencing data – choice of seq. platform, primers, variable region; depth of sampling; analysis methods – </a:t>
            </a:r>
            <a:r>
              <a:rPr lang="en-US" b="1" dirty="0" smtClean="0"/>
              <a:t>most of these can be reasonably informed by the community of interest, the scientific question, and the experiment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165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in an OTU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3874" y="1981200"/>
            <a:ext cx="8671225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Number of occurrences (per sample and for the whole dataset)</a:t>
            </a:r>
          </a:p>
          <a:p>
            <a:r>
              <a:rPr lang="en-US" dirty="0" smtClean="0"/>
              <a:t>Total no. </a:t>
            </a:r>
            <a:r>
              <a:rPr lang="en-US" dirty="0" err="1" smtClean="0"/>
              <a:t>OTUs</a:t>
            </a:r>
            <a:r>
              <a:rPr lang="en-US" dirty="0" smtClean="0"/>
              <a:t> observed in the dataset</a:t>
            </a:r>
          </a:p>
          <a:p>
            <a:r>
              <a:rPr lang="en-US" dirty="0" smtClean="0"/>
              <a:t>Average abundance of </a:t>
            </a:r>
            <a:r>
              <a:rPr lang="en-US" dirty="0" err="1" smtClean="0"/>
              <a:t>OTUs</a:t>
            </a:r>
            <a:endParaRPr lang="en-US" dirty="0" smtClean="0"/>
          </a:p>
          <a:p>
            <a:r>
              <a:rPr lang="en-US" dirty="0" smtClean="0"/>
              <a:t>Richness (no. </a:t>
            </a:r>
            <a:r>
              <a:rPr lang="en-US" dirty="0" err="1" smtClean="0"/>
              <a:t>OTUs</a:t>
            </a:r>
            <a:r>
              <a:rPr lang="en-US" dirty="0" smtClean="0"/>
              <a:t> per sample, mean, max, min, range)</a:t>
            </a:r>
          </a:p>
          <a:p>
            <a:r>
              <a:rPr lang="en-US" dirty="0" smtClean="0"/>
              <a:t>Number of singletons (</a:t>
            </a:r>
            <a:r>
              <a:rPr lang="en-US" dirty="0" err="1" smtClean="0"/>
              <a:t>OTUs</a:t>
            </a:r>
            <a:r>
              <a:rPr lang="en-US" dirty="0" smtClean="0"/>
              <a:t> detected only once in a dataset)</a:t>
            </a:r>
          </a:p>
          <a:p>
            <a:r>
              <a:rPr lang="en-US" dirty="0" smtClean="0"/>
              <a:t>Calculate: Diversity, Evenness (equitability of OTU abundances, including rarity and dominance)</a:t>
            </a:r>
          </a:p>
          <a:p>
            <a:r>
              <a:rPr lang="en-US" dirty="0" smtClean="0"/>
              <a:t>Number of samples (communities) in your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B13A-4A28-2443-998B-BC001F0E380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features of microbial OTU tables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9447" y="1874659"/>
            <a:ext cx="5280754" cy="498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Redundant: more than one taxa has the exact same </a:t>
            </a:r>
            <a:r>
              <a:rPr kumimoji="1" lang="en-US" sz="2800" dirty="0" smtClean="0"/>
              <a:t>pattern</a:t>
            </a:r>
            <a:endParaRPr kumimoji="1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Unknown underlying distribution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 many “zeros”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dirty="0" smtClean="0"/>
              <a:t>Many samples and </a:t>
            </a:r>
            <a:r>
              <a:rPr kumimoji="1" lang="en-US" sz="2800" dirty="0" err="1" smtClean="0"/>
              <a:t>OTUs</a:t>
            </a:r>
            <a:r>
              <a:rPr kumimoji="1" lang="en-US" sz="2800" dirty="0" smtClean="0"/>
              <a:t>; computationally large</a:t>
            </a:r>
            <a:endParaRPr kumimoji="1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425" y="2367545"/>
            <a:ext cx="3376049" cy="25320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07048" y="4939035"/>
            <a:ext cx="2425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(A beast, </a:t>
            </a:r>
            <a:r>
              <a:rPr lang="en-US" sz="1000" dirty="0" err="1" smtClean="0"/>
              <a:t>hyperboleandahalf.blogspot.com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Biom</a:t>
            </a:r>
            <a:r>
              <a:rPr lang="en-US" dirty="0" smtClean="0"/>
              <a:t> formatted OTU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564" y="2133600"/>
            <a:ext cx="3810000" cy="4114800"/>
          </a:xfrm>
        </p:spPr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biom</a:t>
            </a:r>
            <a:r>
              <a:rPr lang="en-US" dirty="0" smtClean="0"/>
              <a:t> format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Link:</a:t>
            </a:r>
          </a:p>
          <a:p>
            <a:pPr>
              <a:buNone/>
            </a:pPr>
            <a:r>
              <a:rPr lang="en-US" sz="1800" dirty="0" smtClean="0">
                <a:hlinkClick r:id="rId2"/>
              </a:rPr>
              <a:t>http://biom-format.org</a:t>
            </a: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This is all changing!  </a:t>
            </a:r>
            <a:r>
              <a:rPr lang="en-US" sz="1800" dirty="0" err="1" smtClean="0"/>
              <a:t>Biom</a:t>
            </a:r>
            <a:r>
              <a:rPr lang="en-US" sz="1800" dirty="0" smtClean="0"/>
              <a:t> formats are improved, keep up with when changes are anticipated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0" y="1993900"/>
            <a:ext cx="4635500" cy="4664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1632" y="3255962"/>
            <a:ext cx="248236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Old-style OTU table  - lots of  0’s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1694" y="5181600"/>
            <a:ext cx="196344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biom</a:t>
            </a:r>
            <a:r>
              <a:rPr lang="en-US" dirty="0" smtClean="0"/>
              <a:t> formatted – only list present taxa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B13A-4A28-2443-998B-BC001F0E38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8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Tutorial review: What happened yesterday?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8000"/>
            <a:ext cx="8229600" cy="5080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Merged paired-end reads: </a:t>
            </a:r>
            <a:r>
              <a:rPr lang="en-US" sz="2800" b="1" dirty="0" err="1" smtClean="0"/>
              <a:t>pandaseq</a:t>
            </a:r>
            <a:endParaRPr lang="en-US" sz="2800" b="1" dirty="0" smtClean="0"/>
          </a:p>
          <a:p>
            <a:r>
              <a:rPr lang="en-US" sz="2800" dirty="0" smtClean="0"/>
              <a:t> Picked OTUs: based on 97% sequence identity: 	</a:t>
            </a:r>
            <a:r>
              <a:rPr lang="en-US" sz="2800" b="1" dirty="0" err="1" smtClean="0"/>
              <a:t>pick_otus.py</a:t>
            </a:r>
            <a:endParaRPr lang="en-US" sz="2800" b="1" dirty="0" smtClean="0"/>
          </a:p>
          <a:p>
            <a:r>
              <a:rPr lang="en-US" sz="2800" dirty="0" smtClean="0"/>
              <a:t>Picked one sequence to represent each OTU: 	</a:t>
            </a:r>
            <a:r>
              <a:rPr lang="en-US" sz="2800" b="1" dirty="0" err="1" smtClean="0"/>
              <a:t>pick_rep_set.py</a:t>
            </a:r>
            <a:endParaRPr lang="en-US" sz="2800" b="1" dirty="0" smtClean="0"/>
          </a:p>
          <a:p>
            <a:r>
              <a:rPr lang="en-US" sz="2800" dirty="0" smtClean="0"/>
              <a:t>Make an alignment of those representative sequences for future tree building and other analyses: </a:t>
            </a:r>
            <a:r>
              <a:rPr lang="en-US" sz="2800" b="1" dirty="0" err="1" smtClean="0"/>
              <a:t>align_seqs.py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6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yesterday?</a:t>
            </a:r>
            <a:endParaRPr lang="en-US" dirty="0"/>
          </a:p>
        </p:txBody>
      </p:sp>
      <p:grpSp>
        <p:nvGrpSpPr>
          <p:cNvPr id="3" name="Group 119"/>
          <p:cNvGrpSpPr/>
          <p:nvPr/>
        </p:nvGrpSpPr>
        <p:grpSpPr>
          <a:xfrm>
            <a:off x="3432911" y="274638"/>
            <a:ext cx="2286000" cy="12403395"/>
            <a:chOff x="4991100" y="274638"/>
            <a:chExt cx="2286000" cy="12403395"/>
          </a:xfrm>
        </p:grpSpPr>
        <p:sp>
          <p:nvSpPr>
            <p:cNvPr id="109" name="Rectangle 108"/>
            <p:cNvSpPr/>
            <p:nvPr/>
          </p:nvSpPr>
          <p:spPr>
            <a:xfrm>
              <a:off x="4991100" y="274638"/>
              <a:ext cx="2286000" cy="124033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/>
              <a:r>
                <a:rPr lang="en-US" sz="40000" dirty="0" smtClean="0">
                  <a:solidFill>
                    <a:prstClr val="black"/>
                  </a:solidFill>
                </a:rPr>
                <a:t>?</a:t>
              </a:r>
              <a:endParaRPr lang="en-US" sz="40000" dirty="0">
                <a:solidFill>
                  <a:prstClr val="black"/>
                </a:solidFill>
              </a:endParaRPr>
            </a:p>
          </p:txBody>
        </p:sp>
        <p:grpSp>
          <p:nvGrpSpPr>
            <p:cNvPr id="4" name="Group 118"/>
            <p:cNvGrpSpPr/>
            <p:nvPr/>
          </p:nvGrpSpPr>
          <p:grpSpPr>
            <a:xfrm>
              <a:off x="5444745" y="1997439"/>
              <a:ext cx="1727260" cy="3384509"/>
              <a:chOff x="5444745" y="1997439"/>
              <a:chExt cx="1727260" cy="3384509"/>
            </a:xfrm>
          </p:grpSpPr>
          <p:grpSp>
            <p:nvGrpSpPr>
              <p:cNvPr id="5" name="Group 148"/>
              <p:cNvGrpSpPr>
                <a:grpSpLocks/>
              </p:cNvGrpSpPr>
              <p:nvPr/>
            </p:nvGrpSpPr>
            <p:grpSpPr bwMode="auto">
              <a:xfrm rot="3418065">
                <a:off x="5690943" y="2125575"/>
                <a:ext cx="171450" cy="304800"/>
                <a:chOff x="4440" y="2520"/>
                <a:chExt cx="108" cy="192"/>
              </a:xfrm>
            </p:grpSpPr>
            <p:sp>
              <p:nvSpPr>
                <p:cNvPr id="7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" name="Oval 68"/>
              <p:cNvSpPr>
                <a:spLocks noChangeArrowheads="1"/>
              </p:cNvSpPr>
              <p:nvPr/>
            </p:nvSpPr>
            <p:spPr bwMode="auto">
              <a:xfrm>
                <a:off x="5588081" y="2359966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 rot="3533757">
                <a:off x="5734880" y="2132938"/>
                <a:ext cx="362611" cy="12268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 rot="20295303">
                <a:off x="5999291" y="4175435"/>
                <a:ext cx="314325" cy="115888"/>
                <a:chOff x="3480" y="3456"/>
                <a:chExt cx="168" cy="48"/>
              </a:xfrm>
            </p:grpSpPr>
            <p:sp>
              <p:nvSpPr>
                <p:cNvPr id="21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 rot="1102600">
                <a:off x="6342715" y="2026761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83"/>
              <p:cNvSpPr>
                <a:spLocks noChangeArrowheads="1"/>
              </p:cNvSpPr>
              <p:nvPr/>
            </p:nvSpPr>
            <p:spPr bwMode="auto">
              <a:xfrm rot="1097517">
                <a:off x="6217229" y="4332729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 rot="3636805">
                <a:off x="6759737" y="3150476"/>
                <a:ext cx="269875" cy="11588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6588471" y="3484488"/>
                <a:ext cx="123825" cy="203200"/>
              </a:xfrm>
              <a:custGeom>
                <a:avLst/>
                <a:gdLst/>
                <a:ahLst/>
                <a:cxnLst>
                  <a:cxn ang="0">
                    <a:pos x="62" y="44"/>
                  </a:cxn>
                  <a:cxn ang="0">
                    <a:pos x="46" y="8"/>
                  </a:cxn>
                  <a:cxn ang="0">
                    <a:pos x="22" y="0"/>
                  </a:cxn>
                  <a:cxn ang="0">
                    <a:pos x="6" y="28"/>
                  </a:cxn>
                  <a:cxn ang="0">
                    <a:pos x="14" y="76"/>
                  </a:cxn>
                  <a:cxn ang="0">
                    <a:pos x="38" y="84"/>
                  </a:cxn>
                  <a:cxn ang="0">
                    <a:pos x="66" y="64"/>
                  </a:cxn>
                  <a:cxn ang="0">
                    <a:pos x="62" y="44"/>
                  </a:cxn>
                </a:cxnLst>
                <a:rect l="0" t="0" r="r" b="b"/>
                <a:pathLst>
                  <a:path w="66" h="84">
                    <a:moveTo>
                      <a:pt x="62" y="44"/>
                    </a:moveTo>
                    <a:cubicBezTo>
                      <a:pt x="60" y="40"/>
                      <a:pt x="54" y="13"/>
                      <a:pt x="46" y="8"/>
                    </a:cubicBezTo>
                    <a:cubicBezTo>
                      <a:pt x="38" y="3"/>
                      <a:pt x="22" y="0"/>
                      <a:pt x="22" y="0"/>
                    </a:cubicBezTo>
                    <a:cubicBezTo>
                      <a:pt x="5" y="5"/>
                      <a:pt x="0" y="10"/>
                      <a:pt x="6" y="28"/>
                    </a:cubicBezTo>
                    <a:cubicBezTo>
                      <a:pt x="7" y="44"/>
                      <a:pt x="0" y="66"/>
                      <a:pt x="14" y="76"/>
                    </a:cubicBezTo>
                    <a:cubicBezTo>
                      <a:pt x="20" y="80"/>
                      <a:pt x="38" y="84"/>
                      <a:pt x="38" y="84"/>
                    </a:cubicBezTo>
                    <a:cubicBezTo>
                      <a:pt x="65" y="74"/>
                      <a:pt x="59" y="84"/>
                      <a:pt x="66" y="64"/>
                    </a:cubicBezTo>
                    <a:cubicBezTo>
                      <a:pt x="57" y="38"/>
                      <a:pt x="52" y="34"/>
                      <a:pt x="62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90"/>
              <p:cNvSpPr>
                <a:spLocks/>
              </p:cNvSpPr>
              <p:nvPr/>
            </p:nvSpPr>
            <p:spPr bwMode="auto">
              <a:xfrm rot="20486764">
                <a:off x="6774807" y="3361649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19"/>
              <p:cNvSpPr>
                <a:spLocks noChangeArrowheads="1"/>
              </p:cNvSpPr>
              <p:nvPr/>
            </p:nvSpPr>
            <p:spPr bwMode="auto">
              <a:xfrm rot="6773669">
                <a:off x="6393758" y="3616034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/>
              <p:cNvSpPr>
                <a:spLocks/>
              </p:cNvSpPr>
              <p:nvPr/>
            </p:nvSpPr>
            <p:spPr bwMode="auto">
              <a:xfrm rot="14039165">
                <a:off x="6034529" y="2106328"/>
                <a:ext cx="225426" cy="195263"/>
              </a:xfrm>
              <a:custGeom>
                <a:avLst/>
                <a:gdLst/>
                <a:ahLst/>
                <a:cxnLst>
                  <a:cxn ang="0">
                    <a:pos x="8" y="107"/>
                  </a:cxn>
                  <a:cxn ang="0">
                    <a:pos x="0" y="80"/>
                  </a:cxn>
                  <a:cxn ang="0">
                    <a:pos x="61" y="0"/>
                  </a:cxn>
                  <a:cxn ang="0">
                    <a:pos x="133" y="27"/>
                  </a:cxn>
                  <a:cxn ang="0">
                    <a:pos x="77" y="45"/>
                  </a:cxn>
                  <a:cxn ang="0">
                    <a:pos x="45" y="56"/>
                  </a:cxn>
                  <a:cxn ang="0">
                    <a:pos x="37" y="80"/>
                  </a:cxn>
                  <a:cxn ang="0">
                    <a:pos x="32" y="123"/>
                  </a:cxn>
                  <a:cxn ang="0">
                    <a:pos x="10" y="115"/>
                  </a:cxn>
                  <a:cxn ang="0">
                    <a:pos x="8" y="107"/>
                  </a:cxn>
                </a:cxnLst>
                <a:rect l="0" t="0" r="r" b="b"/>
                <a:pathLst>
                  <a:path w="142" h="123">
                    <a:moveTo>
                      <a:pt x="8" y="107"/>
                    </a:moveTo>
                    <a:cubicBezTo>
                      <a:pt x="5" y="97"/>
                      <a:pt x="2" y="89"/>
                      <a:pt x="0" y="80"/>
                    </a:cubicBezTo>
                    <a:cubicBezTo>
                      <a:pt x="4" y="33"/>
                      <a:pt x="17" y="16"/>
                      <a:pt x="61" y="0"/>
                    </a:cubicBezTo>
                    <a:cubicBezTo>
                      <a:pt x="87" y="2"/>
                      <a:pt x="115" y="5"/>
                      <a:pt x="133" y="27"/>
                    </a:cubicBezTo>
                    <a:cubicBezTo>
                      <a:pt x="142" y="52"/>
                      <a:pt x="82" y="44"/>
                      <a:pt x="77" y="45"/>
                    </a:cubicBezTo>
                    <a:cubicBezTo>
                      <a:pt x="66" y="49"/>
                      <a:pt x="55" y="52"/>
                      <a:pt x="45" y="56"/>
                    </a:cubicBezTo>
                    <a:cubicBezTo>
                      <a:pt x="42" y="63"/>
                      <a:pt x="39" y="72"/>
                      <a:pt x="37" y="80"/>
                    </a:cubicBezTo>
                    <a:cubicBezTo>
                      <a:pt x="40" y="95"/>
                      <a:pt x="42" y="110"/>
                      <a:pt x="32" y="123"/>
                    </a:cubicBezTo>
                    <a:cubicBezTo>
                      <a:pt x="26" y="121"/>
                      <a:pt x="14" y="120"/>
                      <a:pt x="10" y="115"/>
                    </a:cubicBezTo>
                    <a:cubicBezTo>
                      <a:pt x="8" y="112"/>
                      <a:pt x="8" y="107"/>
                      <a:pt x="8" y="1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C8810"/>
                  </a:gs>
                  <a:gs pos="100000">
                    <a:schemeClr val="accent2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rgbClr val="EC881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13"/>
              <p:cNvSpPr>
                <a:spLocks noChangeArrowheads="1"/>
              </p:cNvSpPr>
              <p:nvPr/>
            </p:nvSpPr>
            <p:spPr bwMode="auto">
              <a:xfrm rot="1102600">
                <a:off x="6867076" y="2400618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13"/>
              <p:cNvSpPr>
                <a:spLocks noChangeArrowheads="1"/>
              </p:cNvSpPr>
              <p:nvPr/>
            </p:nvSpPr>
            <p:spPr bwMode="auto">
              <a:xfrm rot="1102600">
                <a:off x="6944902" y="2695336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" name="Group 39"/>
              <p:cNvGrpSpPr>
                <a:grpSpLocks/>
              </p:cNvGrpSpPr>
              <p:nvPr/>
            </p:nvGrpSpPr>
            <p:grpSpPr bwMode="auto">
              <a:xfrm rot="20208926">
                <a:off x="6733278" y="3514827"/>
                <a:ext cx="314325" cy="115888"/>
                <a:chOff x="3480" y="3456"/>
                <a:chExt cx="168" cy="48"/>
              </a:xfrm>
            </p:grpSpPr>
            <p:sp>
              <p:nvSpPr>
                <p:cNvPr id="33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39"/>
              <p:cNvGrpSpPr>
                <a:grpSpLocks/>
              </p:cNvGrpSpPr>
              <p:nvPr/>
            </p:nvGrpSpPr>
            <p:grpSpPr bwMode="auto">
              <a:xfrm rot="315620">
                <a:off x="5905206" y="2011435"/>
                <a:ext cx="314325" cy="115888"/>
                <a:chOff x="3480" y="3456"/>
                <a:chExt cx="168" cy="48"/>
              </a:xfrm>
            </p:grpSpPr>
            <p:sp>
              <p:nvSpPr>
                <p:cNvPr id="36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" name="Freeform 90"/>
              <p:cNvSpPr>
                <a:spLocks/>
              </p:cNvSpPr>
              <p:nvPr/>
            </p:nvSpPr>
            <p:spPr bwMode="auto">
              <a:xfrm rot="10800000">
                <a:off x="6596409" y="2354827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0"/>
              <p:cNvSpPr>
                <a:spLocks/>
              </p:cNvSpPr>
              <p:nvPr/>
            </p:nvSpPr>
            <p:spPr bwMode="auto">
              <a:xfrm rot="3482676">
                <a:off x="6847708" y="3063111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9"/>
              <p:cNvSpPr>
                <a:spLocks noChangeArrowheads="1"/>
              </p:cNvSpPr>
              <p:nvPr/>
            </p:nvSpPr>
            <p:spPr bwMode="auto">
              <a:xfrm rot="9210081">
                <a:off x="6564397" y="3708232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auto">
              <a:xfrm rot="6954616">
                <a:off x="6087129" y="3715816"/>
                <a:ext cx="231775" cy="90488"/>
              </a:xfrm>
              <a:prstGeom prst="ellipse">
                <a:avLst/>
              </a:prstGeom>
              <a:solidFill>
                <a:srgbClr val="8E43D9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83"/>
              <p:cNvSpPr>
                <a:spLocks noChangeArrowheads="1"/>
              </p:cNvSpPr>
              <p:nvPr/>
            </p:nvSpPr>
            <p:spPr bwMode="auto">
              <a:xfrm rot="1097517">
                <a:off x="6682211" y="339573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43" name="Oval 83"/>
              <p:cNvSpPr>
                <a:spLocks noChangeArrowheads="1"/>
              </p:cNvSpPr>
              <p:nvPr/>
            </p:nvSpPr>
            <p:spPr bwMode="auto">
              <a:xfrm rot="1097517">
                <a:off x="6238396" y="402364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44" name="Freeform 113"/>
              <p:cNvSpPr>
                <a:spLocks/>
              </p:cNvSpPr>
              <p:nvPr/>
            </p:nvSpPr>
            <p:spPr bwMode="auto">
              <a:xfrm rot="3470894">
                <a:off x="5444185" y="2185689"/>
                <a:ext cx="225426" cy="195263"/>
              </a:xfrm>
              <a:custGeom>
                <a:avLst/>
                <a:gdLst/>
                <a:ahLst/>
                <a:cxnLst>
                  <a:cxn ang="0">
                    <a:pos x="8" y="107"/>
                  </a:cxn>
                  <a:cxn ang="0">
                    <a:pos x="0" y="80"/>
                  </a:cxn>
                  <a:cxn ang="0">
                    <a:pos x="61" y="0"/>
                  </a:cxn>
                  <a:cxn ang="0">
                    <a:pos x="133" y="27"/>
                  </a:cxn>
                  <a:cxn ang="0">
                    <a:pos x="77" y="45"/>
                  </a:cxn>
                  <a:cxn ang="0">
                    <a:pos x="45" y="56"/>
                  </a:cxn>
                  <a:cxn ang="0">
                    <a:pos x="37" y="80"/>
                  </a:cxn>
                  <a:cxn ang="0">
                    <a:pos x="32" y="123"/>
                  </a:cxn>
                  <a:cxn ang="0">
                    <a:pos x="10" y="115"/>
                  </a:cxn>
                  <a:cxn ang="0">
                    <a:pos x="8" y="107"/>
                  </a:cxn>
                </a:cxnLst>
                <a:rect l="0" t="0" r="r" b="b"/>
                <a:pathLst>
                  <a:path w="142" h="123">
                    <a:moveTo>
                      <a:pt x="8" y="107"/>
                    </a:moveTo>
                    <a:cubicBezTo>
                      <a:pt x="5" y="97"/>
                      <a:pt x="2" y="89"/>
                      <a:pt x="0" y="80"/>
                    </a:cubicBezTo>
                    <a:cubicBezTo>
                      <a:pt x="4" y="33"/>
                      <a:pt x="17" y="16"/>
                      <a:pt x="61" y="0"/>
                    </a:cubicBezTo>
                    <a:cubicBezTo>
                      <a:pt x="87" y="2"/>
                      <a:pt x="115" y="5"/>
                      <a:pt x="133" y="27"/>
                    </a:cubicBezTo>
                    <a:cubicBezTo>
                      <a:pt x="142" y="52"/>
                      <a:pt x="82" y="44"/>
                      <a:pt x="77" y="45"/>
                    </a:cubicBezTo>
                    <a:cubicBezTo>
                      <a:pt x="66" y="49"/>
                      <a:pt x="55" y="52"/>
                      <a:pt x="45" y="56"/>
                    </a:cubicBezTo>
                    <a:cubicBezTo>
                      <a:pt x="42" y="63"/>
                      <a:pt x="39" y="72"/>
                      <a:pt x="37" y="80"/>
                    </a:cubicBezTo>
                    <a:cubicBezTo>
                      <a:pt x="40" y="95"/>
                      <a:pt x="42" y="110"/>
                      <a:pt x="32" y="123"/>
                    </a:cubicBezTo>
                    <a:cubicBezTo>
                      <a:pt x="26" y="121"/>
                      <a:pt x="14" y="120"/>
                      <a:pt x="10" y="115"/>
                    </a:cubicBezTo>
                    <a:cubicBezTo>
                      <a:pt x="8" y="112"/>
                      <a:pt x="8" y="107"/>
                      <a:pt x="8" y="1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C8810"/>
                  </a:gs>
                  <a:gs pos="100000">
                    <a:schemeClr val="accent2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rgbClr val="EC881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5" name="Group 148"/>
              <p:cNvGrpSpPr>
                <a:grpSpLocks/>
              </p:cNvGrpSpPr>
              <p:nvPr/>
            </p:nvGrpSpPr>
            <p:grpSpPr bwMode="auto">
              <a:xfrm rot="1067924">
                <a:off x="5962259" y="3602216"/>
                <a:ext cx="144877" cy="251292"/>
                <a:chOff x="4440" y="2520"/>
                <a:chExt cx="108" cy="192"/>
              </a:xfrm>
            </p:grpSpPr>
            <p:sp>
              <p:nvSpPr>
                <p:cNvPr id="46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7" name="Oval 68"/>
              <p:cNvSpPr>
                <a:spLocks noChangeArrowheads="1"/>
              </p:cNvSpPr>
              <p:nvPr/>
            </p:nvSpPr>
            <p:spPr bwMode="auto">
              <a:xfrm>
                <a:off x="6156102" y="3917211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83"/>
              <p:cNvSpPr>
                <a:spLocks noChangeArrowheads="1"/>
              </p:cNvSpPr>
              <p:nvPr/>
            </p:nvSpPr>
            <p:spPr bwMode="auto">
              <a:xfrm>
                <a:off x="6542434" y="211332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62" name="Oval 83"/>
              <p:cNvSpPr>
                <a:spLocks noChangeArrowheads="1"/>
              </p:cNvSpPr>
              <p:nvPr/>
            </p:nvSpPr>
            <p:spPr bwMode="auto">
              <a:xfrm>
                <a:off x="6718649" y="2527522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63" name="Oval 68"/>
              <p:cNvSpPr>
                <a:spLocks noChangeArrowheads="1"/>
              </p:cNvSpPr>
              <p:nvPr/>
            </p:nvSpPr>
            <p:spPr bwMode="auto">
              <a:xfrm>
                <a:off x="6804186" y="2225718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68"/>
              <p:cNvSpPr>
                <a:spLocks noChangeArrowheads="1"/>
              </p:cNvSpPr>
              <p:nvPr/>
            </p:nvSpPr>
            <p:spPr bwMode="auto">
              <a:xfrm>
                <a:off x="5669815" y="2077993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68"/>
              <p:cNvSpPr>
                <a:spLocks noChangeArrowheads="1"/>
              </p:cNvSpPr>
              <p:nvPr/>
            </p:nvSpPr>
            <p:spPr bwMode="auto">
              <a:xfrm>
                <a:off x="5444745" y="2411634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68"/>
              <p:cNvSpPr>
                <a:spLocks noChangeArrowheads="1"/>
              </p:cNvSpPr>
              <p:nvPr/>
            </p:nvSpPr>
            <p:spPr bwMode="auto">
              <a:xfrm>
                <a:off x="6758336" y="3250332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 rot="1097517">
                <a:off x="7081517" y="2973579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5" name="Group 148"/>
              <p:cNvGrpSpPr>
                <a:grpSpLocks/>
              </p:cNvGrpSpPr>
              <p:nvPr/>
            </p:nvGrpSpPr>
            <p:grpSpPr bwMode="auto">
              <a:xfrm>
                <a:off x="6759924" y="2745774"/>
                <a:ext cx="171450" cy="304800"/>
                <a:chOff x="4440" y="2520"/>
                <a:chExt cx="108" cy="192"/>
              </a:xfrm>
            </p:grpSpPr>
            <p:sp>
              <p:nvSpPr>
                <p:cNvPr id="72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3" name="Oval 83"/>
              <p:cNvSpPr>
                <a:spLocks noChangeArrowheads="1"/>
              </p:cNvSpPr>
              <p:nvPr/>
            </p:nvSpPr>
            <p:spPr bwMode="auto">
              <a:xfrm>
                <a:off x="7042718" y="258149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5489989" y="230368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86" name="Oval 26"/>
              <p:cNvSpPr>
                <a:spLocks noChangeArrowheads="1"/>
              </p:cNvSpPr>
              <p:nvPr/>
            </p:nvSpPr>
            <p:spPr bwMode="auto">
              <a:xfrm rot="3227012">
                <a:off x="5951299" y="4418889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Oval 68"/>
              <p:cNvSpPr>
                <a:spLocks noChangeArrowheads="1"/>
              </p:cNvSpPr>
              <p:nvPr/>
            </p:nvSpPr>
            <p:spPr bwMode="auto">
              <a:xfrm>
                <a:off x="6006811" y="4868862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83"/>
              <p:cNvSpPr>
                <a:spLocks noChangeArrowheads="1"/>
              </p:cNvSpPr>
              <p:nvPr/>
            </p:nvSpPr>
            <p:spPr bwMode="auto">
              <a:xfrm>
                <a:off x="6518357" y="2267602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0" name="Oval 83"/>
              <p:cNvSpPr>
                <a:spLocks noChangeArrowheads="1"/>
              </p:cNvSpPr>
              <p:nvPr/>
            </p:nvSpPr>
            <p:spPr bwMode="auto">
              <a:xfrm>
                <a:off x="6759924" y="265687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1" name="Oval 68"/>
              <p:cNvSpPr>
                <a:spLocks noChangeArrowheads="1"/>
              </p:cNvSpPr>
              <p:nvPr/>
            </p:nvSpPr>
            <p:spPr bwMode="auto">
              <a:xfrm>
                <a:off x="6292486" y="1997439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83"/>
              <p:cNvSpPr>
                <a:spLocks noChangeArrowheads="1"/>
              </p:cNvSpPr>
              <p:nvPr/>
            </p:nvSpPr>
            <p:spPr bwMode="auto">
              <a:xfrm>
                <a:off x="6083011" y="429551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 rot="6869517">
                <a:off x="6152695" y="3715168"/>
                <a:ext cx="362611" cy="12268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8" name="Group 148"/>
              <p:cNvGrpSpPr>
                <a:grpSpLocks/>
              </p:cNvGrpSpPr>
              <p:nvPr/>
            </p:nvGrpSpPr>
            <p:grpSpPr bwMode="auto">
              <a:xfrm>
                <a:off x="5962361" y="3860061"/>
                <a:ext cx="171450" cy="304800"/>
                <a:chOff x="4440" y="2520"/>
                <a:chExt cx="108" cy="192"/>
              </a:xfrm>
            </p:grpSpPr>
            <p:sp>
              <p:nvSpPr>
                <p:cNvPr id="96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7" name="Oval 83"/>
              <p:cNvSpPr>
                <a:spLocks noChangeArrowheads="1"/>
              </p:cNvSpPr>
              <p:nvPr/>
            </p:nvSpPr>
            <p:spPr bwMode="auto">
              <a:xfrm>
                <a:off x="5930621" y="4984750"/>
                <a:ext cx="66992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grpSp>
            <p:nvGrpSpPr>
              <p:cNvPr id="66" name="Group 39"/>
              <p:cNvGrpSpPr>
                <a:grpSpLocks/>
              </p:cNvGrpSpPr>
              <p:nvPr/>
            </p:nvGrpSpPr>
            <p:grpSpPr bwMode="auto">
              <a:xfrm rot="3721171">
                <a:off x="6505184" y="2139792"/>
                <a:ext cx="314325" cy="115888"/>
                <a:chOff x="3480" y="3456"/>
                <a:chExt cx="168" cy="48"/>
              </a:xfrm>
            </p:grpSpPr>
            <p:sp>
              <p:nvSpPr>
                <p:cNvPr id="59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0" name="Oval 83"/>
              <p:cNvSpPr>
                <a:spLocks noChangeArrowheads="1"/>
              </p:cNvSpPr>
              <p:nvPr/>
            </p:nvSpPr>
            <p:spPr bwMode="auto">
              <a:xfrm>
                <a:off x="6149040" y="440346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1" name="Oval 26"/>
              <p:cNvSpPr>
                <a:spLocks noChangeArrowheads="1"/>
              </p:cNvSpPr>
              <p:nvPr/>
            </p:nvSpPr>
            <p:spPr bwMode="auto">
              <a:xfrm rot="3227012">
                <a:off x="6087263" y="4940584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 rot="3227012">
                <a:off x="6061863" y="5056695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1"/>
              <p:cNvSpPr>
                <a:spLocks/>
              </p:cNvSpPr>
              <p:nvPr/>
            </p:nvSpPr>
            <p:spPr bwMode="auto">
              <a:xfrm>
                <a:off x="6277480" y="4940386"/>
                <a:ext cx="123825" cy="203200"/>
              </a:xfrm>
              <a:custGeom>
                <a:avLst/>
                <a:gdLst/>
                <a:ahLst/>
                <a:cxnLst>
                  <a:cxn ang="0">
                    <a:pos x="62" y="44"/>
                  </a:cxn>
                  <a:cxn ang="0">
                    <a:pos x="46" y="8"/>
                  </a:cxn>
                  <a:cxn ang="0">
                    <a:pos x="22" y="0"/>
                  </a:cxn>
                  <a:cxn ang="0">
                    <a:pos x="6" y="28"/>
                  </a:cxn>
                  <a:cxn ang="0">
                    <a:pos x="14" y="76"/>
                  </a:cxn>
                  <a:cxn ang="0">
                    <a:pos x="38" y="84"/>
                  </a:cxn>
                  <a:cxn ang="0">
                    <a:pos x="66" y="64"/>
                  </a:cxn>
                  <a:cxn ang="0">
                    <a:pos x="62" y="44"/>
                  </a:cxn>
                </a:cxnLst>
                <a:rect l="0" t="0" r="r" b="b"/>
                <a:pathLst>
                  <a:path w="66" h="84">
                    <a:moveTo>
                      <a:pt x="62" y="44"/>
                    </a:moveTo>
                    <a:cubicBezTo>
                      <a:pt x="60" y="40"/>
                      <a:pt x="54" y="13"/>
                      <a:pt x="46" y="8"/>
                    </a:cubicBezTo>
                    <a:cubicBezTo>
                      <a:pt x="38" y="3"/>
                      <a:pt x="22" y="0"/>
                      <a:pt x="22" y="0"/>
                    </a:cubicBezTo>
                    <a:cubicBezTo>
                      <a:pt x="5" y="5"/>
                      <a:pt x="0" y="10"/>
                      <a:pt x="6" y="28"/>
                    </a:cubicBezTo>
                    <a:cubicBezTo>
                      <a:pt x="7" y="44"/>
                      <a:pt x="0" y="66"/>
                      <a:pt x="14" y="76"/>
                    </a:cubicBezTo>
                    <a:cubicBezTo>
                      <a:pt x="20" y="80"/>
                      <a:pt x="38" y="84"/>
                      <a:pt x="38" y="84"/>
                    </a:cubicBezTo>
                    <a:cubicBezTo>
                      <a:pt x="65" y="74"/>
                      <a:pt x="59" y="84"/>
                      <a:pt x="66" y="64"/>
                    </a:cubicBezTo>
                    <a:cubicBezTo>
                      <a:pt x="57" y="38"/>
                      <a:pt x="52" y="34"/>
                      <a:pt x="62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90"/>
              <p:cNvSpPr>
                <a:spLocks/>
              </p:cNvSpPr>
              <p:nvPr/>
            </p:nvSpPr>
            <p:spPr bwMode="auto">
              <a:xfrm rot="20486764">
                <a:off x="6038044" y="5207237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83"/>
              <p:cNvSpPr>
                <a:spLocks noChangeArrowheads="1"/>
              </p:cNvSpPr>
              <p:nvPr/>
            </p:nvSpPr>
            <p:spPr bwMode="auto">
              <a:xfrm>
                <a:off x="6023162" y="5045914"/>
                <a:ext cx="66992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6" name="Oval 19"/>
              <p:cNvSpPr>
                <a:spLocks noChangeArrowheads="1"/>
              </p:cNvSpPr>
              <p:nvPr/>
            </p:nvSpPr>
            <p:spPr bwMode="auto">
              <a:xfrm rot="9210081">
                <a:off x="5941434" y="5182065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83"/>
              <p:cNvSpPr>
                <a:spLocks noChangeArrowheads="1"/>
              </p:cNvSpPr>
              <p:nvPr/>
            </p:nvSpPr>
            <p:spPr bwMode="auto">
              <a:xfrm>
                <a:off x="6224416" y="527399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8" name="Oval 68"/>
              <p:cNvSpPr>
                <a:spLocks noChangeArrowheads="1"/>
              </p:cNvSpPr>
              <p:nvPr/>
            </p:nvSpPr>
            <p:spPr bwMode="auto">
              <a:xfrm>
                <a:off x="5920852" y="5095920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9" name="Slide Number Placeholder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2:  Alpha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 diversity in all of its glory </a:t>
            </a:r>
          </a:p>
          <a:p>
            <a:r>
              <a:rPr lang="en-US" dirty="0" smtClean="0"/>
              <a:t>The advantage of </a:t>
            </a:r>
            <a:r>
              <a:rPr lang="en-US" dirty="0" err="1" smtClean="0"/>
              <a:t>phylogenetic</a:t>
            </a:r>
            <a:r>
              <a:rPr lang="en-US" dirty="0" smtClean="0"/>
              <a:t> information </a:t>
            </a:r>
          </a:p>
          <a:p>
            <a:r>
              <a:rPr lang="en-US" dirty="0" smtClean="0"/>
              <a:t>Rarefaction</a:t>
            </a:r>
          </a:p>
          <a:p>
            <a:r>
              <a:rPr lang="en-US" dirty="0" smtClean="0"/>
              <a:t>What </a:t>
            </a:r>
            <a:r>
              <a:rPr lang="en-US" dirty="0"/>
              <a:t>does a community look like, data-style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note on the .</a:t>
            </a:r>
            <a:r>
              <a:rPr lang="en-US" dirty="0" err="1" smtClean="0"/>
              <a:t>biom</a:t>
            </a:r>
            <a:r>
              <a:rPr lang="en-US" dirty="0" smtClean="0"/>
              <a:t> v. OTU table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6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Alpha diversity </a:t>
            </a:r>
            <a:r>
              <a:rPr lang="en-US" dirty="0" smtClean="0"/>
              <a:t>in all of its glory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164" y="1533465"/>
            <a:ext cx="858833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 smtClean="0"/>
              <a:t>“Diversity” is a vague word.  </a:t>
            </a:r>
            <a:r>
              <a:rPr lang="en-US" sz="2800" dirty="0" smtClean="0"/>
              <a:t>In ecology, it has there are many types of diversity (</a:t>
            </a:r>
            <a:r>
              <a:rPr lang="en-US" sz="2800" i="1" dirty="0" smtClean="0"/>
              <a:t>e.g.</a:t>
            </a:r>
            <a:r>
              <a:rPr lang="en-US" sz="2800" dirty="0" smtClean="0"/>
              <a:t>, alpha, beta, gamma), and there are many components to that contribute to those types.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Alpha diversity refers to the diversity inherently descriptive of </a:t>
            </a:r>
            <a:r>
              <a:rPr lang="en-US" sz="2800" u="sng" dirty="0" smtClean="0"/>
              <a:t>one sample</a:t>
            </a:r>
            <a:r>
              <a:rPr lang="en-US" sz="2800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Alpha diversity includes: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Richness (number of taxa)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Evenness (distribution of the abundances of taxa)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Phylogenetic diversity (breadth of phylogenetic representation)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*Composition (who’s there – identity of the taxa)</a:t>
            </a:r>
          </a:p>
          <a:p>
            <a:endParaRPr lang="en-US" sz="2800" dirty="0"/>
          </a:p>
          <a:p>
            <a:r>
              <a:rPr lang="en-US" sz="2800" dirty="0"/>
              <a:t>Combinations of the above components are used to calculate other diversities:  Shannon diversity, Simpson, </a:t>
            </a:r>
            <a:r>
              <a:rPr lang="en-US" sz="2800" i="1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3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Whittaker introduces alpha, beta, gamma diversity (1972)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99" y="1723477"/>
            <a:ext cx="7304891" cy="43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3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57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Alpha (within-sample) diversity</a:t>
            </a:r>
            <a:endParaRPr lang="en-US" sz="3600" dirty="0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4800317" y="25845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 rot="20022151">
            <a:off x="50289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 rot="2981377">
            <a:off x="5090829" y="2598833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47241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 rot="17481161">
            <a:off x="4571716" y="2584546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4876517" y="27369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5313073" y="3702948"/>
            <a:ext cx="2724150" cy="1835150"/>
            <a:chOff x="3612" y="2880"/>
            <a:chExt cx="1716" cy="1156"/>
          </a:xfrm>
        </p:grpSpPr>
        <p:sp>
          <p:nvSpPr>
            <p:cNvPr id="219" name="Freeform 10"/>
            <p:cNvSpPr>
              <a:spLocks/>
            </p:cNvSpPr>
            <p:nvPr/>
          </p:nvSpPr>
          <p:spPr bwMode="auto">
            <a:xfrm>
              <a:off x="3998" y="2880"/>
              <a:ext cx="1330" cy="1156"/>
            </a:xfrm>
            <a:custGeom>
              <a:avLst/>
              <a:gdLst/>
              <a:ahLst/>
              <a:cxnLst>
                <a:cxn ang="0">
                  <a:pos x="144" y="908"/>
                </a:cxn>
                <a:cxn ang="0">
                  <a:pos x="76" y="892"/>
                </a:cxn>
                <a:cxn ang="0">
                  <a:pos x="52" y="884"/>
                </a:cxn>
                <a:cxn ang="0">
                  <a:pos x="32" y="860"/>
                </a:cxn>
                <a:cxn ang="0">
                  <a:pos x="16" y="836"/>
                </a:cxn>
                <a:cxn ang="0">
                  <a:pos x="0" y="760"/>
                </a:cxn>
                <a:cxn ang="0">
                  <a:pos x="44" y="660"/>
                </a:cxn>
                <a:cxn ang="0">
                  <a:pos x="64" y="640"/>
                </a:cxn>
                <a:cxn ang="0">
                  <a:pos x="104" y="572"/>
                </a:cxn>
                <a:cxn ang="0">
                  <a:pos x="136" y="456"/>
                </a:cxn>
                <a:cxn ang="0">
                  <a:pos x="188" y="372"/>
                </a:cxn>
                <a:cxn ang="0">
                  <a:pos x="308" y="288"/>
                </a:cxn>
                <a:cxn ang="0">
                  <a:pos x="388" y="260"/>
                </a:cxn>
                <a:cxn ang="0">
                  <a:pos x="492" y="248"/>
                </a:cxn>
                <a:cxn ang="0">
                  <a:pos x="628" y="204"/>
                </a:cxn>
                <a:cxn ang="0">
                  <a:pos x="652" y="188"/>
                </a:cxn>
                <a:cxn ang="0">
                  <a:pos x="676" y="164"/>
                </a:cxn>
                <a:cxn ang="0">
                  <a:pos x="700" y="128"/>
                </a:cxn>
                <a:cxn ang="0">
                  <a:pos x="716" y="92"/>
                </a:cxn>
                <a:cxn ang="0">
                  <a:pos x="800" y="32"/>
                </a:cxn>
                <a:cxn ang="0">
                  <a:pos x="840" y="8"/>
                </a:cxn>
                <a:cxn ang="0">
                  <a:pos x="872" y="0"/>
                </a:cxn>
                <a:cxn ang="0">
                  <a:pos x="1016" y="4"/>
                </a:cxn>
                <a:cxn ang="0">
                  <a:pos x="1056" y="8"/>
                </a:cxn>
                <a:cxn ang="0">
                  <a:pos x="1080" y="16"/>
                </a:cxn>
                <a:cxn ang="0">
                  <a:pos x="1116" y="48"/>
                </a:cxn>
                <a:cxn ang="0">
                  <a:pos x="1140" y="100"/>
                </a:cxn>
                <a:cxn ang="0">
                  <a:pos x="1160" y="172"/>
                </a:cxn>
                <a:cxn ang="0">
                  <a:pos x="1136" y="364"/>
                </a:cxn>
                <a:cxn ang="0">
                  <a:pos x="1048" y="572"/>
                </a:cxn>
                <a:cxn ang="0">
                  <a:pos x="1008" y="644"/>
                </a:cxn>
                <a:cxn ang="0">
                  <a:pos x="952" y="744"/>
                </a:cxn>
                <a:cxn ang="0">
                  <a:pos x="916" y="800"/>
                </a:cxn>
                <a:cxn ang="0">
                  <a:pos x="736" y="924"/>
                </a:cxn>
                <a:cxn ang="0">
                  <a:pos x="680" y="948"/>
                </a:cxn>
                <a:cxn ang="0">
                  <a:pos x="604" y="956"/>
                </a:cxn>
                <a:cxn ang="0">
                  <a:pos x="532" y="964"/>
                </a:cxn>
                <a:cxn ang="0">
                  <a:pos x="228" y="948"/>
                </a:cxn>
                <a:cxn ang="0">
                  <a:pos x="116" y="900"/>
                </a:cxn>
                <a:cxn ang="0">
                  <a:pos x="144" y="908"/>
                </a:cxn>
              </a:cxnLst>
              <a:rect l="0" t="0" r="r" b="b"/>
              <a:pathLst>
                <a:path w="1163" h="964">
                  <a:moveTo>
                    <a:pt x="144" y="908"/>
                  </a:moveTo>
                  <a:cubicBezTo>
                    <a:pt x="121" y="903"/>
                    <a:pt x="97" y="899"/>
                    <a:pt x="76" y="892"/>
                  </a:cubicBezTo>
                  <a:cubicBezTo>
                    <a:pt x="68" y="889"/>
                    <a:pt x="52" y="884"/>
                    <a:pt x="52" y="884"/>
                  </a:cubicBezTo>
                  <a:cubicBezTo>
                    <a:pt x="23" y="841"/>
                    <a:pt x="67" y="906"/>
                    <a:pt x="32" y="860"/>
                  </a:cubicBezTo>
                  <a:cubicBezTo>
                    <a:pt x="26" y="852"/>
                    <a:pt x="16" y="836"/>
                    <a:pt x="16" y="836"/>
                  </a:cubicBezTo>
                  <a:cubicBezTo>
                    <a:pt x="9" y="810"/>
                    <a:pt x="5" y="785"/>
                    <a:pt x="0" y="760"/>
                  </a:cubicBezTo>
                  <a:cubicBezTo>
                    <a:pt x="6" y="719"/>
                    <a:pt x="8" y="683"/>
                    <a:pt x="44" y="660"/>
                  </a:cubicBezTo>
                  <a:cubicBezTo>
                    <a:pt x="65" y="628"/>
                    <a:pt x="37" y="666"/>
                    <a:pt x="64" y="640"/>
                  </a:cubicBezTo>
                  <a:cubicBezTo>
                    <a:pt x="81" y="622"/>
                    <a:pt x="93" y="593"/>
                    <a:pt x="104" y="572"/>
                  </a:cubicBezTo>
                  <a:cubicBezTo>
                    <a:pt x="121" y="537"/>
                    <a:pt x="124" y="493"/>
                    <a:pt x="136" y="456"/>
                  </a:cubicBezTo>
                  <a:cubicBezTo>
                    <a:pt x="146" y="420"/>
                    <a:pt x="148" y="381"/>
                    <a:pt x="188" y="372"/>
                  </a:cubicBezTo>
                  <a:cubicBezTo>
                    <a:pt x="221" y="349"/>
                    <a:pt x="273" y="299"/>
                    <a:pt x="308" y="288"/>
                  </a:cubicBezTo>
                  <a:cubicBezTo>
                    <a:pt x="334" y="279"/>
                    <a:pt x="361" y="266"/>
                    <a:pt x="388" y="260"/>
                  </a:cubicBezTo>
                  <a:cubicBezTo>
                    <a:pt x="420" y="251"/>
                    <a:pt x="459" y="250"/>
                    <a:pt x="492" y="248"/>
                  </a:cubicBezTo>
                  <a:cubicBezTo>
                    <a:pt x="543" y="237"/>
                    <a:pt x="583" y="233"/>
                    <a:pt x="628" y="204"/>
                  </a:cubicBezTo>
                  <a:cubicBezTo>
                    <a:pt x="636" y="198"/>
                    <a:pt x="645" y="194"/>
                    <a:pt x="652" y="188"/>
                  </a:cubicBezTo>
                  <a:cubicBezTo>
                    <a:pt x="660" y="180"/>
                    <a:pt x="676" y="164"/>
                    <a:pt x="676" y="164"/>
                  </a:cubicBezTo>
                  <a:cubicBezTo>
                    <a:pt x="681" y="148"/>
                    <a:pt x="693" y="142"/>
                    <a:pt x="700" y="128"/>
                  </a:cubicBezTo>
                  <a:cubicBezTo>
                    <a:pt x="704" y="117"/>
                    <a:pt x="706" y="100"/>
                    <a:pt x="716" y="92"/>
                  </a:cubicBezTo>
                  <a:cubicBezTo>
                    <a:pt x="741" y="69"/>
                    <a:pt x="773" y="53"/>
                    <a:pt x="800" y="32"/>
                  </a:cubicBezTo>
                  <a:cubicBezTo>
                    <a:pt x="811" y="22"/>
                    <a:pt x="825" y="12"/>
                    <a:pt x="840" y="8"/>
                  </a:cubicBezTo>
                  <a:cubicBezTo>
                    <a:pt x="850" y="5"/>
                    <a:pt x="872" y="0"/>
                    <a:pt x="872" y="0"/>
                  </a:cubicBezTo>
                  <a:cubicBezTo>
                    <a:pt x="920" y="1"/>
                    <a:pt x="968" y="1"/>
                    <a:pt x="1016" y="4"/>
                  </a:cubicBezTo>
                  <a:cubicBezTo>
                    <a:pt x="1029" y="4"/>
                    <a:pt x="1042" y="5"/>
                    <a:pt x="1056" y="8"/>
                  </a:cubicBezTo>
                  <a:cubicBezTo>
                    <a:pt x="1064" y="9"/>
                    <a:pt x="1080" y="16"/>
                    <a:pt x="1080" y="16"/>
                  </a:cubicBezTo>
                  <a:cubicBezTo>
                    <a:pt x="1094" y="26"/>
                    <a:pt x="1106" y="33"/>
                    <a:pt x="1116" y="48"/>
                  </a:cubicBezTo>
                  <a:cubicBezTo>
                    <a:pt x="1120" y="67"/>
                    <a:pt x="1132" y="80"/>
                    <a:pt x="1140" y="100"/>
                  </a:cubicBezTo>
                  <a:cubicBezTo>
                    <a:pt x="1148" y="122"/>
                    <a:pt x="1154" y="148"/>
                    <a:pt x="1160" y="172"/>
                  </a:cubicBezTo>
                  <a:cubicBezTo>
                    <a:pt x="1158" y="226"/>
                    <a:pt x="1163" y="309"/>
                    <a:pt x="1136" y="364"/>
                  </a:cubicBezTo>
                  <a:cubicBezTo>
                    <a:pt x="1121" y="437"/>
                    <a:pt x="1081" y="505"/>
                    <a:pt x="1048" y="572"/>
                  </a:cubicBezTo>
                  <a:cubicBezTo>
                    <a:pt x="1035" y="596"/>
                    <a:pt x="1027" y="624"/>
                    <a:pt x="1008" y="644"/>
                  </a:cubicBezTo>
                  <a:cubicBezTo>
                    <a:pt x="996" y="683"/>
                    <a:pt x="975" y="710"/>
                    <a:pt x="952" y="744"/>
                  </a:cubicBezTo>
                  <a:cubicBezTo>
                    <a:pt x="939" y="761"/>
                    <a:pt x="931" y="784"/>
                    <a:pt x="916" y="800"/>
                  </a:cubicBezTo>
                  <a:cubicBezTo>
                    <a:pt x="867" y="848"/>
                    <a:pt x="802" y="901"/>
                    <a:pt x="736" y="924"/>
                  </a:cubicBezTo>
                  <a:cubicBezTo>
                    <a:pt x="716" y="930"/>
                    <a:pt x="699" y="943"/>
                    <a:pt x="680" y="948"/>
                  </a:cubicBezTo>
                  <a:cubicBezTo>
                    <a:pt x="650" y="955"/>
                    <a:pt x="641" y="952"/>
                    <a:pt x="604" y="956"/>
                  </a:cubicBezTo>
                  <a:cubicBezTo>
                    <a:pt x="579" y="958"/>
                    <a:pt x="532" y="964"/>
                    <a:pt x="532" y="964"/>
                  </a:cubicBezTo>
                  <a:cubicBezTo>
                    <a:pt x="398" y="961"/>
                    <a:pt x="336" y="960"/>
                    <a:pt x="228" y="948"/>
                  </a:cubicBezTo>
                  <a:cubicBezTo>
                    <a:pt x="193" y="939"/>
                    <a:pt x="141" y="925"/>
                    <a:pt x="116" y="900"/>
                  </a:cubicBezTo>
                  <a:lnTo>
                    <a:pt x="144" y="908"/>
                  </a:ln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"/>
            <p:cNvSpPr>
              <a:spLocks/>
            </p:cNvSpPr>
            <p:nvPr/>
          </p:nvSpPr>
          <p:spPr bwMode="auto">
            <a:xfrm>
              <a:off x="3612" y="3622"/>
              <a:ext cx="464" cy="346"/>
            </a:xfrm>
            <a:custGeom>
              <a:avLst/>
              <a:gdLst/>
              <a:ahLst/>
              <a:cxnLst>
                <a:cxn ang="0">
                  <a:pos x="428" y="286"/>
                </a:cxn>
                <a:cxn ang="0">
                  <a:pos x="392" y="270"/>
                </a:cxn>
                <a:cxn ang="0">
                  <a:pos x="248" y="322"/>
                </a:cxn>
                <a:cxn ang="0">
                  <a:pos x="204" y="338"/>
                </a:cxn>
                <a:cxn ang="0">
                  <a:pos x="172" y="346"/>
                </a:cxn>
                <a:cxn ang="0">
                  <a:pos x="92" y="326"/>
                </a:cxn>
                <a:cxn ang="0">
                  <a:pos x="20" y="266"/>
                </a:cxn>
                <a:cxn ang="0">
                  <a:pos x="0" y="178"/>
                </a:cxn>
                <a:cxn ang="0">
                  <a:pos x="36" y="70"/>
                </a:cxn>
                <a:cxn ang="0">
                  <a:pos x="120" y="10"/>
                </a:cxn>
                <a:cxn ang="0">
                  <a:pos x="304" y="18"/>
                </a:cxn>
                <a:cxn ang="0">
                  <a:pos x="388" y="66"/>
                </a:cxn>
                <a:cxn ang="0">
                  <a:pos x="464" y="78"/>
                </a:cxn>
                <a:cxn ang="0">
                  <a:pos x="444" y="214"/>
                </a:cxn>
                <a:cxn ang="0">
                  <a:pos x="428" y="286"/>
                </a:cxn>
              </a:cxnLst>
              <a:rect l="0" t="0" r="r" b="b"/>
              <a:pathLst>
                <a:path w="464" h="346">
                  <a:moveTo>
                    <a:pt x="428" y="286"/>
                  </a:moveTo>
                  <a:cubicBezTo>
                    <a:pt x="417" y="278"/>
                    <a:pt x="392" y="270"/>
                    <a:pt x="392" y="270"/>
                  </a:cubicBezTo>
                  <a:cubicBezTo>
                    <a:pt x="339" y="277"/>
                    <a:pt x="296" y="303"/>
                    <a:pt x="248" y="322"/>
                  </a:cubicBezTo>
                  <a:cubicBezTo>
                    <a:pt x="233" y="327"/>
                    <a:pt x="219" y="333"/>
                    <a:pt x="204" y="338"/>
                  </a:cubicBezTo>
                  <a:cubicBezTo>
                    <a:pt x="193" y="340"/>
                    <a:pt x="172" y="346"/>
                    <a:pt x="172" y="346"/>
                  </a:cubicBezTo>
                  <a:cubicBezTo>
                    <a:pt x="144" y="341"/>
                    <a:pt x="118" y="332"/>
                    <a:pt x="92" y="326"/>
                  </a:cubicBezTo>
                  <a:cubicBezTo>
                    <a:pt x="66" y="309"/>
                    <a:pt x="32" y="295"/>
                    <a:pt x="20" y="266"/>
                  </a:cubicBezTo>
                  <a:cubicBezTo>
                    <a:pt x="7" y="237"/>
                    <a:pt x="9" y="206"/>
                    <a:pt x="0" y="178"/>
                  </a:cubicBezTo>
                  <a:cubicBezTo>
                    <a:pt x="2" y="140"/>
                    <a:pt x="1" y="93"/>
                    <a:pt x="36" y="70"/>
                  </a:cubicBezTo>
                  <a:cubicBezTo>
                    <a:pt x="46" y="53"/>
                    <a:pt x="100" y="16"/>
                    <a:pt x="120" y="10"/>
                  </a:cubicBezTo>
                  <a:cubicBezTo>
                    <a:pt x="195" y="11"/>
                    <a:pt x="243" y="0"/>
                    <a:pt x="304" y="18"/>
                  </a:cubicBezTo>
                  <a:cubicBezTo>
                    <a:pt x="335" y="26"/>
                    <a:pt x="358" y="56"/>
                    <a:pt x="388" y="66"/>
                  </a:cubicBezTo>
                  <a:cubicBezTo>
                    <a:pt x="428" y="79"/>
                    <a:pt x="403" y="73"/>
                    <a:pt x="464" y="78"/>
                  </a:cubicBezTo>
                  <a:cubicBezTo>
                    <a:pt x="452" y="122"/>
                    <a:pt x="450" y="168"/>
                    <a:pt x="444" y="214"/>
                  </a:cubicBezTo>
                  <a:cubicBezTo>
                    <a:pt x="440" y="238"/>
                    <a:pt x="428" y="260"/>
                    <a:pt x="428" y="286"/>
                  </a:cubicBez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Freeform 12"/>
          <p:cNvSpPr>
            <a:spLocks/>
          </p:cNvSpPr>
          <p:nvPr/>
        </p:nvSpPr>
        <p:spPr bwMode="auto">
          <a:xfrm>
            <a:off x="7427623" y="3474348"/>
            <a:ext cx="285750" cy="3175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36" y="160"/>
              </a:cxn>
              <a:cxn ang="0">
                <a:pos x="36" y="84"/>
              </a:cxn>
              <a:cxn ang="0">
                <a:pos x="36" y="16"/>
              </a:cxn>
              <a:cxn ang="0">
                <a:pos x="72" y="0"/>
              </a:cxn>
              <a:cxn ang="0">
                <a:pos x="148" y="48"/>
              </a:cxn>
              <a:cxn ang="0">
                <a:pos x="180" y="92"/>
              </a:cxn>
              <a:cxn ang="0">
                <a:pos x="176" y="160"/>
              </a:cxn>
              <a:cxn ang="0">
                <a:pos x="0" y="152"/>
              </a:cxn>
              <a:cxn ang="0">
                <a:pos x="48" y="200"/>
              </a:cxn>
            </a:cxnLst>
            <a:rect l="0" t="0" r="r" b="b"/>
            <a:pathLst>
              <a:path w="180" h="200">
                <a:moveTo>
                  <a:pt x="0" y="180"/>
                </a:moveTo>
                <a:cubicBezTo>
                  <a:pt x="13" y="175"/>
                  <a:pt x="36" y="160"/>
                  <a:pt x="36" y="160"/>
                </a:cubicBezTo>
                <a:cubicBezTo>
                  <a:pt x="45" y="132"/>
                  <a:pt x="45" y="113"/>
                  <a:pt x="36" y="84"/>
                </a:cubicBezTo>
                <a:cubicBezTo>
                  <a:pt x="33" y="63"/>
                  <a:pt x="27" y="36"/>
                  <a:pt x="36" y="16"/>
                </a:cubicBezTo>
                <a:cubicBezTo>
                  <a:pt x="40" y="3"/>
                  <a:pt x="72" y="0"/>
                  <a:pt x="72" y="0"/>
                </a:cubicBezTo>
                <a:cubicBezTo>
                  <a:pt x="102" y="10"/>
                  <a:pt x="121" y="30"/>
                  <a:pt x="148" y="48"/>
                </a:cubicBezTo>
                <a:cubicBezTo>
                  <a:pt x="159" y="65"/>
                  <a:pt x="173" y="71"/>
                  <a:pt x="180" y="92"/>
                </a:cubicBezTo>
                <a:cubicBezTo>
                  <a:pt x="175" y="151"/>
                  <a:pt x="176" y="129"/>
                  <a:pt x="176" y="160"/>
                </a:cubicBezTo>
                <a:lnTo>
                  <a:pt x="0" y="152"/>
                </a:lnTo>
                <a:lnTo>
                  <a:pt x="48" y="200"/>
                </a:ln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3"/>
          <p:cNvSpPr>
            <a:spLocks noChangeArrowheads="1"/>
          </p:cNvSpPr>
          <p:nvPr/>
        </p:nvSpPr>
        <p:spPr bwMode="auto">
          <a:xfrm rot="1102600">
            <a:off x="5925848" y="4717361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4"/>
          <p:cNvSpPr>
            <a:spLocks noChangeArrowheads="1"/>
          </p:cNvSpPr>
          <p:nvPr/>
        </p:nvSpPr>
        <p:spPr bwMode="auto">
          <a:xfrm>
            <a:off x="6941848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5"/>
          <p:cNvSpPr>
            <a:spLocks noChangeArrowheads="1"/>
          </p:cNvSpPr>
          <p:nvPr/>
        </p:nvSpPr>
        <p:spPr bwMode="auto">
          <a:xfrm>
            <a:off x="7732423" y="37029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6"/>
          <p:cNvSpPr>
            <a:spLocks/>
          </p:cNvSpPr>
          <p:nvPr/>
        </p:nvSpPr>
        <p:spPr bwMode="auto">
          <a:xfrm>
            <a:off x="7283160" y="3818836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7"/>
          <p:cNvSpPr>
            <a:spLocks/>
          </p:cNvSpPr>
          <p:nvPr/>
        </p:nvSpPr>
        <p:spPr bwMode="auto">
          <a:xfrm rot="3533757">
            <a:off x="6187785" y="3799785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8"/>
          <p:cNvSpPr>
            <a:spLocks noChangeArrowheads="1"/>
          </p:cNvSpPr>
          <p:nvPr/>
        </p:nvSpPr>
        <p:spPr bwMode="auto">
          <a:xfrm rot="19101987">
            <a:off x="6360823" y="4236348"/>
            <a:ext cx="1809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9"/>
          <p:cNvSpPr>
            <a:spLocks noChangeArrowheads="1"/>
          </p:cNvSpPr>
          <p:nvPr/>
        </p:nvSpPr>
        <p:spPr bwMode="auto">
          <a:xfrm rot="5166377">
            <a:off x="6057610" y="4525273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208423" y="4236348"/>
            <a:ext cx="990600" cy="711200"/>
          </a:xfrm>
          <a:custGeom>
            <a:avLst/>
            <a:gdLst/>
            <a:ahLst/>
            <a:cxnLst>
              <a:cxn ang="0">
                <a:pos x="46" y="384"/>
              </a:cxn>
              <a:cxn ang="0">
                <a:pos x="50" y="328"/>
              </a:cxn>
              <a:cxn ang="0">
                <a:pos x="54" y="252"/>
              </a:cxn>
              <a:cxn ang="0">
                <a:pos x="78" y="180"/>
              </a:cxn>
              <a:cxn ang="0">
                <a:pos x="90" y="136"/>
              </a:cxn>
              <a:cxn ang="0">
                <a:pos x="102" y="124"/>
              </a:cxn>
              <a:cxn ang="0">
                <a:pos x="126" y="88"/>
              </a:cxn>
              <a:cxn ang="0">
                <a:pos x="254" y="24"/>
              </a:cxn>
              <a:cxn ang="0">
                <a:pos x="298" y="8"/>
              </a:cxn>
              <a:cxn ang="0">
                <a:pos x="330" y="0"/>
              </a:cxn>
              <a:cxn ang="0">
                <a:pos x="422" y="12"/>
              </a:cxn>
              <a:cxn ang="0">
                <a:pos x="518" y="8"/>
              </a:cxn>
              <a:cxn ang="0">
                <a:pos x="574" y="84"/>
              </a:cxn>
              <a:cxn ang="0">
                <a:pos x="370" y="264"/>
              </a:cxn>
              <a:cxn ang="0">
                <a:pos x="266" y="300"/>
              </a:cxn>
              <a:cxn ang="0">
                <a:pos x="22" y="400"/>
              </a:cxn>
              <a:cxn ang="0">
                <a:pos x="30" y="356"/>
              </a:cxn>
              <a:cxn ang="0">
                <a:pos x="46" y="324"/>
              </a:cxn>
            </a:cxnLst>
            <a:rect l="0" t="0" r="r" b="b"/>
            <a:pathLst>
              <a:path w="574" h="400">
                <a:moveTo>
                  <a:pt x="46" y="384"/>
                </a:moveTo>
                <a:cubicBezTo>
                  <a:pt x="52" y="364"/>
                  <a:pt x="43" y="347"/>
                  <a:pt x="50" y="328"/>
                </a:cubicBezTo>
                <a:cubicBezTo>
                  <a:pt x="51" y="302"/>
                  <a:pt x="50" y="277"/>
                  <a:pt x="54" y="252"/>
                </a:cubicBezTo>
                <a:cubicBezTo>
                  <a:pt x="56" y="227"/>
                  <a:pt x="72" y="203"/>
                  <a:pt x="78" y="180"/>
                </a:cubicBezTo>
                <a:cubicBezTo>
                  <a:pt x="81" y="165"/>
                  <a:pt x="81" y="148"/>
                  <a:pt x="90" y="136"/>
                </a:cubicBezTo>
                <a:cubicBezTo>
                  <a:pt x="93" y="131"/>
                  <a:pt x="98" y="128"/>
                  <a:pt x="102" y="124"/>
                </a:cubicBezTo>
                <a:cubicBezTo>
                  <a:pt x="110" y="112"/>
                  <a:pt x="114" y="96"/>
                  <a:pt x="126" y="88"/>
                </a:cubicBezTo>
                <a:cubicBezTo>
                  <a:pt x="167" y="60"/>
                  <a:pt x="204" y="34"/>
                  <a:pt x="254" y="24"/>
                </a:cubicBezTo>
                <a:cubicBezTo>
                  <a:pt x="270" y="20"/>
                  <a:pt x="282" y="13"/>
                  <a:pt x="298" y="8"/>
                </a:cubicBezTo>
                <a:cubicBezTo>
                  <a:pt x="308" y="4"/>
                  <a:pt x="330" y="0"/>
                  <a:pt x="330" y="0"/>
                </a:cubicBezTo>
                <a:cubicBezTo>
                  <a:pt x="364" y="2"/>
                  <a:pt x="389" y="6"/>
                  <a:pt x="422" y="12"/>
                </a:cubicBezTo>
                <a:cubicBezTo>
                  <a:pt x="454" y="10"/>
                  <a:pt x="485" y="8"/>
                  <a:pt x="518" y="8"/>
                </a:cubicBezTo>
                <a:cubicBezTo>
                  <a:pt x="540" y="8"/>
                  <a:pt x="564" y="65"/>
                  <a:pt x="574" y="84"/>
                </a:cubicBezTo>
                <a:cubicBezTo>
                  <a:pt x="556" y="171"/>
                  <a:pt x="455" y="246"/>
                  <a:pt x="370" y="264"/>
                </a:cubicBezTo>
                <a:cubicBezTo>
                  <a:pt x="337" y="280"/>
                  <a:pt x="301" y="294"/>
                  <a:pt x="266" y="300"/>
                </a:cubicBezTo>
                <a:cubicBezTo>
                  <a:pt x="184" y="332"/>
                  <a:pt x="100" y="360"/>
                  <a:pt x="22" y="400"/>
                </a:cubicBezTo>
                <a:cubicBezTo>
                  <a:pt x="13" y="373"/>
                  <a:pt x="0" y="375"/>
                  <a:pt x="30" y="356"/>
                </a:cubicBezTo>
                <a:cubicBezTo>
                  <a:pt x="39" y="328"/>
                  <a:pt x="32" y="337"/>
                  <a:pt x="46" y="324"/>
                </a:cubicBez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1"/>
          <p:cNvSpPr>
            <a:spLocks/>
          </p:cNvSpPr>
          <p:nvPr/>
        </p:nvSpPr>
        <p:spPr bwMode="auto">
          <a:xfrm>
            <a:off x="6741823" y="4007748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22"/>
          <p:cNvSpPr>
            <a:spLocks noChangeArrowheads="1"/>
          </p:cNvSpPr>
          <p:nvPr/>
        </p:nvSpPr>
        <p:spPr bwMode="auto">
          <a:xfrm>
            <a:off x="7122823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23"/>
          <p:cNvSpPr>
            <a:spLocks noChangeArrowheads="1"/>
          </p:cNvSpPr>
          <p:nvPr/>
        </p:nvSpPr>
        <p:spPr bwMode="auto">
          <a:xfrm>
            <a:off x="7213310" y="3891861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6933910" y="4163323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 rot="6226640">
            <a:off x="6122698" y="4325248"/>
            <a:ext cx="233363" cy="88900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 rot="2539288">
            <a:off x="5746460" y="5065023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 rot="14044362">
            <a:off x="4798723" y="4299848"/>
            <a:ext cx="314325" cy="115888"/>
            <a:chOff x="3480" y="3456"/>
            <a:chExt cx="168" cy="48"/>
          </a:xfrm>
        </p:grpSpPr>
        <p:sp>
          <p:nvSpPr>
            <p:cNvPr id="217" name="Oval 28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9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141623" y="4541148"/>
            <a:ext cx="314325" cy="115888"/>
            <a:chOff x="3480" y="3456"/>
            <a:chExt cx="168" cy="48"/>
          </a:xfrm>
        </p:grpSpPr>
        <p:sp>
          <p:nvSpPr>
            <p:cNvPr id="215" name="Oval 31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2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137"/>
          <p:cNvGrpSpPr>
            <a:grpSpLocks/>
          </p:cNvGrpSpPr>
          <p:nvPr/>
        </p:nvGrpSpPr>
        <p:grpSpPr bwMode="auto">
          <a:xfrm rot="1333008">
            <a:off x="5522623" y="4388748"/>
            <a:ext cx="314325" cy="115888"/>
            <a:chOff x="3480" y="3456"/>
            <a:chExt cx="168" cy="48"/>
          </a:xfrm>
        </p:grpSpPr>
        <p:sp>
          <p:nvSpPr>
            <p:cNvPr id="213" name="Oval 34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5141623" y="4160148"/>
            <a:ext cx="314325" cy="115888"/>
            <a:chOff x="3480" y="3456"/>
            <a:chExt cx="168" cy="48"/>
          </a:xfrm>
        </p:grpSpPr>
        <p:sp>
          <p:nvSpPr>
            <p:cNvPr id="211" name="Oval 37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8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5675023" y="4083948"/>
            <a:ext cx="314325" cy="115888"/>
            <a:chOff x="3480" y="3456"/>
            <a:chExt cx="168" cy="48"/>
          </a:xfrm>
        </p:grpSpPr>
        <p:sp>
          <p:nvSpPr>
            <p:cNvPr id="209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Oval 42"/>
          <p:cNvSpPr>
            <a:spLocks noChangeArrowheads="1"/>
          </p:cNvSpPr>
          <p:nvPr/>
        </p:nvSpPr>
        <p:spPr bwMode="auto">
          <a:xfrm>
            <a:off x="6056023" y="5303148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67"/>
          <p:cNvSpPr>
            <a:spLocks noChangeArrowheads="1"/>
          </p:cNvSpPr>
          <p:nvPr/>
        </p:nvSpPr>
        <p:spPr bwMode="auto">
          <a:xfrm>
            <a:off x="7580023" y="3550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68"/>
          <p:cNvSpPr>
            <a:spLocks noChangeArrowheads="1"/>
          </p:cNvSpPr>
          <p:nvPr/>
        </p:nvSpPr>
        <p:spPr bwMode="auto">
          <a:xfrm>
            <a:off x="7503823" y="34743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69"/>
          <p:cNvSpPr>
            <a:spLocks noChangeArrowheads="1"/>
          </p:cNvSpPr>
          <p:nvPr/>
        </p:nvSpPr>
        <p:spPr bwMode="auto">
          <a:xfrm>
            <a:off x="7427623" y="3626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70"/>
          <p:cNvSpPr>
            <a:spLocks noChangeArrowheads="1"/>
          </p:cNvSpPr>
          <p:nvPr/>
        </p:nvSpPr>
        <p:spPr bwMode="auto">
          <a:xfrm>
            <a:off x="7548273" y="3677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71"/>
          <p:cNvSpPr>
            <a:spLocks noChangeArrowheads="1"/>
          </p:cNvSpPr>
          <p:nvPr/>
        </p:nvSpPr>
        <p:spPr bwMode="auto">
          <a:xfrm>
            <a:off x="5522623" y="51507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72"/>
          <p:cNvSpPr>
            <a:spLocks noChangeArrowheads="1"/>
          </p:cNvSpPr>
          <p:nvPr/>
        </p:nvSpPr>
        <p:spPr bwMode="auto">
          <a:xfrm>
            <a:off x="5522623" y="49983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73"/>
          <p:cNvSpPr>
            <a:spLocks noChangeArrowheads="1"/>
          </p:cNvSpPr>
          <p:nvPr/>
        </p:nvSpPr>
        <p:spPr bwMode="auto">
          <a:xfrm rot="18497410">
            <a:off x="5363873" y="509359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74"/>
          <p:cNvSpPr>
            <a:spLocks noChangeArrowheads="1"/>
          </p:cNvSpPr>
          <p:nvPr/>
        </p:nvSpPr>
        <p:spPr bwMode="auto">
          <a:xfrm rot="18497410">
            <a:off x="5675023" y="52396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75"/>
          <p:cNvSpPr>
            <a:spLocks noChangeArrowheads="1"/>
          </p:cNvSpPr>
          <p:nvPr/>
        </p:nvSpPr>
        <p:spPr bwMode="auto">
          <a:xfrm>
            <a:off x="5446423" y="5303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76"/>
          <p:cNvSpPr>
            <a:spLocks noChangeArrowheads="1"/>
          </p:cNvSpPr>
          <p:nvPr/>
        </p:nvSpPr>
        <p:spPr bwMode="auto">
          <a:xfrm>
            <a:off x="56750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77"/>
          <p:cNvSpPr>
            <a:spLocks noChangeArrowheads="1"/>
          </p:cNvSpPr>
          <p:nvPr/>
        </p:nvSpPr>
        <p:spPr bwMode="auto">
          <a:xfrm>
            <a:off x="53702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78"/>
          <p:cNvSpPr>
            <a:spLocks noChangeArrowheads="1"/>
          </p:cNvSpPr>
          <p:nvPr/>
        </p:nvSpPr>
        <p:spPr bwMode="auto">
          <a:xfrm>
            <a:off x="5294023" y="52269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83"/>
          <p:cNvSpPr>
            <a:spLocks noChangeArrowheads="1"/>
          </p:cNvSpPr>
          <p:nvPr/>
        </p:nvSpPr>
        <p:spPr bwMode="auto">
          <a:xfrm>
            <a:off x="5217823" y="504279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59" name="Oval 84"/>
          <p:cNvSpPr>
            <a:spLocks noChangeArrowheads="1"/>
          </p:cNvSpPr>
          <p:nvPr/>
        </p:nvSpPr>
        <p:spPr bwMode="auto">
          <a:xfrm>
            <a:off x="5649623" y="5049148"/>
            <a:ext cx="10160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0" name="Oval 85"/>
          <p:cNvSpPr>
            <a:spLocks noChangeArrowheads="1"/>
          </p:cNvSpPr>
          <p:nvPr/>
        </p:nvSpPr>
        <p:spPr bwMode="auto">
          <a:xfrm>
            <a:off x="5440073" y="51888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1" name="Oval 86"/>
          <p:cNvSpPr>
            <a:spLocks noChangeArrowheads="1"/>
          </p:cNvSpPr>
          <p:nvPr/>
        </p:nvSpPr>
        <p:spPr bwMode="auto">
          <a:xfrm>
            <a:off x="5598823" y="53031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5" name="Freeform 90"/>
          <p:cNvSpPr>
            <a:spLocks/>
          </p:cNvSpPr>
          <p:nvPr/>
        </p:nvSpPr>
        <p:spPr bwMode="auto">
          <a:xfrm>
            <a:off x="6132223" y="4769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91"/>
          <p:cNvSpPr>
            <a:spLocks/>
          </p:cNvSpPr>
          <p:nvPr/>
        </p:nvSpPr>
        <p:spPr bwMode="auto">
          <a:xfrm>
            <a:off x="6741823" y="4388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01"/>
          <p:cNvSpPr>
            <a:spLocks noChangeArrowheads="1"/>
          </p:cNvSpPr>
          <p:nvPr/>
        </p:nvSpPr>
        <p:spPr bwMode="auto">
          <a:xfrm>
            <a:off x="7961023" y="39315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39"/>
          <p:cNvSpPr>
            <a:spLocks/>
          </p:cNvSpPr>
          <p:nvPr/>
        </p:nvSpPr>
        <p:spPr bwMode="auto">
          <a:xfrm>
            <a:off x="6171910" y="4172848"/>
            <a:ext cx="1968500" cy="1473200"/>
          </a:xfrm>
          <a:custGeom>
            <a:avLst/>
            <a:gdLst/>
            <a:ahLst/>
            <a:cxnLst>
              <a:cxn ang="0">
                <a:pos x="1240" y="104"/>
              </a:cxn>
              <a:cxn ang="0">
                <a:pos x="1112" y="56"/>
              </a:cxn>
              <a:cxn ang="0">
                <a:pos x="992" y="0"/>
              </a:cxn>
              <a:cxn ang="0">
                <a:pos x="784" y="32"/>
              </a:cxn>
              <a:cxn ang="0">
                <a:pos x="696" y="88"/>
              </a:cxn>
              <a:cxn ang="0">
                <a:pos x="664" y="104"/>
              </a:cxn>
              <a:cxn ang="0">
                <a:pos x="616" y="152"/>
              </a:cxn>
              <a:cxn ang="0">
                <a:pos x="592" y="224"/>
              </a:cxn>
              <a:cxn ang="0">
                <a:pos x="480" y="336"/>
              </a:cxn>
              <a:cxn ang="0">
                <a:pos x="408" y="392"/>
              </a:cxn>
              <a:cxn ang="0">
                <a:pos x="264" y="456"/>
              </a:cxn>
              <a:cxn ang="0">
                <a:pos x="0" y="592"/>
              </a:cxn>
              <a:cxn ang="0">
                <a:pos x="96" y="832"/>
              </a:cxn>
              <a:cxn ang="0">
                <a:pos x="240" y="928"/>
              </a:cxn>
              <a:cxn ang="0">
                <a:pos x="624" y="928"/>
              </a:cxn>
              <a:cxn ang="0">
                <a:pos x="960" y="688"/>
              </a:cxn>
              <a:cxn ang="0">
                <a:pos x="1200" y="256"/>
              </a:cxn>
              <a:cxn ang="0">
                <a:pos x="1240" y="104"/>
              </a:cxn>
            </a:cxnLst>
            <a:rect l="0" t="0" r="r" b="b"/>
            <a:pathLst>
              <a:path w="1240" h="928">
                <a:moveTo>
                  <a:pt x="1240" y="104"/>
                </a:moveTo>
                <a:cubicBezTo>
                  <a:pt x="1201" y="78"/>
                  <a:pt x="1149" y="81"/>
                  <a:pt x="1112" y="56"/>
                </a:cubicBezTo>
                <a:cubicBezTo>
                  <a:pt x="1083" y="36"/>
                  <a:pt x="1026" y="11"/>
                  <a:pt x="992" y="0"/>
                </a:cubicBezTo>
                <a:cubicBezTo>
                  <a:pt x="918" y="6"/>
                  <a:pt x="855" y="17"/>
                  <a:pt x="784" y="32"/>
                </a:cubicBezTo>
                <a:cubicBezTo>
                  <a:pt x="751" y="48"/>
                  <a:pt x="726" y="68"/>
                  <a:pt x="696" y="88"/>
                </a:cubicBezTo>
                <a:cubicBezTo>
                  <a:pt x="685" y="94"/>
                  <a:pt x="673" y="96"/>
                  <a:pt x="664" y="104"/>
                </a:cubicBezTo>
                <a:cubicBezTo>
                  <a:pt x="646" y="118"/>
                  <a:pt x="616" y="152"/>
                  <a:pt x="616" y="152"/>
                </a:cubicBezTo>
                <a:cubicBezTo>
                  <a:pt x="608" y="176"/>
                  <a:pt x="609" y="206"/>
                  <a:pt x="592" y="224"/>
                </a:cubicBezTo>
                <a:cubicBezTo>
                  <a:pt x="554" y="261"/>
                  <a:pt x="519" y="303"/>
                  <a:pt x="480" y="336"/>
                </a:cubicBezTo>
                <a:cubicBezTo>
                  <a:pt x="452" y="359"/>
                  <a:pt x="448" y="378"/>
                  <a:pt x="408" y="392"/>
                </a:cubicBezTo>
                <a:cubicBezTo>
                  <a:pt x="358" y="408"/>
                  <a:pt x="316" y="406"/>
                  <a:pt x="264" y="456"/>
                </a:cubicBezTo>
                <a:lnTo>
                  <a:pt x="0" y="592"/>
                </a:lnTo>
                <a:lnTo>
                  <a:pt x="96" y="832"/>
                </a:lnTo>
                <a:lnTo>
                  <a:pt x="240" y="928"/>
                </a:lnTo>
                <a:lnTo>
                  <a:pt x="624" y="928"/>
                </a:lnTo>
                <a:lnTo>
                  <a:pt x="960" y="688"/>
                </a:lnTo>
                <a:lnTo>
                  <a:pt x="1200" y="256"/>
                </a:lnTo>
                <a:lnTo>
                  <a:pt x="1240" y="10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40"/>
          <p:cNvSpPr>
            <a:spLocks noChangeArrowheads="1"/>
          </p:cNvSpPr>
          <p:nvPr/>
        </p:nvSpPr>
        <p:spPr bwMode="auto">
          <a:xfrm>
            <a:off x="7619710" y="39696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41"/>
          <p:cNvSpPr>
            <a:spLocks noChangeArrowheads="1"/>
          </p:cNvSpPr>
          <p:nvPr/>
        </p:nvSpPr>
        <p:spPr bwMode="auto">
          <a:xfrm>
            <a:off x="7848310" y="41220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42"/>
          <p:cNvSpPr>
            <a:spLocks noChangeArrowheads="1"/>
          </p:cNvSpPr>
          <p:nvPr/>
        </p:nvSpPr>
        <p:spPr bwMode="auto">
          <a:xfrm>
            <a:off x="7772110" y="38934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grpSp>
        <p:nvGrpSpPr>
          <p:cNvPr id="15" name="Group 43"/>
          <p:cNvGrpSpPr>
            <a:grpSpLocks/>
          </p:cNvGrpSpPr>
          <p:nvPr/>
        </p:nvGrpSpPr>
        <p:grpSpPr bwMode="auto">
          <a:xfrm>
            <a:off x="7046623" y="3384638"/>
            <a:ext cx="171450" cy="304800"/>
            <a:chOff x="4440" y="2520"/>
            <a:chExt cx="108" cy="192"/>
          </a:xfrm>
        </p:grpSpPr>
        <p:sp>
          <p:nvSpPr>
            <p:cNvPr id="262" name="Oval 44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7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8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9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0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1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2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6779923" y="3498938"/>
            <a:ext cx="171450" cy="304800"/>
            <a:chOff x="4440" y="2520"/>
            <a:chExt cx="108" cy="192"/>
          </a:xfrm>
        </p:grpSpPr>
        <p:sp>
          <p:nvSpPr>
            <p:cNvPr id="251" name="Oval 56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7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8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9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60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1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2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3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4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5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6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3779548" y="1741581"/>
            <a:ext cx="4911725" cy="4737905"/>
            <a:chOff x="3779548" y="1741581"/>
            <a:chExt cx="4911725" cy="4737905"/>
          </a:xfrm>
        </p:grpSpPr>
        <p:sp>
          <p:nvSpPr>
            <p:cNvPr id="107" name="Freeform 95"/>
            <p:cNvSpPr>
              <a:spLocks/>
            </p:cNvSpPr>
            <p:nvPr/>
          </p:nvSpPr>
          <p:spPr bwMode="auto">
            <a:xfrm>
              <a:off x="6959315" y="2698838"/>
              <a:ext cx="609601" cy="417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240"/>
                </a:cxn>
                <a:cxn ang="0">
                  <a:pos x="384" y="144"/>
                </a:cxn>
              </a:cxnLst>
              <a:rect l="0" t="0" r="r" b="b"/>
              <a:pathLst>
                <a:path w="384" h="263">
                  <a:moveTo>
                    <a:pt x="0" y="0"/>
                  </a:moveTo>
                  <a:cubicBezTo>
                    <a:pt x="16" y="108"/>
                    <a:pt x="32" y="216"/>
                    <a:pt x="96" y="240"/>
                  </a:cubicBezTo>
                  <a:cubicBezTo>
                    <a:pt x="159" y="263"/>
                    <a:pt x="271" y="203"/>
                    <a:pt x="384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Text Box 96"/>
            <p:cNvSpPr txBox="1">
              <a:spLocks noChangeArrowheads="1"/>
            </p:cNvSpPr>
            <p:nvPr/>
          </p:nvSpPr>
          <p:spPr bwMode="auto">
            <a:xfrm>
              <a:off x="6578315" y="2305138"/>
              <a:ext cx="612776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Book Antiqua" charset="0"/>
                </a:rPr>
                <a:t>CH</a:t>
              </a:r>
              <a:r>
                <a:rPr lang="en-US" sz="1800" baseline="-25000" dirty="0">
                  <a:latin typeface="Book Antiqua" charset="0"/>
                </a:rPr>
                <a:t>4</a:t>
              </a:r>
              <a:endParaRPr lang="en-US" sz="1800" dirty="0">
                <a:latin typeface="Book Antiqua" charset="0"/>
              </a:endParaRPr>
            </a:p>
          </p:txBody>
        </p:sp>
        <p:sp>
          <p:nvSpPr>
            <p:cNvPr id="109" name="Text Box 97"/>
            <p:cNvSpPr txBox="1">
              <a:spLocks noChangeArrowheads="1"/>
            </p:cNvSpPr>
            <p:nvPr/>
          </p:nvSpPr>
          <p:spPr bwMode="auto">
            <a:xfrm>
              <a:off x="7416516" y="2609938"/>
              <a:ext cx="6016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Book Antiqua" charset="0"/>
                </a:rPr>
                <a:t>CO</a:t>
              </a:r>
              <a:r>
                <a:rPr lang="en-US" sz="1800" baseline="-25000" dirty="0">
                  <a:latin typeface="Book Antiqua" charset="0"/>
                </a:rPr>
                <a:t>2</a:t>
              </a:r>
              <a:endParaRPr lang="en-US" sz="1800" dirty="0">
                <a:latin typeface="Book Antiqua" charset="0"/>
              </a:endParaRPr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5300380" y="2144807"/>
              <a:ext cx="152400" cy="83820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288"/>
                </a:cxn>
                <a:cxn ang="0">
                  <a:pos x="96" y="528"/>
                </a:cxn>
              </a:cxnLst>
              <a:rect l="0" t="0" r="r" b="b"/>
              <a:pathLst>
                <a:path w="96" h="528">
                  <a:moveTo>
                    <a:pt x="96" y="0"/>
                  </a:moveTo>
                  <a:cubicBezTo>
                    <a:pt x="48" y="100"/>
                    <a:pt x="0" y="200"/>
                    <a:pt x="0" y="288"/>
                  </a:cubicBezTo>
                  <a:cubicBezTo>
                    <a:pt x="0" y="376"/>
                    <a:pt x="80" y="488"/>
                    <a:pt x="96" y="5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Text Box 111"/>
            <p:cNvSpPr txBox="1">
              <a:spLocks noChangeArrowheads="1"/>
            </p:cNvSpPr>
            <p:nvPr/>
          </p:nvSpPr>
          <p:spPr bwMode="auto">
            <a:xfrm>
              <a:off x="5333717" y="1741581"/>
              <a:ext cx="1020764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Book Antiqua" charset="0"/>
                </a:rPr>
                <a:t>C</a:t>
              </a:r>
              <a:r>
                <a:rPr lang="en-US" sz="1800" baseline="-25000" dirty="0">
                  <a:latin typeface="Book Antiqua" charset="0"/>
                </a:rPr>
                <a:t>6</a:t>
              </a:r>
              <a:r>
                <a:rPr lang="en-US" sz="1800" dirty="0">
                  <a:latin typeface="Book Antiqua" charset="0"/>
                </a:rPr>
                <a:t>H</a:t>
              </a:r>
              <a:r>
                <a:rPr lang="en-US" sz="1800" baseline="-25000" dirty="0">
                  <a:latin typeface="Book Antiqua" charset="0"/>
                </a:rPr>
                <a:t>12</a:t>
              </a:r>
              <a:r>
                <a:rPr lang="en-US" sz="1800" dirty="0">
                  <a:latin typeface="Book Antiqua" charset="0"/>
                </a:rPr>
                <a:t>O</a:t>
              </a:r>
              <a:r>
                <a:rPr lang="en-US" sz="1800" baseline="-25000" dirty="0">
                  <a:latin typeface="Book Antiqua" charset="0"/>
                </a:rPr>
                <a:t>6</a:t>
              </a:r>
              <a:endParaRPr lang="en-US" sz="1800" dirty="0">
                <a:latin typeface="Book Antiqua" charset="0"/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3779548" y="3128273"/>
              <a:ext cx="4911725" cy="3351213"/>
              <a:chOff x="3779548" y="3128273"/>
              <a:chExt cx="4911725" cy="3351213"/>
            </a:xfrm>
          </p:grpSpPr>
          <p:sp>
            <p:nvSpPr>
              <p:cNvPr id="154" name="Freeform 79"/>
              <p:cNvSpPr>
                <a:spLocks/>
              </p:cNvSpPr>
              <p:nvPr/>
            </p:nvSpPr>
            <p:spPr bwMode="auto">
              <a:xfrm>
                <a:off x="4379623" y="4160148"/>
                <a:ext cx="533400" cy="6096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96"/>
                  </a:cxn>
                  <a:cxn ang="0">
                    <a:pos x="288" y="384"/>
                  </a:cxn>
                </a:cxnLst>
                <a:rect l="0" t="0" r="r" b="b"/>
                <a:pathLst>
                  <a:path w="336" h="384">
                    <a:moveTo>
                      <a:pt x="0" y="0"/>
                    </a:moveTo>
                    <a:cubicBezTo>
                      <a:pt x="119" y="15"/>
                      <a:pt x="239" y="31"/>
                      <a:pt x="288" y="96"/>
                    </a:cubicBezTo>
                    <a:cubicBezTo>
                      <a:pt x="336" y="160"/>
                      <a:pt x="288" y="336"/>
                      <a:pt x="288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80"/>
              <p:cNvSpPr>
                <a:spLocks/>
              </p:cNvSpPr>
              <p:nvPr/>
            </p:nvSpPr>
            <p:spPr bwMode="auto">
              <a:xfrm>
                <a:off x="4913023" y="4998348"/>
                <a:ext cx="404813" cy="533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144"/>
                  </a:cxn>
                  <a:cxn ang="0">
                    <a:pos x="96" y="336"/>
                  </a:cxn>
                </a:cxnLst>
                <a:rect l="0" t="0" r="r" b="b"/>
                <a:pathLst>
                  <a:path w="255" h="336">
                    <a:moveTo>
                      <a:pt x="0" y="0"/>
                    </a:moveTo>
                    <a:cubicBezTo>
                      <a:pt x="112" y="44"/>
                      <a:pt x="224" y="88"/>
                      <a:pt x="240" y="144"/>
                    </a:cubicBezTo>
                    <a:cubicBezTo>
                      <a:pt x="255" y="199"/>
                      <a:pt x="120" y="304"/>
                      <a:pt x="96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Text Box 81"/>
              <p:cNvSpPr txBox="1">
                <a:spLocks noChangeArrowheads="1"/>
              </p:cNvSpPr>
              <p:nvPr/>
            </p:nvSpPr>
            <p:spPr bwMode="auto">
              <a:xfrm>
                <a:off x="4271673" y="4769748"/>
                <a:ext cx="68103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Book Antiqua" charset="0"/>
                  </a:rPr>
                  <a:t>NO</a:t>
                </a:r>
                <a:r>
                  <a:rPr lang="en-US" sz="1800" baseline="-25000">
                    <a:latin typeface="Book Antiqua" charset="0"/>
                  </a:rPr>
                  <a:t>3</a:t>
                </a:r>
                <a:r>
                  <a:rPr lang="en-US" sz="1800" baseline="30000">
                    <a:latin typeface="Book Antiqua" charset="0"/>
                  </a:rPr>
                  <a:t>-</a:t>
                </a:r>
                <a:endParaRPr lang="en-US" sz="1800">
                  <a:latin typeface="Book Antiqua" charset="0"/>
                </a:endParaRPr>
              </a:p>
            </p:txBody>
          </p:sp>
          <p:sp>
            <p:nvSpPr>
              <p:cNvPr id="157" name="Text Box 82"/>
              <p:cNvSpPr txBox="1">
                <a:spLocks noChangeArrowheads="1"/>
              </p:cNvSpPr>
              <p:nvPr/>
            </p:nvSpPr>
            <p:spPr bwMode="auto">
              <a:xfrm>
                <a:off x="4716173" y="5426973"/>
                <a:ext cx="450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Book Antiqua" charset="0"/>
                  </a:rPr>
                  <a:t>N</a:t>
                </a:r>
                <a:r>
                  <a:rPr lang="en-US" sz="1800" baseline="-25000">
                    <a:latin typeface="Book Antiqua" charset="0"/>
                  </a:rPr>
                  <a:t>2</a:t>
                </a:r>
                <a:endParaRPr lang="en-US" sz="1800">
                  <a:latin typeface="Book Antiqua" charset="0"/>
                </a:endParaRPr>
              </a:p>
            </p:txBody>
          </p:sp>
          <p:sp>
            <p:nvSpPr>
              <p:cNvPr id="162" name="Text Box 87"/>
              <p:cNvSpPr txBox="1">
                <a:spLocks noChangeArrowheads="1"/>
              </p:cNvSpPr>
              <p:nvPr/>
            </p:nvSpPr>
            <p:spPr bwMode="auto">
              <a:xfrm>
                <a:off x="3779548" y="3842648"/>
                <a:ext cx="73342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Book Antiqua" charset="0"/>
                  </a:rPr>
                  <a:t>NH</a:t>
                </a:r>
                <a:r>
                  <a:rPr lang="en-US" sz="1800" baseline="-25000">
                    <a:latin typeface="Book Antiqua" charset="0"/>
                  </a:rPr>
                  <a:t>4</a:t>
                </a:r>
                <a:r>
                  <a:rPr lang="en-US" sz="1800" baseline="30000">
                    <a:latin typeface="Book Antiqua" charset="0"/>
                  </a:rPr>
                  <a:t>+</a:t>
                </a:r>
                <a:endParaRPr lang="en-US" sz="1800">
                  <a:latin typeface="Book Antiqua" charset="0"/>
                </a:endParaRPr>
              </a:p>
            </p:txBody>
          </p:sp>
          <p:sp>
            <p:nvSpPr>
              <p:cNvPr id="163" name="Freeform 88"/>
              <p:cNvSpPr>
                <a:spLocks/>
              </p:cNvSpPr>
              <p:nvPr/>
            </p:nvSpPr>
            <p:spPr bwMode="auto">
              <a:xfrm>
                <a:off x="4760623" y="3702948"/>
                <a:ext cx="76200" cy="60960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0" y="288"/>
                  </a:cxn>
                  <a:cxn ang="0">
                    <a:pos x="48" y="384"/>
                  </a:cxn>
                </a:cxnLst>
                <a:rect l="0" t="0" r="r" b="b"/>
                <a:pathLst>
                  <a:path w="48" h="384">
                    <a:moveTo>
                      <a:pt x="48" y="0"/>
                    </a:moveTo>
                    <a:cubicBezTo>
                      <a:pt x="24" y="112"/>
                      <a:pt x="0" y="224"/>
                      <a:pt x="0" y="288"/>
                    </a:cubicBezTo>
                    <a:cubicBezTo>
                      <a:pt x="0" y="352"/>
                      <a:pt x="40" y="368"/>
                      <a:pt x="48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Text Box 89"/>
              <p:cNvSpPr txBox="1">
                <a:spLocks noChangeArrowheads="1"/>
              </p:cNvSpPr>
              <p:nvPr/>
            </p:nvSpPr>
            <p:spPr bwMode="auto">
              <a:xfrm>
                <a:off x="4668548" y="3331473"/>
                <a:ext cx="43973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Book Antiqua" charset="0"/>
                  </a:rPr>
                  <a:t>O</a:t>
                </a:r>
                <a:r>
                  <a:rPr lang="en-US" sz="1800" baseline="-25000">
                    <a:latin typeface="Book Antiqua" charset="0"/>
                  </a:rPr>
                  <a:t>2</a:t>
                </a:r>
                <a:endParaRPr lang="en-US" sz="1800">
                  <a:latin typeface="Book Antiqua" charset="0"/>
                </a:endParaRPr>
              </a:p>
            </p:txBody>
          </p:sp>
          <p:sp>
            <p:nvSpPr>
              <p:cNvPr id="167" name="Text Box 92"/>
              <p:cNvSpPr txBox="1">
                <a:spLocks noChangeArrowheads="1"/>
              </p:cNvSpPr>
              <p:nvPr/>
            </p:nvSpPr>
            <p:spPr bwMode="auto">
              <a:xfrm>
                <a:off x="6392573" y="4299848"/>
                <a:ext cx="450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solidFill>
                      <a:srgbClr val="4C4C4C"/>
                    </a:solidFill>
                    <a:latin typeface="Book Antiqua" charset="0"/>
                  </a:rPr>
                  <a:t>H</a:t>
                </a:r>
                <a:r>
                  <a:rPr lang="en-US" sz="1800" baseline="-25000">
                    <a:solidFill>
                      <a:srgbClr val="4C4C4C"/>
                    </a:solidFill>
                    <a:latin typeface="Book Antiqua" charset="0"/>
                  </a:rPr>
                  <a:t>2</a:t>
                </a:r>
                <a:endParaRPr lang="en-US" sz="1800">
                  <a:solidFill>
                    <a:srgbClr val="4C4C4C"/>
                  </a:solidFill>
                  <a:latin typeface="Book Antiqua" charset="0"/>
                </a:endParaRPr>
              </a:p>
            </p:txBody>
          </p:sp>
          <p:sp>
            <p:nvSpPr>
              <p:cNvPr id="168" name="Line 93"/>
              <p:cNvSpPr>
                <a:spLocks noChangeShapeType="1"/>
              </p:cNvSpPr>
              <p:nvPr/>
            </p:nvSpPr>
            <p:spPr bwMode="auto">
              <a:xfrm flipH="1">
                <a:off x="6665623" y="4160148"/>
                <a:ext cx="152400" cy="228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94"/>
              <p:cNvSpPr>
                <a:spLocks noChangeShapeType="1"/>
              </p:cNvSpPr>
              <p:nvPr/>
            </p:nvSpPr>
            <p:spPr bwMode="auto">
              <a:xfrm flipH="1">
                <a:off x="6360823" y="4541148"/>
                <a:ext cx="76200" cy="228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02"/>
              <p:cNvSpPr>
                <a:spLocks/>
              </p:cNvSpPr>
              <p:nvPr/>
            </p:nvSpPr>
            <p:spPr bwMode="auto">
              <a:xfrm>
                <a:off x="8132473" y="3474348"/>
                <a:ext cx="133350" cy="476250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56" y="0"/>
                  </a:cxn>
                </a:cxnLst>
                <a:rect l="0" t="0" r="r" b="b"/>
                <a:pathLst>
                  <a:path w="56" h="108">
                    <a:moveTo>
                      <a:pt x="0" y="108"/>
                    </a:moveTo>
                    <a:cubicBezTo>
                      <a:pt x="45" y="85"/>
                      <a:pt x="56" y="47"/>
                      <a:pt x="5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Text Box 103"/>
              <p:cNvSpPr txBox="1">
                <a:spLocks noChangeArrowheads="1"/>
              </p:cNvSpPr>
              <p:nvPr/>
            </p:nvSpPr>
            <p:spPr bwMode="auto">
              <a:xfrm>
                <a:off x="7619710" y="3128273"/>
                <a:ext cx="10715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Book Antiqua" charset="0"/>
                  </a:rPr>
                  <a:t>Acyl-HSL</a:t>
                </a:r>
              </a:p>
            </p:txBody>
          </p:sp>
          <p:sp>
            <p:nvSpPr>
              <p:cNvPr id="173" name="Freeform 104"/>
              <p:cNvSpPr>
                <a:spLocks/>
              </p:cNvSpPr>
              <p:nvPr/>
            </p:nvSpPr>
            <p:spPr bwMode="auto">
              <a:xfrm>
                <a:off x="7827673" y="3455298"/>
                <a:ext cx="146050" cy="260350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68" y="20"/>
                  </a:cxn>
                  <a:cxn ang="0">
                    <a:pos x="24" y="92"/>
                  </a:cxn>
                  <a:cxn ang="0">
                    <a:pos x="0" y="164"/>
                  </a:cxn>
                </a:cxnLst>
                <a:rect l="0" t="0" r="r" b="b"/>
                <a:pathLst>
                  <a:path w="92" h="164">
                    <a:moveTo>
                      <a:pt x="92" y="0"/>
                    </a:moveTo>
                    <a:cubicBezTo>
                      <a:pt x="84" y="7"/>
                      <a:pt x="74" y="12"/>
                      <a:pt x="68" y="20"/>
                    </a:cubicBezTo>
                    <a:cubicBezTo>
                      <a:pt x="48" y="41"/>
                      <a:pt x="39" y="68"/>
                      <a:pt x="24" y="92"/>
                    </a:cubicBezTo>
                    <a:cubicBezTo>
                      <a:pt x="17" y="116"/>
                      <a:pt x="11" y="141"/>
                      <a:pt x="0" y="1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Text Box 105"/>
              <p:cNvSpPr txBox="1">
                <a:spLocks noChangeArrowheads="1"/>
              </p:cNvSpPr>
              <p:nvPr/>
            </p:nvSpPr>
            <p:spPr bwMode="auto">
              <a:xfrm>
                <a:off x="5117810" y="3545786"/>
                <a:ext cx="8953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Book Antiqua" charset="0"/>
                  </a:rPr>
                  <a:t>HPO</a:t>
                </a:r>
                <a:r>
                  <a:rPr lang="en-US" sz="1800" baseline="-25000">
                    <a:latin typeface="Book Antiqua" charset="0"/>
                  </a:rPr>
                  <a:t>4</a:t>
                </a:r>
                <a:r>
                  <a:rPr lang="en-US" sz="1800" baseline="30000">
                    <a:latin typeface="Book Antiqua" charset="0"/>
                  </a:rPr>
                  <a:t>2-</a:t>
                </a:r>
                <a:endParaRPr lang="en-US" sz="1800">
                  <a:latin typeface="Book Antiqua" charset="0"/>
                </a:endParaRPr>
              </a:p>
            </p:txBody>
          </p:sp>
          <p:sp>
            <p:nvSpPr>
              <p:cNvPr id="175" name="Freeform 106"/>
              <p:cNvSpPr>
                <a:spLocks/>
              </p:cNvSpPr>
              <p:nvPr/>
            </p:nvSpPr>
            <p:spPr bwMode="auto">
              <a:xfrm>
                <a:off x="5929023" y="3652148"/>
                <a:ext cx="330200" cy="508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72" y="8"/>
                  </a:cxn>
                  <a:cxn ang="0">
                    <a:pos x="96" y="0"/>
                  </a:cxn>
                  <a:cxn ang="0">
                    <a:pos x="208" y="16"/>
                  </a:cxn>
                </a:cxnLst>
                <a:rect l="0" t="0" r="r" b="b"/>
                <a:pathLst>
                  <a:path w="208" h="32">
                    <a:moveTo>
                      <a:pt x="0" y="32"/>
                    </a:moveTo>
                    <a:cubicBezTo>
                      <a:pt x="0" y="32"/>
                      <a:pt x="56" y="13"/>
                      <a:pt x="72" y="8"/>
                    </a:cubicBezTo>
                    <a:cubicBezTo>
                      <a:pt x="80" y="5"/>
                      <a:pt x="96" y="0"/>
                      <a:pt x="96" y="0"/>
                    </a:cubicBezTo>
                    <a:cubicBezTo>
                      <a:pt x="128" y="3"/>
                      <a:pt x="173" y="16"/>
                      <a:pt x="208" y="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Text Box 115"/>
              <p:cNvSpPr txBox="1">
                <a:spLocks noChangeArrowheads="1"/>
              </p:cNvSpPr>
              <p:nvPr/>
            </p:nvSpPr>
            <p:spPr bwMode="auto">
              <a:xfrm>
                <a:off x="5200360" y="5609536"/>
                <a:ext cx="6873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Book Antiqua" charset="0"/>
                  </a:rPr>
                  <a:t>SO</a:t>
                </a:r>
                <a:r>
                  <a:rPr lang="en-US" sz="1800" baseline="-25000">
                    <a:latin typeface="Book Antiqua" charset="0"/>
                  </a:rPr>
                  <a:t>4</a:t>
                </a:r>
                <a:r>
                  <a:rPr lang="en-US" sz="1800" baseline="30000">
                    <a:latin typeface="Book Antiqua" charset="0"/>
                  </a:rPr>
                  <a:t>2-</a:t>
                </a:r>
                <a:endParaRPr lang="en-US" sz="1800">
                  <a:latin typeface="Book Antiqua" charset="0"/>
                </a:endParaRPr>
              </a:p>
            </p:txBody>
          </p:sp>
          <p:sp>
            <p:nvSpPr>
              <p:cNvPr id="177" name="Text Box 116"/>
              <p:cNvSpPr txBox="1">
                <a:spLocks noChangeArrowheads="1"/>
              </p:cNvSpPr>
              <p:nvPr/>
            </p:nvSpPr>
            <p:spPr bwMode="auto">
              <a:xfrm>
                <a:off x="6232235" y="5717486"/>
                <a:ext cx="544513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Book Antiqua" charset="0"/>
                  </a:rPr>
                  <a:t>HS</a:t>
                </a:r>
                <a:r>
                  <a:rPr lang="en-US" sz="1800" baseline="30000">
                    <a:latin typeface="Book Antiqua" charset="0"/>
                  </a:rPr>
                  <a:t>-</a:t>
                </a:r>
                <a:endParaRPr lang="en-US" sz="1800">
                  <a:latin typeface="Book Antiqua" charset="0"/>
                </a:endParaRPr>
              </a:p>
            </p:txBody>
          </p:sp>
          <p:sp>
            <p:nvSpPr>
              <p:cNvPr id="178" name="Freeform 117"/>
              <p:cNvSpPr>
                <a:spLocks/>
              </p:cNvSpPr>
              <p:nvPr/>
            </p:nvSpPr>
            <p:spPr bwMode="auto">
              <a:xfrm>
                <a:off x="5790910" y="5436498"/>
                <a:ext cx="609600" cy="330200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92" y="16"/>
                  </a:cxn>
                  <a:cxn ang="0">
                    <a:pos x="384" y="208"/>
                  </a:cxn>
                </a:cxnLst>
                <a:rect l="0" t="0" r="r" b="b"/>
                <a:pathLst>
                  <a:path w="384" h="208">
                    <a:moveTo>
                      <a:pt x="0" y="112"/>
                    </a:moveTo>
                    <a:cubicBezTo>
                      <a:pt x="64" y="56"/>
                      <a:pt x="128" y="0"/>
                      <a:pt x="192" y="16"/>
                    </a:cubicBezTo>
                    <a:cubicBezTo>
                      <a:pt x="255" y="31"/>
                      <a:pt x="352" y="176"/>
                      <a:pt x="384" y="20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43"/>
              <p:cNvSpPr>
                <a:spLocks/>
              </p:cNvSpPr>
              <p:nvPr/>
            </p:nvSpPr>
            <p:spPr bwMode="auto">
              <a:xfrm>
                <a:off x="6781510" y="5722248"/>
                <a:ext cx="609600" cy="152400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384" y="0"/>
                  </a:cxn>
                </a:cxnLst>
                <a:rect l="0" t="0" r="r" b="b"/>
                <a:pathLst>
                  <a:path w="384" h="96">
                    <a:moveTo>
                      <a:pt x="0" y="96"/>
                    </a:moveTo>
                    <a:cubicBezTo>
                      <a:pt x="160" y="56"/>
                      <a:pt x="320" y="16"/>
                      <a:pt x="38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44"/>
              <p:cNvSpPr>
                <a:spLocks/>
              </p:cNvSpPr>
              <p:nvPr/>
            </p:nvSpPr>
            <p:spPr bwMode="auto">
              <a:xfrm>
                <a:off x="6781510" y="5798448"/>
                <a:ext cx="304800" cy="38100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48" y="96"/>
                  </a:cxn>
                  <a:cxn ang="0">
                    <a:pos x="192" y="0"/>
                  </a:cxn>
                </a:cxnLst>
                <a:rect l="0" t="0" r="r" b="b"/>
                <a:pathLst>
                  <a:path w="192" h="240">
                    <a:moveTo>
                      <a:pt x="0" y="240"/>
                    </a:moveTo>
                    <a:cubicBezTo>
                      <a:pt x="8" y="188"/>
                      <a:pt x="16" y="136"/>
                      <a:pt x="48" y="96"/>
                    </a:cubicBezTo>
                    <a:cubicBezTo>
                      <a:pt x="80" y="56"/>
                      <a:pt x="168" y="16"/>
                      <a:pt x="19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Text Box 145"/>
              <p:cNvSpPr txBox="1">
                <a:spLocks noChangeArrowheads="1"/>
              </p:cNvSpPr>
              <p:nvPr/>
            </p:nvSpPr>
            <p:spPr bwMode="auto">
              <a:xfrm>
                <a:off x="6248110" y="6112773"/>
                <a:ext cx="677863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Book Antiqua" charset="0"/>
                  </a:rPr>
                  <a:t>Me</a:t>
                </a:r>
                <a:r>
                  <a:rPr lang="en-US" sz="1800" baseline="30000">
                    <a:latin typeface="Book Antiqua" charset="0"/>
                  </a:rPr>
                  <a:t>2+</a:t>
                </a:r>
                <a:endParaRPr lang="en-US" sz="1800">
                  <a:latin typeface="Book Antiqua" charset="0"/>
                </a:endParaRPr>
              </a:p>
            </p:txBody>
          </p:sp>
          <p:sp>
            <p:nvSpPr>
              <p:cNvPr id="192" name="Text Box 146"/>
              <p:cNvSpPr txBox="1">
                <a:spLocks noChangeArrowheads="1"/>
              </p:cNvSpPr>
              <p:nvPr/>
            </p:nvSpPr>
            <p:spPr bwMode="auto">
              <a:xfrm>
                <a:off x="7314910" y="5503173"/>
                <a:ext cx="63023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dirty="0" err="1">
                    <a:latin typeface="Book Antiqua" charset="0"/>
                  </a:rPr>
                  <a:t>MeS</a:t>
                </a:r>
                <a:endParaRPr lang="en-US" sz="1800" dirty="0">
                  <a:latin typeface="Book Antiqua" charset="0"/>
                </a:endParaRPr>
              </a:p>
            </p:txBody>
          </p:sp>
        </p:grpSp>
        <p:sp>
          <p:nvSpPr>
            <p:cNvPr id="224" name="Freeform 98"/>
            <p:cNvSpPr>
              <a:spLocks/>
            </p:cNvSpPr>
            <p:nvPr/>
          </p:nvSpPr>
          <p:spPr bwMode="auto">
            <a:xfrm>
              <a:off x="6100473" y="2851238"/>
              <a:ext cx="533400" cy="5207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336" h="328">
                  <a:moveTo>
                    <a:pt x="0" y="240"/>
                  </a:moveTo>
                  <a:cubicBezTo>
                    <a:pt x="120" y="284"/>
                    <a:pt x="240" y="328"/>
                    <a:pt x="288" y="288"/>
                  </a:cubicBezTo>
                  <a:cubicBezTo>
                    <a:pt x="336" y="248"/>
                    <a:pt x="288" y="48"/>
                    <a:pt x="28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Text Box 99"/>
            <p:cNvSpPr txBox="1">
              <a:spLocks noChangeArrowheads="1"/>
            </p:cNvSpPr>
            <p:nvPr/>
          </p:nvSpPr>
          <p:spPr bwMode="auto">
            <a:xfrm>
              <a:off x="5186073" y="2990938"/>
              <a:ext cx="9953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C</a:t>
              </a:r>
              <a:r>
                <a:rPr lang="en-US" sz="1800" baseline="-25000">
                  <a:latin typeface="Book Antiqua" charset="0"/>
                </a:rPr>
                <a:t>2</a:t>
              </a:r>
              <a:r>
                <a:rPr lang="en-US" sz="1800">
                  <a:latin typeface="Book Antiqua" charset="0"/>
                </a:rPr>
                <a:t>H</a:t>
              </a:r>
              <a:r>
                <a:rPr lang="en-US" sz="1800" baseline="-25000">
                  <a:latin typeface="Book Antiqua" charset="0"/>
                </a:rPr>
                <a:t>3</a:t>
              </a:r>
              <a:r>
                <a:rPr lang="en-US" sz="1800">
                  <a:latin typeface="Book Antiqua" charset="0"/>
                </a:rPr>
                <a:t>O</a:t>
              </a:r>
              <a:r>
                <a:rPr lang="en-US" sz="1800" baseline="-25000">
                  <a:latin typeface="Book Antiqua" charset="0"/>
                </a:rPr>
                <a:t>2</a:t>
              </a:r>
              <a:r>
                <a:rPr lang="en-US" sz="1800" baseline="30000">
                  <a:latin typeface="Book Antiqua" charset="0"/>
                </a:rPr>
                <a:t>-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226" name="Text Box 100"/>
            <p:cNvSpPr txBox="1">
              <a:spLocks noChangeArrowheads="1"/>
            </p:cNvSpPr>
            <p:nvPr/>
          </p:nvSpPr>
          <p:spPr bwMode="auto">
            <a:xfrm>
              <a:off x="6087773" y="2508338"/>
              <a:ext cx="6016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CO</a:t>
              </a:r>
              <a:r>
                <a:rPr lang="en-US" sz="1800" baseline="-25000">
                  <a:latin typeface="Book Antiqua" charset="0"/>
                </a:rPr>
                <a:t>2</a:t>
              </a:r>
              <a:endParaRPr lang="en-US" sz="1800">
                <a:latin typeface="Book Antiqua" charset="0"/>
              </a:endParaRPr>
            </a:p>
          </p:txBody>
        </p:sp>
      </p:grpSp>
      <p:grpSp>
        <p:nvGrpSpPr>
          <p:cNvPr id="17" name="Group 148"/>
          <p:cNvGrpSpPr>
            <a:grpSpLocks/>
          </p:cNvGrpSpPr>
          <p:nvPr/>
        </p:nvGrpSpPr>
        <p:grpSpPr bwMode="auto">
          <a:xfrm rot="3418065">
            <a:off x="6554498" y="3190963"/>
            <a:ext cx="171450" cy="304800"/>
            <a:chOff x="4440" y="2520"/>
            <a:chExt cx="108" cy="192"/>
          </a:xfrm>
        </p:grpSpPr>
        <p:sp>
          <p:nvSpPr>
            <p:cNvPr id="240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60"/>
          <p:cNvGrpSpPr>
            <a:grpSpLocks/>
          </p:cNvGrpSpPr>
          <p:nvPr/>
        </p:nvGrpSpPr>
        <p:grpSpPr bwMode="auto">
          <a:xfrm rot="20683361">
            <a:off x="7084723" y="3041738"/>
            <a:ext cx="171450" cy="304800"/>
            <a:chOff x="4440" y="2520"/>
            <a:chExt cx="108" cy="192"/>
          </a:xfrm>
        </p:grpSpPr>
        <p:sp>
          <p:nvSpPr>
            <p:cNvPr id="229" name="Oval 161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2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3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4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5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6596430" y="38037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406400" y="1878596"/>
            <a:ext cx="36614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about the community that we can glean from </a:t>
            </a:r>
            <a:r>
              <a:rPr lang="en-US" dirty="0" err="1" smtClean="0"/>
              <a:t>metagenomic</a:t>
            </a:r>
            <a:r>
              <a:rPr lang="en-US" dirty="0" smtClean="0"/>
              <a:t> sequencing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 certain number of </a:t>
            </a:r>
            <a:r>
              <a:rPr lang="en-US" dirty="0" err="1" smtClean="0"/>
              <a:t>OTUs</a:t>
            </a:r>
            <a:r>
              <a:rPr lang="en-US" i="1" dirty="0" smtClean="0"/>
              <a:t>- </a:t>
            </a:r>
            <a:r>
              <a:rPr lang="en-US" b="1" i="1" dirty="0" smtClean="0"/>
              <a:t>richness</a:t>
            </a:r>
          </a:p>
          <a:p>
            <a:pPr>
              <a:buFont typeface="Arial"/>
              <a:buChar char="•"/>
            </a:pPr>
            <a:endParaRPr lang="en-US" b="1" i="1" dirty="0" smtClean="0"/>
          </a:p>
          <a:p>
            <a:pPr>
              <a:buFont typeface="Arial"/>
              <a:buChar char="•"/>
            </a:pPr>
            <a:r>
              <a:rPr lang="en-US" dirty="0" smtClean="0"/>
              <a:t>Each OTU is present in a certain abundance- collectively, </a:t>
            </a:r>
            <a:r>
              <a:rPr lang="en-US" b="1" dirty="0" smtClean="0"/>
              <a:t>evenness</a:t>
            </a:r>
          </a:p>
          <a:p>
            <a:pPr>
              <a:buFont typeface="Arial"/>
              <a:buChar char="•"/>
            </a:pPr>
            <a:endParaRPr lang="en-US" b="1" i="1" dirty="0" smtClean="0"/>
          </a:p>
          <a:p>
            <a:pPr>
              <a:buFont typeface="Arial"/>
              <a:buChar char="•"/>
            </a:pPr>
            <a:r>
              <a:rPr lang="en-US" dirty="0" smtClean="0"/>
              <a:t>Each OTU has a taxonomic assignment- </a:t>
            </a:r>
            <a:r>
              <a:rPr lang="en-US" b="1" i="1" dirty="0" smtClean="0"/>
              <a:t>composition</a:t>
            </a:r>
            <a:endParaRPr lang="en-US" b="1" dirty="0" smtClean="0"/>
          </a:p>
        </p:txBody>
      </p:sp>
      <p:sp>
        <p:nvSpPr>
          <p:cNvPr id="179" name="Slide Number Placeholder 1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0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1037</Words>
  <Application>Microsoft Macintosh PowerPoint</Application>
  <PresentationFormat>On-screen Show (4:3)</PresentationFormat>
  <Paragraphs>246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Explorations in Data Analyses for Metagenomic Advances in Microbial Ecology</vt:lpstr>
      <vt:lpstr>Review from QIIME Intro</vt:lpstr>
      <vt:lpstr>Tutorial review: What happened yesterday?</vt:lpstr>
      <vt:lpstr>Questions from yesterday?</vt:lpstr>
      <vt:lpstr>Lecture 2:  Alpha Diversity</vt:lpstr>
      <vt:lpstr>Alpha diversity in all of its glory</vt:lpstr>
      <vt:lpstr>Alpha diversity</vt:lpstr>
      <vt:lpstr>Whittaker introduces alpha, beta, gamma diversity (1972)</vt:lpstr>
      <vt:lpstr>Alpha (within-sample) diversity</vt:lpstr>
      <vt:lpstr>Alpha diversity</vt:lpstr>
      <vt:lpstr>Alpha diversity</vt:lpstr>
      <vt:lpstr>Alpha diversity</vt:lpstr>
      <vt:lpstr>Alpha diversity</vt:lpstr>
      <vt:lpstr>Alpha diversity</vt:lpstr>
      <vt:lpstr>Alpha diversity: The advantages of phylogenetic information</vt:lpstr>
      <vt:lpstr>Rarefaction exercise</vt:lpstr>
      <vt:lpstr>Rarefaction</vt:lpstr>
      <vt:lpstr>What does a community look like, data-style?</vt:lpstr>
      <vt:lpstr>PowerPoint Presentation</vt:lpstr>
      <vt:lpstr>Information in an OTU table</vt:lpstr>
      <vt:lpstr>Common features of microbial OTU tables</vt:lpstr>
      <vt:lpstr>Biom formatted OTU tables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Shade</dc:creator>
  <cp:lastModifiedBy>Ashley Shade</cp:lastModifiedBy>
  <cp:revision>6</cp:revision>
  <dcterms:created xsi:type="dcterms:W3CDTF">2014-08-14T04:18:55Z</dcterms:created>
  <dcterms:modified xsi:type="dcterms:W3CDTF">2014-08-14T11:56:45Z</dcterms:modified>
</cp:coreProperties>
</file>