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59" r:id="rId5"/>
    <p:sldId id="260" r:id="rId6"/>
    <p:sldId id="261" r:id="rId7"/>
    <p:sldId id="273" r:id="rId8"/>
    <p:sldId id="264" r:id="rId9"/>
    <p:sldId id="265" r:id="rId10"/>
    <p:sldId id="266" r:id="rId11"/>
    <p:sldId id="267" r:id="rId12"/>
    <p:sldId id="268" r:id="rId13"/>
    <p:sldId id="275" r:id="rId14"/>
    <p:sldId id="276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1" autoAdjust="0"/>
    <p:restoredTop sz="94728" autoAdjust="0"/>
  </p:normalViewPr>
  <p:slideViewPr>
    <p:cSldViewPr snapToGrid="0" snapToObjects="1">
      <p:cViewPr varScale="1">
        <p:scale>
          <a:sx n="90" d="100"/>
          <a:sy n="90" d="100"/>
        </p:scale>
        <p:origin x="-10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76305-F88B-4E40-AE0B-330CF54FA9C9}" type="datetimeFigureOut">
              <a:rPr lang="en-US" smtClean="0"/>
              <a:t>8/14/14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D872-6D5E-CE4A-A809-1B76BADA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purpose of a </a:t>
            </a:r>
            <a:r>
              <a:rPr lang="en-US" dirty="0" err="1" smtClean="0"/>
              <a:t>resemblence</a:t>
            </a:r>
            <a:r>
              <a:rPr lang="en-US" baseline="0" dirty="0" smtClean="0"/>
              <a:t> matrix is to reduce complexity in the dataset so that it can be used for hypothesis testing or exploration analyses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16232-A470-E74E-B12E-3A764DD773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F6B20-08E3-C34F-9D3D-44721ECFB91D}" type="slidenum">
              <a:rPr lang="en-US"/>
              <a:pPr/>
              <a:t>11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 cluster is not the</a:t>
            </a:r>
            <a:r>
              <a:rPr lang="en-US" baseline="0" dirty="0" smtClean="0"/>
              <a:t> same as</a:t>
            </a:r>
            <a:r>
              <a:rPr lang="en-US" dirty="0" smtClean="0"/>
              <a:t> </a:t>
            </a:r>
            <a:r>
              <a:rPr lang="en-US" dirty="0" err="1" smtClean="0"/>
              <a:t>phylogenetic</a:t>
            </a:r>
            <a:r>
              <a:rPr lang="en-US" dirty="0" smtClean="0"/>
              <a:t> analysis.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B71E7-92B4-164F-AD48-DD0E5A706B0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5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7375278-212E-4C4B-9074-91F889403E13}" type="datetime1">
              <a:rPr lang="en-US" smtClean="0"/>
              <a:pPr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FF4AB13A-4A28-2443-998B-BC001F0E38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3127"/>
            <a:ext cx="7772400" cy="1890892"/>
          </a:xfrm>
          <a:solidFill>
            <a:srgbClr val="FFFFFF">
              <a:alpha val="42000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Explorations in Data Analyses for </a:t>
            </a:r>
            <a:r>
              <a:rPr lang="en-US" b="1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Metagenomic</a:t>
            </a:r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 Advances in Microbial Ecology</a:t>
            </a:r>
            <a:endParaRPr lang="en-US" b="1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FFFFFF">
              <a:alpha val="42000"/>
            </a:srgbClr>
          </a:solidFill>
        </p:spPr>
        <p:txBody>
          <a:bodyPr/>
          <a:lstStyle/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13-20 August 2014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Kellogg Biological Station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Michigan State University</a:t>
            </a:r>
            <a:endParaRPr lang="en-US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4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86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Resemblance metrics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455" y="1987233"/>
          <a:ext cx="9082546" cy="4625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388"/>
                <a:gridCol w="1372496"/>
                <a:gridCol w="1147161"/>
                <a:gridCol w="1720741"/>
                <a:gridCol w="1953760"/>
              </a:tblGrid>
              <a:tr h="1509685">
                <a:tc>
                  <a:txBody>
                    <a:bodyPr/>
                    <a:lstStyle/>
                    <a:p>
                      <a:pPr algn="r"/>
                      <a:r>
                        <a:rPr lang="en-US" sz="2400" b="0" i="1" dirty="0" smtClean="0"/>
                        <a:t>Metric name</a:t>
                      </a:r>
                    </a:p>
                    <a:p>
                      <a:endParaRPr lang="en-US" sz="2400" b="0" i="1" dirty="0" smtClean="0"/>
                    </a:p>
                    <a:p>
                      <a:endParaRPr lang="en-US" sz="2400" b="0" i="1" dirty="0" smtClean="0"/>
                    </a:p>
                    <a:p>
                      <a:r>
                        <a:rPr lang="en-US" sz="2400" b="0" i="1" dirty="0" smtClean="0"/>
                        <a:t>Accounts for</a:t>
                      </a:r>
                      <a:endParaRPr lang="en-US" sz="2400" b="0" i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</a:t>
                      </a:r>
                      <a:r>
                        <a:rPr lang="en-US" sz="2400" i="0" dirty="0" err="1" smtClean="0"/>
                        <a:t>ørenson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Bray-Curtis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Weighted </a:t>
                      </a:r>
                      <a:r>
                        <a:rPr lang="en-US" sz="2400" dirty="0" err="1" smtClean="0"/>
                        <a:t>Unifrac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Unweighted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Unifrac</a:t>
                      </a:r>
                      <a:endParaRPr lang="en-US" sz="2400" dirty="0"/>
                    </a:p>
                  </a:txBody>
                  <a:tcPr/>
                </a:tc>
              </a:tr>
              <a:tr h="7988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</a:tr>
              <a:tr h="7988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OTU abundances?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147297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Phylogenetic</a:t>
                      </a:r>
                      <a:r>
                        <a:rPr lang="en-US" sz="2400" dirty="0" smtClean="0"/>
                        <a:t> diversity?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932303" y="1170861"/>
            <a:ext cx="4247720" cy="652985"/>
            <a:chOff x="932303" y="1170861"/>
            <a:chExt cx="4247720" cy="652985"/>
          </a:xfrm>
        </p:grpSpPr>
        <p:sp>
          <p:nvSpPr>
            <p:cNvPr id="6" name="Down Arrow 5"/>
            <p:cNvSpPr/>
            <p:nvPr/>
          </p:nvSpPr>
          <p:spPr>
            <a:xfrm>
              <a:off x="3323863" y="1170861"/>
              <a:ext cx="608023" cy="652985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4572000" y="1170861"/>
              <a:ext cx="608023" cy="652985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2303" y="1229407"/>
              <a:ext cx="1929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Taxonomic metrics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8270" y="1170861"/>
            <a:ext cx="7729930" cy="652985"/>
            <a:chOff x="728270" y="1170861"/>
            <a:chExt cx="7729930" cy="652985"/>
          </a:xfrm>
        </p:grpSpPr>
        <p:sp>
          <p:nvSpPr>
            <p:cNvPr id="10" name="Down Arrow 9"/>
            <p:cNvSpPr/>
            <p:nvPr/>
          </p:nvSpPr>
          <p:spPr>
            <a:xfrm>
              <a:off x="6134283" y="1170861"/>
              <a:ext cx="621535" cy="65298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7836665" y="1170861"/>
              <a:ext cx="621535" cy="65298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8270" y="1229407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Phylogenetic</a:t>
              </a:r>
              <a:r>
                <a:rPr lang="en-US" dirty="0" smtClean="0"/>
                <a:t> metrics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2303" y="1170861"/>
            <a:ext cx="5823515" cy="666495"/>
            <a:chOff x="932303" y="1170861"/>
            <a:chExt cx="5823515" cy="666495"/>
          </a:xfrm>
        </p:grpSpPr>
        <p:sp>
          <p:nvSpPr>
            <p:cNvPr id="14" name="Down Arrow 13"/>
            <p:cNvSpPr/>
            <p:nvPr/>
          </p:nvSpPr>
          <p:spPr>
            <a:xfrm>
              <a:off x="6134283" y="1170861"/>
              <a:ext cx="621535" cy="652985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558488" y="1184371"/>
              <a:ext cx="621535" cy="652985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2303" y="1184371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Weighted metrics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5800" y="1170861"/>
            <a:ext cx="7772400" cy="666495"/>
            <a:chOff x="685800" y="1170861"/>
            <a:chExt cx="7772400" cy="666495"/>
          </a:xfrm>
        </p:grpSpPr>
        <p:sp>
          <p:nvSpPr>
            <p:cNvPr id="18" name="Down Arrow 17"/>
            <p:cNvSpPr/>
            <p:nvPr/>
          </p:nvSpPr>
          <p:spPr>
            <a:xfrm>
              <a:off x="7836665" y="1170861"/>
              <a:ext cx="621535" cy="652985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3310351" y="1184371"/>
              <a:ext cx="621535" cy="652985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5800" y="1229407"/>
              <a:ext cx="207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Unweighted</a:t>
              </a:r>
              <a:r>
                <a:rPr lang="en-US" dirty="0" smtClean="0"/>
                <a:t> metrics</a:t>
              </a:r>
              <a:endParaRPr lang="en-US" dirty="0"/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B13A-4A28-2443-998B-BC001F0E380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87410"/>
            <a:ext cx="7772400" cy="1143000"/>
          </a:xfrm>
        </p:spPr>
        <p:txBody>
          <a:bodyPr>
            <a:normAutofit fontScale="90000"/>
          </a:bodyPr>
          <a:lstStyle/>
          <a:p>
            <a:r>
              <a:rPr kumimoji="1" lang="en-US" dirty="0"/>
              <a:t>What is the purpose of the analysis?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8712" y="2687610"/>
            <a:ext cx="7819939" cy="3345174"/>
          </a:xfrm>
        </p:spPr>
        <p:txBody>
          <a:bodyPr>
            <a:normAutofit fontScale="92500" lnSpcReduction="20000"/>
          </a:bodyPr>
          <a:lstStyle/>
          <a:p>
            <a:pPr marL="609600" indent="-609600" algn="l">
              <a:buFont typeface="Arial" charset="0"/>
              <a:buAutoNum type="arabicPeriod"/>
            </a:pPr>
            <a:r>
              <a:rPr kumimoji="1"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Exploration: </a:t>
            </a:r>
            <a:r>
              <a:rPr kumimoji="1"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hypothesis generating, perfect for observational studies, includes visualizations like ordinations and clustering</a:t>
            </a:r>
          </a:p>
          <a:p>
            <a:pPr marL="609600" indent="-609600" algn="l">
              <a:buFont typeface="Arial" charset="0"/>
              <a:buAutoNum type="arabicPeriod"/>
            </a:pPr>
            <a:endParaRPr kumimoji="1"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600" indent="-609600" algn="l">
              <a:buFont typeface="Arial" charset="0"/>
              <a:buAutoNum type="arabicPeriod"/>
            </a:pPr>
            <a:r>
              <a:rPr kumimoji="1"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Hypothesis </a:t>
            </a:r>
            <a:r>
              <a:rPr kumimoji="1"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testing: </a:t>
            </a:r>
            <a:r>
              <a:rPr kumimoji="1"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address a specific question (</a:t>
            </a:r>
            <a:r>
              <a:rPr kumimoji="1"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e.g., </a:t>
            </a:r>
            <a:r>
              <a:rPr kumimoji="1"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are there differences among treatment groups?), and usually permutation-based </a:t>
            </a:r>
            <a:r>
              <a:rPr kumimoji="1"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kumimoji="1"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-value</a:t>
            </a:r>
            <a:endParaRPr kumimoji="1"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Visualizing communities: ordination</a:t>
            </a:r>
            <a:endParaRPr lang="en-US" dirty="0"/>
          </a:p>
        </p:txBody>
      </p:sp>
      <p:grpSp>
        <p:nvGrpSpPr>
          <p:cNvPr id="5" name="Group 94"/>
          <p:cNvGrpSpPr/>
          <p:nvPr/>
        </p:nvGrpSpPr>
        <p:grpSpPr>
          <a:xfrm>
            <a:off x="2885482" y="1950420"/>
            <a:ext cx="3323863" cy="2188616"/>
            <a:chOff x="851233" y="1713073"/>
            <a:chExt cx="3323863" cy="2188616"/>
          </a:xfrm>
        </p:grpSpPr>
        <p:sp>
          <p:nvSpPr>
            <p:cNvPr id="7" name="Rectangle 6"/>
            <p:cNvSpPr/>
            <p:nvPr/>
          </p:nvSpPr>
          <p:spPr>
            <a:xfrm>
              <a:off x="851233" y="1713073"/>
              <a:ext cx="3323863" cy="2188616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524000" y="258040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76400" y="273280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729489" y="2492590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73655" y="2949790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928111" y="286197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18511" y="2404776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18511" y="273280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69"/>
            <p:cNvGrpSpPr/>
            <p:nvPr/>
          </p:nvGrpSpPr>
          <p:grpSpPr>
            <a:xfrm>
              <a:off x="3047662" y="2316961"/>
              <a:ext cx="704182" cy="808458"/>
              <a:chOff x="3047662" y="2316961"/>
              <a:chExt cx="704182" cy="808458"/>
            </a:xfrm>
          </p:grpSpPr>
          <p:sp>
            <p:nvSpPr>
              <p:cNvPr id="16" name="Isosceles Triangle 15"/>
              <p:cNvSpPr/>
              <p:nvPr/>
            </p:nvSpPr>
            <p:spPr>
              <a:xfrm>
                <a:off x="3410281" y="2316961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3047662" y="2404775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3315699" y="2492590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3047662" y="2668219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3562681" y="2668219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3236825" y="2843848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3504862" y="2949790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3061138" y="4255641"/>
            <a:ext cx="304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Axis 1: 50% variance explained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4197" y="2910039"/>
            <a:ext cx="292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Axis 2: 6% variance explained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7099577" y="1653811"/>
            <a:ext cx="1641271" cy="1380102"/>
            <a:chOff x="7099577" y="1653811"/>
            <a:chExt cx="1641271" cy="1380102"/>
          </a:xfrm>
        </p:grpSpPr>
        <p:sp>
          <p:nvSpPr>
            <p:cNvPr id="25" name="Isosceles Triangle 24"/>
            <p:cNvSpPr/>
            <p:nvPr/>
          </p:nvSpPr>
          <p:spPr>
            <a:xfrm>
              <a:off x="7099577" y="2254395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099577" y="2770469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15094" y="2157544"/>
              <a:ext cx="1325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Treatment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15094" y="2664581"/>
              <a:ext cx="87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61046" y="1653811"/>
              <a:ext cx="860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Legend</a:t>
              </a:r>
              <a:endParaRPr lang="en-US" u="sng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71596" y="5282400"/>
            <a:ext cx="8600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or 3 dimensional representation of the data</a:t>
            </a:r>
          </a:p>
          <a:p>
            <a:r>
              <a:rPr lang="en-US" dirty="0" smtClean="0"/>
              <a:t>Each symbol is one community (compared by the chosen resemblance metric)</a:t>
            </a:r>
          </a:p>
          <a:p>
            <a:r>
              <a:rPr lang="en-US" dirty="0" smtClean="0"/>
              <a:t>The distance between symbols represents the extent of differences between communities </a:t>
            </a:r>
          </a:p>
          <a:p>
            <a:r>
              <a:rPr lang="en-US" dirty="0" smtClean="0"/>
              <a:t>First axis often explains most variance in the data, should be labeled.</a:t>
            </a:r>
          </a:p>
          <a:p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6228"/>
                </a:solidFill>
              </a:rPr>
              <a:t>Types of ordinations</a:t>
            </a:r>
            <a:endParaRPr lang="en-US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Non-metric multidimensional scaling (NMDS)</a:t>
            </a:r>
          </a:p>
          <a:p>
            <a:r>
              <a:rPr lang="en-US" dirty="0" smtClean="0"/>
              <a:t>Principle coordinates analysis (</a:t>
            </a:r>
            <a:r>
              <a:rPr lang="en-US" dirty="0" err="1" smtClean="0"/>
              <a:t>PCoA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Correspondence analysis (CA)</a:t>
            </a:r>
          </a:p>
          <a:p>
            <a:endParaRPr lang="en-US" dirty="0" smtClean="0"/>
          </a:p>
          <a:p>
            <a:r>
              <a:rPr lang="en-US" dirty="0" smtClean="0"/>
              <a:t>Avoid:  Principle components analysis (PCA), Redundancy analysis (RDA) in some situations, and constrained analyses</a:t>
            </a:r>
            <a:r>
              <a:rPr lang="en-US" i="1" dirty="0" smtClean="0"/>
              <a:t> unless you really know what you are doing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6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09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How do we look at ordinations?</a:t>
            </a:r>
            <a:endParaRPr lang="en-US" dirty="0">
              <a:solidFill>
                <a:srgbClr val="4F622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887" y="739447"/>
            <a:ext cx="79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Think about:  </a:t>
            </a:r>
            <a:r>
              <a:rPr lang="en-US" b="1" dirty="0" smtClean="0"/>
              <a:t>CENTROID </a:t>
            </a:r>
            <a:r>
              <a:rPr lang="en-US" b="1" dirty="0" smtClean="0"/>
              <a:t>(mean)  </a:t>
            </a:r>
            <a:r>
              <a:rPr lang="en-US" dirty="0" smtClean="0"/>
              <a:t>or </a:t>
            </a:r>
            <a:r>
              <a:rPr lang="en-US" b="1" dirty="0" smtClean="0"/>
              <a:t>DISPERSION (spread, variability)</a:t>
            </a:r>
          </a:p>
        </p:txBody>
      </p:sp>
      <p:grpSp>
        <p:nvGrpSpPr>
          <p:cNvPr id="3" name="Group 86"/>
          <p:cNvGrpSpPr/>
          <p:nvPr/>
        </p:nvGrpSpPr>
        <p:grpSpPr>
          <a:xfrm>
            <a:off x="565598" y="1346323"/>
            <a:ext cx="3441342" cy="2579412"/>
            <a:chOff x="565598" y="1076123"/>
            <a:chExt cx="3441342" cy="2579412"/>
          </a:xfrm>
        </p:grpSpPr>
        <p:grpSp>
          <p:nvGrpSpPr>
            <p:cNvPr id="4" name="Group 94"/>
            <p:cNvGrpSpPr/>
            <p:nvPr/>
          </p:nvGrpSpPr>
          <p:grpSpPr>
            <a:xfrm>
              <a:off x="624338" y="1466919"/>
              <a:ext cx="3323863" cy="2188616"/>
              <a:chOff x="851233" y="1713073"/>
              <a:chExt cx="3323863" cy="218861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51233" y="1713073"/>
                <a:ext cx="3323863" cy="2188616"/>
              </a:xfrm>
              <a:prstGeom prst="rect">
                <a:avLst/>
              </a:prstGeom>
              <a:solidFill>
                <a:srgbClr val="FFFFFF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524000" y="2580405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676400" y="2732805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29489" y="2492590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573655" y="2949790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28111" y="2861975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318511" y="2404776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318511" y="2732805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69"/>
              <p:cNvGrpSpPr/>
              <p:nvPr/>
            </p:nvGrpSpPr>
            <p:grpSpPr>
              <a:xfrm>
                <a:off x="3047662" y="2316961"/>
                <a:ext cx="704182" cy="808458"/>
                <a:chOff x="3047662" y="2316961"/>
                <a:chExt cx="704182" cy="808458"/>
              </a:xfrm>
            </p:grpSpPr>
            <p:sp>
              <p:nvSpPr>
                <p:cNvPr id="23" name="Isosceles Triangle 22"/>
                <p:cNvSpPr/>
                <p:nvPr/>
              </p:nvSpPr>
              <p:spPr>
                <a:xfrm>
                  <a:off x="3410281" y="2316961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>
                  <a:off x="3047662" y="2404775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>
                <a:xfrm>
                  <a:off x="3315699" y="2492590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/>
                <p:cNvSpPr/>
                <p:nvPr/>
              </p:nvSpPr>
              <p:spPr>
                <a:xfrm>
                  <a:off x="3047662" y="2668219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3562681" y="2668219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>
                  <a:off x="3236825" y="2843848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>
                <a:xfrm>
                  <a:off x="3504862" y="2949790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8" name="TextBox 97"/>
            <p:cNvSpPr txBox="1"/>
            <p:nvPr/>
          </p:nvSpPr>
          <p:spPr>
            <a:xfrm>
              <a:off x="565598" y="1076123"/>
              <a:ext cx="3441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A. Different </a:t>
              </a:r>
              <a:r>
                <a:rPr lang="en-US" dirty="0" err="1" smtClean="0"/>
                <a:t>centroid</a:t>
              </a:r>
              <a:r>
                <a:rPr lang="en-US" dirty="0" smtClean="0"/>
                <a:t>, same  spread</a:t>
              </a:r>
              <a:endParaRPr lang="en-US" dirty="0"/>
            </a:p>
          </p:txBody>
        </p:sp>
      </p:grpSp>
      <p:grpSp>
        <p:nvGrpSpPr>
          <p:cNvPr id="6" name="Group 87"/>
          <p:cNvGrpSpPr/>
          <p:nvPr/>
        </p:nvGrpSpPr>
        <p:grpSpPr>
          <a:xfrm>
            <a:off x="443025" y="4227717"/>
            <a:ext cx="3686488" cy="2554290"/>
            <a:chOff x="443025" y="3957517"/>
            <a:chExt cx="3686488" cy="2554290"/>
          </a:xfrm>
        </p:grpSpPr>
        <p:grpSp>
          <p:nvGrpSpPr>
            <p:cNvPr id="8" name="Group 95"/>
            <p:cNvGrpSpPr/>
            <p:nvPr/>
          </p:nvGrpSpPr>
          <p:grpSpPr>
            <a:xfrm>
              <a:off x="624338" y="4323191"/>
              <a:ext cx="3323863" cy="2188616"/>
              <a:chOff x="851233" y="4323191"/>
              <a:chExt cx="3323863" cy="218861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51233" y="4323191"/>
                <a:ext cx="3323863" cy="2188616"/>
              </a:xfrm>
              <a:prstGeom prst="rect">
                <a:avLst/>
              </a:prstGeom>
              <a:solidFill>
                <a:srgbClr val="FFFFFF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60"/>
              <p:cNvGrpSpPr/>
              <p:nvPr/>
            </p:nvGrpSpPr>
            <p:grpSpPr>
              <a:xfrm>
                <a:off x="918793" y="4505577"/>
                <a:ext cx="1605695" cy="1899801"/>
                <a:chOff x="918793" y="4505577"/>
                <a:chExt cx="1605695" cy="1899801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1468992" y="5238906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054110" y="5063277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626744" y="4593391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626744" y="6229749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2318999" y="5628556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918793" y="4505577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113022" y="5783920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78"/>
              <p:cNvGrpSpPr/>
              <p:nvPr/>
            </p:nvGrpSpPr>
            <p:grpSpPr>
              <a:xfrm>
                <a:off x="3193307" y="5059066"/>
                <a:ext cx="704182" cy="808458"/>
                <a:chOff x="3047662" y="2316961"/>
                <a:chExt cx="704182" cy="808458"/>
              </a:xfrm>
            </p:grpSpPr>
            <p:sp>
              <p:nvSpPr>
                <p:cNvPr id="80" name="Isosceles Triangle 79"/>
                <p:cNvSpPr/>
                <p:nvPr/>
              </p:nvSpPr>
              <p:spPr>
                <a:xfrm>
                  <a:off x="3410281" y="2316961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Isosceles Triangle 80"/>
                <p:cNvSpPr/>
                <p:nvPr/>
              </p:nvSpPr>
              <p:spPr>
                <a:xfrm>
                  <a:off x="3047662" y="2404775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Isosceles Triangle 81"/>
                <p:cNvSpPr/>
                <p:nvPr/>
              </p:nvSpPr>
              <p:spPr>
                <a:xfrm>
                  <a:off x="3315699" y="2492590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Isosceles Triangle 82"/>
                <p:cNvSpPr/>
                <p:nvPr/>
              </p:nvSpPr>
              <p:spPr>
                <a:xfrm>
                  <a:off x="3047662" y="2668219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3562681" y="2668219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Isosceles Triangle 84"/>
                <p:cNvSpPr/>
                <p:nvPr/>
              </p:nvSpPr>
              <p:spPr>
                <a:xfrm>
                  <a:off x="3236825" y="2843848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Isosceles Triangle 85"/>
                <p:cNvSpPr/>
                <p:nvPr/>
              </p:nvSpPr>
              <p:spPr>
                <a:xfrm>
                  <a:off x="3504862" y="2949790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9" name="TextBox 98"/>
            <p:cNvSpPr txBox="1"/>
            <p:nvPr/>
          </p:nvSpPr>
          <p:spPr>
            <a:xfrm>
              <a:off x="443025" y="3957517"/>
              <a:ext cx="368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. Different </a:t>
              </a:r>
              <a:r>
                <a:rPr lang="en-US" dirty="0" err="1" smtClean="0"/>
                <a:t>centroid</a:t>
              </a:r>
              <a:r>
                <a:rPr lang="en-US" dirty="0" smtClean="0"/>
                <a:t>, different spread</a:t>
              </a:r>
              <a:endParaRPr lang="en-US" dirty="0"/>
            </a:p>
          </p:txBody>
        </p:sp>
      </p:grpSp>
      <p:grpSp>
        <p:nvGrpSpPr>
          <p:cNvPr id="14" name="Group 88"/>
          <p:cNvGrpSpPr/>
          <p:nvPr/>
        </p:nvGrpSpPr>
        <p:grpSpPr>
          <a:xfrm>
            <a:off x="4933436" y="4227717"/>
            <a:ext cx="3374842" cy="2554290"/>
            <a:chOff x="4933436" y="3957517"/>
            <a:chExt cx="3374842" cy="2554290"/>
          </a:xfrm>
        </p:grpSpPr>
        <p:grpSp>
          <p:nvGrpSpPr>
            <p:cNvPr id="30" name="Group 100"/>
            <p:cNvGrpSpPr/>
            <p:nvPr/>
          </p:nvGrpSpPr>
          <p:grpSpPr>
            <a:xfrm>
              <a:off x="4958926" y="4323191"/>
              <a:ext cx="3323863" cy="2188616"/>
              <a:chOff x="4929552" y="4323191"/>
              <a:chExt cx="3323863" cy="2188616"/>
            </a:xfrm>
          </p:grpSpPr>
          <p:grpSp>
            <p:nvGrpSpPr>
              <p:cNvPr id="31" name="Group 96"/>
              <p:cNvGrpSpPr/>
              <p:nvPr/>
            </p:nvGrpSpPr>
            <p:grpSpPr>
              <a:xfrm>
                <a:off x="4929552" y="4323191"/>
                <a:ext cx="3323863" cy="2188616"/>
                <a:chOff x="4929552" y="4323191"/>
                <a:chExt cx="3323863" cy="2188616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929552" y="4323191"/>
                  <a:ext cx="3323863" cy="2188616"/>
                </a:xfrm>
                <a:prstGeom prst="rect">
                  <a:avLst/>
                </a:prstGeom>
                <a:solidFill>
                  <a:srgbClr val="FFFFFF"/>
                </a:solidFill>
                <a:ln w="222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" name="Group 70"/>
                <p:cNvGrpSpPr/>
                <p:nvPr/>
              </p:nvGrpSpPr>
              <p:grpSpPr>
                <a:xfrm>
                  <a:off x="6146035" y="5010306"/>
                  <a:ext cx="704182" cy="808458"/>
                  <a:chOff x="3047662" y="2316961"/>
                  <a:chExt cx="704182" cy="808458"/>
                </a:xfrm>
              </p:grpSpPr>
              <p:sp>
                <p:nvSpPr>
                  <p:cNvPr id="72" name="Isosceles Triangle 71"/>
                  <p:cNvSpPr/>
                  <p:nvPr/>
                </p:nvSpPr>
                <p:spPr>
                  <a:xfrm>
                    <a:off x="3410281" y="2316961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Isosceles Triangle 72"/>
                  <p:cNvSpPr/>
                  <p:nvPr/>
                </p:nvSpPr>
                <p:spPr>
                  <a:xfrm>
                    <a:off x="3047662" y="2404775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Isosceles Triangle 73"/>
                  <p:cNvSpPr/>
                  <p:nvPr/>
                </p:nvSpPr>
                <p:spPr>
                  <a:xfrm>
                    <a:off x="3315699" y="2492590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/>
                  <p:cNvSpPr/>
                  <p:nvPr/>
                </p:nvSpPr>
                <p:spPr>
                  <a:xfrm>
                    <a:off x="3047662" y="2668219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/>
                  <p:cNvSpPr/>
                  <p:nvPr/>
                </p:nvSpPr>
                <p:spPr>
                  <a:xfrm>
                    <a:off x="3562681" y="2668219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Isosceles Triangle 76"/>
                  <p:cNvSpPr/>
                  <p:nvPr/>
                </p:nvSpPr>
                <p:spPr>
                  <a:xfrm>
                    <a:off x="3236825" y="2843848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Isosceles Triangle 77"/>
                  <p:cNvSpPr/>
                  <p:nvPr/>
                </p:nvSpPr>
                <p:spPr>
                  <a:xfrm>
                    <a:off x="3504862" y="2949790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3" name="Group 61"/>
              <p:cNvGrpSpPr/>
              <p:nvPr/>
            </p:nvGrpSpPr>
            <p:grpSpPr>
              <a:xfrm rot="19822403">
                <a:off x="5469304" y="4596949"/>
                <a:ext cx="2270833" cy="1811987"/>
                <a:chOff x="567414" y="4593391"/>
                <a:chExt cx="2270833" cy="1811987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1468992" y="5238906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2632758" y="4997723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626744" y="4593391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1626744" y="6229749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2318999" y="5628556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102725" y="4719110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67414" y="5660412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0" name="TextBox 99"/>
            <p:cNvSpPr txBox="1"/>
            <p:nvPr/>
          </p:nvSpPr>
          <p:spPr>
            <a:xfrm>
              <a:off x="4933436" y="3957517"/>
              <a:ext cx="3374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. Same </a:t>
              </a:r>
              <a:r>
                <a:rPr lang="en-US" dirty="0" err="1" smtClean="0"/>
                <a:t>centroid</a:t>
              </a:r>
              <a:r>
                <a:rPr lang="en-US" dirty="0" smtClean="0"/>
                <a:t>, different spread</a:t>
              </a:r>
              <a:endParaRPr lang="en-US" dirty="0"/>
            </a:p>
          </p:txBody>
        </p:sp>
      </p:grp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231B-52F7-C94F-A3A5-FF09B2C627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ordinations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Non-metric multidimensional scaling (NMDS)</a:t>
            </a:r>
          </a:p>
          <a:p>
            <a:r>
              <a:rPr lang="en-US" dirty="0" smtClean="0"/>
              <a:t>Principle coordinates analysis (</a:t>
            </a:r>
            <a:r>
              <a:rPr lang="en-US" dirty="0" err="1" smtClean="0"/>
              <a:t>PCoA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Correspondence analysis (CA)</a:t>
            </a:r>
          </a:p>
          <a:p>
            <a:endParaRPr lang="en-US" dirty="0" smtClean="0"/>
          </a:p>
          <a:p>
            <a:r>
              <a:rPr lang="en-US" dirty="0" smtClean="0"/>
              <a:t>Avoid:  Principle components analysis (PCA), Redundancy analysis (RDA) in some situations, and constrained analyses</a:t>
            </a:r>
            <a:r>
              <a:rPr lang="en-US" i="1" dirty="0" smtClean="0"/>
              <a:t> unless you really know what you are doing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8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028"/>
            <a:ext cx="8229600" cy="1143000"/>
          </a:xfrm>
        </p:spPr>
        <p:txBody>
          <a:bodyPr/>
          <a:lstStyle/>
          <a:p>
            <a:r>
              <a:rPr lang="en-US" dirty="0" smtClean="0"/>
              <a:t>Visualizing communities: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944"/>
            <a:ext cx="8229600" cy="66991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 different way of visualizing the same data</a:t>
            </a:r>
            <a:endParaRPr lang="en-US" dirty="0"/>
          </a:p>
        </p:txBody>
      </p:sp>
      <p:grpSp>
        <p:nvGrpSpPr>
          <p:cNvPr id="4" name="Group 94"/>
          <p:cNvGrpSpPr/>
          <p:nvPr/>
        </p:nvGrpSpPr>
        <p:grpSpPr>
          <a:xfrm>
            <a:off x="549316" y="2033535"/>
            <a:ext cx="1661932" cy="1094308"/>
            <a:chOff x="851233" y="1713073"/>
            <a:chExt cx="3323863" cy="2188616"/>
          </a:xfrm>
        </p:grpSpPr>
        <p:sp>
          <p:nvSpPr>
            <p:cNvPr id="5" name="Rectangle 4"/>
            <p:cNvSpPr/>
            <p:nvPr/>
          </p:nvSpPr>
          <p:spPr>
            <a:xfrm>
              <a:off x="851233" y="1713073"/>
              <a:ext cx="3323863" cy="2188616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524000" y="258040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76400" y="273280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29489" y="2492590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73655" y="2949790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28111" y="286197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18511" y="2404776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18511" y="273280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69"/>
            <p:cNvGrpSpPr/>
            <p:nvPr/>
          </p:nvGrpSpPr>
          <p:grpSpPr>
            <a:xfrm>
              <a:off x="3047662" y="2316961"/>
              <a:ext cx="704182" cy="808458"/>
              <a:chOff x="3047662" y="2316961"/>
              <a:chExt cx="704182" cy="808458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3410281" y="2316961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3047662" y="2404775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3315699" y="2492590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3047662" y="2668219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3562681" y="2668219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3236825" y="2843848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3504862" y="2949790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7274705" y="2958508"/>
            <a:ext cx="1641271" cy="1380102"/>
            <a:chOff x="7099577" y="1653811"/>
            <a:chExt cx="1641271" cy="1380102"/>
          </a:xfrm>
        </p:grpSpPr>
        <p:sp>
          <p:nvSpPr>
            <p:cNvPr id="22" name="Isosceles Triangle 21"/>
            <p:cNvSpPr/>
            <p:nvPr/>
          </p:nvSpPr>
          <p:spPr>
            <a:xfrm>
              <a:off x="7099577" y="2254395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99577" y="2770469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15095" y="2157544"/>
              <a:ext cx="132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Treatment 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15095" y="2664581"/>
              <a:ext cx="87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61046" y="1653811"/>
              <a:ext cx="860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Legend</a:t>
              </a:r>
              <a:endParaRPr lang="en-US" u="sng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694934" y="4066130"/>
            <a:ext cx="5991866" cy="2216696"/>
            <a:chOff x="2383207" y="3741204"/>
            <a:chExt cx="5991866" cy="2216696"/>
          </a:xfrm>
        </p:grpSpPr>
        <p:grpSp>
          <p:nvGrpSpPr>
            <p:cNvPr id="38" name="Group 37"/>
            <p:cNvGrpSpPr/>
            <p:nvPr/>
          </p:nvGrpSpPr>
          <p:grpSpPr>
            <a:xfrm>
              <a:off x="2477791" y="5236768"/>
              <a:ext cx="2417973" cy="477952"/>
              <a:chOff x="4712276" y="5121074"/>
              <a:chExt cx="915989" cy="255896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4712277" y="5121074"/>
                <a:ext cx="915988" cy="255896"/>
                <a:chOff x="4712277" y="5121074"/>
                <a:chExt cx="915988" cy="540399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44428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5400000" flipH="1" flipV="1">
                  <a:off x="45952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 flipV="1">
                  <a:off x="47476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5400000" flipH="1" flipV="1">
                  <a:off x="49000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5400000" flipH="1" flipV="1">
                  <a:off x="50524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 flipH="1" flipV="1">
                  <a:off x="52048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 flipH="1" flipV="1">
                  <a:off x="53572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4712276" y="5121074"/>
                <a:ext cx="914400" cy="158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866713" y="5233783"/>
              <a:ext cx="2417973" cy="480937"/>
              <a:chOff x="4712276" y="5121074"/>
              <a:chExt cx="915989" cy="255896"/>
            </a:xfrm>
          </p:grpSpPr>
          <p:grpSp>
            <p:nvGrpSpPr>
              <p:cNvPr id="40" name="Group 34"/>
              <p:cNvGrpSpPr/>
              <p:nvPr/>
            </p:nvGrpSpPr>
            <p:grpSpPr>
              <a:xfrm>
                <a:off x="4712277" y="5121074"/>
                <a:ext cx="915988" cy="255896"/>
                <a:chOff x="4712277" y="5121074"/>
                <a:chExt cx="915988" cy="54039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rot="5400000" flipH="1" flipV="1">
                  <a:off x="44428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5400000" flipH="1" flipV="1">
                  <a:off x="45952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5400000" flipH="1" flipV="1">
                  <a:off x="47476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5400000" flipH="1" flipV="1">
                  <a:off x="49000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5400000" flipH="1" flipV="1">
                  <a:off x="50524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5400000" flipH="1" flipV="1">
                  <a:off x="52048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5400000" flipH="1" flipV="1">
                  <a:off x="53572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/>
              <p:cNvCxnSpPr/>
              <p:nvPr/>
            </p:nvCxnSpPr>
            <p:spPr>
              <a:xfrm>
                <a:off x="4712276" y="5121074"/>
                <a:ext cx="914400" cy="158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Oval 48"/>
            <p:cNvSpPr/>
            <p:nvPr/>
          </p:nvSpPr>
          <p:spPr>
            <a:xfrm>
              <a:off x="2383207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781536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79640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581936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988426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90722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788824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5776325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6178621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6576725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6979021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7385511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7783614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8185910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 flipH="1" flipV="1">
              <a:off x="3285522" y="4834623"/>
              <a:ext cx="798321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6673649" y="4833828"/>
              <a:ext cx="798321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683888" y="4435461"/>
              <a:ext cx="3389716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039097" y="4087936"/>
              <a:ext cx="695051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781420" y="3734721"/>
            <a:ext cx="218867" cy="2548899"/>
            <a:chOff x="2158205" y="3734721"/>
            <a:chExt cx="218867" cy="2548899"/>
          </a:xfrm>
        </p:grpSpPr>
        <p:cxnSp>
          <p:nvCxnSpPr>
            <p:cNvPr id="74" name="Straight Connector 73"/>
            <p:cNvCxnSpPr/>
            <p:nvPr/>
          </p:nvCxnSpPr>
          <p:spPr>
            <a:xfrm rot="5400000" flipH="1" flipV="1">
              <a:off x="884947" y="5008774"/>
              <a:ext cx="254810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/>
            <p:cNvGrpSpPr/>
            <p:nvPr/>
          </p:nvGrpSpPr>
          <p:grpSpPr>
            <a:xfrm>
              <a:off x="2158205" y="3734721"/>
              <a:ext cx="218867" cy="2548105"/>
              <a:chOff x="2158205" y="3734721"/>
              <a:chExt cx="536729" cy="2548105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158205" y="3734721"/>
                <a:ext cx="536729" cy="15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158205" y="6281238"/>
                <a:ext cx="536729" cy="15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158205" y="5007980"/>
                <a:ext cx="536729" cy="15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1950764" y="6093240"/>
            <a:ext cx="70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950764" y="354598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708390" y="4761975"/>
            <a:ext cx="142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Resemblance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950764" y="4810945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50%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416263" y="2216489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6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from 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Alpha diversity </a:t>
            </a:r>
            <a:r>
              <a:rPr lang="en-US" dirty="0" smtClean="0"/>
              <a:t>describes a single community/ sample, and includes metrics of </a:t>
            </a:r>
            <a:r>
              <a:rPr lang="en-US" b="1" dirty="0" smtClean="0"/>
              <a:t>richness</a:t>
            </a:r>
            <a:r>
              <a:rPr lang="en-US" dirty="0" smtClean="0"/>
              <a:t>, </a:t>
            </a:r>
            <a:r>
              <a:rPr lang="en-US" b="1" dirty="0" smtClean="0"/>
              <a:t>evenness</a:t>
            </a:r>
            <a:r>
              <a:rPr lang="en-US" dirty="0" smtClean="0"/>
              <a:t>, </a:t>
            </a:r>
            <a:r>
              <a:rPr lang="en-US" b="1" dirty="0" err="1" smtClean="0"/>
              <a:t>phylogenetic</a:t>
            </a:r>
            <a:r>
              <a:rPr lang="en-US" b="1" dirty="0" smtClean="0"/>
              <a:t> diversity</a:t>
            </a:r>
            <a:r>
              <a:rPr lang="en-US" dirty="0" smtClean="0"/>
              <a:t>, and other summative metrics of diversity.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Because sequencing success can be highly variable, </a:t>
            </a:r>
            <a:r>
              <a:rPr lang="en-US" b="1" dirty="0" smtClean="0"/>
              <a:t>rarefaction </a:t>
            </a:r>
            <a:r>
              <a:rPr lang="en-US" dirty="0" smtClean="0"/>
              <a:t>is used to ensure an even-depth of sequences across communities that will be compared.  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OTU table</a:t>
            </a:r>
            <a:r>
              <a:rPr lang="en-US" dirty="0" smtClean="0"/>
              <a:t> is the input file for community analyses.  It contains information about the abundance of each OTU within every sample.  OTU tables  can be (</a:t>
            </a:r>
            <a:r>
              <a:rPr lang="en-US" b="1" dirty="0" smtClean="0"/>
              <a:t>classic, .txt</a:t>
            </a:r>
            <a:r>
              <a:rPr lang="en-US" dirty="0" smtClean="0"/>
              <a:t>) or (.</a:t>
            </a:r>
            <a:r>
              <a:rPr lang="en-US" b="1" dirty="0" err="1" smtClean="0"/>
              <a:t>biom</a:t>
            </a:r>
            <a:r>
              <a:rPr lang="en-US" dirty="0" smtClean="0"/>
              <a:t>) format.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7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Tutorial: what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8000"/>
            <a:ext cx="8229600" cy="5080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Made taxonomic assignments of our sequences: </a:t>
            </a:r>
            <a:r>
              <a:rPr lang="en-US" sz="2800" b="1" dirty="0" err="1" smtClean="0"/>
              <a:t>assign_taxonomy.py</a:t>
            </a:r>
            <a:endParaRPr lang="en-US" sz="2800" dirty="0" smtClean="0"/>
          </a:p>
          <a:p>
            <a:r>
              <a:rPr lang="en-US" sz="2800" dirty="0" smtClean="0"/>
              <a:t> Made OTU tables (</a:t>
            </a:r>
            <a:r>
              <a:rPr lang="en-US" sz="2800" dirty="0" err="1" smtClean="0"/>
              <a:t>biom</a:t>
            </a:r>
            <a:r>
              <a:rPr lang="en-US" sz="2800" dirty="0" smtClean="0"/>
              <a:t> + classic): </a:t>
            </a:r>
            <a:r>
              <a:rPr lang="en-US" sz="2800" b="1" dirty="0" err="1" smtClean="0"/>
              <a:t>make_otu_table.py</a:t>
            </a:r>
            <a:endParaRPr lang="en-US" sz="2800" b="1" dirty="0" smtClean="0"/>
          </a:p>
          <a:p>
            <a:r>
              <a:rPr lang="en-US" sz="2800" dirty="0" smtClean="0"/>
              <a:t>Made a </a:t>
            </a:r>
            <a:r>
              <a:rPr lang="en-US" sz="2800" dirty="0" err="1" smtClean="0"/>
              <a:t>phylogenetic</a:t>
            </a:r>
            <a:r>
              <a:rPr lang="en-US" sz="2800" dirty="0" smtClean="0"/>
              <a:t> tree of our representative sequences: </a:t>
            </a:r>
            <a:r>
              <a:rPr lang="en-US" sz="2800" b="1" dirty="0" err="1" smtClean="0"/>
              <a:t>make_phylogeny.py</a:t>
            </a:r>
            <a:endParaRPr lang="en-US" sz="2800" dirty="0" smtClean="0"/>
          </a:p>
          <a:p>
            <a:r>
              <a:rPr lang="en-US" sz="2800" dirty="0" smtClean="0"/>
              <a:t>Rarefied to an equal sequencing depth:  </a:t>
            </a:r>
            <a:r>
              <a:rPr lang="en-US" sz="2800" b="1" dirty="0" err="1" smtClean="0"/>
              <a:t>alpha_rarefaction.py</a:t>
            </a:r>
            <a:endParaRPr lang="en-US" sz="2800" b="1" dirty="0" smtClean="0"/>
          </a:p>
          <a:p>
            <a:r>
              <a:rPr lang="en-US" sz="2800" dirty="0" smtClean="0"/>
              <a:t>Calculated &amp; visualized alpha diversity: </a:t>
            </a:r>
            <a:r>
              <a:rPr lang="en-US" sz="2800" b="1" dirty="0" err="1" smtClean="0"/>
              <a:t>alpha_diversity.py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summarize_taxa_through_plots.py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5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this morning?</a:t>
            </a:r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3432911" y="274638"/>
            <a:ext cx="2286000" cy="12403395"/>
            <a:chOff x="4991100" y="274638"/>
            <a:chExt cx="2286000" cy="12403395"/>
          </a:xfrm>
        </p:grpSpPr>
        <p:sp>
          <p:nvSpPr>
            <p:cNvPr id="109" name="Rectangle 108"/>
            <p:cNvSpPr/>
            <p:nvPr/>
          </p:nvSpPr>
          <p:spPr>
            <a:xfrm>
              <a:off x="4991100" y="274638"/>
              <a:ext cx="2286000" cy="124033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/>
              <a:r>
                <a:rPr lang="en-US" sz="40000" dirty="0" smtClean="0">
                  <a:solidFill>
                    <a:prstClr val="black"/>
                  </a:solidFill>
                </a:rPr>
                <a:t>?</a:t>
              </a:r>
              <a:endParaRPr lang="en-US" sz="40000" dirty="0">
                <a:solidFill>
                  <a:prstClr val="black"/>
                </a:solidFill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444745" y="1997439"/>
              <a:ext cx="1727260" cy="3384509"/>
              <a:chOff x="5444745" y="1997439"/>
              <a:chExt cx="1727260" cy="3384509"/>
            </a:xfrm>
          </p:grpSpPr>
          <p:grpSp>
            <p:nvGrpSpPr>
              <p:cNvPr id="6" name="Group 148"/>
              <p:cNvGrpSpPr>
                <a:grpSpLocks/>
              </p:cNvGrpSpPr>
              <p:nvPr/>
            </p:nvGrpSpPr>
            <p:grpSpPr bwMode="auto">
              <a:xfrm rot="3418065">
                <a:off x="5690943" y="2125575"/>
                <a:ext cx="171450" cy="304800"/>
                <a:chOff x="4440" y="2520"/>
                <a:chExt cx="108" cy="192"/>
              </a:xfrm>
            </p:grpSpPr>
            <p:sp>
              <p:nvSpPr>
                <p:cNvPr id="7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" name="Oval 68"/>
              <p:cNvSpPr>
                <a:spLocks noChangeArrowheads="1"/>
              </p:cNvSpPr>
              <p:nvPr/>
            </p:nvSpPr>
            <p:spPr bwMode="auto">
              <a:xfrm>
                <a:off x="5588081" y="2359966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 rot="3533757">
                <a:off x="5734880" y="2132938"/>
                <a:ext cx="362611" cy="12268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" name="Group 39"/>
              <p:cNvGrpSpPr>
                <a:grpSpLocks/>
              </p:cNvGrpSpPr>
              <p:nvPr/>
            </p:nvGrpSpPr>
            <p:grpSpPr bwMode="auto">
              <a:xfrm rot="20295303">
                <a:off x="5999291" y="4175435"/>
                <a:ext cx="314325" cy="115888"/>
                <a:chOff x="3480" y="3456"/>
                <a:chExt cx="168" cy="48"/>
              </a:xfrm>
            </p:grpSpPr>
            <p:sp>
              <p:nvSpPr>
                <p:cNvPr id="21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 rot="1102600">
                <a:off x="6342715" y="2026761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83"/>
              <p:cNvSpPr>
                <a:spLocks noChangeArrowheads="1"/>
              </p:cNvSpPr>
              <p:nvPr/>
            </p:nvSpPr>
            <p:spPr bwMode="auto">
              <a:xfrm rot="1097517">
                <a:off x="6217229" y="4332729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 rot="3636805">
                <a:off x="6759737" y="3150476"/>
                <a:ext cx="269875" cy="11588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6588471" y="3484488"/>
                <a:ext cx="123825" cy="203200"/>
              </a:xfrm>
              <a:custGeom>
                <a:avLst/>
                <a:gdLst/>
                <a:ahLst/>
                <a:cxnLst>
                  <a:cxn ang="0">
                    <a:pos x="62" y="44"/>
                  </a:cxn>
                  <a:cxn ang="0">
                    <a:pos x="46" y="8"/>
                  </a:cxn>
                  <a:cxn ang="0">
                    <a:pos x="22" y="0"/>
                  </a:cxn>
                  <a:cxn ang="0">
                    <a:pos x="6" y="28"/>
                  </a:cxn>
                  <a:cxn ang="0">
                    <a:pos x="14" y="76"/>
                  </a:cxn>
                  <a:cxn ang="0">
                    <a:pos x="38" y="84"/>
                  </a:cxn>
                  <a:cxn ang="0">
                    <a:pos x="66" y="64"/>
                  </a:cxn>
                  <a:cxn ang="0">
                    <a:pos x="62" y="44"/>
                  </a:cxn>
                </a:cxnLst>
                <a:rect l="0" t="0" r="r" b="b"/>
                <a:pathLst>
                  <a:path w="66" h="84">
                    <a:moveTo>
                      <a:pt x="62" y="44"/>
                    </a:moveTo>
                    <a:cubicBezTo>
                      <a:pt x="60" y="40"/>
                      <a:pt x="54" y="13"/>
                      <a:pt x="46" y="8"/>
                    </a:cubicBezTo>
                    <a:cubicBezTo>
                      <a:pt x="38" y="3"/>
                      <a:pt x="22" y="0"/>
                      <a:pt x="22" y="0"/>
                    </a:cubicBezTo>
                    <a:cubicBezTo>
                      <a:pt x="5" y="5"/>
                      <a:pt x="0" y="10"/>
                      <a:pt x="6" y="28"/>
                    </a:cubicBezTo>
                    <a:cubicBezTo>
                      <a:pt x="7" y="44"/>
                      <a:pt x="0" y="66"/>
                      <a:pt x="14" y="76"/>
                    </a:cubicBezTo>
                    <a:cubicBezTo>
                      <a:pt x="20" y="80"/>
                      <a:pt x="38" y="84"/>
                      <a:pt x="38" y="84"/>
                    </a:cubicBezTo>
                    <a:cubicBezTo>
                      <a:pt x="65" y="74"/>
                      <a:pt x="59" y="84"/>
                      <a:pt x="66" y="64"/>
                    </a:cubicBezTo>
                    <a:cubicBezTo>
                      <a:pt x="57" y="38"/>
                      <a:pt x="52" y="34"/>
                      <a:pt x="62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90"/>
              <p:cNvSpPr>
                <a:spLocks/>
              </p:cNvSpPr>
              <p:nvPr/>
            </p:nvSpPr>
            <p:spPr bwMode="auto">
              <a:xfrm rot="20486764">
                <a:off x="6774807" y="3361649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19"/>
              <p:cNvSpPr>
                <a:spLocks noChangeArrowheads="1"/>
              </p:cNvSpPr>
              <p:nvPr/>
            </p:nvSpPr>
            <p:spPr bwMode="auto">
              <a:xfrm rot="6773669">
                <a:off x="6393758" y="3616034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/>
              <p:cNvSpPr>
                <a:spLocks/>
              </p:cNvSpPr>
              <p:nvPr/>
            </p:nvSpPr>
            <p:spPr bwMode="auto">
              <a:xfrm rot="14039165">
                <a:off x="6034529" y="2106328"/>
                <a:ext cx="225426" cy="195263"/>
              </a:xfrm>
              <a:custGeom>
                <a:avLst/>
                <a:gdLst/>
                <a:ahLst/>
                <a:cxnLst>
                  <a:cxn ang="0">
                    <a:pos x="8" y="107"/>
                  </a:cxn>
                  <a:cxn ang="0">
                    <a:pos x="0" y="80"/>
                  </a:cxn>
                  <a:cxn ang="0">
                    <a:pos x="61" y="0"/>
                  </a:cxn>
                  <a:cxn ang="0">
                    <a:pos x="133" y="27"/>
                  </a:cxn>
                  <a:cxn ang="0">
                    <a:pos x="77" y="45"/>
                  </a:cxn>
                  <a:cxn ang="0">
                    <a:pos x="45" y="56"/>
                  </a:cxn>
                  <a:cxn ang="0">
                    <a:pos x="37" y="80"/>
                  </a:cxn>
                  <a:cxn ang="0">
                    <a:pos x="32" y="123"/>
                  </a:cxn>
                  <a:cxn ang="0">
                    <a:pos x="10" y="115"/>
                  </a:cxn>
                  <a:cxn ang="0">
                    <a:pos x="8" y="107"/>
                  </a:cxn>
                </a:cxnLst>
                <a:rect l="0" t="0" r="r" b="b"/>
                <a:pathLst>
                  <a:path w="142" h="123">
                    <a:moveTo>
                      <a:pt x="8" y="107"/>
                    </a:moveTo>
                    <a:cubicBezTo>
                      <a:pt x="5" y="97"/>
                      <a:pt x="2" y="89"/>
                      <a:pt x="0" y="80"/>
                    </a:cubicBezTo>
                    <a:cubicBezTo>
                      <a:pt x="4" y="33"/>
                      <a:pt x="17" y="16"/>
                      <a:pt x="61" y="0"/>
                    </a:cubicBezTo>
                    <a:cubicBezTo>
                      <a:pt x="87" y="2"/>
                      <a:pt x="115" y="5"/>
                      <a:pt x="133" y="27"/>
                    </a:cubicBezTo>
                    <a:cubicBezTo>
                      <a:pt x="142" y="52"/>
                      <a:pt x="82" y="44"/>
                      <a:pt x="77" y="45"/>
                    </a:cubicBezTo>
                    <a:cubicBezTo>
                      <a:pt x="66" y="49"/>
                      <a:pt x="55" y="52"/>
                      <a:pt x="45" y="56"/>
                    </a:cubicBezTo>
                    <a:cubicBezTo>
                      <a:pt x="42" y="63"/>
                      <a:pt x="39" y="72"/>
                      <a:pt x="37" y="80"/>
                    </a:cubicBezTo>
                    <a:cubicBezTo>
                      <a:pt x="40" y="95"/>
                      <a:pt x="42" y="110"/>
                      <a:pt x="32" y="123"/>
                    </a:cubicBezTo>
                    <a:cubicBezTo>
                      <a:pt x="26" y="121"/>
                      <a:pt x="14" y="120"/>
                      <a:pt x="10" y="115"/>
                    </a:cubicBezTo>
                    <a:cubicBezTo>
                      <a:pt x="8" y="112"/>
                      <a:pt x="8" y="107"/>
                      <a:pt x="8" y="1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C8810"/>
                  </a:gs>
                  <a:gs pos="100000">
                    <a:schemeClr val="accent2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rgbClr val="EC881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13"/>
              <p:cNvSpPr>
                <a:spLocks noChangeArrowheads="1"/>
              </p:cNvSpPr>
              <p:nvPr/>
            </p:nvSpPr>
            <p:spPr bwMode="auto">
              <a:xfrm rot="1102600">
                <a:off x="6867076" y="2400618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13"/>
              <p:cNvSpPr>
                <a:spLocks noChangeArrowheads="1"/>
              </p:cNvSpPr>
              <p:nvPr/>
            </p:nvSpPr>
            <p:spPr bwMode="auto">
              <a:xfrm rot="1102600">
                <a:off x="6944902" y="2695336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2" name="Group 39"/>
              <p:cNvGrpSpPr>
                <a:grpSpLocks/>
              </p:cNvGrpSpPr>
              <p:nvPr/>
            </p:nvGrpSpPr>
            <p:grpSpPr bwMode="auto">
              <a:xfrm rot="20208926">
                <a:off x="6733278" y="3514827"/>
                <a:ext cx="314325" cy="115888"/>
                <a:chOff x="3480" y="3456"/>
                <a:chExt cx="168" cy="48"/>
              </a:xfrm>
            </p:grpSpPr>
            <p:sp>
              <p:nvSpPr>
                <p:cNvPr id="33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5" name="Group 39"/>
              <p:cNvGrpSpPr>
                <a:grpSpLocks/>
              </p:cNvGrpSpPr>
              <p:nvPr/>
            </p:nvGrpSpPr>
            <p:grpSpPr bwMode="auto">
              <a:xfrm rot="315620">
                <a:off x="5905206" y="2011435"/>
                <a:ext cx="314325" cy="115888"/>
                <a:chOff x="3480" y="3456"/>
                <a:chExt cx="168" cy="48"/>
              </a:xfrm>
            </p:grpSpPr>
            <p:sp>
              <p:nvSpPr>
                <p:cNvPr id="36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" name="Freeform 90"/>
              <p:cNvSpPr>
                <a:spLocks/>
              </p:cNvSpPr>
              <p:nvPr/>
            </p:nvSpPr>
            <p:spPr bwMode="auto">
              <a:xfrm rot="10800000">
                <a:off x="6596409" y="2354827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0"/>
              <p:cNvSpPr>
                <a:spLocks/>
              </p:cNvSpPr>
              <p:nvPr/>
            </p:nvSpPr>
            <p:spPr bwMode="auto">
              <a:xfrm rot="3482676">
                <a:off x="6847708" y="3063111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19"/>
              <p:cNvSpPr>
                <a:spLocks noChangeArrowheads="1"/>
              </p:cNvSpPr>
              <p:nvPr/>
            </p:nvSpPr>
            <p:spPr bwMode="auto">
              <a:xfrm rot="9210081">
                <a:off x="6564397" y="3708232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auto">
              <a:xfrm rot="6954616">
                <a:off x="6087129" y="3715816"/>
                <a:ext cx="231775" cy="90488"/>
              </a:xfrm>
              <a:prstGeom prst="ellipse">
                <a:avLst/>
              </a:prstGeom>
              <a:solidFill>
                <a:srgbClr val="8E43D9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83"/>
              <p:cNvSpPr>
                <a:spLocks noChangeArrowheads="1"/>
              </p:cNvSpPr>
              <p:nvPr/>
            </p:nvSpPr>
            <p:spPr bwMode="auto">
              <a:xfrm rot="1097517">
                <a:off x="6682211" y="339573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43" name="Oval 83"/>
              <p:cNvSpPr>
                <a:spLocks noChangeArrowheads="1"/>
              </p:cNvSpPr>
              <p:nvPr/>
            </p:nvSpPr>
            <p:spPr bwMode="auto">
              <a:xfrm rot="1097517">
                <a:off x="6238396" y="402364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44" name="Freeform 113"/>
              <p:cNvSpPr>
                <a:spLocks/>
              </p:cNvSpPr>
              <p:nvPr/>
            </p:nvSpPr>
            <p:spPr bwMode="auto">
              <a:xfrm rot="3470894">
                <a:off x="5444185" y="2185689"/>
                <a:ext cx="225426" cy="195263"/>
              </a:xfrm>
              <a:custGeom>
                <a:avLst/>
                <a:gdLst/>
                <a:ahLst/>
                <a:cxnLst>
                  <a:cxn ang="0">
                    <a:pos x="8" y="107"/>
                  </a:cxn>
                  <a:cxn ang="0">
                    <a:pos x="0" y="80"/>
                  </a:cxn>
                  <a:cxn ang="0">
                    <a:pos x="61" y="0"/>
                  </a:cxn>
                  <a:cxn ang="0">
                    <a:pos x="133" y="27"/>
                  </a:cxn>
                  <a:cxn ang="0">
                    <a:pos x="77" y="45"/>
                  </a:cxn>
                  <a:cxn ang="0">
                    <a:pos x="45" y="56"/>
                  </a:cxn>
                  <a:cxn ang="0">
                    <a:pos x="37" y="80"/>
                  </a:cxn>
                  <a:cxn ang="0">
                    <a:pos x="32" y="123"/>
                  </a:cxn>
                  <a:cxn ang="0">
                    <a:pos x="10" y="115"/>
                  </a:cxn>
                  <a:cxn ang="0">
                    <a:pos x="8" y="107"/>
                  </a:cxn>
                </a:cxnLst>
                <a:rect l="0" t="0" r="r" b="b"/>
                <a:pathLst>
                  <a:path w="142" h="123">
                    <a:moveTo>
                      <a:pt x="8" y="107"/>
                    </a:moveTo>
                    <a:cubicBezTo>
                      <a:pt x="5" y="97"/>
                      <a:pt x="2" y="89"/>
                      <a:pt x="0" y="80"/>
                    </a:cubicBezTo>
                    <a:cubicBezTo>
                      <a:pt x="4" y="33"/>
                      <a:pt x="17" y="16"/>
                      <a:pt x="61" y="0"/>
                    </a:cubicBezTo>
                    <a:cubicBezTo>
                      <a:pt x="87" y="2"/>
                      <a:pt x="115" y="5"/>
                      <a:pt x="133" y="27"/>
                    </a:cubicBezTo>
                    <a:cubicBezTo>
                      <a:pt x="142" y="52"/>
                      <a:pt x="82" y="44"/>
                      <a:pt x="77" y="45"/>
                    </a:cubicBezTo>
                    <a:cubicBezTo>
                      <a:pt x="66" y="49"/>
                      <a:pt x="55" y="52"/>
                      <a:pt x="45" y="56"/>
                    </a:cubicBezTo>
                    <a:cubicBezTo>
                      <a:pt x="42" y="63"/>
                      <a:pt x="39" y="72"/>
                      <a:pt x="37" y="80"/>
                    </a:cubicBezTo>
                    <a:cubicBezTo>
                      <a:pt x="40" y="95"/>
                      <a:pt x="42" y="110"/>
                      <a:pt x="32" y="123"/>
                    </a:cubicBezTo>
                    <a:cubicBezTo>
                      <a:pt x="26" y="121"/>
                      <a:pt x="14" y="120"/>
                      <a:pt x="10" y="115"/>
                    </a:cubicBezTo>
                    <a:cubicBezTo>
                      <a:pt x="8" y="112"/>
                      <a:pt x="8" y="107"/>
                      <a:pt x="8" y="1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C8810"/>
                  </a:gs>
                  <a:gs pos="100000">
                    <a:schemeClr val="accent2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rgbClr val="EC881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5" name="Group 148"/>
              <p:cNvGrpSpPr>
                <a:grpSpLocks/>
              </p:cNvGrpSpPr>
              <p:nvPr/>
            </p:nvGrpSpPr>
            <p:grpSpPr bwMode="auto">
              <a:xfrm rot="1067924">
                <a:off x="5962259" y="3602216"/>
                <a:ext cx="144877" cy="251292"/>
                <a:chOff x="4440" y="2520"/>
                <a:chExt cx="108" cy="192"/>
              </a:xfrm>
            </p:grpSpPr>
            <p:sp>
              <p:nvSpPr>
                <p:cNvPr id="46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7" name="Oval 68"/>
              <p:cNvSpPr>
                <a:spLocks noChangeArrowheads="1"/>
              </p:cNvSpPr>
              <p:nvPr/>
            </p:nvSpPr>
            <p:spPr bwMode="auto">
              <a:xfrm>
                <a:off x="6156102" y="3917211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83"/>
              <p:cNvSpPr>
                <a:spLocks noChangeArrowheads="1"/>
              </p:cNvSpPr>
              <p:nvPr/>
            </p:nvSpPr>
            <p:spPr bwMode="auto">
              <a:xfrm>
                <a:off x="6542434" y="211332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62" name="Oval 83"/>
              <p:cNvSpPr>
                <a:spLocks noChangeArrowheads="1"/>
              </p:cNvSpPr>
              <p:nvPr/>
            </p:nvSpPr>
            <p:spPr bwMode="auto">
              <a:xfrm>
                <a:off x="6718649" y="2527522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63" name="Oval 68"/>
              <p:cNvSpPr>
                <a:spLocks noChangeArrowheads="1"/>
              </p:cNvSpPr>
              <p:nvPr/>
            </p:nvSpPr>
            <p:spPr bwMode="auto">
              <a:xfrm>
                <a:off x="6804186" y="2225718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68"/>
              <p:cNvSpPr>
                <a:spLocks noChangeArrowheads="1"/>
              </p:cNvSpPr>
              <p:nvPr/>
            </p:nvSpPr>
            <p:spPr bwMode="auto">
              <a:xfrm>
                <a:off x="5669815" y="2077993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68"/>
              <p:cNvSpPr>
                <a:spLocks noChangeArrowheads="1"/>
              </p:cNvSpPr>
              <p:nvPr/>
            </p:nvSpPr>
            <p:spPr bwMode="auto">
              <a:xfrm>
                <a:off x="5444745" y="2411634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68"/>
              <p:cNvSpPr>
                <a:spLocks noChangeArrowheads="1"/>
              </p:cNvSpPr>
              <p:nvPr/>
            </p:nvSpPr>
            <p:spPr bwMode="auto">
              <a:xfrm>
                <a:off x="6758336" y="3250332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68"/>
              <p:cNvSpPr>
                <a:spLocks noChangeArrowheads="1"/>
              </p:cNvSpPr>
              <p:nvPr/>
            </p:nvSpPr>
            <p:spPr bwMode="auto">
              <a:xfrm rot="1097517">
                <a:off x="7081517" y="2973579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1" name="Group 148"/>
              <p:cNvGrpSpPr>
                <a:grpSpLocks/>
              </p:cNvGrpSpPr>
              <p:nvPr/>
            </p:nvGrpSpPr>
            <p:grpSpPr bwMode="auto">
              <a:xfrm>
                <a:off x="6759924" y="2745774"/>
                <a:ext cx="171450" cy="304800"/>
                <a:chOff x="4440" y="2520"/>
                <a:chExt cx="108" cy="192"/>
              </a:xfrm>
            </p:grpSpPr>
            <p:sp>
              <p:nvSpPr>
                <p:cNvPr id="72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3" name="Oval 83"/>
              <p:cNvSpPr>
                <a:spLocks noChangeArrowheads="1"/>
              </p:cNvSpPr>
              <p:nvPr/>
            </p:nvSpPr>
            <p:spPr bwMode="auto">
              <a:xfrm>
                <a:off x="7042718" y="258149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84" name="Oval 83"/>
              <p:cNvSpPr>
                <a:spLocks noChangeArrowheads="1"/>
              </p:cNvSpPr>
              <p:nvPr/>
            </p:nvSpPr>
            <p:spPr bwMode="auto">
              <a:xfrm>
                <a:off x="5489989" y="230368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86" name="Oval 26"/>
              <p:cNvSpPr>
                <a:spLocks noChangeArrowheads="1"/>
              </p:cNvSpPr>
              <p:nvPr/>
            </p:nvSpPr>
            <p:spPr bwMode="auto">
              <a:xfrm rot="3227012">
                <a:off x="5951299" y="4418889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Oval 68"/>
              <p:cNvSpPr>
                <a:spLocks noChangeArrowheads="1"/>
              </p:cNvSpPr>
              <p:nvPr/>
            </p:nvSpPr>
            <p:spPr bwMode="auto">
              <a:xfrm>
                <a:off x="6006811" y="4868862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83"/>
              <p:cNvSpPr>
                <a:spLocks noChangeArrowheads="1"/>
              </p:cNvSpPr>
              <p:nvPr/>
            </p:nvSpPr>
            <p:spPr bwMode="auto">
              <a:xfrm>
                <a:off x="6518357" y="2267602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0" name="Oval 83"/>
              <p:cNvSpPr>
                <a:spLocks noChangeArrowheads="1"/>
              </p:cNvSpPr>
              <p:nvPr/>
            </p:nvSpPr>
            <p:spPr bwMode="auto">
              <a:xfrm>
                <a:off x="6759924" y="265687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1" name="Oval 68"/>
              <p:cNvSpPr>
                <a:spLocks noChangeArrowheads="1"/>
              </p:cNvSpPr>
              <p:nvPr/>
            </p:nvSpPr>
            <p:spPr bwMode="auto">
              <a:xfrm>
                <a:off x="6292486" y="1997439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Oval 83"/>
              <p:cNvSpPr>
                <a:spLocks noChangeArrowheads="1"/>
              </p:cNvSpPr>
              <p:nvPr/>
            </p:nvSpPr>
            <p:spPr bwMode="auto">
              <a:xfrm>
                <a:off x="6083011" y="429551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 rot="6869517">
                <a:off x="6152695" y="3715168"/>
                <a:ext cx="362611" cy="12268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5" name="Group 148"/>
              <p:cNvGrpSpPr>
                <a:grpSpLocks/>
              </p:cNvGrpSpPr>
              <p:nvPr/>
            </p:nvGrpSpPr>
            <p:grpSpPr bwMode="auto">
              <a:xfrm>
                <a:off x="5962361" y="3860061"/>
                <a:ext cx="171450" cy="304800"/>
                <a:chOff x="4440" y="2520"/>
                <a:chExt cx="108" cy="192"/>
              </a:xfrm>
            </p:grpSpPr>
            <p:sp>
              <p:nvSpPr>
                <p:cNvPr id="96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7" name="Oval 83"/>
              <p:cNvSpPr>
                <a:spLocks noChangeArrowheads="1"/>
              </p:cNvSpPr>
              <p:nvPr/>
            </p:nvSpPr>
            <p:spPr bwMode="auto">
              <a:xfrm>
                <a:off x="5930621" y="4984750"/>
                <a:ext cx="66992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grpSp>
            <p:nvGrpSpPr>
              <p:cNvPr id="58" name="Group 39"/>
              <p:cNvGrpSpPr>
                <a:grpSpLocks/>
              </p:cNvGrpSpPr>
              <p:nvPr/>
            </p:nvGrpSpPr>
            <p:grpSpPr bwMode="auto">
              <a:xfrm rot="3721171">
                <a:off x="6505184" y="2139792"/>
                <a:ext cx="314325" cy="115888"/>
                <a:chOff x="3480" y="3456"/>
                <a:chExt cx="168" cy="48"/>
              </a:xfrm>
            </p:grpSpPr>
            <p:sp>
              <p:nvSpPr>
                <p:cNvPr id="59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0" name="Oval 83"/>
              <p:cNvSpPr>
                <a:spLocks noChangeArrowheads="1"/>
              </p:cNvSpPr>
              <p:nvPr/>
            </p:nvSpPr>
            <p:spPr bwMode="auto">
              <a:xfrm>
                <a:off x="6149040" y="440346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1" name="Oval 26"/>
              <p:cNvSpPr>
                <a:spLocks noChangeArrowheads="1"/>
              </p:cNvSpPr>
              <p:nvPr/>
            </p:nvSpPr>
            <p:spPr bwMode="auto">
              <a:xfrm rot="3227012">
                <a:off x="6087263" y="4940584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 rot="3227012">
                <a:off x="6061863" y="5056695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1"/>
              <p:cNvSpPr>
                <a:spLocks/>
              </p:cNvSpPr>
              <p:nvPr/>
            </p:nvSpPr>
            <p:spPr bwMode="auto">
              <a:xfrm>
                <a:off x="6277480" y="4940386"/>
                <a:ext cx="123825" cy="203200"/>
              </a:xfrm>
              <a:custGeom>
                <a:avLst/>
                <a:gdLst/>
                <a:ahLst/>
                <a:cxnLst>
                  <a:cxn ang="0">
                    <a:pos x="62" y="44"/>
                  </a:cxn>
                  <a:cxn ang="0">
                    <a:pos x="46" y="8"/>
                  </a:cxn>
                  <a:cxn ang="0">
                    <a:pos x="22" y="0"/>
                  </a:cxn>
                  <a:cxn ang="0">
                    <a:pos x="6" y="28"/>
                  </a:cxn>
                  <a:cxn ang="0">
                    <a:pos x="14" y="76"/>
                  </a:cxn>
                  <a:cxn ang="0">
                    <a:pos x="38" y="84"/>
                  </a:cxn>
                  <a:cxn ang="0">
                    <a:pos x="66" y="64"/>
                  </a:cxn>
                  <a:cxn ang="0">
                    <a:pos x="62" y="44"/>
                  </a:cxn>
                </a:cxnLst>
                <a:rect l="0" t="0" r="r" b="b"/>
                <a:pathLst>
                  <a:path w="66" h="84">
                    <a:moveTo>
                      <a:pt x="62" y="44"/>
                    </a:moveTo>
                    <a:cubicBezTo>
                      <a:pt x="60" y="40"/>
                      <a:pt x="54" y="13"/>
                      <a:pt x="46" y="8"/>
                    </a:cubicBezTo>
                    <a:cubicBezTo>
                      <a:pt x="38" y="3"/>
                      <a:pt x="22" y="0"/>
                      <a:pt x="22" y="0"/>
                    </a:cubicBezTo>
                    <a:cubicBezTo>
                      <a:pt x="5" y="5"/>
                      <a:pt x="0" y="10"/>
                      <a:pt x="6" y="28"/>
                    </a:cubicBezTo>
                    <a:cubicBezTo>
                      <a:pt x="7" y="44"/>
                      <a:pt x="0" y="66"/>
                      <a:pt x="14" y="76"/>
                    </a:cubicBezTo>
                    <a:cubicBezTo>
                      <a:pt x="20" y="80"/>
                      <a:pt x="38" y="84"/>
                      <a:pt x="38" y="84"/>
                    </a:cubicBezTo>
                    <a:cubicBezTo>
                      <a:pt x="65" y="74"/>
                      <a:pt x="59" y="84"/>
                      <a:pt x="66" y="64"/>
                    </a:cubicBezTo>
                    <a:cubicBezTo>
                      <a:pt x="57" y="38"/>
                      <a:pt x="52" y="34"/>
                      <a:pt x="62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90"/>
              <p:cNvSpPr>
                <a:spLocks/>
              </p:cNvSpPr>
              <p:nvPr/>
            </p:nvSpPr>
            <p:spPr bwMode="auto">
              <a:xfrm rot="20486764">
                <a:off x="6038044" y="5207237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Oval 83"/>
              <p:cNvSpPr>
                <a:spLocks noChangeArrowheads="1"/>
              </p:cNvSpPr>
              <p:nvPr/>
            </p:nvSpPr>
            <p:spPr bwMode="auto">
              <a:xfrm>
                <a:off x="6023162" y="5045914"/>
                <a:ext cx="66992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6" name="Oval 19"/>
              <p:cNvSpPr>
                <a:spLocks noChangeArrowheads="1"/>
              </p:cNvSpPr>
              <p:nvPr/>
            </p:nvSpPr>
            <p:spPr bwMode="auto">
              <a:xfrm rot="9210081">
                <a:off x="5941434" y="5182065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83"/>
              <p:cNvSpPr>
                <a:spLocks noChangeArrowheads="1"/>
              </p:cNvSpPr>
              <p:nvPr/>
            </p:nvSpPr>
            <p:spPr bwMode="auto">
              <a:xfrm>
                <a:off x="6224416" y="527399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8" name="Oval 68"/>
              <p:cNvSpPr>
                <a:spLocks noChangeArrowheads="1"/>
              </p:cNvSpPr>
              <p:nvPr/>
            </p:nvSpPr>
            <p:spPr bwMode="auto">
              <a:xfrm>
                <a:off x="5920852" y="5095920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1" name="Slide Number Placeholder 1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4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3:  Beta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questions can you ask about your microbial communities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Beta-diversity</a:t>
            </a:r>
          </a:p>
          <a:p>
            <a:r>
              <a:rPr lang="en-US" dirty="0" smtClean="0"/>
              <a:t>Gradients versus categories (clusters)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community</a:t>
            </a:r>
            <a:r>
              <a:rPr lang="en-US" dirty="0" smtClean="0"/>
              <a:t> resemblance</a:t>
            </a:r>
          </a:p>
          <a:p>
            <a:r>
              <a:rPr lang="en-US" dirty="0" smtClean="0"/>
              <a:t>Visualizing microbial communities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1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23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 about microbial communities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444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Summary information for each community: </a:t>
            </a:r>
            <a:r>
              <a:rPr lang="en-US" i="1" dirty="0" smtClean="0"/>
              <a:t>Alpha diversity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Differences between communities:              </a:t>
            </a:r>
            <a:r>
              <a:rPr lang="en-US" i="1" dirty="0" smtClean="0"/>
              <a:t>Beta diversity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6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/ Time </a:t>
            </a:r>
          </a:p>
          <a:p>
            <a:r>
              <a:rPr lang="en-US" dirty="0" smtClean="0"/>
              <a:t>Categories (e.g., treatment v control)</a:t>
            </a:r>
          </a:p>
          <a:p>
            <a:r>
              <a:rPr lang="en-US" dirty="0" smtClean="0"/>
              <a:t>Gradients/empirical measurements (e.g., pH, blood sugar levels, temperature)</a:t>
            </a:r>
          </a:p>
          <a:p>
            <a:endParaRPr lang="en-US" dirty="0"/>
          </a:p>
          <a:p>
            <a:r>
              <a:rPr lang="en-US" dirty="0" smtClean="0"/>
              <a:t>Look forward to the R lecture on category/gradient analyses!</a:t>
            </a:r>
          </a:p>
        </p:txBody>
      </p:sp>
    </p:spTree>
    <p:extLst>
      <p:ext uri="{BB962C8B-B14F-4D97-AF65-F5344CB8AC3E}">
        <p14:creationId xmlns:p14="http://schemas.microsoft.com/office/powerpoint/2010/main" val="96011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0152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Beta diversity requires a measure of pair-wise community </a:t>
            </a:r>
            <a:r>
              <a:rPr lang="en-US" b="1" dirty="0" smtClean="0"/>
              <a:t>resemblance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83120" y="2045499"/>
            <a:ext cx="8458200" cy="45878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Resemblance  = distance, similarity, dissimilarity</a:t>
            </a:r>
          </a:p>
          <a:p>
            <a:r>
              <a:rPr lang="en-US" dirty="0" smtClean="0"/>
              <a:t>Important decisions in choosing a resemblance metric:</a:t>
            </a:r>
          </a:p>
          <a:p>
            <a:pPr lvl="1"/>
            <a:r>
              <a:rPr lang="en-US" dirty="0" smtClean="0"/>
              <a:t>Weighted </a:t>
            </a:r>
            <a:r>
              <a:rPr lang="en-US" dirty="0" err="1" smtClean="0"/>
              <a:t>v</a:t>
            </a:r>
            <a:r>
              <a:rPr lang="en-US" dirty="0" smtClean="0"/>
              <a:t>. </a:t>
            </a:r>
            <a:r>
              <a:rPr lang="en-US" dirty="0" err="1" smtClean="0"/>
              <a:t>Unweighted</a:t>
            </a:r>
            <a:endParaRPr lang="en-US" dirty="0" smtClean="0"/>
          </a:p>
          <a:p>
            <a:pPr lvl="1"/>
            <a:r>
              <a:rPr lang="en-US" dirty="0" err="1" smtClean="0"/>
              <a:t>Phylogenetic</a:t>
            </a:r>
            <a:r>
              <a:rPr lang="en-US" dirty="0" smtClean="0"/>
              <a:t> </a:t>
            </a:r>
            <a:r>
              <a:rPr lang="en-US" dirty="0" err="1" smtClean="0"/>
              <a:t>v</a:t>
            </a:r>
            <a:r>
              <a:rPr lang="en-US" dirty="0" smtClean="0"/>
              <a:t>. Taxonomic</a:t>
            </a:r>
          </a:p>
          <a:p>
            <a:r>
              <a:rPr lang="en-US" dirty="0" smtClean="0"/>
              <a:t>All pairs of resemblances are included in a sample by sample </a:t>
            </a:r>
            <a:r>
              <a:rPr lang="en-US" b="1" dirty="0" smtClean="0"/>
              <a:t>resemblance (distance/similarity) matrix </a:t>
            </a:r>
          </a:p>
          <a:p>
            <a:pPr lvl="1"/>
            <a:r>
              <a:rPr lang="en-US" dirty="0" smtClean="0"/>
              <a:t>Simplifies the data and the analysis</a:t>
            </a:r>
          </a:p>
          <a:p>
            <a:r>
              <a:rPr lang="en-US" dirty="0" smtClean="0"/>
              <a:t>Choice of resemblance metric will influence the outcome of community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B13A-4A28-2443-998B-BC001F0E38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9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2390"/>
            <a:ext cx="7772400" cy="1143000"/>
          </a:xfrm>
        </p:spPr>
        <p:txBody>
          <a:bodyPr/>
          <a:lstStyle/>
          <a:p>
            <a:r>
              <a:rPr lang="en-US" dirty="0" smtClean="0"/>
              <a:t>Making a Resemblance Matrix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/>
        </p:nvGraphicFramePr>
        <p:xfrm>
          <a:off x="2505141" y="1633530"/>
          <a:ext cx="6096000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  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  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OTU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740" y="1633530"/>
            <a:ext cx="2221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 OTU table (usually </a:t>
            </a:r>
            <a:r>
              <a:rPr lang="en-US" b="1" dirty="0" err="1" smtClean="0"/>
              <a:t>relativized</a:t>
            </a:r>
            <a:r>
              <a:rPr lang="en-US" b="1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064" y="3481116"/>
            <a:ext cx="2221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 Chose appropriate resemblance (</a:t>
            </a:r>
            <a:r>
              <a:rPr lang="en-US" b="1" i="1" dirty="0" smtClean="0"/>
              <a:t>e.g., </a:t>
            </a:r>
            <a:r>
              <a:rPr lang="en-US" b="1" dirty="0" smtClean="0"/>
              <a:t>Bray Curtis, </a:t>
            </a:r>
            <a:r>
              <a:rPr lang="en-US" b="1" dirty="0" err="1" smtClean="0"/>
              <a:t>Unifrac</a:t>
            </a:r>
            <a:r>
              <a:rPr lang="en-US" b="1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6238" y="5252231"/>
            <a:ext cx="302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 Create a square (observation </a:t>
            </a:r>
            <a:r>
              <a:rPr lang="en-US" b="1" dirty="0" err="1" smtClean="0"/>
              <a:t>x</a:t>
            </a:r>
            <a:r>
              <a:rPr lang="en-US" b="1" dirty="0" smtClean="0"/>
              <a:t> observation) resemblance matrix from pair-wise comparisons.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039979" y="4024540"/>
          <a:ext cx="4968427" cy="2560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42107"/>
                <a:gridCol w="1208198"/>
                <a:gridCol w="1228352"/>
                <a:gridCol w="128977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Caterpillar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Caterpillar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Caterpillar 3</a:t>
                      </a: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5647864" y="3307410"/>
            <a:ext cx="445884" cy="59554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B13A-4A28-2443-998B-BC001F0E38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2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801</Words>
  <Application>Microsoft Macintosh PowerPoint</Application>
  <PresentationFormat>On-screen Show (4:3)</PresentationFormat>
  <Paragraphs>157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Explorations in Data Analyses for Metagenomic Advances in Microbial Ecology</vt:lpstr>
      <vt:lpstr>Review from Lecture 2</vt:lpstr>
      <vt:lpstr>Tutorial: what did we do?</vt:lpstr>
      <vt:lpstr>Questions from this morning?</vt:lpstr>
      <vt:lpstr>Lecture 3:  Beta diversity</vt:lpstr>
      <vt:lpstr>Questions about microbial communities </vt:lpstr>
      <vt:lpstr>Comparative diversity</vt:lpstr>
      <vt:lpstr>Beta diversity requires a measure of pair-wise community resemblance</vt:lpstr>
      <vt:lpstr>Making a Resemblance Matrix</vt:lpstr>
      <vt:lpstr>Examples of Resemblance metrics</vt:lpstr>
      <vt:lpstr>What is the purpose of the analysis?</vt:lpstr>
      <vt:lpstr>Visualizing communities: ordination</vt:lpstr>
      <vt:lpstr>Types of ordinations</vt:lpstr>
      <vt:lpstr>How do we look at ordinations?</vt:lpstr>
      <vt:lpstr>Types of ordinations</vt:lpstr>
      <vt:lpstr>Visualizing communities: clustering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Explorations in Data Analyses for Metagenomic Advances in Microbial Ecology</dc:title>
  <dc:creator>Ashley Shade</dc:creator>
  <cp:lastModifiedBy>Ashley Shade</cp:lastModifiedBy>
  <cp:revision>14</cp:revision>
  <dcterms:created xsi:type="dcterms:W3CDTF">2014-08-12T23:38:17Z</dcterms:created>
  <dcterms:modified xsi:type="dcterms:W3CDTF">2014-08-14T12:29:58Z</dcterms:modified>
</cp:coreProperties>
</file>