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6C05-C927-F841-AD3B-4E731FF47F69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9973E-58C1-8A43-9A59-2DFCD286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1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2FEFA-74A9-CC4C-AEA2-59B14F30A319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8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6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2F7E-3ED4-4644-983D-703047F044BE}" type="datetimeFigureOut">
              <a:rPr lang="en-US" smtClean="0"/>
              <a:t>8/14/14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88D54-E53D-C246-8CF1-BC9962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42000"/>
            </a:srgbClr>
          </a:solidFill>
        </p:spPr>
        <p:txBody>
          <a:bodyPr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13-20 August 2014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53" y="90125"/>
            <a:ext cx="8854649" cy="1143000"/>
          </a:xfrm>
        </p:spPr>
        <p:txBody>
          <a:bodyPr>
            <a:normAutofit fontScale="90000"/>
          </a:bodyPr>
          <a:lstStyle/>
          <a:p>
            <a:r>
              <a:rPr kumimoji="1" lang="en-US" dirty="0" smtClean="0">
                <a:solidFill>
                  <a:srgbClr val="7F7F7F"/>
                </a:solidFill>
              </a:rPr>
              <a:t>Analysis of beta-diversity is informed by:</a:t>
            </a:r>
            <a:endParaRPr kumimoji="1" lang="en-US" dirty="0">
              <a:solidFill>
                <a:srgbClr val="7F7F7F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163295"/>
            <a:ext cx="7772400" cy="4972346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Tx/>
              <a:buNone/>
            </a:pPr>
            <a:endParaRPr kumimoji="1" lang="en-US" sz="2400" dirty="0" smtClean="0"/>
          </a:p>
          <a:p>
            <a:pPr>
              <a:lnSpc>
                <a:spcPct val="90000"/>
              </a:lnSpc>
            </a:pPr>
            <a:r>
              <a:rPr kumimoji="1" lang="en-US" sz="2800" dirty="0"/>
              <a:t>Associated </a:t>
            </a:r>
            <a:r>
              <a:rPr kumimoji="1" lang="en-US" sz="2800" dirty="0" smtClean="0"/>
              <a:t>environmental/quantitative variables*</a:t>
            </a:r>
          </a:p>
          <a:p>
            <a:pPr lvl="1">
              <a:lnSpc>
                <a:spcPct val="90000"/>
              </a:lnSpc>
            </a:pPr>
            <a:r>
              <a:rPr kumimoji="1" lang="en-US" sz="2400" dirty="0" smtClean="0"/>
              <a:t>Examples: red blood cell counts, glucose levels, dissolved oxygen, temperature, acidity, time, % mortality, etc.</a:t>
            </a:r>
          </a:p>
          <a:p>
            <a:pPr lvl="2">
              <a:lnSpc>
                <a:spcPct val="90000"/>
              </a:lnSpc>
              <a:buFontTx/>
              <a:buNone/>
            </a:pPr>
            <a:endParaRPr kumimoji="1" lang="en-US" sz="2000" dirty="0" smtClean="0"/>
          </a:p>
          <a:p>
            <a:pPr>
              <a:lnSpc>
                <a:spcPct val="90000"/>
              </a:lnSpc>
            </a:pPr>
            <a:r>
              <a:rPr kumimoji="1" lang="en-US" sz="2800" dirty="0"/>
              <a:t>Associated </a:t>
            </a:r>
            <a:r>
              <a:rPr kumimoji="1" lang="en-US" sz="2800" dirty="0" smtClean="0"/>
              <a:t>categorical/descriptive/qualitative variables*</a:t>
            </a:r>
          </a:p>
          <a:p>
            <a:pPr lvl="1">
              <a:lnSpc>
                <a:spcPct val="90000"/>
              </a:lnSpc>
            </a:pPr>
            <a:r>
              <a:rPr kumimoji="1" lang="en-US" sz="2400" dirty="0" smtClean="0"/>
              <a:t>Examples: treatment groups, male/female, control/treatment, age groups, before/after</a:t>
            </a:r>
          </a:p>
          <a:p>
            <a:pPr lvl="2">
              <a:lnSpc>
                <a:spcPct val="90000"/>
              </a:lnSpc>
            </a:pPr>
            <a:endParaRPr kumimoji="1"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0054" y="6376766"/>
            <a:ext cx="911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Environmental and categorical variables often are linked to samples in a single “mapping file”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&amp;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17"/>
            <a:ext cx="8229600" cy="15056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Clusters </a:t>
            </a:r>
            <a:r>
              <a:rPr lang="en-US" dirty="0" smtClean="0"/>
              <a:t>= Are categorical groups of communities different?  (</a:t>
            </a:r>
            <a:r>
              <a:rPr lang="en-US" i="1" dirty="0" smtClean="0"/>
              <a:t>e.g.</a:t>
            </a:r>
            <a:r>
              <a:rPr lang="en-US" dirty="0" smtClean="0"/>
              <a:t>, Treatment </a:t>
            </a:r>
            <a:r>
              <a:rPr lang="en-US" dirty="0" err="1" smtClean="0"/>
              <a:t>v</a:t>
            </a:r>
            <a:r>
              <a:rPr lang="en-US" dirty="0" smtClean="0"/>
              <a:t>. Control)</a:t>
            </a:r>
          </a:p>
          <a:p>
            <a:pPr>
              <a:buNone/>
            </a:pPr>
            <a:r>
              <a:rPr lang="en-US" dirty="0" smtClean="0"/>
              <a:t>	Also called: factors, qualitative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862394"/>
            <a:ext cx="8229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/>
              <a:t>Gradients </a:t>
            </a:r>
            <a:r>
              <a:rPr lang="en-US" sz="3200" dirty="0" smtClean="0"/>
              <a:t>= Do communities change with known environmental changes? (</a:t>
            </a:r>
            <a:r>
              <a:rPr lang="en-US" sz="3200" i="1" dirty="0" smtClean="0"/>
              <a:t>e.g., </a:t>
            </a:r>
            <a:r>
              <a:rPr lang="en-US" sz="3200" dirty="0" smtClean="0"/>
              <a:t>over time?)</a:t>
            </a:r>
          </a:p>
          <a:p>
            <a:pPr>
              <a:buNone/>
            </a:pPr>
            <a:r>
              <a:rPr lang="en-US" sz="3200" dirty="0" smtClean="0"/>
              <a:t>Also called: continuous, quantitative, vector variables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022-BCDB-574A-A341-944D88DEAA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09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Clusters: Testing for effects of treatment</a:t>
            </a:r>
            <a:endParaRPr lang="en-US" dirty="0">
              <a:solidFill>
                <a:srgbClr val="4F622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887" y="739447"/>
            <a:ext cx="79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Permutation-based analyses to test hypotheses about group differences in </a:t>
            </a:r>
            <a:r>
              <a:rPr lang="en-US" b="1" dirty="0" smtClean="0"/>
              <a:t>CENTROID (mean)  </a:t>
            </a:r>
            <a:r>
              <a:rPr lang="en-US" dirty="0" smtClean="0"/>
              <a:t>or </a:t>
            </a:r>
            <a:r>
              <a:rPr lang="en-US" b="1" dirty="0" smtClean="0"/>
              <a:t>DISPERSION (spread, variability)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97107" y="1741202"/>
          <a:ext cx="4047501" cy="2123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67239"/>
                <a:gridCol w="1131095"/>
                <a:gridCol w="134916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Test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Centroid</a:t>
                      </a:r>
                      <a:r>
                        <a:rPr lang="en-US" dirty="0" smtClean="0"/>
                        <a:t> (mean)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Spread (variability)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MRPP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ANOSIM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PERMDISP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86"/>
          <p:cNvGrpSpPr/>
          <p:nvPr/>
        </p:nvGrpSpPr>
        <p:grpSpPr>
          <a:xfrm>
            <a:off x="565598" y="1346323"/>
            <a:ext cx="3441342" cy="2579412"/>
            <a:chOff x="565598" y="1076123"/>
            <a:chExt cx="3441342" cy="2579412"/>
          </a:xfrm>
        </p:grpSpPr>
        <p:grpSp>
          <p:nvGrpSpPr>
            <p:cNvPr id="4" name="Group 94"/>
            <p:cNvGrpSpPr/>
            <p:nvPr/>
          </p:nvGrpSpPr>
          <p:grpSpPr>
            <a:xfrm>
              <a:off x="624338" y="1466919"/>
              <a:ext cx="3323863" cy="2188616"/>
              <a:chOff x="851233" y="1713073"/>
              <a:chExt cx="3323863" cy="218861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51233" y="1713073"/>
                <a:ext cx="3323863" cy="2188616"/>
              </a:xfrm>
              <a:prstGeom prst="rect">
                <a:avLst/>
              </a:prstGeom>
              <a:solidFill>
                <a:srgbClr val="FFFFFF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24000" y="258040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76400" y="273280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29489" y="2492590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573655" y="2949790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28111" y="286197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18511" y="2404776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18511" y="2732805"/>
                <a:ext cx="205489" cy="17562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69"/>
              <p:cNvGrpSpPr/>
              <p:nvPr/>
            </p:nvGrpSpPr>
            <p:grpSpPr>
              <a:xfrm>
                <a:off x="3047662" y="2316961"/>
                <a:ext cx="704182" cy="808458"/>
                <a:chOff x="3047662" y="2316961"/>
                <a:chExt cx="704182" cy="808458"/>
              </a:xfrm>
            </p:grpSpPr>
            <p:sp>
              <p:nvSpPr>
                <p:cNvPr id="23" name="Isosceles Triangle 22"/>
                <p:cNvSpPr/>
                <p:nvPr/>
              </p:nvSpPr>
              <p:spPr>
                <a:xfrm>
                  <a:off x="3410281" y="2316961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>
                  <a:off x="3047662" y="2404775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>
                  <a:off x="3315699" y="24925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>
                  <a:off x="3047662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562681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>
                  <a:off x="3236825" y="2843848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>
                  <a:off x="3504862" y="29497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8" name="TextBox 97"/>
            <p:cNvSpPr txBox="1"/>
            <p:nvPr/>
          </p:nvSpPr>
          <p:spPr>
            <a:xfrm>
              <a:off x="565598" y="1076123"/>
              <a:ext cx="3441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A. Different </a:t>
              </a:r>
              <a:r>
                <a:rPr lang="en-US" dirty="0" err="1" smtClean="0"/>
                <a:t>centroid</a:t>
              </a:r>
              <a:r>
                <a:rPr lang="en-US" dirty="0" smtClean="0"/>
                <a:t>, same  spread</a:t>
              </a:r>
              <a:endParaRPr lang="en-US" dirty="0"/>
            </a:p>
          </p:txBody>
        </p:sp>
      </p:grpSp>
      <p:grpSp>
        <p:nvGrpSpPr>
          <p:cNvPr id="6" name="Group 87"/>
          <p:cNvGrpSpPr/>
          <p:nvPr/>
        </p:nvGrpSpPr>
        <p:grpSpPr>
          <a:xfrm>
            <a:off x="443025" y="4227717"/>
            <a:ext cx="3686488" cy="2554290"/>
            <a:chOff x="443025" y="3957517"/>
            <a:chExt cx="3686488" cy="2554290"/>
          </a:xfrm>
        </p:grpSpPr>
        <p:grpSp>
          <p:nvGrpSpPr>
            <p:cNvPr id="8" name="Group 95"/>
            <p:cNvGrpSpPr/>
            <p:nvPr/>
          </p:nvGrpSpPr>
          <p:grpSpPr>
            <a:xfrm>
              <a:off x="624338" y="4323191"/>
              <a:ext cx="3323863" cy="2188616"/>
              <a:chOff x="851233" y="4323191"/>
              <a:chExt cx="3323863" cy="218861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51233" y="4323191"/>
                <a:ext cx="3323863" cy="2188616"/>
              </a:xfrm>
              <a:prstGeom prst="rect">
                <a:avLst/>
              </a:prstGeom>
              <a:solidFill>
                <a:srgbClr val="FFFFFF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60"/>
              <p:cNvGrpSpPr/>
              <p:nvPr/>
            </p:nvGrpSpPr>
            <p:grpSpPr>
              <a:xfrm>
                <a:off x="918793" y="4505577"/>
                <a:ext cx="1605695" cy="1899801"/>
                <a:chOff x="918793" y="4505577"/>
                <a:chExt cx="1605695" cy="189980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468992" y="523890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054110" y="5063277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626744" y="4593391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626744" y="6229749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318999" y="562855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918793" y="4505577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13022" y="5783920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78"/>
              <p:cNvGrpSpPr/>
              <p:nvPr/>
            </p:nvGrpSpPr>
            <p:grpSpPr>
              <a:xfrm>
                <a:off x="3193307" y="5059066"/>
                <a:ext cx="704182" cy="808458"/>
                <a:chOff x="3047662" y="2316961"/>
                <a:chExt cx="704182" cy="808458"/>
              </a:xfrm>
            </p:grpSpPr>
            <p:sp>
              <p:nvSpPr>
                <p:cNvPr id="80" name="Isosceles Triangle 79"/>
                <p:cNvSpPr/>
                <p:nvPr/>
              </p:nvSpPr>
              <p:spPr>
                <a:xfrm>
                  <a:off x="3410281" y="2316961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Isosceles Triangle 80"/>
                <p:cNvSpPr/>
                <p:nvPr/>
              </p:nvSpPr>
              <p:spPr>
                <a:xfrm>
                  <a:off x="3047662" y="2404775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Isosceles Triangle 81"/>
                <p:cNvSpPr/>
                <p:nvPr/>
              </p:nvSpPr>
              <p:spPr>
                <a:xfrm>
                  <a:off x="3315699" y="24925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Isosceles Triangle 82"/>
                <p:cNvSpPr/>
                <p:nvPr/>
              </p:nvSpPr>
              <p:spPr>
                <a:xfrm>
                  <a:off x="3047662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3562681" y="2668219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Isosceles Triangle 84"/>
                <p:cNvSpPr/>
                <p:nvPr/>
              </p:nvSpPr>
              <p:spPr>
                <a:xfrm>
                  <a:off x="3236825" y="2843848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>
                  <a:off x="3504862" y="2949790"/>
                  <a:ext cx="189163" cy="175629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443025" y="3957517"/>
              <a:ext cx="368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. Different </a:t>
              </a:r>
              <a:r>
                <a:rPr lang="en-US" dirty="0" err="1" smtClean="0"/>
                <a:t>centroid</a:t>
              </a:r>
              <a:r>
                <a:rPr lang="en-US" dirty="0" smtClean="0"/>
                <a:t>, different spread</a:t>
              </a:r>
              <a:endParaRPr lang="en-US" dirty="0"/>
            </a:p>
          </p:txBody>
        </p:sp>
      </p:grpSp>
      <p:grpSp>
        <p:nvGrpSpPr>
          <p:cNvPr id="14" name="Group 88"/>
          <p:cNvGrpSpPr/>
          <p:nvPr/>
        </p:nvGrpSpPr>
        <p:grpSpPr>
          <a:xfrm>
            <a:off x="4933436" y="4227717"/>
            <a:ext cx="3374842" cy="2554290"/>
            <a:chOff x="4933436" y="3957517"/>
            <a:chExt cx="3374842" cy="2554290"/>
          </a:xfrm>
        </p:grpSpPr>
        <p:grpSp>
          <p:nvGrpSpPr>
            <p:cNvPr id="30" name="Group 100"/>
            <p:cNvGrpSpPr/>
            <p:nvPr/>
          </p:nvGrpSpPr>
          <p:grpSpPr>
            <a:xfrm>
              <a:off x="4958926" y="4323191"/>
              <a:ext cx="3323863" cy="2188616"/>
              <a:chOff x="4929552" y="4323191"/>
              <a:chExt cx="3323863" cy="2188616"/>
            </a:xfrm>
          </p:grpSpPr>
          <p:grpSp>
            <p:nvGrpSpPr>
              <p:cNvPr id="31" name="Group 96"/>
              <p:cNvGrpSpPr/>
              <p:nvPr/>
            </p:nvGrpSpPr>
            <p:grpSpPr>
              <a:xfrm>
                <a:off x="4929552" y="4323191"/>
                <a:ext cx="3323863" cy="2188616"/>
                <a:chOff x="4929552" y="4323191"/>
                <a:chExt cx="3323863" cy="218861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929552" y="4323191"/>
                  <a:ext cx="3323863" cy="2188616"/>
                </a:xfrm>
                <a:prstGeom prst="rect">
                  <a:avLst/>
                </a:prstGeom>
                <a:solidFill>
                  <a:srgbClr val="FFFFFF"/>
                </a:solidFill>
                <a:ln w="222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oup 70"/>
                <p:cNvGrpSpPr/>
                <p:nvPr/>
              </p:nvGrpSpPr>
              <p:grpSpPr>
                <a:xfrm>
                  <a:off x="6146035" y="5010306"/>
                  <a:ext cx="704182" cy="808458"/>
                  <a:chOff x="3047662" y="2316961"/>
                  <a:chExt cx="704182" cy="808458"/>
                </a:xfrm>
              </p:grpSpPr>
              <p:sp>
                <p:nvSpPr>
                  <p:cNvPr id="72" name="Isosceles Triangle 71"/>
                  <p:cNvSpPr/>
                  <p:nvPr/>
                </p:nvSpPr>
                <p:spPr>
                  <a:xfrm>
                    <a:off x="3410281" y="2316961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Isosceles Triangle 72"/>
                  <p:cNvSpPr/>
                  <p:nvPr/>
                </p:nvSpPr>
                <p:spPr>
                  <a:xfrm>
                    <a:off x="3047662" y="2404775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Isosceles Triangle 73"/>
                  <p:cNvSpPr/>
                  <p:nvPr/>
                </p:nvSpPr>
                <p:spPr>
                  <a:xfrm>
                    <a:off x="3315699" y="2492590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/>
                  <p:cNvSpPr/>
                  <p:nvPr/>
                </p:nvSpPr>
                <p:spPr>
                  <a:xfrm>
                    <a:off x="3047662" y="2668219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/>
                  <p:cNvSpPr/>
                  <p:nvPr/>
                </p:nvSpPr>
                <p:spPr>
                  <a:xfrm>
                    <a:off x="3562681" y="2668219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Isosceles Triangle 76"/>
                  <p:cNvSpPr/>
                  <p:nvPr/>
                </p:nvSpPr>
                <p:spPr>
                  <a:xfrm>
                    <a:off x="3236825" y="2843848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Isosceles Triangle 77"/>
                  <p:cNvSpPr/>
                  <p:nvPr/>
                </p:nvSpPr>
                <p:spPr>
                  <a:xfrm>
                    <a:off x="3504862" y="2949790"/>
                    <a:ext cx="189163" cy="175629"/>
                  </a:xfrm>
                  <a:prstGeom prst="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" name="Group 61"/>
              <p:cNvGrpSpPr/>
              <p:nvPr/>
            </p:nvGrpSpPr>
            <p:grpSpPr>
              <a:xfrm rot="19822403">
                <a:off x="5469304" y="4596949"/>
                <a:ext cx="2270833" cy="1811987"/>
                <a:chOff x="567414" y="4593391"/>
                <a:chExt cx="2270833" cy="1811987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468992" y="523890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2632758" y="4997723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626744" y="4593391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626744" y="6229749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318999" y="5628556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102725" y="4719110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67414" y="5660412"/>
                  <a:ext cx="205489" cy="17562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0" name="TextBox 99"/>
            <p:cNvSpPr txBox="1"/>
            <p:nvPr/>
          </p:nvSpPr>
          <p:spPr>
            <a:xfrm>
              <a:off x="4933436" y="3957517"/>
              <a:ext cx="3374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. Same </a:t>
              </a:r>
              <a:r>
                <a:rPr lang="en-US" dirty="0" err="1" smtClean="0"/>
                <a:t>centroid</a:t>
              </a:r>
              <a:r>
                <a:rPr lang="en-US" dirty="0" smtClean="0"/>
                <a:t>, different spread</a:t>
              </a:r>
              <a:endParaRPr lang="en-US" dirty="0"/>
            </a:p>
          </p:txBody>
        </p:sp>
      </p:grp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68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on-parametric hypothesis tests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86965" y="895134"/>
            <a:ext cx="252251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Non-parametric tests are used to test hypotheses of multivariate data when the underlying distribution of the data is unknown.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7052" y="895134"/>
            <a:ext cx="346039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Non-parametric tests randomly re-sample the dataset to create a re-shuffled distribution, calculate a test statistic for each random distribution, and then ask the probably of finding the </a:t>
            </a:r>
            <a:r>
              <a:rPr lang="en-US" i="1" dirty="0" smtClean="0"/>
              <a:t>actual </a:t>
            </a:r>
            <a:r>
              <a:rPr lang="en-US" dirty="0" smtClean="0"/>
              <a:t>statistic given the random re-sampling distribution of the data.</a:t>
            </a:r>
          </a:p>
        </p:txBody>
      </p:sp>
      <p:pic>
        <p:nvPicPr>
          <p:cNvPr id="6" name="Picture 5" descr="NonParametric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352800"/>
            <a:ext cx="8915400" cy="3505200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84444" y="895134"/>
            <a:ext cx="2477696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is important to use these tests for microbial beta diversity, as the assumptions of underlying normal distributions of most parametric tests (e.g., ANOVA) are violated.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3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335</Words>
  <Application>Microsoft Macintosh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Explorations in Data Analyses for Metagenomic Advances in Microbial Ecology</vt:lpstr>
      <vt:lpstr>Analysis of beta-diversity is informed by:</vt:lpstr>
      <vt:lpstr>Clusters &amp; Gradients</vt:lpstr>
      <vt:lpstr>Clusters: Testing for effects of treatment</vt:lpstr>
      <vt:lpstr>Non-parametric hypothesis tests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Shade</dc:creator>
  <cp:lastModifiedBy>Ashley Shade</cp:lastModifiedBy>
  <cp:revision>3</cp:revision>
  <dcterms:created xsi:type="dcterms:W3CDTF">2014-08-14T12:14:03Z</dcterms:created>
  <dcterms:modified xsi:type="dcterms:W3CDTF">2014-08-14T12:27:37Z</dcterms:modified>
</cp:coreProperties>
</file>