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4"/>
  </p:notesMasterIdLst>
  <p:sldIdLst>
    <p:sldId id="256" r:id="rId2"/>
    <p:sldId id="264" r:id="rId3"/>
    <p:sldId id="265" r:id="rId4"/>
    <p:sldId id="267" r:id="rId5"/>
    <p:sldId id="268" r:id="rId6"/>
    <p:sldId id="269" r:id="rId7"/>
    <p:sldId id="270" r:id="rId8"/>
    <p:sldId id="271" r:id="rId9"/>
    <p:sldId id="295" r:id="rId10"/>
    <p:sldId id="301" r:id="rId11"/>
    <p:sldId id="299" r:id="rId12"/>
    <p:sldId id="300" r:id="rId13"/>
    <p:sldId id="304" r:id="rId14"/>
    <p:sldId id="273" r:id="rId15"/>
    <p:sldId id="274" r:id="rId16"/>
    <p:sldId id="298" r:id="rId17"/>
    <p:sldId id="297" r:id="rId18"/>
    <p:sldId id="296" r:id="rId19"/>
    <p:sldId id="303" r:id="rId20"/>
    <p:sldId id="302" r:id="rId21"/>
    <p:sldId id="283" r:id="rId22"/>
    <p:sldId id="28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6" d="100"/>
          <a:sy n="56" d="100"/>
        </p:scale>
        <p:origin x="-984" y="-112"/>
      </p:cViewPr>
      <p:guideLst>
        <p:guide orient="horz" pos="216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D4A6A-8CAE-104E-B15E-608682026E83}" type="datetimeFigureOut">
              <a:rPr lang="en-US" smtClean="0"/>
              <a:t>8/13/14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7F14F-7ABD-AB41-B10C-D65CA075302D}" type="slidenum">
              <a:rPr lang="en-US" smtClean="0"/>
              <a:t>‹#›</a:t>
            </a:fld>
            <a:endParaRPr lang="en-US"/>
          </a:p>
        </p:txBody>
      </p:sp>
    </p:spTree>
    <p:extLst>
      <p:ext uri="{BB962C8B-B14F-4D97-AF65-F5344CB8AC3E}">
        <p14:creationId xmlns:p14="http://schemas.microsoft.com/office/powerpoint/2010/main" val="27625142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A6FACF-0EDD-6F42-B506-29A9EB05D50E}" type="datetimeFigureOut">
              <a:rPr lang="en-US" smtClean="0"/>
              <a:t>8/13/14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898E1E-E131-4245-BE54-A7A7F2C391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A6FACF-0EDD-6F42-B506-29A9EB05D50E}" type="datetimeFigureOut">
              <a:rPr lang="en-US" smtClean="0"/>
              <a:t>8/13/14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98E1E-E131-4245-BE54-A7A7F2C391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A6FACF-0EDD-6F42-B506-29A9EB05D50E}" type="datetimeFigureOut">
              <a:rPr lang="en-US" smtClean="0"/>
              <a:t>8/13/14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98E1E-E131-4245-BE54-A7A7F2C391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A6FACF-0EDD-6F42-B506-29A9EB05D50E}" type="datetimeFigureOut">
              <a:rPr lang="en-US" smtClean="0"/>
              <a:t>8/13/14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98E1E-E131-4245-BE54-A7A7F2C391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9A6FACF-0EDD-6F42-B506-29A9EB05D50E}" type="datetimeFigureOut">
              <a:rPr lang="en-US" smtClean="0"/>
              <a:t>8/13/14</a:t>
            </a:fld>
            <a:endParaRPr lang="en-US"/>
          </a:p>
        </p:txBody>
      </p:sp>
      <p:sp>
        <p:nvSpPr>
          <p:cNvPr id="8" name="Slide Number Placeholder 7"/>
          <p:cNvSpPr>
            <a:spLocks noGrp="1"/>
          </p:cNvSpPr>
          <p:nvPr>
            <p:ph type="sldNum" sz="quarter" idx="11"/>
          </p:nvPr>
        </p:nvSpPr>
        <p:spPr/>
        <p:txBody>
          <a:bodyPr/>
          <a:lstStyle/>
          <a:p>
            <a:fld id="{00898E1E-E131-4245-BE54-A7A7F2C391B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A6FACF-0EDD-6F42-B506-29A9EB05D50E}" type="datetimeFigureOut">
              <a:rPr lang="en-US" smtClean="0"/>
              <a:t>8/13/14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98E1E-E131-4245-BE54-A7A7F2C391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A6FACF-0EDD-6F42-B506-29A9EB05D50E}" type="datetimeFigureOut">
              <a:rPr lang="en-US" smtClean="0"/>
              <a:t>8/13/14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98E1E-E131-4245-BE54-A7A7F2C391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A6FACF-0EDD-6F42-B506-29A9EB05D50E}" type="datetimeFigureOut">
              <a:rPr lang="en-US" smtClean="0"/>
              <a:t>8/13/14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98E1E-E131-4245-BE54-A7A7F2C391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6FACF-0EDD-6F42-B506-29A9EB05D50E}" type="datetimeFigureOut">
              <a:rPr lang="en-US" smtClean="0"/>
              <a:t>8/13/14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898E1E-E131-4245-BE54-A7A7F2C391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6FACF-0EDD-6F42-B506-29A9EB05D50E}" type="datetimeFigureOut">
              <a:rPr lang="en-US" smtClean="0"/>
              <a:t>8/13/14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98E1E-E131-4245-BE54-A7A7F2C391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6FACF-0EDD-6F42-B506-29A9EB05D50E}" type="datetimeFigureOut">
              <a:rPr lang="en-US" smtClean="0"/>
              <a:t>8/13/14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0898E1E-E131-4245-BE54-A7A7F2C391B2}"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9A6FACF-0EDD-6F42-B506-29A9EB05D50E}" type="datetimeFigureOut">
              <a:rPr lang="en-US" smtClean="0"/>
              <a:t>8/13/14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00898E1E-E131-4245-BE54-A7A7F2C391B2}"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docs/blob/gh-pages/extra/edamame_code_of_conduct.m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a:t>
            </a:r>
            <a:br>
              <a:rPr lang="en-US" dirty="0" smtClean="0"/>
            </a:br>
            <a:r>
              <a:rPr lang="en-US" dirty="0" err="1" smtClean="0"/>
              <a:t>Edamame</a:t>
            </a:r>
            <a:endParaRPr lang="en-US" dirty="0"/>
          </a:p>
        </p:txBody>
      </p:sp>
      <p:sp>
        <p:nvSpPr>
          <p:cNvPr id="3" name="Subtitle 2"/>
          <p:cNvSpPr>
            <a:spLocks noGrp="1"/>
          </p:cNvSpPr>
          <p:nvPr>
            <p:ph type="subTitle" idx="1"/>
          </p:nvPr>
        </p:nvSpPr>
        <p:spPr>
          <a:xfrm>
            <a:off x="249473" y="4800600"/>
            <a:ext cx="8550086" cy="1810750"/>
          </a:xfrm>
        </p:spPr>
        <p:txBody>
          <a:bodyPr>
            <a:normAutofit lnSpcReduction="10000"/>
          </a:bodyPr>
          <a:lstStyle/>
          <a:p>
            <a:pPr algn="ctr"/>
            <a:r>
              <a:rPr lang="en-US" sz="2400" dirty="0" smtClean="0"/>
              <a:t>(we worked really hard to come up with a name for the course – </a:t>
            </a:r>
            <a:r>
              <a:rPr lang="en-US" sz="2400" u="sng" dirty="0" smtClean="0"/>
              <a:t>Explorations in Data </a:t>
            </a:r>
            <a:r>
              <a:rPr lang="en-US" sz="2400" u="sng" dirty="0" smtClean="0"/>
              <a:t>Analysis </a:t>
            </a:r>
            <a:r>
              <a:rPr lang="en-US" sz="2400" u="sng" dirty="0" smtClean="0"/>
              <a:t>for </a:t>
            </a:r>
            <a:r>
              <a:rPr lang="en-US" sz="2400" u="sng" dirty="0" err="1" smtClean="0"/>
              <a:t>Metagenomic</a:t>
            </a:r>
            <a:r>
              <a:rPr lang="en-US" sz="2400" u="sng" dirty="0" smtClean="0"/>
              <a:t> advances in microbial ecology</a:t>
            </a:r>
            <a:r>
              <a:rPr lang="en-US" sz="2400" dirty="0" smtClean="0"/>
              <a:t>)</a:t>
            </a:r>
            <a:endParaRPr lang="en-US" dirty="0"/>
          </a:p>
        </p:txBody>
      </p:sp>
    </p:spTree>
    <p:extLst>
      <p:ext uri="{BB962C8B-B14F-4D97-AF65-F5344CB8AC3E}">
        <p14:creationId xmlns:p14="http://schemas.microsoft.com/office/powerpoint/2010/main" val="312128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WHO (part Three)</a:t>
            </a:r>
            <a:endParaRPr lang="en-US" dirty="0"/>
          </a:p>
        </p:txBody>
      </p:sp>
      <p:sp>
        <p:nvSpPr>
          <p:cNvPr id="2" name="Content Placeholder 1"/>
          <p:cNvSpPr>
            <a:spLocks noGrp="1"/>
          </p:cNvSpPr>
          <p:nvPr>
            <p:ph idx="1"/>
          </p:nvPr>
        </p:nvSpPr>
        <p:spPr/>
        <p:txBody>
          <a:bodyPr>
            <a:noAutofit/>
          </a:bodyPr>
          <a:lstStyle/>
          <a:p>
            <a:r>
              <a:rPr lang="en-US" dirty="0" smtClean="0"/>
              <a:t>Jack Gilbert 		(Argonne Labs / Univ. of Chicago)</a:t>
            </a:r>
          </a:p>
          <a:p>
            <a:r>
              <a:rPr lang="en-US" dirty="0" smtClean="0"/>
              <a:t>Pat </a:t>
            </a:r>
            <a:r>
              <a:rPr lang="en-US" dirty="0" err="1" smtClean="0"/>
              <a:t>Schloss</a:t>
            </a:r>
            <a:r>
              <a:rPr lang="en-US" dirty="0" smtClean="0"/>
              <a:t>	 	(University of Michigan)</a:t>
            </a:r>
          </a:p>
          <a:p>
            <a:r>
              <a:rPr lang="en-US" dirty="0" smtClean="0"/>
              <a:t>Kathryn Docherty 	(Western Michigan University)</a:t>
            </a:r>
          </a:p>
          <a:p>
            <a:r>
              <a:rPr lang="en-US" dirty="0" smtClean="0"/>
              <a:t>Jay Lennon	 	(Indiana University)</a:t>
            </a:r>
          </a:p>
          <a:p>
            <a:r>
              <a:rPr lang="en-US" dirty="0" smtClean="0"/>
              <a:t>Stuart Jones 		(Notre Dame University)</a:t>
            </a:r>
          </a:p>
          <a:p>
            <a:r>
              <a:rPr lang="en-US" dirty="0" smtClean="0"/>
              <a:t>C. Titus Brown	 	(Michigan State University)</a:t>
            </a:r>
          </a:p>
          <a:p>
            <a:r>
              <a:rPr lang="en-US" dirty="0" smtClean="0"/>
              <a:t>Jim </a:t>
            </a:r>
            <a:r>
              <a:rPr lang="en-US" dirty="0" err="1" smtClean="0"/>
              <a:t>Tiedje</a:t>
            </a:r>
            <a:r>
              <a:rPr lang="en-US" dirty="0" smtClean="0"/>
              <a:t> 		(Michigan State University)</a:t>
            </a:r>
          </a:p>
          <a:p>
            <a:r>
              <a:rPr lang="en-US" dirty="0" smtClean="0"/>
              <a:t>Jim Cole 		(Michigan State University)</a:t>
            </a:r>
          </a:p>
          <a:p>
            <a:r>
              <a:rPr lang="en-US" dirty="0" smtClean="0"/>
              <a:t>Dirk </a:t>
            </a:r>
            <a:r>
              <a:rPr lang="en-US" dirty="0" err="1" smtClean="0"/>
              <a:t>Colbry</a:t>
            </a:r>
            <a:r>
              <a:rPr lang="en-US" dirty="0" smtClean="0"/>
              <a:t> 		(Michigan State University)</a:t>
            </a:r>
          </a:p>
          <a:p>
            <a:r>
              <a:rPr lang="en-US" dirty="0" smtClean="0"/>
              <a:t>Adina Chuang-Howe 	(MSU, all over and everywhere)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1347048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and drink</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Most meals will be at the KBS dining hall.  Over the weekend they will be closed for a few meals.  We’ll make arrangements for those meals.</a:t>
            </a:r>
          </a:p>
          <a:p>
            <a:endParaRPr lang="en-US" sz="2400" dirty="0"/>
          </a:p>
          <a:p>
            <a:r>
              <a:rPr lang="en-US" sz="2400" dirty="0" smtClean="0"/>
              <a:t>You might want to head to the market on your own.  Kalamazoo is not too far away.</a:t>
            </a:r>
          </a:p>
          <a:p>
            <a:endParaRPr lang="en-US" sz="2400" dirty="0"/>
          </a:p>
          <a:p>
            <a:r>
              <a:rPr lang="en-US" sz="2400" dirty="0" smtClean="0"/>
              <a:t>We can also make group arrangements to head to “town” – check with one of us or with Cody.  This may have to be done with the NGS course, but we’ll work it out.</a:t>
            </a:r>
          </a:p>
        </p:txBody>
      </p:sp>
    </p:spTree>
    <p:extLst>
      <p:ext uri="{BB962C8B-B14F-4D97-AF65-F5344CB8AC3E}">
        <p14:creationId xmlns:p14="http://schemas.microsoft.com/office/powerpoint/2010/main" val="3332385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65038" cy="981304"/>
          </a:xfrm>
        </p:spPr>
        <p:txBody>
          <a:bodyPr/>
          <a:lstStyle/>
          <a:p>
            <a:r>
              <a:rPr lang="en-US" dirty="0" smtClean="0"/>
              <a:t>Recreational stuff</a:t>
            </a:r>
            <a:endParaRPr lang="en-US" dirty="0"/>
          </a:p>
        </p:txBody>
      </p:sp>
      <p:sp>
        <p:nvSpPr>
          <p:cNvPr id="3" name="Content Placeholder 2"/>
          <p:cNvSpPr>
            <a:spLocks noGrp="1"/>
          </p:cNvSpPr>
          <p:nvPr>
            <p:ph idx="1"/>
          </p:nvPr>
        </p:nvSpPr>
        <p:spPr>
          <a:xfrm>
            <a:off x="457200" y="1349488"/>
            <a:ext cx="7620000" cy="4776676"/>
          </a:xfrm>
        </p:spPr>
        <p:txBody>
          <a:bodyPr>
            <a:noAutofit/>
          </a:bodyPr>
          <a:lstStyle/>
          <a:p>
            <a:r>
              <a:rPr lang="en-US" dirty="0" smtClean="0"/>
              <a:t>Some options at KBS are volleyball, </a:t>
            </a:r>
            <a:r>
              <a:rPr lang="en-US" dirty="0" err="1" smtClean="0"/>
              <a:t>frisbee</a:t>
            </a:r>
            <a:r>
              <a:rPr lang="en-US" dirty="0" smtClean="0"/>
              <a:t>, </a:t>
            </a:r>
            <a:r>
              <a:rPr lang="en-US" dirty="0" err="1" smtClean="0"/>
              <a:t>frisbee</a:t>
            </a:r>
            <a:r>
              <a:rPr lang="en-US" dirty="0" smtClean="0"/>
              <a:t> golf, </a:t>
            </a:r>
            <a:r>
              <a:rPr lang="en-US" dirty="0" err="1" smtClean="0"/>
              <a:t>boche</a:t>
            </a:r>
            <a:r>
              <a:rPr lang="en-US" dirty="0" smtClean="0"/>
              <a:t> ball, etc...</a:t>
            </a:r>
          </a:p>
          <a:p>
            <a:endParaRPr lang="en-US" dirty="0" smtClean="0"/>
          </a:p>
          <a:p>
            <a:r>
              <a:rPr lang="en-US" dirty="0" smtClean="0"/>
              <a:t>You may have to check with the KBS office for some of the options.</a:t>
            </a:r>
          </a:p>
          <a:p>
            <a:endParaRPr lang="en-US" dirty="0" smtClean="0"/>
          </a:p>
          <a:p>
            <a:r>
              <a:rPr lang="en-US" dirty="0" smtClean="0"/>
              <a:t>There is a game room with TV and tons of board games.</a:t>
            </a:r>
            <a:endParaRPr lang="en-US" dirty="0"/>
          </a:p>
          <a:p>
            <a:endParaRPr lang="en-US" dirty="0" smtClean="0"/>
          </a:p>
          <a:p>
            <a:r>
              <a:rPr lang="en-US" dirty="0" smtClean="0"/>
              <a:t>There</a:t>
            </a:r>
            <a:r>
              <a:rPr lang="en-US" dirty="0"/>
              <a:t> </a:t>
            </a:r>
            <a:r>
              <a:rPr lang="en-US" dirty="0" smtClean="0"/>
              <a:t>are good places to run, to swim, to hike, to bike, to fish, to boat...</a:t>
            </a:r>
          </a:p>
          <a:p>
            <a:endParaRPr lang="en-US" dirty="0" smtClean="0"/>
          </a:p>
          <a:p>
            <a:r>
              <a:rPr lang="en-US" dirty="0" smtClean="0"/>
              <a:t>There is also a few laundry rooms and a weight room (?)</a:t>
            </a:r>
            <a:endParaRPr lang="en-US" dirty="0"/>
          </a:p>
        </p:txBody>
      </p:sp>
    </p:spTree>
    <p:extLst>
      <p:ext uri="{BB962C8B-B14F-4D97-AF65-F5344CB8AC3E}">
        <p14:creationId xmlns:p14="http://schemas.microsoft.com/office/powerpoint/2010/main" val="35489947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MSUnet</a:t>
            </a:r>
            <a:r>
              <a:rPr lang="en-US" dirty="0" smtClean="0"/>
              <a:t> Guest 3.0</a:t>
            </a:r>
            <a:endParaRPr lang="en-US" dirty="0"/>
          </a:p>
        </p:txBody>
      </p:sp>
    </p:spTree>
    <p:extLst>
      <p:ext uri="{BB962C8B-B14F-4D97-AF65-F5344CB8AC3E}">
        <p14:creationId xmlns:p14="http://schemas.microsoft.com/office/powerpoint/2010/main" val="293151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Written rules</a:t>
            </a:r>
            <a:endParaRPr lang="en-US" dirty="0"/>
          </a:p>
        </p:txBody>
      </p:sp>
      <p:sp>
        <p:nvSpPr>
          <p:cNvPr id="3" name="Content Placeholder 2"/>
          <p:cNvSpPr>
            <a:spLocks noGrp="1"/>
          </p:cNvSpPr>
          <p:nvPr>
            <p:ph idx="1"/>
          </p:nvPr>
        </p:nvSpPr>
        <p:spPr/>
        <p:txBody>
          <a:bodyPr/>
          <a:lstStyle/>
          <a:p>
            <a:r>
              <a:rPr lang="en-US" sz="2400" dirty="0" smtClean="0"/>
              <a:t>No swimming without friends.</a:t>
            </a:r>
          </a:p>
          <a:p>
            <a:pPr>
              <a:buNone/>
            </a:pPr>
            <a:endParaRPr lang="en-US" dirty="0" smtClean="0"/>
          </a:p>
        </p:txBody>
      </p:sp>
    </p:spTree>
    <p:extLst>
      <p:ext uri="{BB962C8B-B14F-4D97-AF65-F5344CB8AC3E}">
        <p14:creationId xmlns:p14="http://schemas.microsoft.com/office/powerpoint/2010/main" val="20901372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Unwritten rules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723797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a:t>
            </a:r>
            <a:r>
              <a:rPr lang="en-US" dirty="0" err="1" smtClean="0"/>
              <a:t>stickies</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dirty="0" smtClean="0"/>
              <a:t>Red sticky means “I am in need of help...”</a:t>
            </a:r>
          </a:p>
          <a:p>
            <a:endParaRPr lang="en-US" sz="2800" dirty="0" smtClean="0"/>
          </a:p>
          <a:p>
            <a:r>
              <a:rPr lang="en-US" sz="2800" dirty="0" smtClean="0"/>
              <a:t>Green means “I’m doing ok”</a:t>
            </a:r>
          </a:p>
          <a:p>
            <a:endParaRPr lang="en-US" sz="2800" dirty="0"/>
          </a:p>
          <a:p>
            <a:r>
              <a:rPr lang="en-US" sz="2800" dirty="0" smtClean="0"/>
              <a:t>You don’t have to use them all the time, but we may ask some of you to put them up so we can get an assessment of where we are at as a group.</a:t>
            </a:r>
            <a:endParaRPr lang="en-US" sz="2800" dirty="0"/>
          </a:p>
        </p:txBody>
      </p:sp>
    </p:spTree>
    <p:extLst>
      <p:ext uri="{BB962C8B-B14F-4D97-AF65-F5344CB8AC3E}">
        <p14:creationId xmlns:p14="http://schemas.microsoft.com/office/powerpoint/2010/main" val="36717830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materials!</a:t>
            </a:r>
            <a:endParaRPr lang="en-US" dirty="0"/>
          </a:p>
        </p:txBody>
      </p:sp>
      <p:sp>
        <p:nvSpPr>
          <p:cNvPr id="3" name="Content Placeholder 2"/>
          <p:cNvSpPr>
            <a:spLocks noGrp="1"/>
          </p:cNvSpPr>
          <p:nvPr>
            <p:ph idx="1"/>
          </p:nvPr>
        </p:nvSpPr>
        <p:spPr/>
        <p:txBody>
          <a:bodyPr/>
          <a:lstStyle/>
          <a:p>
            <a:r>
              <a:rPr lang="en-US" sz="2400" dirty="0" smtClean="0"/>
              <a:t>Use the website: </a:t>
            </a:r>
            <a:r>
              <a:rPr lang="en-US" sz="2400" dirty="0" err="1" smtClean="0">
                <a:solidFill>
                  <a:srgbClr val="FF0000"/>
                </a:solidFill>
              </a:rPr>
              <a:t>edamame-course.org</a:t>
            </a:r>
            <a:endParaRPr lang="en-US" sz="2400" dirty="0" smtClean="0">
              <a:solidFill>
                <a:srgbClr val="FF0000"/>
              </a:solidFill>
            </a:endParaRPr>
          </a:p>
          <a:p>
            <a:endParaRPr lang="en-US" sz="2400" dirty="0" smtClean="0"/>
          </a:p>
          <a:p>
            <a:r>
              <a:rPr lang="en-US" sz="2400" dirty="0" smtClean="0"/>
              <a:t>All the material is on our </a:t>
            </a:r>
            <a:r>
              <a:rPr lang="en-US" sz="2400" dirty="0" err="1" smtClean="0"/>
              <a:t>github</a:t>
            </a:r>
            <a:r>
              <a:rPr lang="en-US" sz="2400" dirty="0" smtClean="0"/>
              <a:t> site: </a:t>
            </a:r>
          </a:p>
          <a:p>
            <a:r>
              <a:rPr lang="en-US" sz="2400" dirty="0" err="1" smtClean="0">
                <a:solidFill>
                  <a:srgbClr val="FF0000"/>
                </a:solidFill>
              </a:rPr>
              <a:t>github.com</a:t>
            </a:r>
            <a:r>
              <a:rPr lang="en-US" sz="2400" dirty="0" smtClean="0">
                <a:solidFill>
                  <a:srgbClr val="FF0000"/>
                </a:solidFill>
              </a:rPr>
              <a:t>/</a:t>
            </a:r>
            <a:r>
              <a:rPr lang="en-US" sz="2400" dirty="0" err="1" smtClean="0">
                <a:solidFill>
                  <a:srgbClr val="FF0000"/>
                </a:solidFill>
              </a:rPr>
              <a:t>edamame</a:t>
            </a:r>
            <a:r>
              <a:rPr lang="en-US" sz="2400" dirty="0" smtClean="0">
                <a:solidFill>
                  <a:srgbClr val="FF0000"/>
                </a:solidFill>
              </a:rPr>
              <a:t>-course</a:t>
            </a:r>
          </a:p>
          <a:p>
            <a:endParaRPr lang="en-US" sz="2400" dirty="0" smtClean="0"/>
          </a:p>
          <a:p>
            <a:r>
              <a:rPr lang="en-US" sz="2400" dirty="0" smtClean="0"/>
              <a:t>Do you tweet: Let’s use </a:t>
            </a:r>
            <a:r>
              <a:rPr lang="en-US" sz="2400" dirty="0" smtClean="0">
                <a:solidFill>
                  <a:srgbClr val="FF0000"/>
                </a:solidFill>
              </a:rPr>
              <a:t>#edamame2014</a:t>
            </a:r>
            <a:r>
              <a:rPr lang="en-US" sz="2400" dirty="0" smtClean="0"/>
              <a:t> </a:t>
            </a:r>
          </a:p>
          <a:p>
            <a:r>
              <a:rPr lang="en-US" sz="2400" dirty="0" smtClean="0"/>
              <a:t>By the way, we’re </a:t>
            </a:r>
            <a:r>
              <a:rPr lang="en-US" sz="2400" dirty="0" smtClean="0">
                <a:solidFill>
                  <a:srgbClr val="FF0000"/>
                </a:solidFill>
              </a:rPr>
              <a:t>@ashley17061</a:t>
            </a:r>
            <a:r>
              <a:rPr lang="en-US" sz="2400" dirty="0" smtClean="0"/>
              <a:t>, </a:t>
            </a:r>
            <a:r>
              <a:rPr lang="en-US" sz="2400" dirty="0" smtClean="0">
                <a:solidFill>
                  <a:srgbClr val="FF0000"/>
                </a:solidFill>
              </a:rPr>
              <a:t>@</a:t>
            </a:r>
            <a:r>
              <a:rPr lang="en-US" sz="2400" dirty="0" err="1" smtClean="0">
                <a:solidFill>
                  <a:srgbClr val="FF0000"/>
                </a:solidFill>
              </a:rPr>
              <a:t>tracykteal</a:t>
            </a:r>
            <a:r>
              <a:rPr lang="en-US" sz="2400" dirty="0" smtClean="0"/>
              <a:t>, </a:t>
            </a:r>
            <a:r>
              <a:rPr lang="en-US" sz="2400" dirty="0" smtClean="0">
                <a:solidFill>
                  <a:srgbClr val="FF0000"/>
                </a:solidFill>
              </a:rPr>
              <a:t>@</a:t>
            </a:r>
            <a:r>
              <a:rPr lang="en-US" sz="2400" dirty="0" err="1" smtClean="0">
                <a:solidFill>
                  <a:srgbClr val="FF0000"/>
                </a:solidFill>
              </a:rPr>
              <a:t>number_three</a:t>
            </a:r>
            <a:endParaRPr lang="en-US" sz="2400" dirty="0" smtClean="0">
              <a:solidFill>
                <a:srgbClr val="FF0000"/>
              </a:solidFill>
            </a:endParaRPr>
          </a:p>
          <a:p>
            <a:endParaRPr lang="en-US" dirty="0"/>
          </a:p>
        </p:txBody>
      </p:sp>
    </p:spTree>
    <p:extLst>
      <p:ext uri="{BB962C8B-B14F-4D97-AF65-F5344CB8AC3E}">
        <p14:creationId xmlns:p14="http://schemas.microsoft.com/office/powerpoint/2010/main" val="27084841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Conduct</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Please read the course code of conduct:</a:t>
            </a:r>
          </a:p>
          <a:p>
            <a:pPr algn="ctr"/>
            <a:r>
              <a:rPr lang="en-US" sz="2400" dirty="0">
                <a:hlinkClick r:id="rId2"/>
              </a:rPr>
              <a:t>https://github.com/edamame-course/docs/blob/gh-pages/extra/</a:t>
            </a:r>
            <a:r>
              <a:rPr lang="en-US" sz="2400" dirty="0" smtClean="0">
                <a:hlinkClick r:id="rId2"/>
              </a:rPr>
              <a:t>edamame_code_of_conduct.md</a:t>
            </a:r>
            <a:endParaRPr lang="en-US" sz="2400" dirty="0" smtClean="0"/>
          </a:p>
          <a:p>
            <a:pPr algn="ctr"/>
            <a:endParaRPr lang="en-US" sz="2400" dirty="0"/>
          </a:p>
          <a:p>
            <a:pPr algn="ctr"/>
            <a:endParaRPr lang="en-US" sz="2400" dirty="0" smtClean="0"/>
          </a:p>
          <a:p>
            <a:pPr algn="ctr"/>
            <a:endParaRPr lang="en-US" sz="2400" dirty="0"/>
          </a:p>
          <a:p>
            <a:pPr algn="ctr"/>
            <a:endParaRPr lang="en-US" sz="2400" dirty="0" smtClean="0"/>
          </a:p>
          <a:p>
            <a:pPr algn="ctr"/>
            <a:r>
              <a:rPr lang="en-US" sz="2400" dirty="0" smtClean="0"/>
              <a:t>Bottom line:</a:t>
            </a:r>
          </a:p>
          <a:p>
            <a:pPr algn="ctr"/>
            <a:r>
              <a:rPr lang="en-US" sz="2400" dirty="0" smtClean="0"/>
              <a:t>Let’s all be nice to one another.</a:t>
            </a:r>
            <a:endParaRPr lang="en-US" sz="2400" dirty="0"/>
          </a:p>
        </p:txBody>
      </p:sp>
    </p:spTree>
    <p:extLst>
      <p:ext uri="{BB962C8B-B14F-4D97-AF65-F5344CB8AC3E}">
        <p14:creationId xmlns:p14="http://schemas.microsoft.com/office/powerpoint/2010/main" val="23152323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Support comes from</a:t>
            </a:r>
            <a:endParaRPr lang="en-US" dirty="0"/>
          </a:p>
        </p:txBody>
      </p:sp>
      <p:sp>
        <p:nvSpPr>
          <p:cNvPr id="3" name="Content Placeholder 2"/>
          <p:cNvSpPr>
            <a:spLocks noGrp="1"/>
          </p:cNvSpPr>
          <p:nvPr>
            <p:ph idx="1"/>
          </p:nvPr>
        </p:nvSpPr>
        <p:spPr/>
        <p:txBody>
          <a:bodyPr>
            <a:normAutofit lnSpcReduction="10000"/>
          </a:bodyPr>
          <a:lstStyle/>
          <a:p>
            <a:r>
              <a:rPr lang="en-US" dirty="0" smtClean="0"/>
              <a:t>The BEACON Center for the study of evolution in action (MSU)</a:t>
            </a:r>
          </a:p>
          <a:p>
            <a:r>
              <a:rPr lang="en-US" dirty="0" smtClean="0"/>
              <a:t>The High Performance Computing Center (MSU)</a:t>
            </a:r>
          </a:p>
          <a:p>
            <a:r>
              <a:rPr lang="en-US" dirty="0" smtClean="0"/>
              <a:t>MO-BIO</a:t>
            </a:r>
          </a:p>
          <a:p>
            <a:r>
              <a:rPr lang="en-US" dirty="0" err="1" smtClean="0"/>
              <a:t>Illumina</a:t>
            </a:r>
            <a:endParaRPr lang="en-US" dirty="0" smtClean="0"/>
          </a:p>
          <a:p>
            <a:r>
              <a:rPr lang="en-US" dirty="0" smtClean="0"/>
              <a:t>The University of Wisconsin-Madison Advanced Computing Infrastructure</a:t>
            </a:r>
          </a:p>
          <a:p>
            <a:r>
              <a:rPr lang="en-US" dirty="0" smtClean="0"/>
              <a:t>Amazon Web Services</a:t>
            </a:r>
          </a:p>
          <a:p>
            <a:r>
              <a:rPr lang="en-US" dirty="0" smtClean="0"/>
              <a:t>MSU Office of Vice President for Research and Graduate Studies</a:t>
            </a:r>
          </a:p>
          <a:p>
            <a:r>
              <a:rPr lang="en-US" dirty="0"/>
              <a:t>… Thank your </a:t>
            </a:r>
            <a:r>
              <a:rPr lang="en-US" dirty="0" smtClean="0"/>
              <a:t>Sponsors! </a:t>
            </a:r>
            <a:r>
              <a:rPr lang="en-US" dirty="0"/>
              <a:t>tweet, blog, </a:t>
            </a:r>
            <a:r>
              <a:rPr lang="en-US" dirty="0" err="1"/>
              <a:t>etc</a:t>
            </a:r>
            <a:endParaRPr lang="en-US" dirty="0" smtClean="0"/>
          </a:p>
        </p:txBody>
      </p:sp>
    </p:spTree>
    <p:extLst>
      <p:ext uri="{BB962C8B-B14F-4D97-AF65-F5344CB8AC3E}">
        <p14:creationId xmlns:p14="http://schemas.microsoft.com/office/powerpoint/2010/main" val="223600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background:</a:t>
            </a:r>
            <a:endParaRPr lang="en-US" dirty="0"/>
          </a:p>
        </p:txBody>
      </p:sp>
      <p:sp>
        <p:nvSpPr>
          <p:cNvPr id="2" name="Content Placeholder 1"/>
          <p:cNvSpPr>
            <a:spLocks noGrp="1"/>
          </p:cNvSpPr>
          <p:nvPr>
            <p:ph idx="1"/>
          </p:nvPr>
        </p:nvSpPr>
        <p:spPr>
          <a:xfrm>
            <a:off x="457200" y="1575885"/>
            <a:ext cx="7620000" cy="4373563"/>
          </a:xfrm>
        </p:spPr>
        <p:txBody>
          <a:bodyPr>
            <a:noAutofit/>
          </a:bodyPr>
          <a:lstStyle/>
          <a:p>
            <a:r>
              <a:rPr lang="en-US" sz="2400" dirty="0"/>
              <a:t>W</a:t>
            </a:r>
            <a:r>
              <a:rPr lang="en-US" sz="2400" dirty="0" smtClean="0"/>
              <a:t>e noticed there was a need to address the role of “next-generation” sequencing data focusing on ecological questions.</a:t>
            </a:r>
          </a:p>
          <a:p>
            <a:endParaRPr lang="en-US" sz="2400" dirty="0"/>
          </a:p>
          <a:p>
            <a:r>
              <a:rPr lang="en-US" sz="2400" dirty="0" smtClean="0"/>
              <a:t>We thought it would be a good idea to address some of the techniques that have been used to address microbial ecological questions using sequence data.</a:t>
            </a:r>
            <a:endParaRPr lang="en-US" dirty="0" smtClean="0"/>
          </a:p>
          <a:p>
            <a:endParaRPr lang="en-US" sz="2400" dirty="0" smtClean="0"/>
          </a:p>
          <a:p>
            <a:r>
              <a:rPr lang="en-US" sz="2400" dirty="0" smtClean="0"/>
              <a:t>Being able to biologically and computationally think about ecological questions is going to help to you.</a:t>
            </a:r>
            <a:endParaRPr lang="en-US" dirty="0" smtClean="0"/>
          </a:p>
        </p:txBody>
      </p:sp>
    </p:spTree>
    <p:extLst>
      <p:ext uri="{BB962C8B-B14F-4D97-AF65-F5344CB8AC3E}">
        <p14:creationId xmlns:p14="http://schemas.microsoft.com/office/powerpoint/2010/main" val="5889735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 BIO</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Blogging opportunity!  </a:t>
            </a:r>
          </a:p>
          <a:p>
            <a:pPr marL="0" indent="0" algn="ctr">
              <a:buNone/>
            </a:pPr>
            <a:r>
              <a:rPr lang="en-US" sz="2400" dirty="0" err="1" smtClean="0"/>
              <a:t>Emelia</a:t>
            </a:r>
            <a:r>
              <a:rPr lang="en-US" sz="2400" dirty="0" smtClean="0"/>
              <a:t> </a:t>
            </a:r>
            <a:r>
              <a:rPr lang="en-US" sz="2400" dirty="0" err="1" smtClean="0"/>
              <a:t>DeForce</a:t>
            </a:r>
            <a:r>
              <a:rPr lang="en-US" sz="2400" dirty="0" smtClean="0"/>
              <a:t> is REALLY excited to have EDAMAME guest post!</a:t>
            </a:r>
            <a:endParaRPr lang="en-US" sz="2400" dirty="0" smtClean="0"/>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1586746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Any questions or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74236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thoughts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We want you to come out of this course with the confidence to try to tackle difficult things.</a:t>
            </a:r>
          </a:p>
          <a:p>
            <a:endParaRPr lang="en-US" sz="2400" dirty="0" smtClean="0"/>
          </a:p>
          <a:p>
            <a:r>
              <a:rPr lang="en-US" sz="2400" dirty="0" smtClean="0"/>
              <a:t>...these things might not be easy and there will be hurdles, but we know you can handle it because you all are talented.</a:t>
            </a:r>
          </a:p>
          <a:p>
            <a:endParaRPr lang="en-US" sz="2400" dirty="0"/>
          </a:p>
          <a:p>
            <a:r>
              <a:rPr lang="en-US" sz="2400" dirty="0" smtClean="0"/>
              <a:t>We’ll all work together to learn, question, analyze, and troubleshoot.</a:t>
            </a:r>
          </a:p>
          <a:p>
            <a:endParaRPr lang="en-US" sz="2400" dirty="0"/>
          </a:p>
          <a:p>
            <a:r>
              <a:rPr lang="en-US" sz="2400" dirty="0" smtClean="0"/>
              <a:t>We’re going to have a lot of fun.</a:t>
            </a:r>
            <a:endParaRPr lang="en-US" sz="2400" dirty="0"/>
          </a:p>
          <a:p>
            <a:endParaRPr lang="en-US" dirty="0"/>
          </a:p>
        </p:txBody>
      </p:sp>
    </p:spTree>
    <p:extLst>
      <p:ext uri="{BB962C8B-B14F-4D97-AF65-F5344CB8AC3E}">
        <p14:creationId xmlns:p14="http://schemas.microsoft.com/office/powerpoint/2010/main" val="29519170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goals</a:t>
            </a:r>
            <a:endParaRPr lang="en-US" dirty="0"/>
          </a:p>
        </p:txBody>
      </p:sp>
      <p:sp>
        <p:nvSpPr>
          <p:cNvPr id="2" name="Content Placeholder 1"/>
          <p:cNvSpPr>
            <a:spLocks noGrp="1"/>
          </p:cNvSpPr>
          <p:nvPr>
            <p:ph idx="1"/>
          </p:nvPr>
        </p:nvSpPr>
        <p:spPr/>
        <p:txBody>
          <a:bodyPr>
            <a:normAutofit/>
          </a:bodyPr>
          <a:lstStyle/>
          <a:p>
            <a:r>
              <a:rPr lang="en-US" sz="2400" dirty="0" smtClean="0"/>
              <a:t>Provide a safe &amp; welcoming place to learn</a:t>
            </a:r>
          </a:p>
          <a:p>
            <a:endParaRPr lang="en-US" sz="2400" dirty="0" smtClean="0"/>
          </a:p>
          <a:p>
            <a:r>
              <a:rPr lang="en-US" sz="2400" dirty="0" smtClean="0"/>
              <a:t>Lots of help from many people with different backgrounds</a:t>
            </a:r>
          </a:p>
          <a:p>
            <a:endParaRPr lang="en-US" sz="2400" dirty="0"/>
          </a:p>
          <a:p>
            <a:r>
              <a:rPr lang="en-US" sz="2400" dirty="0" smtClean="0"/>
              <a:t>Many guests to provide insight into different tools and research areas</a:t>
            </a:r>
          </a:p>
          <a:p>
            <a:endParaRPr lang="en-US" sz="2400" dirty="0" smtClean="0"/>
          </a:p>
          <a:p>
            <a:r>
              <a:rPr lang="en-US" sz="2400" dirty="0" smtClean="0"/>
              <a:t>Research specific help when possible </a:t>
            </a:r>
          </a:p>
        </p:txBody>
      </p:sp>
    </p:spTree>
    <p:extLst>
      <p:ext uri="{BB962C8B-B14F-4D97-AF65-F5344CB8AC3E}">
        <p14:creationId xmlns:p14="http://schemas.microsoft.com/office/powerpoint/2010/main" val="40346189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expectations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Questions!</a:t>
            </a:r>
          </a:p>
          <a:p>
            <a:endParaRPr lang="en-US" sz="2400" dirty="0" smtClean="0"/>
          </a:p>
          <a:p>
            <a:r>
              <a:rPr lang="en-US" sz="2400" dirty="0" smtClean="0"/>
              <a:t>Don’t be afraid to </a:t>
            </a:r>
            <a:r>
              <a:rPr lang="en-US" sz="2400" dirty="0"/>
              <a:t>a</a:t>
            </a:r>
            <a:r>
              <a:rPr lang="en-US" sz="2400" dirty="0" smtClean="0"/>
              <a:t>sk for help when you need it!</a:t>
            </a:r>
          </a:p>
          <a:p>
            <a:r>
              <a:rPr lang="en-US" sz="2400" dirty="0" smtClean="0"/>
              <a:t>(we all have to do this sometime)</a:t>
            </a:r>
          </a:p>
          <a:p>
            <a:endParaRPr lang="en-US" sz="2400" dirty="0" smtClean="0"/>
          </a:p>
          <a:p>
            <a:r>
              <a:rPr lang="en-US" sz="2400" dirty="0" smtClean="0"/>
              <a:t>Acceptance (in both directions)</a:t>
            </a:r>
          </a:p>
          <a:p>
            <a:endParaRPr lang="en-US" dirty="0" smtClean="0"/>
          </a:p>
          <a:p>
            <a:endParaRPr lang="en-US" dirty="0"/>
          </a:p>
        </p:txBody>
      </p:sp>
    </p:spTree>
    <p:extLst>
      <p:ext uri="{BB962C8B-B14F-4D97-AF65-F5344CB8AC3E}">
        <p14:creationId xmlns:p14="http://schemas.microsoft.com/office/powerpoint/2010/main" val="20875941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hopes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Enthusiasm!</a:t>
            </a:r>
          </a:p>
          <a:p>
            <a:endParaRPr lang="en-US" sz="2400" dirty="0" smtClean="0"/>
          </a:p>
          <a:p>
            <a:r>
              <a:rPr lang="en-US" sz="2400" dirty="0" smtClean="0"/>
              <a:t>Engagement!</a:t>
            </a:r>
          </a:p>
          <a:p>
            <a:endParaRPr lang="en-US" sz="2400" dirty="0"/>
          </a:p>
          <a:p>
            <a:r>
              <a:rPr lang="en-US" sz="2400" dirty="0" smtClean="0"/>
              <a:t>Fearlessness!</a:t>
            </a:r>
          </a:p>
          <a:p>
            <a:endParaRPr lang="en-US" sz="2400" dirty="0"/>
          </a:p>
          <a:p>
            <a:r>
              <a:rPr lang="en-US" sz="2400" dirty="0" smtClean="0"/>
              <a:t>Fun!</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6490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152718"/>
            <a:ext cx="8447741" cy="1371600"/>
          </a:xfrm>
        </p:spPr>
        <p:txBody>
          <a:bodyPr>
            <a:normAutofit/>
          </a:bodyPr>
          <a:lstStyle/>
          <a:p>
            <a:r>
              <a:rPr lang="en-US" dirty="0" smtClean="0"/>
              <a:t>A Snapshot of our action packed days (tentative)</a:t>
            </a:r>
            <a:endParaRPr lang="en-US" dirty="0"/>
          </a:p>
        </p:txBody>
      </p:sp>
      <p:sp>
        <p:nvSpPr>
          <p:cNvPr id="2" name="Content Placeholder 1"/>
          <p:cNvSpPr>
            <a:spLocks noGrp="1"/>
          </p:cNvSpPr>
          <p:nvPr>
            <p:ph idx="1"/>
          </p:nvPr>
        </p:nvSpPr>
        <p:spPr>
          <a:xfrm>
            <a:off x="537882" y="2002118"/>
            <a:ext cx="8367059" cy="4063403"/>
          </a:xfrm>
        </p:spPr>
        <p:txBody>
          <a:bodyPr>
            <a:noAutofit/>
          </a:bodyPr>
          <a:lstStyle/>
          <a:p>
            <a:pPr>
              <a:spcBef>
                <a:spcPts val="800"/>
              </a:spcBef>
            </a:pPr>
            <a:r>
              <a:rPr lang="en-US" dirty="0" smtClean="0"/>
              <a:t>7-8: Breakfast. Head’s up: They close promptly. </a:t>
            </a:r>
            <a:r>
              <a:rPr lang="en-US" dirty="0"/>
              <a:t> </a:t>
            </a:r>
            <a:r>
              <a:rPr lang="en-US" dirty="0" smtClean="0"/>
              <a:t>(</a:t>
            </a:r>
            <a:r>
              <a:rPr lang="en-US" dirty="0" err="1" smtClean="0"/>
              <a:t>Frona’s</a:t>
            </a:r>
            <a:r>
              <a:rPr lang="en-US" dirty="0" smtClean="0"/>
              <a:t> Bakery)</a:t>
            </a:r>
          </a:p>
          <a:p>
            <a:pPr>
              <a:spcBef>
                <a:spcPts val="800"/>
              </a:spcBef>
            </a:pPr>
            <a:r>
              <a:rPr lang="en-US" dirty="0" smtClean="0"/>
              <a:t>9:00 am-</a:t>
            </a:r>
            <a:r>
              <a:rPr lang="en-US" dirty="0" err="1" smtClean="0"/>
              <a:t>ish</a:t>
            </a:r>
            <a:r>
              <a:rPr lang="en-US" dirty="0" smtClean="0"/>
              <a:t> – Lecture</a:t>
            </a:r>
          </a:p>
          <a:p>
            <a:pPr>
              <a:spcBef>
                <a:spcPts val="800"/>
              </a:spcBef>
            </a:pPr>
            <a:r>
              <a:rPr lang="en-US" dirty="0" smtClean="0"/>
              <a:t>10:30 am – Morning Tutorial </a:t>
            </a:r>
          </a:p>
          <a:p>
            <a:pPr>
              <a:spcBef>
                <a:spcPts val="800"/>
              </a:spcBef>
            </a:pPr>
            <a:r>
              <a:rPr lang="en-US" dirty="0" smtClean="0"/>
              <a:t>12-1 pm – Lunch</a:t>
            </a:r>
          </a:p>
          <a:p>
            <a:pPr>
              <a:spcBef>
                <a:spcPts val="800"/>
              </a:spcBef>
            </a:pPr>
            <a:r>
              <a:rPr lang="en-US" dirty="0" smtClean="0"/>
              <a:t>1:15 pm-</a:t>
            </a:r>
            <a:r>
              <a:rPr lang="en-US" dirty="0" err="1" smtClean="0"/>
              <a:t>ish</a:t>
            </a:r>
            <a:r>
              <a:rPr lang="en-US" dirty="0" smtClean="0"/>
              <a:t> – Afternoon Tutorial</a:t>
            </a:r>
          </a:p>
          <a:p>
            <a:pPr>
              <a:spcBef>
                <a:spcPts val="800"/>
              </a:spcBef>
            </a:pPr>
            <a:r>
              <a:rPr lang="en-US" dirty="0"/>
              <a:t>4</a:t>
            </a:r>
            <a:r>
              <a:rPr lang="en-US" dirty="0" smtClean="0"/>
              <a:t> pm-</a:t>
            </a:r>
            <a:r>
              <a:rPr lang="en-US" dirty="0" err="1" smtClean="0"/>
              <a:t>ish</a:t>
            </a:r>
            <a:r>
              <a:rPr lang="en-US" dirty="0" smtClean="0"/>
              <a:t> – Free </a:t>
            </a:r>
            <a:r>
              <a:rPr lang="en-US" dirty="0"/>
              <a:t>T</a:t>
            </a:r>
            <a:r>
              <a:rPr lang="en-US" dirty="0" smtClean="0"/>
              <a:t>ime!</a:t>
            </a:r>
          </a:p>
          <a:p>
            <a:pPr>
              <a:spcBef>
                <a:spcPts val="800"/>
              </a:spcBef>
            </a:pPr>
            <a:r>
              <a:rPr lang="en-US" dirty="0" smtClean="0"/>
              <a:t>5-6:30 – Dinner</a:t>
            </a:r>
          </a:p>
          <a:p>
            <a:pPr>
              <a:spcBef>
                <a:spcPts val="800"/>
              </a:spcBef>
            </a:pPr>
            <a:r>
              <a:rPr lang="en-US" dirty="0" smtClean="0"/>
              <a:t>7 pm – Tutorial /</a:t>
            </a:r>
            <a:r>
              <a:rPr lang="en-US" dirty="0"/>
              <a:t> </a:t>
            </a:r>
            <a:r>
              <a:rPr lang="en-US" dirty="0" smtClean="0"/>
              <a:t>Lecture / etc.</a:t>
            </a:r>
          </a:p>
          <a:p>
            <a:pPr>
              <a:spcBef>
                <a:spcPts val="800"/>
              </a:spcBef>
            </a:pPr>
            <a:r>
              <a:rPr lang="en-US" dirty="0" smtClean="0"/>
              <a:t>8-9 pm-</a:t>
            </a:r>
            <a:r>
              <a:rPr lang="en-US" dirty="0" err="1" smtClean="0"/>
              <a:t>ish</a:t>
            </a:r>
            <a:r>
              <a:rPr lang="en-US" dirty="0" smtClean="0"/>
              <a:t> – Relaxation Time</a:t>
            </a:r>
          </a:p>
          <a:p>
            <a:pPr>
              <a:spcBef>
                <a:spcPts val="800"/>
              </a:spcBef>
            </a:pPr>
            <a:endParaRPr lang="en-US" dirty="0"/>
          </a:p>
        </p:txBody>
      </p:sp>
    </p:spTree>
    <p:extLst>
      <p:ext uri="{BB962C8B-B14F-4D97-AF65-F5344CB8AC3E}">
        <p14:creationId xmlns:p14="http://schemas.microsoft.com/office/powerpoint/2010/main" val="15285625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152718"/>
            <a:ext cx="8070207" cy="1371600"/>
          </a:xfrm>
        </p:spPr>
        <p:txBody>
          <a:bodyPr>
            <a:normAutofit/>
          </a:bodyPr>
          <a:lstStyle/>
          <a:p>
            <a:r>
              <a:rPr lang="en-US" dirty="0" smtClean="0"/>
              <a:t>schedule – tentative</a:t>
            </a:r>
            <a:endParaRPr lang="en-US" dirty="0"/>
          </a:p>
        </p:txBody>
      </p:sp>
      <p:sp>
        <p:nvSpPr>
          <p:cNvPr id="2" name="Content Placeholder 1"/>
          <p:cNvSpPr>
            <a:spLocks noGrp="1"/>
          </p:cNvSpPr>
          <p:nvPr>
            <p:ph idx="1"/>
          </p:nvPr>
        </p:nvSpPr>
        <p:spPr/>
        <p:txBody>
          <a:bodyPr>
            <a:normAutofit/>
          </a:bodyPr>
          <a:lstStyle/>
          <a:p>
            <a:r>
              <a:rPr lang="en-US" sz="2400" dirty="0" smtClean="0"/>
              <a:t>Wednesday 13</a:t>
            </a:r>
            <a:r>
              <a:rPr lang="en-US" sz="2400" baseline="30000" dirty="0" smtClean="0"/>
              <a:t>th</a:t>
            </a:r>
            <a:r>
              <a:rPr lang="en-US" sz="2400" dirty="0" smtClean="0"/>
              <a:t>  –</a:t>
            </a:r>
          </a:p>
          <a:p>
            <a:r>
              <a:rPr lang="en-US" sz="2400" dirty="0" smtClean="0"/>
              <a:t>Thursday 14</a:t>
            </a:r>
            <a:r>
              <a:rPr lang="en-US" sz="2400" baseline="30000" dirty="0" smtClean="0"/>
              <a:t>th</a:t>
            </a:r>
            <a:r>
              <a:rPr lang="en-US" sz="2400" dirty="0" smtClean="0"/>
              <a:t>  – </a:t>
            </a:r>
          </a:p>
          <a:p>
            <a:r>
              <a:rPr lang="en-US" sz="2400" dirty="0" smtClean="0"/>
              <a:t>Friday 15</a:t>
            </a:r>
            <a:r>
              <a:rPr lang="en-US" sz="2400" baseline="30000" dirty="0" smtClean="0"/>
              <a:t>th</a:t>
            </a:r>
            <a:r>
              <a:rPr lang="en-US" sz="2400" dirty="0" smtClean="0"/>
              <a:t>  – </a:t>
            </a:r>
          </a:p>
          <a:p>
            <a:r>
              <a:rPr lang="en-US" sz="2400" dirty="0" smtClean="0"/>
              <a:t>Saturday 16</a:t>
            </a:r>
            <a:r>
              <a:rPr lang="en-US" sz="2400" baseline="30000" dirty="0" smtClean="0"/>
              <a:t>th</a:t>
            </a:r>
            <a:r>
              <a:rPr lang="en-US" sz="2400" dirty="0" smtClean="0"/>
              <a:t> – </a:t>
            </a:r>
          </a:p>
          <a:p>
            <a:r>
              <a:rPr lang="en-US" sz="2400" dirty="0" smtClean="0"/>
              <a:t>Sunday 17</a:t>
            </a:r>
            <a:r>
              <a:rPr lang="en-US" sz="2400" baseline="30000" dirty="0" smtClean="0"/>
              <a:t>th</a:t>
            </a:r>
            <a:r>
              <a:rPr lang="en-US" sz="2400" dirty="0" smtClean="0"/>
              <a:t> –</a:t>
            </a:r>
          </a:p>
          <a:p>
            <a:r>
              <a:rPr lang="en-US" sz="2400" dirty="0" smtClean="0"/>
              <a:t>Monday 18</a:t>
            </a:r>
            <a:r>
              <a:rPr lang="en-US" sz="2400" baseline="30000" dirty="0" smtClean="0"/>
              <a:t>th</a:t>
            </a:r>
            <a:r>
              <a:rPr lang="en-US" sz="2400" dirty="0" smtClean="0"/>
              <a:t> – </a:t>
            </a:r>
          </a:p>
          <a:p>
            <a:r>
              <a:rPr lang="en-US" sz="2400" dirty="0" smtClean="0"/>
              <a:t>Tuesday 19</a:t>
            </a:r>
            <a:r>
              <a:rPr lang="en-US" sz="2400" baseline="30000" dirty="0" smtClean="0"/>
              <a:t>th</a:t>
            </a:r>
            <a:r>
              <a:rPr lang="en-US" sz="2400" dirty="0" smtClean="0"/>
              <a:t> –</a:t>
            </a:r>
          </a:p>
          <a:p>
            <a:r>
              <a:rPr lang="en-US" sz="2400" dirty="0" smtClean="0"/>
              <a:t>Wednesday 20</a:t>
            </a:r>
            <a:r>
              <a:rPr lang="en-US" sz="2400" baseline="30000" dirty="0" smtClean="0"/>
              <a:t>th</a:t>
            </a:r>
            <a:r>
              <a:rPr lang="en-US" sz="2400" dirty="0" smtClean="0"/>
              <a:t> –</a:t>
            </a:r>
          </a:p>
          <a:p>
            <a:endParaRPr lang="en-US" sz="2400" dirty="0" smtClean="0"/>
          </a:p>
        </p:txBody>
      </p:sp>
    </p:spTree>
    <p:extLst>
      <p:ext uri="{BB962C8B-B14F-4D97-AF65-F5344CB8AC3E}">
        <p14:creationId xmlns:p14="http://schemas.microsoft.com/office/powerpoint/2010/main" val="8026181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WHO</a:t>
            </a:r>
            <a:endParaRPr lang="en-US" dirty="0"/>
          </a:p>
        </p:txBody>
      </p:sp>
      <p:sp>
        <p:nvSpPr>
          <p:cNvPr id="2" name="Content Placeholder 1"/>
          <p:cNvSpPr>
            <a:spLocks noGrp="1"/>
          </p:cNvSpPr>
          <p:nvPr>
            <p:ph idx="1"/>
          </p:nvPr>
        </p:nvSpPr>
        <p:spPr/>
        <p:txBody>
          <a:bodyPr>
            <a:noAutofit/>
          </a:bodyPr>
          <a:lstStyle/>
          <a:p>
            <a:r>
              <a:rPr lang="en-US" sz="2400" dirty="0" smtClean="0"/>
              <a:t>Ashley Shade</a:t>
            </a:r>
          </a:p>
          <a:p>
            <a:r>
              <a:rPr lang="en-US" sz="2400" dirty="0" smtClean="0"/>
              <a:t>Tracy Teal</a:t>
            </a:r>
          </a:p>
          <a:p>
            <a:r>
              <a:rPr lang="en-US" sz="2400" dirty="0" smtClean="0"/>
              <a:t>Josh Herr</a:t>
            </a:r>
            <a:endParaRPr lang="en-US" sz="2400"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8422954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WHO (part Two)</a:t>
            </a:r>
            <a:endParaRPr lang="en-US" dirty="0"/>
          </a:p>
        </p:txBody>
      </p:sp>
      <p:sp>
        <p:nvSpPr>
          <p:cNvPr id="2" name="Content Placeholder 1"/>
          <p:cNvSpPr>
            <a:spLocks noGrp="1"/>
          </p:cNvSpPr>
          <p:nvPr>
            <p:ph idx="1"/>
          </p:nvPr>
        </p:nvSpPr>
        <p:spPr/>
        <p:txBody>
          <a:bodyPr>
            <a:noAutofit/>
          </a:bodyPr>
          <a:lstStyle/>
          <a:p>
            <a:r>
              <a:rPr lang="en-US" sz="2400" dirty="0" smtClean="0"/>
              <a:t>Kevin </a:t>
            </a:r>
            <a:r>
              <a:rPr lang="en-US" sz="2400" dirty="0"/>
              <a:t>Hall </a:t>
            </a:r>
            <a:r>
              <a:rPr lang="en-US" sz="2400" dirty="0" smtClean="0"/>
              <a:t>– TA</a:t>
            </a:r>
          </a:p>
          <a:p>
            <a:r>
              <a:rPr lang="en-US" sz="2400" dirty="0" err="1"/>
              <a:t>Qingpeng</a:t>
            </a:r>
            <a:r>
              <a:rPr lang="en-US" sz="2400" dirty="0"/>
              <a:t> Zhang – </a:t>
            </a:r>
            <a:r>
              <a:rPr lang="en-US" sz="2400" dirty="0" smtClean="0"/>
              <a:t>TA</a:t>
            </a:r>
          </a:p>
          <a:p>
            <a:r>
              <a:rPr lang="en-US" sz="2400" dirty="0"/>
              <a:t>Cody Nicks – go-</a:t>
            </a:r>
            <a:r>
              <a:rPr lang="en-US" sz="2400" dirty="0" smtClean="0"/>
              <a:t>fer, driver, cruise </a:t>
            </a:r>
            <a:r>
              <a:rPr lang="en-US" sz="2400" dirty="0" smtClean="0"/>
              <a:t>director</a:t>
            </a:r>
          </a:p>
          <a:p>
            <a:r>
              <a:rPr lang="en-US" sz="2400" dirty="0" smtClean="0"/>
              <a:t>Kevin </a:t>
            </a:r>
            <a:r>
              <a:rPr lang="en-US" sz="2400" dirty="0" err="1" smtClean="0"/>
              <a:t>Theis</a:t>
            </a:r>
            <a:r>
              <a:rPr lang="en-US" sz="2400" dirty="0" smtClean="0"/>
              <a:t> – guest instructor for </a:t>
            </a:r>
            <a:r>
              <a:rPr lang="en-US" sz="2400" dirty="0" err="1" smtClean="0"/>
              <a:t>mothur</a:t>
            </a:r>
            <a:endParaRPr lang="en-US" dirty="0"/>
          </a:p>
          <a:p>
            <a:endParaRPr lang="en-US" dirty="0" smtClean="0"/>
          </a:p>
        </p:txBody>
      </p:sp>
    </p:spTree>
    <p:extLst>
      <p:ext uri="{BB962C8B-B14F-4D97-AF65-F5344CB8AC3E}">
        <p14:creationId xmlns:p14="http://schemas.microsoft.com/office/powerpoint/2010/main" val="403754484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19">
      <a:dk1>
        <a:srgbClr val="000000"/>
      </a:dk1>
      <a:lt1>
        <a:srgbClr val="FFFFFF"/>
      </a:lt1>
      <a:dk2>
        <a:srgbClr val="147150"/>
      </a:dk2>
      <a:lt2>
        <a:srgbClr val="C8C8B1"/>
      </a:lt2>
      <a:accent1>
        <a:srgbClr val="7A7A7A"/>
      </a:accent1>
      <a:accent2>
        <a:srgbClr val="F5C201"/>
      </a:accent2>
      <a:accent3>
        <a:srgbClr val="526DB0"/>
      </a:accent3>
      <a:accent4>
        <a:srgbClr val="989AAC"/>
      </a:accent4>
      <a:accent5>
        <a:srgbClr val="E75C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762</TotalTime>
  <Words>831</Words>
  <Application>Microsoft Macintosh PowerPoint</Application>
  <PresentationFormat>On-screen Show (4:3)</PresentationFormat>
  <Paragraphs>142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Essential</vt:lpstr>
      <vt:lpstr>welcome to Edamame</vt:lpstr>
      <vt:lpstr>The background:</vt:lpstr>
      <vt:lpstr>Our goals</vt:lpstr>
      <vt:lpstr>Our expectations</vt:lpstr>
      <vt:lpstr>Our hopes</vt:lpstr>
      <vt:lpstr>A Snapshot of our action packed days (tentative)</vt:lpstr>
      <vt:lpstr>schedule – tentative</vt:lpstr>
      <vt:lpstr>WHO</vt:lpstr>
      <vt:lpstr>WHO (part Two)</vt:lpstr>
      <vt:lpstr>WHO (part Three)</vt:lpstr>
      <vt:lpstr>Food and drink</vt:lpstr>
      <vt:lpstr>Recreational stuff</vt:lpstr>
      <vt:lpstr>WIFI</vt:lpstr>
      <vt:lpstr>Written rules</vt:lpstr>
      <vt:lpstr>Unwritten rules</vt:lpstr>
      <vt:lpstr>Use the stickies...</vt:lpstr>
      <vt:lpstr>Course materials!</vt:lpstr>
      <vt:lpstr>Code of Conduct</vt:lpstr>
      <vt:lpstr>Our Support comes from</vt:lpstr>
      <vt:lpstr>Mo BIO</vt:lpstr>
      <vt:lpstr>Any questions or comments?</vt:lpstr>
      <vt:lpstr>Concluding thoughts</vt:lpstr>
    </vt:vector>
  </TitlesOfParts>
  <Manager/>
  <Company>MSU</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EDAMAME Welcome lecture</dc:title>
  <dc:subject/>
  <dc:creator>Josh Herr</dc:creator>
  <cp:keywords/>
  <dc:description/>
  <cp:lastModifiedBy>Ashley Shade</cp:lastModifiedBy>
  <cp:revision>40</cp:revision>
  <cp:lastPrinted>2014-08-04T14:54:14Z</cp:lastPrinted>
  <dcterms:created xsi:type="dcterms:W3CDTF">2013-06-11T11:08:27Z</dcterms:created>
  <dcterms:modified xsi:type="dcterms:W3CDTF">2014-08-13T12:33:42Z</dcterms:modified>
  <cp:category/>
</cp:coreProperties>
</file>