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10" r:id="rId3"/>
    <p:sldId id="267" r:id="rId4"/>
    <p:sldId id="311" r:id="rId5"/>
    <p:sldId id="312" r:id="rId6"/>
    <p:sldId id="313" r:id="rId7"/>
    <p:sldId id="314" r:id="rId8"/>
    <p:sldId id="31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728" autoAdjust="0"/>
  </p:normalViewPr>
  <p:slideViewPr>
    <p:cSldViewPr snapToGrid="0" snapToObjects="1">
      <p:cViewPr varScale="1">
        <p:scale>
          <a:sx n="87" d="100"/>
          <a:sy n="87" d="100"/>
        </p:scale>
        <p:origin x="-1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76305-F88B-4E40-AE0B-330CF54FA9C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872-6D5E-CE4A-A809-1B76BADA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C585-FD00-384A-B634-4C3FCFC80906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895191"/>
            <a:ext cx="6400800" cy="1752600"/>
          </a:xfrm>
          <a:prstGeom prst="rect">
            <a:avLst/>
          </a:prstGeom>
          <a:solidFill>
            <a:srgbClr val="FFFFFF">
              <a:alpha val="42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 June – 01 July 2015</a:t>
            </a:r>
          </a:p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4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79" y="1600200"/>
            <a:ext cx="8968821" cy="5257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Beta diversity </a:t>
            </a:r>
            <a:r>
              <a:rPr lang="en-US" dirty="0" smtClean="0"/>
              <a:t>describes </a:t>
            </a:r>
            <a:r>
              <a:rPr lang="en-US" i="1" dirty="0" smtClean="0"/>
              <a:t>comparative diversity </a:t>
            </a:r>
            <a:r>
              <a:rPr lang="en-US" dirty="0" smtClean="0"/>
              <a:t>between communities or changes in a </a:t>
            </a:r>
            <a:r>
              <a:rPr lang="en-US" dirty="0" smtClean="0"/>
              <a:t>community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Resemblance </a:t>
            </a:r>
            <a:r>
              <a:rPr lang="en-US" b="1" dirty="0" smtClean="0"/>
              <a:t>indices </a:t>
            </a:r>
            <a:r>
              <a:rPr lang="en-US" dirty="0" smtClean="0"/>
              <a:t>quantify </a:t>
            </a:r>
            <a:r>
              <a:rPr lang="en-US" dirty="0" smtClean="0"/>
              <a:t>pair-wise differences between communities, and can include information about OTU abundances &amp; phylogenetic </a:t>
            </a:r>
            <a:r>
              <a:rPr lang="en-US" dirty="0" smtClean="0"/>
              <a:t>representation. </a:t>
            </a:r>
            <a:r>
              <a:rPr lang="en-US" i="1" dirty="0"/>
              <a:t>Choice of resemblance matters for interpretation!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/>
              <a:t>r</a:t>
            </a:r>
            <a:r>
              <a:rPr lang="en-US" b="1" dirty="0" smtClean="0"/>
              <a:t>esemblance matrix </a:t>
            </a:r>
            <a:r>
              <a:rPr lang="en-US" dirty="0" smtClean="0"/>
              <a:t>is a square, sample-by-sample table of all pairs of </a:t>
            </a:r>
            <a:r>
              <a:rPr lang="en-US" dirty="0" smtClean="0"/>
              <a:t>resemblance.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/>
              <a:t>visualize communities</a:t>
            </a:r>
            <a:r>
              <a:rPr lang="en-US" dirty="0" smtClean="0"/>
              <a:t> using ordinations, </a:t>
            </a:r>
            <a:r>
              <a:rPr lang="en-US" dirty="0" err="1" smtClean="0"/>
              <a:t>dendrograms</a:t>
            </a:r>
            <a:r>
              <a:rPr lang="en-US" dirty="0" smtClean="0"/>
              <a:t>, and </a:t>
            </a:r>
            <a:r>
              <a:rPr lang="en-US" dirty="0" err="1" smtClean="0"/>
              <a:t>heatmaps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="1" dirty="0" smtClean="0"/>
              <a:t> test for differences in the mean and dispersion </a:t>
            </a:r>
            <a:r>
              <a:rPr lang="en-US" dirty="0" smtClean="0"/>
              <a:t>of a priori groups.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/>
              <a:t>relate environmental gradients </a:t>
            </a:r>
            <a:r>
              <a:rPr lang="en-US" dirty="0" smtClean="0"/>
              <a:t>to changes in community structure.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4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yesterday?</a:t>
            </a:r>
            <a:endParaRPr lang="en-US" dirty="0"/>
          </a:p>
        </p:txBody>
      </p:sp>
      <p:grpSp>
        <p:nvGrpSpPr>
          <p:cNvPr id="3" name="Group 119"/>
          <p:cNvGrpSpPr/>
          <p:nvPr/>
        </p:nvGrpSpPr>
        <p:grpSpPr>
          <a:xfrm>
            <a:off x="3432911" y="274638"/>
            <a:ext cx="2286000" cy="12403395"/>
            <a:chOff x="4991100" y="274638"/>
            <a:chExt cx="2286000" cy="12403395"/>
          </a:xfrm>
        </p:grpSpPr>
        <p:sp>
          <p:nvSpPr>
            <p:cNvPr id="109" name="Rectangle 108"/>
            <p:cNvSpPr/>
            <p:nvPr/>
          </p:nvSpPr>
          <p:spPr>
            <a:xfrm>
              <a:off x="4991100" y="274638"/>
              <a:ext cx="2286000" cy="124033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sz="40000" dirty="0" smtClean="0">
                  <a:solidFill>
                    <a:prstClr val="black"/>
                  </a:solidFill>
                </a:rPr>
                <a:t>?</a:t>
              </a:r>
              <a:endParaRPr lang="en-US" sz="40000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118"/>
            <p:cNvGrpSpPr/>
            <p:nvPr/>
          </p:nvGrpSpPr>
          <p:grpSpPr>
            <a:xfrm>
              <a:off x="5444745" y="1997439"/>
              <a:ext cx="1727260" cy="3384509"/>
              <a:chOff x="5444745" y="1997439"/>
              <a:chExt cx="1727260" cy="3384509"/>
            </a:xfrm>
          </p:grpSpPr>
          <p:grpSp>
            <p:nvGrpSpPr>
              <p:cNvPr id="5" name="Group 148"/>
              <p:cNvGrpSpPr>
                <a:grpSpLocks/>
              </p:cNvGrpSpPr>
              <p:nvPr/>
            </p:nvGrpSpPr>
            <p:grpSpPr bwMode="auto">
              <a:xfrm rot="3418065">
                <a:off x="5690943" y="2125575"/>
                <a:ext cx="171450" cy="304800"/>
                <a:chOff x="4440" y="2520"/>
                <a:chExt cx="108" cy="192"/>
              </a:xfrm>
            </p:grpSpPr>
            <p:sp>
              <p:nvSpPr>
                <p:cNvPr id="7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" name="Oval 68"/>
              <p:cNvSpPr>
                <a:spLocks noChangeArrowheads="1"/>
              </p:cNvSpPr>
              <p:nvPr/>
            </p:nvSpPr>
            <p:spPr bwMode="auto">
              <a:xfrm>
                <a:off x="5588081" y="2359966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 rot="3533757">
                <a:off x="5734880" y="213293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 rot="20295303">
                <a:off x="5999291" y="4175435"/>
                <a:ext cx="314325" cy="115888"/>
                <a:chOff x="3480" y="3456"/>
                <a:chExt cx="168" cy="48"/>
              </a:xfrm>
            </p:grpSpPr>
            <p:sp>
              <p:nvSpPr>
                <p:cNvPr id="21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 rot="1102600">
                <a:off x="6342715" y="2026761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83"/>
              <p:cNvSpPr>
                <a:spLocks noChangeArrowheads="1"/>
              </p:cNvSpPr>
              <p:nvPr/>
            </p:nvSpPr>
            <p:spPr bwMode="auto">
              <a:xfrm rot="1097517">
                <a:off x="6217229" y="4332729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 rot="3636805">
                <a:off x="6759737" y="3150476"/>
                <a:ext cx="269875" cy="11588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6588471" y="3484488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0"/>
              <p:cNvSpPr>
                <a:spLocks/>
              </p:cNvSpPr>
              <p:nvPr/>
            </p:nvSpPr>
            <p:spPr bwMode="auto">
              <a:xfrm rot="20486764">
                <a:off x="6774807" y="3361649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9"/>
              <p:cNvSpPr>
                <a:spLocks noChangeArrowheads="1"/>
              </p:cNvSpPr>
              <p:nvPr/>
            </p:nvSpPr>
            <p:spPr bwMode="auto">
              <a:xfrm rot="6773669">
                <a:off x="6393758" y="3616034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/>
              <p:cNvSpPr>
                <a:spLocks/>
              </p:cNvSpPr>
              <p:nvPr/>
            </p:nvSpPr>
            <p:spPr bwMode="auto">
              <a:xfrm rot="14039165">
                <a:off x="6034529" y="2106328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 rot="1102600">
                <a:off x="6867076" y="2400618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 rot="1102600">
                <a:off x="6944902" y="2695336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39"/>
              <p:cNvGrpSpPr>
                <a:grpSpLocks/>
              </p:cNvGrpSpPr>
              <p:nvPr/>
            </p:nvGrpSpPr>
            <p:grpSpPr bwMode="auto">
              <a:xfrm rot="20208926">
                <a:off x="6733278" y="3514827"/>
                <a:ext cx="314325" cy="115888"/>
                <a:chOff x="3480" y="3456"/>
                <a:chExt cx="168" cy="48"/>
              </a:xfrm>
            </p:grpSpPr>
            <p:sp>
              <p:nvSpPr>
                <p:cNvPr id="33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9"/>
              <p:cNvGrpSpPr>
                <a:grpSpLocks/>
              </p:cNvGrpSpPr>
              <p:nvPr/>
            </p:nvGrpSpPr>
            <p:grpSpPr bwMode="auto">
              <a:xfrm rot="315620">
                <a:off x="5905206" y="2011435"/>
                <a:ext cx="314325" cy="115888"/>
                <a:chOff x="3480" y="3456"/>
                <a:chExt cx="168" cy="48"/>
              </a:xfrm>
            </p:grpSpPr>
            <p:sp>
              <p:nvSpPr>
                <p:cNvPr id="36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" name="Freeform 90"/>
              <p:cNvSpPr>
                <a:spLocks/>
              </p:cNvSpPr>
              <p:nvPr/>
            </p:nvSpPr>
            <p:spPr bwMode="auto">
              <a:xfrm rot="10800000">
                <a:off x="6596409" y="235482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0"/>
              <p:cNvSpPr>
                <a:spLocks/>
              </p:cNvSpPr>
              <p:nvPr/>
            </p:nvSpPr>
            <p:spPr bwMode="auto">
              <a:xfrm rot="3482676">
                <a:off x="6847708" y="3063111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 rot="9210081">
                <a:off x="6564397" y="3708232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auto">
              <a:xfrm rot="6954616">
                <a:off x="6087129" y="3715816"/>
                <a:ext cx="231775" cy="90488"/>
              </a:xfrm>
              <a:prstGeom prst="ellipse">
                <a:avLst/>
              </a:prstGeom>
              <a:solidFill>
                <a:srgbClr val="8E43D9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83"/>
              <p:cNvSpPr>
                <a:spLocks noChangeArrowheads="1"/>
              </p:cNvSpPr>
              <p:nvPr/>
            </p:nvSpPr>
            <p:spPr bwMode="auto">
              <a:xfrm rot="1097517">
                <a:off x="6682211" y="339573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3" name="Oval 83"/>
              <p:cNvSpPr>
                <a:spLocks noChangeArrowheads="1"/>
              </p:cNvSpPr>
              <p:nvPr/>
            </p:nvSpPr>
            <p:spPr bwMode="auto">
              <a:xfrm rot="1097517">
                <a:off x="6238396" y="402364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4" name="Freeform 113"/>
              <p:cNvSpPr>
                <a:spLocks/>
              </p:cNvSpPr>
              <p:nvPr/>
            </p:nvSpPr>
            <p:spPr bwMode="auto">
              <a:xfrm rot="3470894">
                <a:off x="5444185" y="2185689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5" name="Group 148"/>
              <p:cNvGrpSpPr>
                <a:grpSpLocks/>
              </p:cNvGrpSpPr>
              <p:nvPr/>
            </p:nvGrpSpPr>
            <p:grpSpPr bwMode="auto">
              <a:xfrm rot="1067924">
                <a:off x="5962259" y="3602216"/>
                <a:ext cx="144877" cy="251292"/>
                <a:chOff x="4440" y="2520"/>
                <a:chExt cx="108" cy="192"/>
              </a:xfrm>
            </p:grpSpPr>
            <p:sp>
              <p:nvSpPr>
                <p:cNvPr id="4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7" name="Oval 68"/>
              <p:cNvSpPr>
                <a:spLocks noChangeArrowheads="1"/>
              </p:cNvSpPr>
              <p:nvPr/>
            </p:nvSpPr>
            <p:spPr bwMode="auto">
              <a:xfrm>
                <a:off x="6156102" y="3917211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83"/>
              <p:cNvSpPr>
                <a:spLocks noChangeArrowheads="1"/>
              </p:cNvSpPr>
              <p:nvPr/>
            </p:nvSpPr>
            <p:spPr bwMode="auto">
              <a:xfrm>
                <a:off x="6542434" y="211332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2" name="Oval 83"/>
              <p:cNvSpPr>
                <a:spLocks noChangeArrowheads="1"/>
              </p:cNvSpPr>
              <p:nvPr/>
            </p:nvSpPr>
            <p:spPr bwMode="auto">
              <a:xfrm>
                <a:off x="6718649" y="252752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3" name="Oval 68"/>
              <p:cNvSpPr>
                <a:spLocks noChangeArrowheads="1"/>
              </p:cNvSpPr>
              <p:nvPr/>
            </p:nvSpPr>
            <p:spPr bwMode="auto">
              <a:xfrm>
                <a:off x="6804186" y="2225718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68"/>
              <p:cNvSpPr>
                <a:spLocks noChangeArrowheads="1"/>
              </p:cNvSpPr>
              <p:nvPr/>
            </p:nvSpPr>
            <p:spPr bwMode="auto">
              <a:xfrm>
                <a:off x="5669815" y="2077993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68"/>
              <p:cNvSpPr>
                <a:spLocks noChangeArrowheads="1"/>
              </p:cNvSpPr>
              <p:nvPr/>
            </p:nvSpPr>
            <p:spPr bwMode="auto">
              <a:xfrm>
                <a:off x="5444745" y="2411634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68"/>
              <p:cNvSpPr>
                <a:spLocks noChangeArrowheads="1"/>
              </p:cNvSpPr>
              <p:nvPr/>
            </p:nvSpPr>
            <p:spPr bwMode="auto">
              <a:xfrm>
                <a:off x="6758336" y="325033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 rot="1097517">
                <a:off x="7081517" y="297357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5" name="Group 148"/>
              <p:cNvGrpSpPr>
                <a:grpSpLocks/>
              </p:cNvGrpSpPr>
              <p:nvPr/>
            </p:nvGrpSpPr>
            <p:grpSpPr bwMode="auto">
              <a:xfrm>
                <a:off x="6759924" y="2745774"/>
                <a:ext cx="171450" cy="304800"/>
                <a:chOff x="4440" y="2520"/>
                <a:chExt cx="108" cy="192"/>
              </a:xfrm>
            </p:grpSpPr>
            <p:sp>
              <p:nvSpPr>
                <p:cNvPr id="72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3" name="Oval 83"/>
              <p:cNvSpPr>
                <a:spLocks noChangeArrowheads="1"/>
              </p:cNvSpPr>
              <p:nvPr/>
            </p:nvSpPr>
            <p:spPr bwMode="auto">
              <a:xfrm>
                <a:off x="7042718" y="258149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5489989" y="230368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6" name="Oval 26"/>
              <p:cNvSpPr>
                <a:spLocks noChangeArrowheads="1"/>
              </p:cNvSpPr>
              <p:nvPr/>
            </p:nvSpPr>
            <p:spPr bwMode="auto">
              <a:xfrm rot="3227012">
                <a:off x="5951299" y="4418889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68"/>
              <p:cNvSpPr>
                <a:spLocks noChangeArrowheads="1"/>
              </p:cNvSpPr>
              <p:nvPr/>
            </p:nvSpPr>
            <p:spPr bwMode="auto">
              <a:xfrm>
                <a:off x="6006811" y="486886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83"/>
              <p:cNvSpPr>
                <a:spLocks noChangeArrowheads="1"/>
              </p:cNvSpPr>
              <p:nvPr/>
            </p:nvSpPr>
            <p:spPr bwMode="auto">
              <a:xfrm>
                <a:off x="6518357" y="226760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0" name="Oval 83"/>
              <p:cNvSpPr>
                <a:spLocks noChangeArrowheads="1"/>
              </p:cNvSpPr>
              <p:nvPr/>
            </p:nvSpPr>
            <p:spPr bwMode="auto">
              <a:xfrm>
                <a:off x="6759924" y="265687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1" name="Oval 68"/>
              <p:cNvSpPr>
                <a:spLocks noChangeArrowheads="1"/>
              </p:cNvSpPr>
              <p:nvPr/>
            </p:nvSpPr>
            <p:spPr bwMode="auto">
              <a:xfrm>
                <a:off x="6292486" y="199743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83"/>
              <p:cNvSpPr>
                <a:spLocks noChangeArrowheads="1"/>
              </p:cNvSpPr>
              <p:nvPr/>
            </p:nvSpPr>
            <p:spPr bwMode="auto">
              <a:xfrm>
                <a:off x="6083011" y="429551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 rot="6869517">
                <a:off x="6152695" y="371516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8" name="Group 148"/>
              <p:cNvGrpSpPr>
                <a:grpSpLocks/>
              </p:cNvGrpSpPr>
              <p:nvPr/>
            </p:nvGrpSpPr>
            <p:grpSpPr bwMode="auto">
              <a:xfrm>
                <a:off x="5962361" y="3860061"/>
                <a:ext cx="171450" cy="304800"/>
                <a:chOff x="4440" y="2520"/>
                <a:chExt cx="108" cy="192"/>
              </a:xfrm>
            </p:grpSpPr>
            <p:sp>
              <p:nvSpPr>
                <p:cNvPr id="9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7" name="Oval 83"/>
              <p:cNvSpPr>
                <a:spLocks noChangeArrowheads="1"/>
              </p:cNvSpPr>
              <p:nvPr/>
            </p:nvSpPr>
            <p:spPr bwMode="auto">
              <a:xfrm>
                <a:off x="5930621" y="4984750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grpSp>
            <p:nvGrpSpPr>
              <p:cNvPr id="66" name="Group 39"/>
              <p:cNvGrpSpPr>
                <a:grpSpLocks/>
              </p:cNvGrpSpPr>
              <p:nvPr/>
            </p:nvGrpSpPr>
            <p:grpSpPr bwMode="auto">
              <a:xfrm rot="3721171">
                <a:off x="6505184" y="2139792"/>
                <a:ext cx="314325" cy="115888"/>
                <a:chOff x="3480" y="3456"/>
                <a:chExt cx="168" cy="48"/>
              </a:xfrm>
            </p:grpSpPr>
            <p:sp>
              <p:nvSpPr>
                <p:cNvPr id="59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" name="Oval 83"/>
              <p:cNvSpPr>
                <a:spLocks noChangeArrowheads="1"/>
              </p:cNvSpPr>
              <p:nvPr/>
            </p:nvSpPr>
            <p:spPr bwMode="auto">
              <a:xfrm>
                <a:off x="6149040" y="440346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1" name="Oval 26"/>
              <p:cNvSpPr>
                <a:spLocks noChangeArrowheads="1"/>
              </p:cNvSpPr>
              <p:nvPr/>
            </p:nvSpPr>
            <p:spPr bwMode="auto">
              <a:xfrm rot="3227012">
                <a:off x="6087263" y="4940584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 rot="3227012">
                <a:off x="6061863" y="5056695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1"/>
              <p:cNvSpPr>
                <a:spLocks/>
              </p:cNvSpPr>
              <p:nvPr/>
            </p:nvSpPr>
            <p:spPr bwMode="auto">
              <a:xfrm>
                <a:off x="6277480" y="4940386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0"/>
              <p:cNvSpPr>
                <a:spLocks/>
              </p:cNvSpPr>
              <p:nvPr/>
            </p:nvSpPr>
            <p:spPr bwMode="auto">
              <a:xfrm rot="20486764">
                <a:off x="6038044" y="520723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83"/>
              <p:cNvSpPr>
                <a:spLocks noChangeArrowheads="1"/>
              </p:cNvSpPr>
              <p:nvPr/>
            </p:nvSpPr>
            <p:spPr bwMode="auto">
              <a:xfrm>
                <a:off x="6023162" y="5045914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 rot="9210081">
                <a:off x="5941434" y="5182065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83"/>
              <p:cNvSpPr>
                <a:spLocks noChangeArrowheads="1"/>
              </p:cNvSpPr>
              <p:nvPr/>
            </p:nvSpPr>
            <p:spPr bwMode="auto">
              <a:xfrm>
                <a:off x="6224416" y="527399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8" name="Oval 68"/>
              <p:cNvSpPr>
                <a:spLocks noChangeArrowheads="1"/>
              </p:cNvSpPr>
              <p:nvPr/>
            </p:nvSpPr>
            <p:spPr bwMode="auto">
              <a:xfrm>
                <a:off x="5920852" y="5095920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Workflows for Biologists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 of interest:</a:t>
            </a:r>
          </a:p>
          <a:p>
            <a:pPr lvl="1"/>
            <a:r>
              <a:rPr lang="en-US" dirty="0" smtClean="0"/>
              <a:t>Wilson et al. 2014. Best </a:t>
            </a:r>
            <a:r>
              <a:rPr lang="en-US" dirty="0" err="1" smtClean="0"/>
              <a:t>practises</a:t>
            </a:r>
            <a:r>
              <a:rPr lang="en-US" dirty="0" smtClean="0"/>
              <a:t> for Computing.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</a:t>
            </a:r>
          </a:p>
          <a:p>
            <a:pPr lvl="1"/>
            <a:r>
              <a:rPr lang="en-US" dirty="0" smtClean="0"/>
              <a:t>Nobel 2009. Organizing Computational Biology Projects. 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</a:t>
            </a:r>
          </a:p>
          <a:p>
            <a:pPr lvl="1"/>
            <a:r>
              <a:rPr lang="en-US" dirty="0" err="1" smtClean="0"/>
              <a:t>Sandve</a:t>
            </a:r>
            <a:r>
              <a:rPr lang="en-US" dirty="0" smtClean="0"/>
              <a:t> et al. 2013. Ten simple rules for reproducible computational research. 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Biology.</a:t>
            </a:r>
            <a:endParaRPr lang="en-US" i="1" dirty="0"/>
          </a:p>
          <a:p>
            <a:pPr lvl="4"/>
            <a:r>
              <a:rPr lang="en-US" i="1" dirty="0" smtClean="0"/>
              <a:t>All of these references are posted in our </a:t>
            </a:r>
            <a:r>
              <a:rPr lang="en-US" i="1" dirty="0" err="1" smtClean="0"/>
              <a:t>Mendeley</a:t>
            </a:r>
            <a:r>
              <a:rPr lang="en-US" i="1" dirty="0" smtClean="0"/>
              <a:t> 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41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Do the Best Job You Can with Analysis 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and </a:t>
            </a:r>
            <a:r>
              <a:rPr lang="en-US" dirty="0"/>
              <a:t>a</a:t>
            </a:r>
            <a:r>
              <a:rPr lang="en-US" dirty="0" smtClean="0"/>
              <a:t>void paper retraction)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73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Adopt a systematic, iterative exploration of parameter space.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towards an optimized, seamless workflow.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i="1" dirty="0" smtClean="0"/>
              <a:t>reproducibility check-points.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computing notes just as you would experimental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your part:  cultivate a shared responsibility for reproducibility of results and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6731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Exactly what you tell the computer to execute the analysis</a:t>
            </a:r>
          </a:p>
          <a:p>
            <a:r>
              <a:rPr lang="en-US" dirty="0" smtClean="0"/>
              <a:t>Each optimized step in a computing analysis</a:t>
            </a:r>
          </a:p>
          <a:p>
            <a:pPr lvl="1"/>
            <a:r>
              <a:rPr lang="en-US" dirty="0" smtClean="0"/>
              <a:t> Verbatim scripts that were executed</a:t>
            </a:r>
          </a:p>
          <a:p>
            <a:pPr lvl="1"/>
            <a:r>
              <a:rPr lang="en-US" dirty="0" smtClean="0"/>
              <a:t>Annotated:</a:t>
            </a:r>
          </a:p>
          <a:p>
            <a:pPr lvl="2"/>
            <a:r>
              <a:rPr lang="en-US" dirty="0" smtClean="0"/>
              <a:t>Software versions used</a:t>
            </a:r>
          </a:p>
          <a:p>
            <a:pPr lvl="2"/>
            <a:r>
              <a:rPr lang="en-US" dirty="0" smtClean="0"/>
              <a:t>Description of what the software is doing/goal of that step</a:t>
            </a:r>
          </a:p>
          <a:p>
            <a:pPr lvl="2"/>
            <a:r>
              <a:rPr lang="en-US" dirty="0" smtClean="0"/>
              <a:t>Brief notes on deviations from default options</a:t>
            </a:r>
          </a:p>
          <a:p>
            <a:r>
              <a:rPr lang="en-US" dirty="0" smtClean="0"/>
              <a:t>Workflows can include different software (e.g., </a:t>
            </a:r>
            <a:r>
              <a:rPr lang="en-US" dirty="0" err="1" smtClean="0"/>
              <a:t>PANDAseq</a:t>
            </a:r>
            <a:r>
              <a:rPr lang="en-US" dirty="0" smtClean="0"/>
              <a:t> to QIIME to R), and should also include all “formatting steps” needed to move between tools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6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Workflows should be mindlessly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2" y="1600200"/>
            <a:ext cx="838936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Peanut Butter and Jelly Robot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leBEFaVHllE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346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Explorations in Data Analyses for Metagenomic Advances in Microbial Ecology</vt:lpstr>
      <vt:lpstr>Review</vt:lpstr>
      <vt:lpstr>Questions from yesterday?</vt:lpstr>
      <vt:lpstr>Computing Workflows for Biologists</vt:lpstr>
      <vt:lpstr>How to Do the Best Job You Can with Analysis  (and avoid paper retraction)</vt:lpstr>
      <vt:lpstr>Workflow</vt:lpstr>
      <vt:lpstr>Workflows should be mindlessly complete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Analyses for Metagenomic Advances in Microbial Ecology</dc:title>
  <dc:creator>Ashley Shade</dc:creator>
  <cp:lastModifiedBy>Ashley Shade</cp:lastModifiedBy>
  <cp:revision>63</cp:revision>
  <dcterms:created xsi:type="dcterms:W3CDTF">2014-08-12T23:38:17Z</dcterms:created>
  <dcterms:modified xsi:type="dcterms:W3CDTF">2015-04-24T15:56:04Z</dcterms:modified>
</cp:coreProperties>
</file>