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28" autoAdjust="0"/>
  </p:normalViewPr>
  <p:slideViewPr>
    <p:cSldViewPr snapToGrid="0" snapToObjects="1">
      <p:cViewPr varScale="1">
        <p:scale>
          <a:sx n="83" d="100"/>
          <a:sy n="83" d="100"/>
        </p:scale>
        <p:origin x="-11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E8B2A-445B-914C-87F6-C3C509058A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161" y="2218426"/>
            <a:ext cx="5619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Informative Video!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=tuD-ST5B3QA&amp;noredirect=1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6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64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Naming Samples Other Stories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832" y="1380828"/>
            <a:ext cx="79735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of a 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smtClean="0"/>
              <a:t>good name</a:t>
            </a:r>
          </a:p>
          <a:p>
            <a:r>
              <a:rPr lang="en-US" sz="2800" dirty="0" smtClean="0"/>
              <a:t>20_A_T1_R1  (translation : subject 20, treatment A, </a:t>
            </a:r>
            <a:r>
              <a:rPr lang="en-US" sz="2800" dirty="0" err="1" smtClean="0"/>
              <a:t>timepoint</a:t>
            </a:r>
            <a:r>
              <a:rPr lang="en-US" sz="2800" dirty="0" smtClean="0"/>
              <a:t> 1, rep1  )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: A bad name</a:t>
            </a:r>
          </a:p>
          <a:p>
            <a:r>
              <a:rPr lang="en-US" sz="2800" dirty="0" smtClean="0"/>
              <a:t>Ashley’s sample/A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: kind of bad names</a:t>
            </a:r>
          </a:p>
          <a:p>
            <a:r>
              <a:rPr lang="en-US" sz="2800" dirty="0" smtClean="0"/>
              <a:t>ALS1, ALS2, ALS3….ALS10, ALS11</a:t>
            </a:r>
          </a:p>
          <a:p>
            <a:endParaRPr lang="en-US" sz="2800" dirty="0"/>
          </a:p>
          <a:p>
            <a:r>
              <a:rPr lang="en-US" sz="2800" dirty="0" smtClean="0"/>
              <a:t>Improved:</a:t>
            </a:r>
          </a:p>
          <a:p>
            <a:r>
              <a:rPr lang="en-US" sz="2800" dirty="0" smtClean="0"/>
              <a:t>ALS01, ALS02, ALS03…ALS10, ALS11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60" y="220860"/>
            <a:ext cx="7363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look at python syntax &amp; common arguments in QIIME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58836" y="2644170"/>
            <a:ext cx="7632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  <a:latin typeface="Andale Mono"/>
                <a:cs typeface="Andale Mono"/>
              </a:rPr>
              <a:t>filter_fasta.py</a:t>
            </a:r>
            <a:r>
              <a:rPr lang="en-US" sz="2400" b="1" dirty="0" smtClean="0">
                <a:latin typeface="Andale Mono"/>
                <a:cs typeface="Andale Mono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-</a:t>
            </a:r>
            <a:r>
              <a:rPr lang="en-US" sz="2400" b="1" dirty="0" err="1" smtClean="0">
                <a:solidFill>
                  <a:schemeClr val="accent2"/>
                </a:solidFill>
                <a:latin typeface="Andale Mono"/>
                <a:cs typeface="Andale Mono"/>
              </a:rPr>
              <a:t>f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ndale Mono"/>
                <a:cs typeface="Andale Mono"/>
              </a:rPr>
              <a:t>rep_set_aligned.fasta</a:t>
            </a:r>
            <a:r>
              <a:rPr lang="en-US" sz="2400" b="1" dirty="0" smtClean="0">
                <a:solidFill>
                  <a:schemeClr val="accent2"/>
                </a:solidFill>
                <a:latin typeface="Andale Mono"/>
                <a:cs typeface="Andale Mono"/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-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o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Andale Mono"/>
                <a:cs typeface="Andale Mono"/>
              </a:rPr>
              <a:t>non_chimeric_rep_set_aligned.fasta</a:t>
            </a:r>
            <a:r>
              <a:rPr lang="en-US" sz="2400" b="1" dirty="0" smtClean="0">
                <a:latin typeface="Andale Mono"/>
                <a:cs typeface="Andale Mono"/>
              </a:rPr>
              <a:t> -</a:t>
            </a:r>
            <a:r>
              <a:rPr lang="en-US" sz="2400" b="1" dirty="0" err="1" smtClean="0">
                <a:latin typeface="Andale Mono"/>
                <a:cs typeface="Andale Mono"/>
              </a:rPr>
              <a:t>s</a:t>
            </a:r>
            <a:r>
              <a:rPr lang="en-US" sz="2400" b="1" dirty="0" smtClean="0">
                <a:latin typeface="Andale Mono"/>
                <a:cs typeface="Andale Mono"/>
              </a:rPr>
              <a:t> </a:t>
            </a:r>
            <a:r>
              <a:rPr lang="en-US" sz="2400" b="1" dirty="0" err="1" smtClean="0">
                <a:latin typeface="Andale Mono"/>
                <a:cs typeface="Andale Mono"/>
              </a:rPr>
              <a:t>chimeric_seqs.txt</a:t>
            </a:r>
            <a:r>
              <a:rPr lang="en-US" sz="2400" b="1" dirty="0" smtClean="0">
                <a:latin typeface="Andale Mono"/>
                <a:cs typeface="Andale Mono"/>
              </a:rPr>
              <a:t> -</a:t>
            </a:r>
            <a:r>
              <a:rPr lang="en-US" sz="2400" b="1" dirty="0" err="1" smtClean="0">
                <a:latin typeface="Andale Mono"/>
                <a:cs typeface="Andale Mono"/>
              </a:rPr>
              <a:t>n</a:t>
            </a:r>
            <a:endParaRPr lang="en-US" sz="2400" b="1" dirty="0" smtClean="0">
              <a:latin typeface="Andale Mono"/>
              <a:cs typeface="Andale Mono"/>
            </a:endParaRP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2974" y="1905506"/>
            <a:ext cx="15503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8869" y="1905506"/>
            <a:ext cx="10261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57" y="3244334"/>
            <a:ext cx="1198165" cy="369332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874153"/>
            <a:ext cx="377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 arguments, specific to the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667" y="4488336"/>
            <a:ext cx="5448665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Other common QIIME arguments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m</a:t>
            </a:r>
            <a:r>
              <a:rPr lang="en-US" sz="2000" b="1" dirty="0" smtClean="0"/>
              <a:t> </a:t>
            </a:r>
            <a:r>
              <a:rPr lang="en-US" sz="2000" dirty="0" smtClean="0"/>
              <a:t>analysis method, metric (sometimes map file)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t</a:t>
            </a:r>
            <a:r>
              <a:rPr lang="en-US" sz="2000" b="1" dirty="0" smtClean="0"/>
              <a:t> </a:t>
            </a:r>
            <a:r>
              <a:rPr lang="en-US" sz="2000" dirty="0" smtClean="0"/>
              <a:t>tree file</a:t>
            </a:r>
          </a:p>
          <a:p>
            <a:r>
              <a:rPr lang="en-US" sz="2000" b="1" dirty="0" smtClean="0"/>
              <a:t>-a </a:t>
            </a:r>
            <a:r>
              <a:rPr lang="en-US" sz="2000" dirty="0" smtClean="0"/>
              <a:t>alignment template file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v</a:t>
            </a:r>
            <a:r>
              <a:rPr lang="en-US" sz="2000" b="1" dirty="0" smtClean="0"/>
              <a:t> </a:t>
            </a:r>
            <a:r>
              <a:rPr lang="en-US" sz="2000" dirty="0" smtClean="0"/>
              <a:t>verbose = good for troubleshooting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h</a:t>
            </a:r>
            <a:r>
              <a:rPr lang="en-US" sz="2000" b="1" dirty="0" smtClean="0"/>
              <a:t> help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f</a:t>
            </a:r>
            <a:r>
              <a:rPr lang="en-US" sz="2000" b="1" dirty="0" smtClean="0"/>
              <a:t> </a:t>
            </a:r>
            <a:r>
              <a:rPr lang="en-US" sz="2000" dirty="0" smtClean="0"/>
              <a:t>force overwrite of an existing directory</a:t>
            </a:r>
            <a:endParaRPr lang="en-US" sz="2000" b="1" dirty="0" smtClean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5400000">
            <a:off x="6766153" y="2448370"/>
            <a:ext cx="369332" cy="22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3090872" y="2386898"/>
            <a:ext cx="369333" cy="145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241622" y="3244334"/>
            <a:ext cx="31721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rot="16200000" flipV="1">
            <a:off x="5843423" y="3255724"/>
            <a:ext cx="260487" cy="976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our loftiest goals for EDAMAME?</a:t>
            </a:r>
          </a:p>
          <a:p>
            <a:r>
              <a:rPr lang="en-US" dirty="0" smtClean="0"/>
              <a:t>What </a:t>
            </a:r>
            <a:r>
              <a:rPr lang="en-US" dirty="0"/>
              <a:t>is a microbial community? </a:t>
            </a:r>
          </a:p>
          <a:p>
            <a:r>
              <a:rPr lang="en-US" dirty="0"/>
              <a:t>Traits of microbial communities</a:t>
            </a:r>
          </a:p>
          <a:p>
            <a:r>
              <a:rPr lang="en-US" dirty="0"/>
              <a:t>The "OTU"</a:t>
            </a:r>
          </a:p>
          <a:p>
            <a:r>
              <a:rPr lang="en-US" dirty="0"/>
              <a:t>How does </a:t>
            </a:r>
            <a:r>
              <a:rPr lang="en-US" dirty="0" err="1" smtClean="0"/>
              <a:t>Illumina</a:t>
            </a:r>
            <a:r>
              <a:rPr lang="en-US" dirty="0" smtClean="0"/>
              <a:t> sequencing </a:t>
            </a:r>
            <a:r>
              <a:rPr lang="en-US" dirty="0"/>
              <a:t>work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Burning Questions in microbial ecology?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Exploration:  describing patterns, understanding diversity, discovery (e.g., rare biosphere, dark matter)</a:t>
            </a:r>
          </a:p>
          <a:p>
            <a:r>
              <a:rPr lang="en-US" dirty="0"/>
              <a:t>C</a:t>
            </a:r>
            <a:r>
              <a:rPr lang="en-US" dirty="0" smtClean="0"/>
              <a:t>ommunity structure – function relationships</a:t>
            </a:r>
          </a:p>
          <a:p>
            <a:r>
              <a:rPr lang="en-US" dirty="0" smtClean="0"/>
              <a:t>Sequencing SOP – active area of research.  How can we use this technology to answer our burning questions?</a:t>
            </a:r>
          </a:p>
          <a:p>
            <a:r>
              <a:rPr lang="en-US" dirty="0" smtClean="0"/>
              <a:t>Host – microbe relationships</a:t>
            </a:r>
          </a:p>
          <a:p>
            <a:r>
              <a:rPr lang="en-US" dirty="0" smtClean="0"/>
              <a:t>…many more!</a:t>
            </a:r>
          </a:p>
        </p:txBody>
      </p:sp>
    </p:spTree>
    <p:extLst>
      <p:ext uri="{BB962C8B-B14F-4D97-AF65-F5344CB8AC3E}">
        <p14:creationId xmlns:p14="http://schemas.microsoft.com/office/powerpoint/2010/main" val="222113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audacious in the face of analyses!  </a:t>
            </a:r>
            <a:endParaRPr lang="en-US" dirty="0" smtClean="0"/>
          </a:p>
          <a:p>
            <a:pPr lvl="1" fontAlgn="base"/>
            <a:r>
              <a:rPr lang="en-US" dirty="0" smtClean="0"/>
              <a:t>Analysis is hard.  Have no fear.  It is completely normal to struggle.</a:t>
            </a:r>
          </a:p>
          <a:p>
            <a:pPr lvl="1" fontAlgn="base"/>
            <a:r>
              <a:rPr lang="en-US" dirty="0" smtClean="0"/>
              <a:t>Understand the problem in the pipeline /where the workflow was breaking down</a:t>
            </a:r>
          </a:p>
          <a:p>
            <a:pPr lvl="1" fontAlgn="base"/>
            <a:r>
              <a:rPr lang="en-US" dirty="0" smtClean="0"/>
              <a:t>Be able to find </a:t>
            </a:r>
            <a:r>
              <a:rPr lang="en-US" dirty="0"/>
              <a:t>resources to fix </a:t>
            </a:r>
            <a:r>
              <a:rPr lang="en-US" dirty="0" smtClean="0"/>
              <a:t>problems</a:t>
            </a:r>
          </a:p>
          <a:p>
            <a:pPr lvl="1" fontAlgn="base"/>
            <a:r>
              <a:rPr lang="en-US" dirty="0" smtClean="0"/>
              <a:t>Where to find help and </a:t>
            </a:r>
            <a:r>
              <a:rPr lang="en-US" dirty="0"/>
              <a:t>h</a:t>
            </a:r>
            <a:r>
              <a:rPr lang="en-US" dirty="0" smtClean="0"/>
              <a:t>ow to ask for help optimally </a:t>
            </a:r>
          </a:p>
          <a:p>
            <a:pPr lvl="1" fontAlgn="base"/>
            <a:r>
              <a:rPr lang="en-US" dirty="0" smtClean="0"/>
              <a:t>Learn </a:t>
            </a:r>
            <a:r>
              <a:rPr lang="en-US" dirty="0"/>
              <a:t>how to critique and test others’ analyses pipelines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5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microbial community? </a:t>
            </a:r>
            <a:endParaRPr lang="en-US" dirty="0"/>
          </a:p>
        </p:txBody>
      </p:sp>
      <p:grpSp>
        <p:nvGrpSpPr>
          <p:cNvPr id="106" name="Group 175"/>
          <p:cNvGrpSpPr>
            <a:grpSpLocks/>
          </p:cNvGrpSpPr>
          <p:nvPr/>
        </p:nvGrpSpPr>
        <p:grpSpPr bwMode="auto">
          <a:xfrm>
            <a:off x="6578315" y="2305138"/>
            <a:ext cx="1439864" cy="811213"/>
            <a:chOff x="4240" y="1312"/>
            <a:chExt cx="907" cy="511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4480" y="1560"/>
              <a:ext cx="384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40"/>
                </a:cxn>
                <a:cxn ang="0">
                  <a:pos x="384" y="144"/>
                </a:cxn>
              </a:cxnLst>
              <a:rect l="0" t="0" r="r" b="b"/>
              <a:pathLst>
                <a:path w="384" h="263">
                  <a:moveTo>
                    <a:pt x="0" y="0"/>
                  </a:moveTo>
                  <a:cubicBezTo>
                    <a:pt x="16" y="108"/>
                    <a:pt x="32" y="216"/>
                    <a:pt x="96" y="240"/>
                  </a:cubicBezTo>
                  <a:cubicBezTo>
                    <a:pt x="159" y="263"/>
                    <a:pt x="271" y="203"/>
                    <a:pt x="384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Text Box 96"/>
            <p:cNvSpPr txBox="1">
              <a:spLocks noChangeArrowheads="1"/>
            </p:cNvSpPr>
            <p:nvPr/>
          </p:nvSpPr>
          <p:spPr bwMode="auto">
            <a:xfrm>
              <a:off x="4240" y="1312"/>
              <a:ext cx="3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CH</a:t>
              </a:r>
              <a:r>
                <a:rPr lang="en-US" sz="1800" baseline="-25000">
                  <a:latin typeface="Book Antiqua" charset="0"/>
                </a:rPr>
                <a:t>4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09" name="Text Box 97"/>
            <p:cNvSpPr txBox="1">
              <a:spLocks noChangeArrowheads="1"/>
            </p:cNvSpPr>
            <p:nvPr/>
          </p:nvSpPr>
          <p:spPr bwMode="auto">
            <a:xfrm>
              <a:off x="4768" y="1504"/>
              <a:ext cx="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</p:grp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4586004" y="1741581"/>
            <a:ext cx="1768477" cy="1241428"/>
            <a:chOff x="2985" y="957"/>
            <a:chExt cx="1114" cy="782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3120" y="1488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 rot="20022151">
              <a:off x="3264" y="134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 rot="2981377">
              <a:off x="3303" y="1497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3435" y="1211"/>
              <a:ext cx="96" cy="52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288"/>
                </a:cxn>
                <a:cxn ang="0">
                  <a:pos x="96" y="528"/>
                </a:cxn>
              </a:cxnLst>
              <a:rect l="0" t="0" r="r" b="b"/>
              <a:pathLst>
                <a:path w="96" h="528">
                  <a:moveTo>
                    <a:pt x="96" y="0"/>
                  </a:moveTo>
                  <a:cubicBezTo>
                    <a:pt x="48" y="100"/>
                    <a:pt x="0" y="200"/>
                    <a:pt x="0" y="288"/>
                  </a:cubicBezTo>
                  <a:cubicBezTo>
                    <a:pt x="0" y="376"/>
                    <a:pt x="80" y="488"/>
                    <a:pt x="9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Text Box 111"/>
            <p:cNvSpPr txBox="1">
              <a:spLocks noChangeArrowheads="1"/>
            </p:cNvSpPr>
            <p:nvPr/>
          </p:nvSpPr>
          <p:spPr bwMode="auto">
            <a:xfrm>
              <a:off x="3456" y="957"/>
              <a:ext cx="6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6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12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6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3072" y="134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 rot="17481161">
              <a:off x="2976" y="1488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3168" y="1584"/>
              <a:ext cx="142" cy="12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79"/>
          <p:cNvGrpSpPr>
            <a:grpSpLocks/>
          </p:cNvGrpSpPr>
          <p:nvPr/>
        </p:nvGrpSpPr>
        <p:grpSpPr bwMode="auto">
          <a:xfrm>
            <a:off x="456910" y="1455048"/>
            <a:ext cx="8234363" cy="5029200"/>
            <a:chOff x="384" y="336"/>
            <a:chExt cx="5187" cy="3168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grpSp>
          <p:nvGrpSpPr>
            <p:cNvPr id="120" name="Group 9"/>
            <p:cNvGrpSpPr>
              <a:grpSpLocks/>
            </p:cNvGrpSpPr>
            <p:nvPr/>
          </p:nvGrpSpPr>
          <p:grpSpPr bwMode="auto">
            <a:xfrm>
              <a:off x="3443" y="1752"/>
              <a:ext cx="1716" cy="1156"/>
              <a:chOff x="3612" y="2880"/>
              <a:chExt cx="1716" cy="1156"/>
            </a:xfrm>
          </p:grpSpPr>
          <p:sp>
            <p:nvSpPr>
              <p:cNvPr id="219" name="Freeform 10"/>
              <p:cNvSpPr>
                <a:spLocks/>
              </p:cNvSpPr>
              <p:nvPr/>
            </p:nvSpPr>
            <p:spPr bwMode="auto">
              <a:xfrm>
                <a:off x="3998" y="2880"/>
                <a:ext cx="1330" cy="1156"/>
              </a:xfrm>
              <a:custGeom>
                <a:avLst/>
                <a:gdLst/>
                <a:ahLst/>
                <a:cxnLst>
                  <a:cxn ang="0">
                    <a:pos x="144" y="908"/>
                  </a:cxn>
                  <a:cxn ang="0">
                    <a:pos x="76" y="892"/>
                  </a:cxn>
                  <a:cxn ang="0">
                    <a:pos x="52" y="884"/>
                  </a:cxn>
                  <a:cxn ang="0">
                    <a:pos x="32" y="860"/>
                  </a:cxn>
                  <a:cxn ang="0">
                    <a:pos x="16" y="836"/>
                  </a:cxn>
                  <a:cxn ang="0">
                    <a:pos x="0" y="760"/>
                  </a:cxn>
                  <a:cxn ang="0">
                    <a:pos x="44" y="660"/>
                  </a:cxn>
                  <a:cxn ang="0">
                    <a:pos x="64" y="640"/>
                  </a:cxn>
                  <a:cxn ang="0">
                    <a:pos x="104" y="572"/>
                  </a:cxn>
                  <a:cxn ang="0">
                    <a:pos x="136" y="456"/>
                  </a:cxn>
                  <a:cxn ang="0">
                    <a:pos x="188" y="372"/>
                  </a:cxn>
                  <a:cxn ang="0">
                    <a:pos x="308" y="288"/>
                  </a:cxn>
                  <a:cxn ang="0">
                    <a:pos x="388" y="260"/>
                  </a:cxn>
                  <a:cxn ang="0">
                    <a:pos x="492" y="248"/>
                  </a:cxn>
                  <a:cxn ang="0">
                    <a:pos x="628" y="204"/>
                  </a:cxn>
                  <a:cxn ang="0">
                    <a:pos x="652" y="188"/>
                  </a:cxn>
                  <a:cxn ang="0">
                    <a:pos x="676" y="164"/>
                  </a:cxn>
                  <a:cxn ang="0">
                    <a:pos x="700" y="128"/>
                  </a:cxn>
                  <a:cxn ang="0">
                    <a:pos x="716" y="92"/>
                  </a:cxn>
                  <a:cxn ang="0">
                    <a:pos x="800" y="32"/>
                  </a:cxn>
                  <a:cxn ang="0">
                    <a:pos x="840" y="8"/>
                  </a:cxn>
                  <a:cxn ang="0">
                    <a:pos x="872" y="0"/>
                  </a:cxn>
                  <a:cxn ang="0">
                    <a:pos x="1016" y="4"/>
                  </a:cxn>
                  <a:cxn ang="0">
                    <a:pos x="1056" y="8"/>
                  </a:cxn>
                  <a:cxn ang="0">
                    <a:pos x="1080" y="16"/>
                  </a:cxn>
                  <a:cxn ang="0">
                    <a:pos x="1116" y="48"/>
                  </a:cxn>
                  <a:cxn ang="0">
                    <a:pos x="1140" y="100"/>
                  </a:cxn>
                  <a:cxn ang="0">
                    <a:pos x="1160" y="172"/>
                  </a:cxn>
                  <a:cxn ang="0">
                    <a:pos x="1136" y="364"/>
                  </a:cxn>
                  <a:cxn ang="0">
                    <a:pos x="1048" y="572"/>
                  </a:cxn>
                  <a:cxn ang="0">
                    <a:pos x="1008" y="644"/>
                  </a:cxn>
                  <a:cxn ang="0">
                    <a:pos x="952" y="744"/>
                  </a:cxn>
                  <a:cxn ang="0">
                    <a:pos x="916" y="800"/>
                  </a:cxn>
                  <a:cxn ang="0">
                    <a:pos x="736" y="924"/>
                  </a:cxn>
                  <a:cxn ang="0">
                    <a:pos x="680" y="948"/>
                  </a:cxn>
                  <a:cxn ang="0">
                    <a:pos x="604" y="956"/>
                  </a:cxn>
                  <a:cxn ang="0">
                    <a:pos x="532" y="964"/>
                  </a:cxn>
                  <a:cxn ang="0">
                    <a:pos x="228" y="948"/>
                  </a:cxn>
                  <a:cxn ang="0">
                    <a:pos x="116" y="900"/>
                  </a:cxn>
                  <a:cxn ang="0">
                    <a:pos x="144" y="908"/>
                  </a:cxn>
                </a:cxnLst>
                <a:rect l="0" t="0" r="r" b="b"/>
                <a:pathLst>
                  <a:path w="1163" h="964">
                    <a:moveTo>
                      <a:pt x="144" y="908"/>
                    </a:moveTo>
                    <a:cubicBezTo>
                      <a:pt x="121" y="903"/>
                      <a:pt x="97" y="899"/>
                      <a:pt x="76" y="892"/>
                    </a:cubicBezTo>
                    <a:cubicBezTo>
                      <a:pt x="68" y="889"/>
                      <a:pt x="52" y="884"/>
                      <a:pt x="52" y="884"/>
                    </a:cubicBezTo>
                    <a:cubicBezTo>
                      <a:pt x="23" y="841"/>
                      <a:pt x="67" y="906"/>
                      <a:pt x="32" y="860"/>
                    </a:cubicBezTo>
                    <a:cubicBezTo>
                      <a:pt x="26" y="852"/>
                      <a:pt x="16" y="836"/>
                      <a:pt x="16" y="836"/>
                    </a:cubicBezTo>
                    <a:cubicBezTo>
                      <a:pt x="9" y="810"/>
                      <a:pt x="5" y="785"/>
                      <a:pt x="0" y="760"/>
                    </a:cubicBezTo>
                    <a:cubicBezTo>
                      <a:pt x="6" y="719"/>
                      <a:pt x="8" y="683"/>
                      <a:pt x="44" y="660"/>
                    </a:cubicBezTo>
                    <a:cubicBezTo>
                      <a:pt x="65" y="628"/>
                      <a:pt x="37" y="666"/>
                      <a:pt x="64" y="640"/>
                    </a:cubicBezTo>
                    <a:cubicBezTo>
                      <a:pt x="81" y="622"/>
                      <a:pt x="93" y="593"/>
                      <a:pt x="104" y="572"/>
                    </a:cubicBezTo>
                    <a:cubicBezTo>
                      <a:pt x="121" y="537"/>
                      <a:pt x="124" y="493"/>
                      <a:pt x="136" y="456"/>
                    </a:cubicBezTo>
                    <a:cubicBezTo>
                      <a:pt x="146" y="420"/>
                      <a:pt x="148" y="381"/>
                      <a:pt x="188" y="372"/>
                    </a:cubicBezTo>
                    <a:cubicBezTo>
                      <a:pt x="221" y="349"/>
                      <a:pt x="273" y="299"/>
                      <a:pt x="308" y="288"/>
                    </a:cubicBezTo>
                    <a:cubicBezTo>
                      <a:pt x="334" y="279"/>
                      <a:pt x="361" y="266"/>
                      <a:pt x="388" y="260"/>
                    </a:cubicBezTo>
                    <a:cubicBezTo>
                      <a:pt x="420" y="251"/>
                      <a:pt x="459" y="250"/>
                      <a:pt x="492" y="248"/>
                    </a:cubicBezTo>
                    <a:cubicBezTo>
                      <a:pt x="543" y="237"/>
                      <a:pt x="583" y="233"/>
                      <a:pt x="628" y="204"/>
                    </a:cubicBezTo>
                    <a:cubicBezTo>
                      <a:pt x="636" y="198"/>
                      <a:pt x="645" y="194"/>
                      <a:pt x="652" y="188"/>
                    </a:cubicBezTo>
                    <a:cubicBezTo>
                      <a:pt x="660" y="180"/>
                      <a:pt x="676" y="164"/>
                      <a:pt x="676" y="164"/>
                    </a:cubicBezTo>
                    <a:cubicBezTo>
                      <a:pt x="681" y="148"/>
                      <a:pt x="693" y="142"/>
                      <a:pt x="700" y="128"/>
                    </a:cubicBezTo>
                    <a:cubicBezTo>
                      <a:pt x="704" y="117"/>
                      <a:pt x="706" y="100"/>
                      <a:pt x="716" y="92"/>
                    </a:cubicBezTo>
                    <a:cubicBezTo>
                      <a:pt x="741" y="69"/>
                      <a:pt x="773" y="53"/>
                      <a:pt x="800" y="32"/>
                    </a:cubicBezTo>
                    <a:cubicBezTo>
                      <a:pt x="811" y="22"/>
                      <a:pt x="825" y="12"/>
                      <a:pt x="840" y="8"/>
                    </a:cubicBezTo>
                    <a:cubicBezTo>
                      <a:pt x="850" y="5"/>
                      <a:pt x="872" y="0"/>
                      <a:pt x="872" y="0"/>
                    </a:cubicBezTo>
                    <a:cubicBezTo>
                      <a:pt x="920" y="1"/>
                      <a:pt x="968" y="1"/>
                      <a:pt x="1016" y="4"/>
                    </a:cubicBezTo>
                    <a:cubicBezTo>
                      <a:pt x="1029" y="4"/>
                      <a:pt x="1042" y="5"/>
                      <a:pt x="1056" y="8"/>
                    </a:cubicBezTo>
                    <a:cubicBezTo>
                      <a:pt x="1064" y="9"/>
                      <a:pt x="1080" y="16"/>
                      <a:pt x="1080" y="16"/>
                    </a:cubicBezTo>
                    <a:cubicBezTo>
                      <a:pt x="1094" y="26"/>
                      <a:pt x="1106" y="33"/>
                      <a:pt x="1116" y="48"/>
                    </a:cubicBezTo>
                    <a:cubicBezTo>
                      <a:pt x="1120" y="67"/>
                      <a:pt x="1132" y="80"/>
                      <a:pt x="1140" y="100"/>
                    </a:cubicBezTo>
                    <a:cubicBezTo>
                      <a:pt x="1148" y="122"/>
                      <a:pt x="1154" y="148"/>
                      <a:pt x="1160" y="172"/>
                    </a:cubicBezTo>
                    <a:cubicBezTo>
                      <a:pt x="1158" y="226"/>
                      <a:pt x="1163" y="309"/>
                      <a:pt x="1136" y="364"/>
                    </a:cubicBezTo>
                    <a:cubicBezTo>
                      <a:pt x="1121" y="437"/>
                      <a:pt x="1081" y="505"/>
                      <a:pt x="1048" y="572"/>
                    </a:cubicBezTo>
                    <a:cubicBezTo>
                      <a:pt x="1035" y="596"/>
                      <a:pt x="1027" y="624"/>
                      <a:pt x="1008" y="644"/>
                    </a:cubicBezTo>
                    <a:cubicBezTo>
                      <a:pt x="996" y="683"/>
                      <a:pt x="975" y="710"/>
                      <a:pt x="952" y="744"/>
                    </a:cubicBezTo>
                    <a:cubicBezTo>
                      <a:pt x="939" y="761"/>
                      <a:pt x="931" y="784"/>
                      <a:pt x="916" y="800"/>
                    </a:cubicBezTo>
                    <a:cubicBezTo>
                      <a:pt x="867" y="848"/>
                      <a:pt x="802" y="901"/>
                      <a:pt x="736" y="924"/>
                    </a:cubicBezTo>
                    <a:cubicBezTo>
                      <a:pt x="716" y="930"/>
                      <a:pt x="699" y="943"/>
                      <a:pt x="680" y="948"/>
                    </a:cubicBezTo>
                    <a:cubicBezTo>
                      <a:pt x="650" y="955"/>
                      <a:pt x="641" y="952"/>
                      <a:pt x="604" y="956"/>
                    </a:cubicBezTo>
                    <a:cubicBezTo>
                      <a:pt x="579" y="958"/>
                      <a:pt x="532" y="964"/>
                      <a:pt x="532" y="964"/>
                    </a:cubicBezTo>
                    <a:cubicBezTo>
                      <a:pt x="398" y="961"/>
                      <a:pt x="336" y="960"/>
                      <a:pt x="228" y="948"/>
                    </a:cubicBezTo>
                    <a:cubicBezTo>
                      <a:pt x="193" y="939"/>
                      <a:pt x="141" y="925"/>
                      <a:pt x="116" y="900"/>
                    </a:cubicBezTo>
                    <a:lnTo>
                      <a:pt x="144" y="908"/>
                    </a:lnTo>
                    <a:close/>
                  </a:path>
                </a:pathLst>
              </a:custGeom>
              <a:solidFill>
                <a:srgbClr val="E7D3C7"/>
              </a:solidFill>
              <a:ln w="9525">
                <a:solidFill>
                  <a:srgbClr val="E7D3C7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"/>
              <p:cNvSpPr>
                <a:spLocks/>
              </p:cNvSpPr>
              <p:nvPr/>
            </p:nvSpPr>
            <p:spPr bwMode="auto">
              <a:xfrm>
                <a:off x="3612" y="3622"/>
                <a:ext cx="464" cy="346"/>
              </a:xfrm>
              <a:custGeom>
                <a:avLst/>
                <a:gdLst/>
                <a:ahLst/>
                <a:cxnLst>
                  <a:cxn ang="0">
                    <a:pos x="428" y="286"/>
                  </a:cxn>
                  <a:cxn ang="0">
                    <a:pos x="392" y="270"/>
                  </a:cxn>
                  <a:cxn ang="0">
                    <a:pos x="248" y="322"/>
                  </a:cxn>
                  <a:cxn ang="0">
                    <a:pos x="204" y="338"/>
                  </a:cxn>
                  <a:cxn ang="0">
                    <a:pos x="172" y="346"/>
                  </a:cxn>
                  <a:cxn ang="0">
                    <a:pos x="92" y="326"/>
                  </a:cxn>
                  <a:cxn ang="0">
                    <a:pos x="20" y="266"/>
                  </a:cxn>
                  <a:cxn ang="0">
                    <a:pos x="0" y="178"/>
                  </a:cxn>
                  <a:cxn ang="0">
                    <a:pos x="36" y="70"/>
                  </a:cxn>
                  <a:cxn ang="0">
                    <a:pos x="120" y="10"/>
                  </a:cxn>
                  <a:cxn ang="0">
                    <a:pos x="304" y="18"/>
                  </a:cxn>
                  <a:cxn ang="0">
                    <a:pos x="388" y="66"/>
                  </a:cxn>
                  <a:cxn ang="0">
                    <a:pos x="464" y="78"/>
                  </a:cxn>
                  <a:cxn ang="0">
                    <a:pos x="444" y="214"/>
                  </a:cxn>
                  <a:cxn ang="0">
                    <a:pos x="428" y="286"/>
                  </a:cxn>
                </a:cxnLst>
                <a:rect l="0" t="0" r="r" b="b"/>
                <a:pathLst>
                  <a:path w="464" h="346">
                    <a:moveTo>
                      <a:pt x="428" y="286"/>
                    </a:moveTo>
                    <a:cubicBezTo>
                      <a:pt x="417" y="278"/>
                      <a:pt x="392" y="270"/>
                      <a:pt x="392" y="270"/>
                    </a:cubicBezTo>
                    <a:cubicBezTo>
                      <a:pt x="339" y="277"/>
                      <a:pt x="296" y="303"/>
                      <a:pt x="248" y="322"/>
                    </a:cubicBezTo>
                    <a:cubicBezTo>
                      <a:pt x="233" y="327"/>
                      <a:pt x="219" y="333"/>
                      <a:pt x="204" y="338"/>
                    </a:cubicBezTo>
                    <a:cubicBezTo>
                      <a:pt x="193" y="340"/>
                      <a:pt x="172" y="346"/>
                      <a:pt x="172" y="346"/>
                    </a:cubicBezTo>
                    <a:cubicBezTo>
                      <a:pt x="144" y="341"/>
                      <a:pt x="118" y="332"/>
                      <a:pt x="92" y="326"/>
                    </a:cubicBezTo>
                    <a:cubicBezTo>
                      <a:pt x="66" y="309"/>
                      <a:pt x="32" y="295"/>
                      <a:pt x="20" y="266"/>
                    </a:cubicBezTo>
                    <a:cubicBezTo>
                      <a:pt x="7" y="237"/>
                      <a:pt x="9" y="206"/>
                      <a:pt x="0" y="178"/>
                    </a:cubicBezTo>
                    <a:cubicBezTo>
                      <a:pt x="2" y="140"/>
                      <a:pt x="1" y="93"/>
                      <a:pt x="36" y="70"/>
                    </a:cubicBezTo>
                    <a:cubicBezTo>
                      <a:pt x="46" y="53"/>
                      <a:pt x="100" y="16"/>
                      <a:pt x="120" y="10"/>
                    </a:cubicBezTo>
                    <a:cubicBezTo>
                      <a:pt x="195" y="11"/>
                      <a:pt x="243" y="0"/>
                      <a:pt x="304" y="18"/>
                    </a:cubicBezTo>
                    <a:cubicBezTo>
                      <a:pt x="335" y="26"/>
                      <a:pt x="358" y="56"/>
                      <a:pt x="388" y="66"/>
                    </a:cubicBezTo>
                    <a:cubicBezTo>
                      <a:pt x="428" y="79"/>
                      <a:pt x="403" y="73"/>
                      <a:pt x="464" y="78"/>
                    </a:cubicBezTo>
                    <a:cubicBezTo>
                      <a:pt x="452" y="122"/>
                      <a:pt x="450" y="168"/>
                      <a:pt x="444" y="214"/>
                    </a:cubicBezTo>
                    <a:cubicBezTo>
                      <a:pt x="440" y="238"/>
                      <a:pt x="428" y="260"/>
                      <a:pt x="428" y="286"/>
                    </a:cubicBezTo>
                    <a:close/>
                  </a:path>
                </a:pathLst>
              </a:custGeom>
              <a:solidFill>
                <a:srgbClr val="E7D3C7"/>
              </a:solidFill>
              <a:ln w="9525">
                <a:solidFill>
                  <a:srgbClr val="E7D3C7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" name="Freeform 12"/>
            <p:cNvSpPr>
              <a:spLocks/>
            </p:cNvSpPr>
            <p:nvPr/>
          </p:nvSpPr>
          <p:spPr bwMode="auto">
            <a:xfrm>
              <a:off x="4775" y="1608"/>
              <a:ext cx="180" cy="20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36" y="160"/>
                </a:cxn>
                <a:cxn ang="0">
                  <a:pos x="36" y="84"/>
                </a:cxn>
                <a:cxn ang="0">
                  <a:pos x="36" y="16"/>
                </a:cxn>
                <a:cxn ang="0">
                  <a:pos x="72" y="0"/>
                </a:cxn>
                <a:cxn ang="0">
                  <a:pos x="148" y="48"/>
                </a:cxn>
                <a:cxn ang="0">
                  <a:pos x="180" y="92"/>
                </a:cxn>
                <a:cxn ang="0">
                  <a:pos x="176" y="160"/>
                </a:cxn>
                <a:cxn ang="0">
                  <a:pos x="0" y="152"/>
                </a:cxn>
                <a:cxn ang="0">
                  <a:pos x="48" y="200"/>
                </a:cxn>
              </a:cxnLst>
              <a:rect l="0" t="0" r="r" b="b"/>
              <a:pathLst>
                <a:path w="180" h="200">
                  <a:moveTo>
                    <a:pt x="0" y="180"/>
                  </a:moveTo>
                  <a:cubicBezTo>
                    <a:pt x="13" y="175"/>
                    <a:pt x="36" y="160"/>
                    <a:pt x="36" y="160"/>
                  </a:cubicBezTo>
                  <a:cubicBezTo>
                    <a:pt x="45" y="132"/>
                    <a:pt x="45" y="113"/>
                    <a:pt x="36" y="84"/>
                  </a:cubicBezTo>
                  <a:cubicBezTo>
                    <a:pt x="33" y="63"/>
                    <a:pt x="27" y="36"/>
                    <a:pt x="36" y="16"/>
                  </a:cubicBezTo>
                  <a:cubicBezTo>
                    <a:pt x="40" y="3"/>
                    <a:pt x="72" y="0"/>
                    <a:pt x="72" y="0"/>
                  </a:cubicBezTo>
                  <a:cubicBezTo>
                    <a:pt x="102" y="10"/>
                    <a:pt x="121" y="30"/>
                    <a:pt x="148" y="48"/>
                  </a:cubicBezTo>
                  <a:cubicBezTo>
                    <a:pt x="159" y="65"/>
                    <a:pt x="173" y="71"/>
                    <a:pt x="180" y="92"/>
                  </a:cubicBezTo>
                  <a:cubicBezTo>
                    <a:pt x="175" y="151"/>
                    <a:pt x="176" y="129"/>
                    <a:pt x="176" y="160"/>
                  </a:cubicBezTo>
                  <a:lnTo>
                    <a:pt x="0" y="152"/>
                  </a:lnTo>
                  <a:lnTo>
                    <a:pt x="48" y="200"/>
                  </a:lnTo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 rot="1102600">
              <a:off x="3829" y="2391"/>
              <a:ext cx="113" cy="219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4469" y="194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4967" y="1752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4684" y="1825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 rot="3533757">
              <a:off x="3994" y="1813"/>
              <a:ext cx="294" cy="75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 rot="19101987">
              <a:off x="4103" y="2088"/>
              <a:ext cx="114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auto">
            <a:xfrm rot="5166377">
              <a:off x="3912" y="2270"/>
              <a:ext cx="146" cy="57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4007" y="2088"/>
              <a:ext cx="624" cy="448"/>
            </a:xfrm>
            <a:custGeom>
              <a:avLst/>
              <a:gdLst/>
              <a:ahLst/>
              <a:cxnLst>
                <a:cxn ang="0">
                  <a:pos x="46" y="384"/>
                </a:cxn>
                <a:cxn ang="0">
                  <a:pos x="50" y="328"/>
                </a:cxn>
                <a:cxn ang="0">
                  <a:pos x="54" y="252"/>
                </a:cxn>
                <a:cxn ang="0">
                  <a:pos x="78" y="180"/>
                </a:cxn>
                <a:cxn ang="0">
                  <a:pos x="90" y="136"/>
                </a:cxn>
                <a:cxn ang="0">
                  <a:pos x="102" y="124"/>
                </a:cxn>
                <a:cxn ang="0">
                  <a:pos x="126" y="88"/>
                </a:cxn>
                <a:cxn ang="0">
                  <a:pos x="254" y="24"/>
                </a:cxn>
                <a:cxn ang="0">
                  <a:pos x="298" y="8"/>
                </a:cxn>
                <a:cxn ang="0">
                  <a:pos x="330" y="0"/>
                </a:cxn>
                <a:cxn ang="0">
                  <a:pos x="422" y="12"/>
                </a:cxn>
                <a:cxn ang="0">
                  <a:pos x="518" y="8"/>
                </a:cxn>
                <a:cxn ang="0">
                  <a:pos x="574" y="84"/>
                </a:cxn>
                <a:cxn ang="0">
                  <a:pos x="370" y="264"/>
                </a:cxn>
                <a:cxn ang="0">
                  <a:pos x="266" y="300"/>
                </a:cxn>
                <a:cxn ang="0">
                  <a:pos x="22" y="400"/>
                </a:cxn>
                <a:cxn ang="0">
                  <a:pos x="30" y="356"/>
                </a:cxn>
                <a:cxn ang="0">
                  <a:pos x="46" y="324"/>
                </a:cxn>
              </a:cxnLst>
              <a:rect l="0" t="0" r="r" b="b"/>
              <a:pathLst>
                <a:path w="574" h="400">
                  <a:moveTo>
                    <a:pt x="46" y="384"/>
                  </a:moveTo>
                  <a:cubicBezTo>
                    <a:pt x="52" y="364"/>
                    <a:pt x="43" y="347"/>
                    <a:pt x="50" y="328"/>
                  </a:cubicBezTo>
                  <a:cubicBezTo>
                    <a:pt x="51" y="302"/>
                    <a:pt x="50" y="277"/>
                    <a:pt x="54" y="252"/>
                  </a:cubicBezTo>
                  <a:cubicBezTo>
                    <a:pt x="56" y="227"/>
                    <a:pt x="72" y="203"/>
                    <a:pt x="78" y="180"/>
                  </a:cubicBezTo>
                  <a:cubicBezTo>
                    <a:pt x="81" y="165"/>
                    <a:pt x="81" y="148"/>
                    <a:pt x="90" y="136"/>
                  </a:cubicBezTo>
                  <a:cubicBezTo>
                    <a:pt x="93" y="131"/>
                    <a:pt x="98" y="128"/>
                    <a:pt x="102" y="124"/>
                  </a:cubicBezTo>
                  <a:cubicBezTo>
                    <a:pt x="110" y="112"/>
                    <a:pt x="114" y="96"/>
                    <a:pt x="126" y="88"/>
                  </a:cubicBezTo>
                  <a:cubicBezTo>
                    <a:pt x="167" y="60"/>
                    <a:pt x="204" y="34"/>
                    <a:pt x="254" y="24"/>
                  </a:cubicBezTo>
                  <a:cubicBezTo>
                    <a:pt x="270" y="20"/>
                    <a:pt x="282" y="13"/>
                    <a:pt x="298" y="8"/>
                  </a:cubicBezTo>
                  <a:cubicBezTo>
                    <a:pt x="308" y="4"/>
                    <a:pt x="330" y="0"/>
                    <a:pt x="330" y="0"/>
                  </a:cubicBezTo>
                  <a:cubicBezTo>
                    <a:pt x="364" y="2"/>
                    <a:pt x="389" y="6"/>
                    <a:pt x="422" y="12"/>
                  </a:cubicBezTo>
                  <a:cubicBezTo>
                    <a:pt x="454" y="10"/>
                    <a:pt x="485" y="8"/>
                    <a:pt x="518" y="8"/>
                  </a:cubicBezTo>
                  <a:cubicBezTo>
                    <a:pt x="540" y="8"/>
                    <a:pt x="564" y="65"/>
                    <a:pt x="574" y="84"/>
                  </a:cubicBezTo>
                  <a:cubicBezTo>
                    <a:pt x="556" y="171"/>
                    <a:pt x="455" y="246"/>
                    <a:pt x="370" y="264"/>
                  </a:cubicBezTo>
                  <a:cubicBezTo>
                    <a:pt x="337" y="280"/>
                    <a:pt x="301" y="294"/>
                    <a:pt x="266" y="300"/>
                  </a:cubicBezTo>
                  <a:cubicBezTo>
                    <a:pt x="184" y="332"/>
                    <a:pt x="100" y="360"/>
                    <a:pt x="22" y="400"/>
                  </a:cubicBezTo>
                  <a:cubicBezTo>
                    <a:pt x="13" y="373"/>
                    <a:pt x="0" y="375"/>
                    <a:pt x="30" y="356"/>
                  </a:cubicBezTo>
                  <a:cubicBezTo>
                    <a:pt x="39" y="328"/>
                    <a:pt x="32" y="337"/>
                    <a:pt x="46" y="324"/>
                  </a:cubicBezTo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4343" y="1944"/>
              <a:ext cx="78" cy="128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4583" y="194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4640" y="1871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4464" y="2042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 rot="6226640">
              <a:off x="3953" y="2144"/>
              <a:ext cx="147" cy="56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6"/>
            <p:cNvSpPr>
              <a:spLocks noChangeArrowheads="1"/>
            </p:cNvSpPr>
            <p:nvPr/>
          </p:nvSpPr>
          <p:spPr bwMode="auto">
            <a:xfrm rot="2539288">
              <a:off x="3716" y="2610"/>
              <a:ext cx="170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6" name="Group 27"/>
            <p:cNvGrpSpPr>
              <a:grpSpLocks/>
            </p:cNvGrpSpPr>
            <p:nvPr/>
          </p:nvGrpSpPr>
          <p:grpSpPr bwMode="auto">
            <a:xfrm rot="14044362">
              <a:off x="3119" y="2128"/>
              <a:ext cx="198" cy="73"/>
              <a:chOff x="3480" y="3456"/>
              <a:chExt cx="168" cy="48"/>
            </a:xfrm>
          </p:grpSpPr>
          <p:sp>
            <p:nvSpPr>
              <p:cNvPr id="217" name="Oval 28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7" name="Group 30"/>
            <p:cNvGrpSpPr>
              <a:grpSpLocks/>
            </p:cNvGrpSpPr>
            <p:nvPr/>
          </p:nvGrpSpPr>
          <p:grpSpPr bwMode="auto">
            <a:xfrm>
              <a:off x="3335" y="2280"/>
              <a:ext cx="198" cy="73"/>
              <a:chOff x="3480" y="3456"/>
              <a:chExt cx="168" cy="48"/>
            </a:xfrm>
          </p:grpSpPr>
          <p:sp>
            <p:nvSpPr>
              <p:cNvPr id="215" name="Oval 31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8" name="Group 137"/>
            <p:cNvGrpSpPr>
              <a:grpSpLocks/>
            </p:cNvGrpSpPr>
            <p:nvPr/>
          </p:nvGrpSpPr>
          <p:grpSpPr bwMode="auto">
            <a:xfrm rot="1333008">
              <a:off x="3575" y="2184"/>
              <a:ext cx="198" cy="73"/>
              <a:chOff x="3480" y="3456"/>
              <a:chExt cx="168" cy="48"/>
            </a:xfrm>
          </p:grpSpPr>
          <p:sp>
            <p:nvSpPr>
              <p:cNvPr id="213" name="Oval 34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9" name="Group 36"/>
            <p:cNvGrpSpPr>
              <a:grpSpLocks/>
            </p:cNvGrpSpPr>
            <p:nvPr/>
          </p:nvGrpSpPr>
          <p:grpSpPr bwMode="auto">
            <a:xfrm>
              <a:off x="3335" y="2040"/>
              <a:ext cx="198" cy="73"/>
              <a:chOff x="3480" y="3456"/>
              <a:chExt cx="168" cy="48"/>
            </a:xfrm>
          </p:grpSpPr>
          <p:sp>
            <p:nvSpPr>
              <p:cNvPr id="211" name="Oval 37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8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0" name="Group 39"/>
            <p:cNvGrpSpPr>
              <a:grpSpLocks/>
            </p:cNvGrpSpPr>
            <p:nvPr/>
          </p:nvGrpSpPr>
          <p:grpSpPr bwMode="auto">
            <a:xfrm>
              <a:off x="3671" y="1992"/>
              <a:ext cx="198" cy="73"/>
              <a:chOff x="3480" y="3456"/>
              <a:chExt cx="168" cy="48"/>
            </a:xfrm>
          </p:grpSpPr>
          <p:sp>
            <p:nvSpPr>
              <p:cNvPr id="209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3911" y="27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67"/>
            <p:cNvSpPr>
              <a:spLocks noChangeArrowheads="1"/>
            </p:cNvSpPr>
            <p:nvPr/>
          </p:nvSpPr>
          <p:spPr bwMode="auto">
            <a:xfrm>
              <a:off x="4871" y="1656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68"/>
            <p:cNvSpPr>
              <a:spLocks noChangeArrowheads="1"/>
            </p:cNvSpPr>
            <p:nvPr/>
          </p:nvSpPr>
          <p:spPr bwMode="auto">
            <a:xfrm>
              <a:off x="4823" y="1608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69"/>
            <p:cNvSpPr>
              <a:spLocks noChangeArrowheads="1"/>
            </p:cNvSpPr>
            <p:nvPr/>
          </p:nvSpPr>
          <p:spPr bwMode="auto">
            <a:xfrm>
              <a:off x="4775" y="1704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70"/>
            <p:cNvSpPr>
              <a:spLocks noChangeArrowheads="1"/>
            </p:cNvSpPr>
            <p:nvPr/>
          </p:nvSpPr>
          <p:spPr bwMode="auto">
            <a:xfrm>
              <a:off x="4851" y="1736"/>
              <a:ext cx="57" cy="73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71"/>
            <p:cNvSpPr>
              <a:spLocks noChangeArrowheads="1"/>
            </p:cNvSpPr>
            <p:nvPr/>
          </p:nvSpPr>
          <p:spPr bwMode="auto">
            <a:xfrm>
              <a:off x="3575" y="2664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72"/>
            <p:cNvSpPr>
              <a:spLocks noChangeArrowheads="1"/>
            </p:cNvSpPr>
            <p:nvPr/>
          </p:nvSpPr>
          <p:spPr bwMode="auto">
            <a:xfrm>
              <a:off x="3575" y="2568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73"/>
            <p:cNvSpPr>
              <a:spLocks noChangeArrowheads="1"/>
            </p:cNvSpPr>
            <p:nvPr/>
          </p:nvSpPr>
          <p:spPr bwMode="auto">
            <a:xfrm rot="18497410">
              <a:off x="3475" y="2628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74"/>
            <p:cNvSpPr>
              <a:spLocks noChangeArrowheads="1"/>
            </p:cNvSpPr>
            <p:nvPr/>
          </p:nvSpPr>
          <p:spPr bwMode="auto">
            <a:xfrm rot="18497410">
              <a:off x="3671" y="27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75"/>
            <p:cNvSpPr>
              <a:spLocks noChangeArrowheads="1"/>
            </p:cNvSpPr>
            <p:nvPr/>
          </p:nvSpPr>
          <p:spPr bwMode="auto">
            <a:xfrm>
              <a:off x="3527" y="276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76"/>
            <p:cNvSpPr>
              <a:spLocks noChangeArrowheads="1"/>
            </p:cNvSpPr>
            <p:nvPr/>
          </p:nvSpPr>
          <p:spPr bwMode="auto">
            <a:xfrm>
              <a:off x="3671" y="25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77"/>
            <p:cNvSpPr>
              <a:spLocks noChangeArrowheads="1"/>
            </p:cNvSpPr>
            <p:nvPr/>
          </p:nvSpPr>
          <p:spPr bwMode="auto">
            <a:xfrm>
              <a:off x="3479" y="2520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78"/>
            <p:cNvSpPr>
              <a:spLocks noChangeArrowheads="1"/>
            </p:cNvSpPr>
            <p:nvPr/>
          </p:nvSpPr>
          <p:spPr bwMode="auto">
            <a:xfrm>
              <a:off x="3431" y="2712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855" y="2040"/>
              <a:ext cx="336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96"/>
                </a:cxn>
                <a:cxn ang="0">
                  <a:pos x="288" y="384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119" y="15"/>
                    <a:pt x="239" y="31"/>
                    <a:pt x="288" y="96"/>
                  </a:cubicBezTo>
                  <a:cubicBezTo>
                    <a:pt x="336" y="160"/>
                    <a:pt x="288" y="336"/>
                    <a:pt x="28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3191" y="2568"/>
              <a:ext cx="255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44"/>
                </a:cxn>
                <a:cxn ang="0">
                  <a:pos x="96" y="336"/>
                </a:cxn>
              </a:cxnLst>
              <a:rect l="0" t="0" r="r" b="b"/>
              <a:pathLst>
                <a:path w="255" h="336">
                  <a:moveTo>
                    <a:pt x="0" y="0"/>
                  </a:moveTo>
                  <a:cubicBezTo>
                    <a:pt x="112" y="44"/>
                    <a:pt x="224" y="88"/>
                    <a:pt x="240" y="144"/>
                  </a:cubicBezTo>
                  <a:cubicBezTo>
                    <a:pt x="255" y="199"/>
                    <a:pt x="120" y="304"/>
                    <a:pt x="96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2787" y="2424"/>
              <a:ext cx="4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NO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57" name="Text Box 82"/>
            <p:cNvSpPr txBox="1">
              <a:spLocks noChangeArrowheads="1"/>
            </p:cNvSpPr>
            <p:nvPr/>
          </p:nvSpPr>
          <p:spPr bwMode="auto">
            <a:xfrm>
              <a:off x="3067" y="283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58" name="Oval 83"/>
            <p:cNvSpPr>
              <a:spLocks noChangeArrowheads="1"/>
            </p:cNvSpPr>
            <p:nvPr/>
          </p:nvSpPr>
          <p:spPr bwMode="auto">
            <a:xfrm>
              <a:off x="3383" y="2596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59" name="Oval 84"/>
            <p:cNvSpPr>
              <a:spLocks noChangeArrowheads="1"/>
            </p:cNvSpPr>
            <p:nvPr/>
          </p:nvSpPr>
          <p:spPr bwMode="auto">
            <a:xfrm>
              <a:off x="3655" y="2600"/>
              <a:ext cx="64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0" name="Oval 85"/>
            <p:cNvSpPr>
              <a:spLocks noChangeArrowheads="1"/>
            </p:cNvSpPr>
            <p:nvPr/>
          </p:nvSpPr>
          <p:spPr bwMode="auto">
            <a:xfrm>
              <a:off x="3523" y="2688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1" name="Oval 86"/>
            <p:cNvSpPr>
              <a:spLocks noChangeArrowheads="1"/>
            </p:cNvSpPr>
            <p:nvPr/>
          </p:nvSpPr>
          <p:spPr bwMode="auto">
            <a:xfrm>
              <a:off x="3623" y="2760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2" name="Text Box 87"/>
            <p:cNvSpPr txBox="1">
              <a:spLocks noChangeArrowheads="1"/>
            </p:cNvSpPr>
            <p:nvPr/>
          </p:nvSpPr>
          <p:spPr bwMode="auto">
            <a:xfrm>
              <a:off x="2477" y="1840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NH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+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3095" y="1752"/>
              <a:ext cx="48" cy="3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88"/>
                </a:cxn>
                <a:cxn ang="0">
                  <a:pos x="48" y="384"/>
                </a:cxn>
              </a:cxnLst>
              <a:rect l="0" t="0" r="r" b="b"/>
              <a:pathLst>
                <a:path w="48" h="384">
                  <a:moveTo>
                    <a:pt x="48" y="0"/>
                  </a:moveTo>
                  <a:cubicBezTo>
                    <a:pt x="24" y="112"/>
                    <a:pt x="0" y="224"/>
                    <a:pt x="0" y="288"/>
                  </a:cubicBezTo>
                  <a:cubicBezTo>
                    <a:pt x="0" y="352"/>
                    <a:pt x="40" y="368"/>
                    <a:pt x="4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Text Box 89"/>
            <p:cNvSpPr txBox="1">
              <a:spLocks noChangeArrowheads="1"/>
            </p:cNvSpPr>
            <p:nvPr/>
          </p:nvSpPr>
          <p:spPr bwMode="auto">
            <a:xfrm>
              <a:off x="3037" y="1518"/>
              <a:ext cx="2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3959" y="2424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4343" y="2184"/>
              <a:ext cx="227" cy="96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 Box 92"/>
            <p:cNvSpPr txBox="1">
              <a:spLocks noChangeArrowheads="1"/>
            </p:cNvSpPr>
            <p:nvPr/>
          </p:nvSpPr>
          <p:spPr bwMode="auto">
            <a:xfrm>
              <a:off x="4123" y="212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4C4C4C"/>
                  </a:solidFill>
                  <a:latin typeface="Book Antiqua" charset="0"/>
                </a:rPr>
                <a:t>H</a:t>
              </a:r>
              <a:r>
                <a:rPr lang="en-US" sz="1800" baseline="-25000">
                  <a:solidFill>
                    <a:srgbClr val="4C4C4C"/>
                  </a:solidFill>
                  <a:latin typeface="Book Antiqua" charset="0"/>
                </a:rPr>
                <a:t>2</a:t>
              </a:r>
              <a:endParaRPr lang="en-US" sz="1800">
                <a:solidFill>
                  <a:srgbClr val="4C4C4C"/>
                </a:solidFill>
                <a:latin typeface="Book Antiqua" charset="0"/>
              </a:endParaRPr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 flipH="1">
              <a:off x="4295" y="2040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4103" y="2280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01"/>
            <p:cNvSpPr>
              <a:spLocks noChangeArrowheads="1"/>
            </p:cNvSpPr>
            <p:nvPr/>
          </p:nvSpPr>
          <p:spPr bwMode="auto">
            <a:xfrm>
              <a:off x="5111" y="189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2"/>
            <p:cNvSpPr>
              <a:spLocks/>
            </p:cNvSpPr>
            <p:nvPr/>
          </p:nvSpPr>
          <p:spPr bwMode="auto">
            <a:xfrm>
              <a:off x="5219" y="1608"/>
              <a:ext cx="84" cy="30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56" y="0"/>
                </a:cxn>
              </a:cxnLst>
              <a:rect l="0" t="0" r="r" b="b"/>
              <a:pathLst>
                <a:path w="56" h="108">
                  <a:moveTo>
                    <a:pt x="0" y="108"/>
                  </a:moveTo>
                  <a:cubicBezTo>
                    <a:pt x="45" y="85"/>
                    <a:pt x="56" y="47"/>
                    <a:pt x="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 Box 103"/>
            <p:cNvSpPr txBox="1">
              <a:spLocks noChangeArrowheads="1"/>
            </p:cNvSpPr>
            <p:nvPr/>
          </p:nvSpPr>
          <p:spPr bwMode="auto">
            <a:xfrm>
              <a:off x="4896" y="139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Book Antiqua" charset="0"/>
                </a:rPr>
                <a:t>Acyl-HSL</a:t>
              </a:r>
            </a:p>
          </p:txBody>
        </p:sp>
        <p:sp>
          <p:nvSpPr>
            <p:cNvPr id="173" name="Freeform 104"/>
            <p:cNvSpPr>
              <a:spLocks/>
            </p:cNvSpPr>
            <p:nvPr/>
          </p:nvSpPr>
          <p:spPr bwMode="auto">
            <a:xfrm>
              <a:off x="5027" y="1596"/>
              <a:ext cx="92" cy="164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68" y="20"/>
                </a:cxn>
                <a:cxn ang="0">
                  <a:pos x="24" y="92"/>
                </a:cxn>
                <a:cxn ang="0">
                  <a:pos x="0" y="164"/>
                </a:cxn>
              </a:cxnLst>
              <a:rect l="0" t="0" r="r" b="b"/>
              <a:pathLst>
                <a:path w="92" h="164">
                  <a:moveTo>
                    <a:pt x="92" y="0"/>
                  </a:moveTo>
                  <a:cubicBezTo>
                    <a:pt x="84" y="7"/>
                    <a:pt x="74" y="12"/>
                    <a:pt x="68" y="20"/>
                  </a:cubicBezTo>
                  <a:cubicBezTo>
                    <a:pt x="48" y="41"/>
                    <a:pt x="39" y="68"/>
                    <a:pt x="24" y="92"/>
                  </a:cubicBezTo>
                  <a:cubicBezTo>
                    <a:pt x="17" y="116"/>
                    <a:pt x="11" y="141"/>
                    <a:pt x="0" y="1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Text Box 105"/>
            <p:cNvSpPr txBox="1">
              <a:spLocks noChangeArrowheads="1"/>
            </p:cNvSpPr>
            <p:nvPr/>
          </p:nvSpPr>
          <p:spPr bwMode="auto">
            <a:xfrm>
              <a:off x="3320" y="1653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HPO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2-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5" name="Freeform 106"/>
            <p:cNvSpPr>
              <a:spLocks/>
            </p:cNvSpPr>
            <p:nvPr/>
          </p:nvSpPr>
          <p:spPr bwMode="auto">
            <a:xfrm>
              <a:off x="3831" y="1720"/>
              <a:ext cx="208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2" y="8"/>
                </a:cxn>
                <a:cxn ang="0">
                  <a:pos x="96" y="0"/>
                </a:cxn>
                <a:cxn ang="0">
                  <a:pos x="208" y="16"/>
                </a:cxn>
              </a:cxnLst>
              <a:rect l="0" t="0" r="r" b="b"/>
              <a:pathLst>
                <a:path w="208" h="32">
                  <a:moveTo>
                    <a:pt x="0" y="32"/>
                  </a:moveTo>
                  <a:cubicBezTo>
                    <a:pt x="0" y="32"/>
                    <a:pt x="56" y="13"/>
                    <a:pt x="72" y="8"/>
                  </a:cubicBezTo>
                  <a:cubicBezTo>
                    <a:pt x="80" y="5"/>
                    <a:pt x="96" y="0"/>
                    <a:pt x="96" y="0"/>
                  </a:cubicBezTo>
                  <a:cubicBezTo>
                    <a:pt x="128" y="3"/>
                    <a:pt x="173" y="16"/>
                    <a:pt x="208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Text Box 115"/>
            <p:cNvSpPr txBox="1">
              <a:spLocks noChangeArrowheads="1"/>
            </p:cNvSpPr>
            <p:nvPr/>
          </p:nvSpPr>
          <p:spPr bwMode="auto">
            <a:xfrm>
              <a:off x="3372" y="2953"/>
              <a:ext cx="4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SO</a:t>
              </a:r>
              <a:r>
                <a:rPr lang="en-US" sz="1800" baseline="-25000">
                  <a:latin typeface="Book Antiqua" charset="0"/>
                </a:rPr>
                <a:t>4</a:t>
              </a:r>
              <a:r>
                <a:rPr lang="en-US" sz="1800" baseline="30000">
                  <a:latin typeface="Book Antiqua" charset="0"/>
                </a:rPr>
                <a:t>2-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7" name="Text Box 116"/>
            <p:cNvSpPr txBox="1">
              <a:spLocks noChangeArrowheads="1"/>
            </p:cNvSpPr>
            <p:nvPr/>
          </p:nvSpPr>
          <p:spPr bwMode="auto">
            <a:xfrm>
              <a:off x="4022" y="3021"/>
              <a:ext cx="3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HS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78" name="Freeform 117"/>
            <p:cNvSpPr>
              <a:spLocks/>
            </p:cNvSpPr>
            <p:nvPr/>
          </p:nvSpPr>
          <p:spPr bwMode="auto">
            <a:xfrm>
              <a:off x="3744" y="2844"/>
              <a:ext cx="384" cy="208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92" y="16"/>
                </a:cxn>
                <a:cxn ang="0">
                  <a:pos x="384" y="208"/>
                </a:cxn>
              </a:cxnLst>
              <a:rect l="0" t="0" r="r" b="b"/>
              <a:pathLst>
                <a:path w="384" h="208">
                  <a:moveTo>
                    <a:pt x="0" y="112"/>
                  </a:moveTo>
                  <a:cubicBezTo>
                    <a:pt x="64" y="56"/>
                    <a:pt x="128" y="0"/>
                    <a:pt x="192" y="16"/>
                  </a:cubicBezTo>
                  <a:cubicBezTo>
                    <a:pt x="255" y="31"/>
                    <a:pt x="352" y="176"/>
                    <a:pt x="38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8"/>
            <p:cNvSpPr>
              <a:spLocks/>
            </p:cNvSpPr>
            <p:nvPr/>
          </p:nvSpPr>
          <p:spPr bwMode="auto">
            <a:xfrm>
              <a:off x="384" y="2640"/>
              <a:ext cx="1368" cy="6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6" y="36"/>
                </a:cxn>
                <a:cxn ang="0">
                  <a:pos x="120" y="12"/>
                </a:cxn>
                <a:cxn ang="0">
                  <a:pos x="148" y="36"/>
                </a:cxn>
                <a:cxn ang="0">
                  <a:pos x="212" y="32"/>
                </a:cxn>
                <a:cxn ang="0">
                  <a:pos x="236" y="24"/>
                </a:cxn>
                <a:cxn ang="0">
                  <a:pos x="356" y="56"/>
                </a:cxn>
                <a:cxn ang="0">
                  <a:pos x="480" y="36"/>
                </a:cxn>
                <a:cxn ang="0">
                  <a:pos x="556" y="52"/>
                </a:cxn>
                <a:cxn ang="0">
                  <a:pos x="660" y="48"/>
                </a:cxn>
                <a:cxn ang="0">
                  <a:pos x="684" y="40"/>
                </a:cxn>
                <a:cxn ang="0">
                  <a:pos x="788" y="52"/>
                </a:cxn>
                <a:cxn ang="0">
                  <a:pos x="828" y="40"/>
                </a:cxn>
                <a:cxn ang="0">
                  <a:pos x="852" y="32"/>
                </a:cxn>
                <a:cxn ang="0">
                  <a:pos x="952" y="52"/>
                </a:cxn>
                <a:cxn ang="0">
                  <a:pos x="992" y="64"/>
                </a:cxn>
                <a:cxn ang="0">
                  <a:pos x="1072" y="36"/>
                </a:cxn>
                <a:cxn ang="0">
                  <a:pos x="1176" y="40"/>
                </a:cxn>
                <a:cxn ang="0">
                  <a:pos x="1228" y="8"/>
                </a:cxn>
                <a:cxn ang="0">
                  <a:pos x="1252" y="0"/>
                </a:cxn>
                <a:cxn ang="0">
                  <a:pos x="1368" y="36"/>
                </a:cxn>
              </a:cxnLst>
              <a:rect l="0" t="0" r="r" b="b"/>
              <a:pathLst>
                <a:path w="1368" h="64">
                  <a:moveTo>
                    <a:pt x="0" y="16"/>
                  </a:moveTo>
                  <a:cubicBezTo>
                    <a:pt x="13" y="20"/>
                    <a:pt x="36" y="36"/>
                    <a:pt x="36" y="36"/>
                  </a:cubicBezTo>
                  <a:cubicBezTo>
                    <a:pt x="66" y="32"/>
                    <a:pt x="94" y="29"/>
                    <a:pt x="120" y="12"/>
                  </a:cubicBezTo>
                  <a:cubicBezTo>
                    <a:pt x="125" y="28"/>
                    <a:pt x="132" y="30"/>
                    <a:pt x="148" y="36"/>
                  </a:cubicBezTo>
                  <a:cubicBezTo>
                    <a:pt x="169" y="34"/>
                    <a:pt x="190" y="34"/>
                    <a:pt x="212" y="32"/>
                  </a:cubicBezTo>
                  <a:cubicBezTo>
                    <a:pt x="220" y="30"/>
                    <a:pt x="236" y="24"/>
                    <a:pt x="236" y="24"/>
                  </a:cubicBezTo>
                  <a:cubicBezTo>
                    <a:pt x="276" y="34"/>
                    <a:pt x="315" y="45"/>
                    <a:pt x="356" y="56"/>
                  </a:cubicBezTo>
                  <a:cubicBezTo>
                    <a:pt x="401" y="52"/>
                    <a:pt x="436" y="44"/>
                    <a:pt x="480" y="36"/>
                  </a:cubicBezTo>
                  <a:cubicBezTo>
                    <a:pt x="507" y="39"/>
                    <a:pt x="530" y="43"/>
                    <a:pt x="556" y="52"/>
                  </a:cubicBezTo>
                  <a:cubicBezTo>
                    <a:pt x="590" y="50"/>
                    <a:pt x="625" y="51"/>
                    <a:pt x="660" y="48"/>
                  </a:cubicBezTo>
                  <a:cubicBezTo>
                    <a:pt x="668" y="47"/>
                    <a:pt x="684" y="40"/>
                    <a:pt x="684" y="40"/>
                  </a:cubicBezTo>
                  <a:cubicBezTo>
                    <a:pt x="719" y="42"/>
                    <a:pt x="753" y="45"/>
                    <a:pt x="788" y="52"/>
                  </a:cubicBezTo>
                  <a:cubicBezTo>
                    <a:pt x="812" y="45"/>
                    <a:pt x="798" y="49"/>
                    <a:pt x="828" y="40"/>
                  </a:cubicBezTo>
                  <a:cubicBezTo>
                    <a:pt x="836" y="37"/>
                    <a:pt x="852" y="32"/>
                    <a:pt x="852" y="32"/>
                  </a:cubicBezTo>
                  <a:cubicBezTo>
                    <a:pt x="888" y="35"/>
                    <a:pt x="917" y="43"/>
                    <a:pt x="952" y="52"/>
                  </a:cubicBezTo>
                  <a:cubicBezTo>
                    <a:pt x="965" y="55"/>
                    <a:pt x="992" y="64"/>
                    <a:pt x="992" y="64"/>
                  </a:cubicBezTo>
                  <a:cubicBezTo>
                    <a:pt x="1022" y="59"/>
                    <a:pt x="1042" y="43"/>
                    <a:pt x="1072" y="36"/>
                  </a:cubicBezTo>
                  <a:cubicBezTo>
                    <a:pt x="1112" y="40"/>
                    <a:pt x="1134" y="43"/>
                    <a:pt x="1176" y="40"/>
                  </a:cubicBezTo>
                  <a:cubicBezTo>
                    <a:pt x="1195" y="20"/>
                    <a:pt x="1202" y="16"/>
                    <a:pt x="1228" y="8"/>
                  </a:cubicBezTo>
                  <a:cubicBezTo>
                    <a:pt x="1236" y="5"/>
                    <a:pt x="1252" y="0"/>
                    <a:pt x="1252" y="0"/>
                  </a:cubicBezTo>
                  <a:cubicBezTo>
                    <a:pt x="1290" y="12"/>
                    <a:pt x="1330" y="17"/>
                    <a:pt x="1368" y="36"/>
                  </a:cubicBezTo>
                </a:path>
              </a:pathLst>
            </a:custGeom>
            <a:noFill/>
            <a:ln w="57150" cmpd="sng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0" name="Group 119"/>
            <p:cNvGrpSpPr>
              <a:grpSpLocks/>
            </p:cNvGrpSpPr>
            <p:nvPr/>
          </p:nvGrpSpPr>
          <p:grpSpPr bwMode="auto">
            <a:xfrm>
              <a:off x="624" y="2240"/>
              <a:ext cx="192" cy="432"/>
              <a:chOff x="768" y="3056"/>
              <a:chExt cx="192" cy="432"/>
            </a:xfrm>
          </p:grpSpPr>
          <p:sp>
            <p:nvSpPr>
              <p:cNvPr id="202" name="Line 120"/>
              <p:cNvSpPr>
                <a:spLocks noChangeShapeType="1"/>
              </p:cNvSpPr>
              <p:nvPr/>
            </p:nvSpPr>
            <p:spPr bwMode="auto">
              <a:xfrm flipH="1" flipV="1">
                <a:off x="816" y="3296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1"/>
              <p:cNvSpPr>
                <a:spLocks noChangeShapeType="1"/>
              </p:cNvSpPr>
              <p:nvPr/>
            </p:nvSpPr>
            <p:spPr bwMode="auto">
              <a:xfrm flipH="1" flipV="1">
                <a:off x="816" y="3104"/>
                <a:ext cx="48" cy="38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2"/>
              <p:cNvSpPr>
                <a:spLocks noChangeShapeType="1"/>
              </p:cNvSpPr>
              <p:nvPr/>
            </p:nvSpPr>
            <p:spPr bwMode="auto">
              <a:xfrm flipV="1">
                <a:off x="864" y="305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3"/>
              <p:cNvSpPr>
                <a:spLocks noChangeShapeType="1"/>
              </p:cNvSpPr>
              <p:nvPr/>
            </p:nvSpPr>
            <p:spPr bwMode="auto">
              <a:xfrm flipV="1">
                <a:off x="864" y="3200"/>
                <a:ext cx="48" cy="288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4"/>
              <p:cNvSpPr>
                <a:spLocks noChangeShapeType="1"/>
              </p:cNvSpPr>
              <p:nvPr/>
            </p:nvSpPr>
            <p:spPr bwMode="auto">
              <a:xfrm flipV="1">
                <a:off x="864" y="3344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5"/>
              <p:cNvSpPr>
                <a:spLocks noChangeShapeType="1"/>
              </p:cNvSpPr>
              <p:nvPr/>
            </p:nvSpPr>
            <p:spPr bwMode="auto">
              <a:xfrm>
                <a:off x="768" y="3344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6"/>
              <p:cNvSpPr>
                <a:spLocks noChangeShapeType="1"/>
              </p:cNvSpPr>
              <p:nvPr/>
            </p:nvSpPr>
            <p:spPr bwMode="auto">
              <a:xfrm flipV="1">
                <a:off x="864" y="339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1" name="Group 127"/>
            <p:cNvGrpSpPr>
              <a:grpSpLocks/>
            </p:cNvGrpSpPr>
            <p:nvPr/>
          </p:nvGrpSpPr>
          <p:grpSpPr bwMode="auto">
            <a:xfrm>
              <a:off x="384" y="2064"/>
              <a:ext cx="192" cy="576"/>
              <a:chOff x="1200" y="2912"/>
              <a:chExt cx="192" cy="576"/>
            </a:xfrm>
          </p:grpSpPr>
          <p:sp>
            <p:nvSpPr>
              <p:cNvPr id="194" name="Line 128"/>
              <p:cNvSpPr>
                <a:spLocks noChangeShapeType="1"/>
              </p:cNvSpPr>
              <p:nvPr/>
            </p:nvSpPr>
            <p:spPr bwMode="auto">
              <a:xfrm flipV="1">
                <a:off x="1296" y="291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29"/>
              <p:cNvSpPr>
                <a:spLocks noChangeShapeType="1"/>
              </p:cNvSpPr>
              <p:nvPr/>
            </p:nvSpPr>
            <p:spPr bwMode="auto">
              <a:xfrm flipV="1">
                <a:off x="1296" y="3104"/>
                <a:ext cx="48" cy="38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30"/>
              <p:cNvSpPr>
                <a:spLocks noChangeShapeType="1"/>
              </p:cNvSpPr>
              <p:nvPr/>
            </p:nvSpPr>
            <p:spPr bwMode="auto">
              <a:xfrm flipV="1">
                <a:off x="1296" y="3248"/>
                <a:ext cx="48" cy="240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31"/>
              <p:cNvSpPr>
                <a:spLocks noChangeShapeType="1"/>
              </p:cNvSpPr>
              <p:nvPr/>
            </p:nvSpPr>
            <p:spPr bwMode="auto">
              <a:xfrm flipV="1">
                <a:off x="1296" y="339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32"/>
              <p:cNvSpPr>
                <a:spLocks noChangeShapeType="1"/>
              </p:cNvSpPr>
              <p:nvPr/>
            </p:nvSpPr>
            <p:spPr bwMode="auto">
              <a:xfrm flipV="1">
                <a:off x="1296" y="3296"/>
                <a:ext cx="96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33"/>
              <p:cNvSpPr>
                <a:spLocks noChangeShapeType="1"/>
              </p:cNvSpPr>
              <p:nvPr/>
            </p:nvSpPr>
            <p:spPr bwMode="auto">
              <a:xfrm flipH="1" flipV="1">
                <a:off x="1248" y="3296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34"/>
              <p:cNvSpPr>
                <a:spLocks noChangeShapeType="1"/>
              </p:cNvSpPr>
              <p:nvPr/>
            </p:nvSpPr>
            <p:spPr bwMode="auto">
              <a:xfrm flipH="1" flipV="1">
                <a:off x="1200" y="3344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35"/>
              <p:cNvSpPr>
                <a:spLocks noChangeShapeType="1"/>
              </p:cNvSpPr>
              <p:nvPr/>
            </p:nvSpPr>
            <p:spPr bwMode="auto">
              <a:xfrm flipH="1" flipV="1">
                <a:off x="1248" y="3056"/>
                <a:ext cx="48" cy="432"/>
              </a:xfrm>
              <a:prstGeom prst="line">
                <a:avLst/>
              </a:prstGeom>
              <a:noFill/>
              <a:ln w="9525">
                <a:solidFill>
                  <a:srgbClr val="01C204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2" name="Oval 136"/>
            <p:cNvSpPr>
              <a:spLocks noChangeArrowheads="1"/>
            </p:cNvSpPr>
            <p:nvPr/>
          </p:nvSpPr>
          <p:spPr bwMode="auto">
            <a:xfrm>
              <a:off x="576" y="2736"/>
              <a:ext cx="48" cy="48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37"/>
            <p:cNvSpPr>
              <a:spLocks noChangeShapeType="1"/>
            </p:cNvSpPr>
            <p:nvPr/>
          </p:nvSpPr>
          <p:spPr bwMode="auto">
            <a:xfrm>
              <a:off x="584" y="2784"/>
              <a:ext cx="3135" cy="71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38"/>
            <p:cNvSpPr>
              <a:spLocks noChangeShapeType="1"/>
            </p:cNvSpPr>
            <p:nvPr/>
          </p:nvSpPr>
          <p:spPr bwMode="auto">
            <a:xfrm flipV="1">
              <a:off x="576" y="648"/>
              <a:ext cx="2448" cy="208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9"/>
            <p:cNvSpPr>
              <a:spLocks/>
            </p:cNvSpPr>
            <p:nvPr/>
          </p:nvSpPr>
          <p:spPr bwMode="auto">
            <a:xfrm>
              <a:off x="3984" y="2048"/>
              <a:ext cx="1240" cy="928"/>
            </a:xfrm>
            <a:custGeom>
              <a:avLst/>
              <a:gdLst/>
              <a:ahLst/>
              <a:cxnLst>
                <a:cxn ang="0">
                  <a:pos x="1240" y="104"/>
                </a:cxn>
                <a:cxn ang="0">
                  <a:pos x="1112" y="56"/>
                </a:cxn>
                <a:cxn ang="0">
                  <a:pos x="992" y="0"/>
                </a:cxn>
                <a:cxn ang="0">
                  <a:pos x="784" y="32"/>
                </a:cxn>
                <a:cxn ang="0">
                  <a:pos x="696" y="88"/>
                </a:cxn>
                <a:cxn ang="0">
                  <a:pos x="664" y="104"/>
                </a:cxn>
                <a:cxn ang="0">
                  <a:pos x="616" y="152"/>
                </a:cxn>
                <a:cxn ang="0">
                  <a:pos x="592" y="224"/>
                </a:cxn>
                <a:cxn ang="0">
                  <a:pos x="480" y="336"/>
                </a:cxn>
                <a:cxn ang="0">
                  <a:pos x="408" y="392"/>
                </a:cxn>
                <a:cxn ang="0">
                  <a:pos x="264" y="456"/>
                </a:cxn>
                <a:cxn ang="0">
                  <a:pos x="0" y="592"/>
                </a:cxn>
                <a:cxn ang="0">
                  <a:pos x="96" y="832"/>
                </a:cxn>
                <a:cxn ang="0">
                  <a:pos x="240" y="928"/>
                </a:cxn>
                <a:cxn ang="0">
                  <a:pos x="624" y="928"/>
                </a:cxn>
                <a:cxn ang="0">
                  <a:pos x="960" y="688"/>
                </a:cxn>
                <a:cxn ang="0">
                  <a:pos x="1200" y="256"/>
                </a:cxn>
                <a:cxn ang="0">
                  <a:pos x="1240" y="104"/>
                </a:cxn>
              </a:cxnLst>
              <a:rect l="0" t="0" r="r" b="b"/>
              <a:pathLst>
                <a:path w="1240" h="928">
                  <a:moveTo>
                    <a:pt x="1240" y="104"/>
                  </a:moveTo>
                  <a:cubicBezTo>
                    <a:pt x="1201" y="78"/>
                    <a:pt x="1149" y="81"/>
                    <a:pt x="1112" y="56"/>
                  </a:cubicBezTo>
                  <a:cubicBezTo>
                    <a:pt x="1083" y="36"/>
                    <a:pt x="1026" y="11"/>
                    <a:pt x="992" y="0"/>
                  </a:cubicBezTo>
                  <a:cubicBezTo>
                    <a:pt x="918" y="6"/>
                    <a:pt x="855" y="17"/>
                    <a:pt x="784" y="32"/>
                  </a:cubicBezTo>
                  <a:cubicBezTo>
                    <a:pt x="751" y="48"/>
                    <a:pt x="726" y="68"/>
                    <a:pt x="696" y="88"/>
                  </a:cubicBezTo>
                  <a:cubicBezTo>
                    <a:pt x="685" y="94"/>
                    <a:pt x="673" y="96"/>
                    <a:pt x="664" y="104"/>
                  </a:cubicBezTo>
                  <a:cubicBezTo>
                    <a:pt x="646" y="118"/>
                    <a:pt x="616" y="152"/>
                    <a:pt x="616" y="152"/>
                  </a:cubicBezTo>
                  <a:cubicBezTo>
                    <a:pt x="608" y="176"/>
                    <a:pt x="609" y="206"/>
                    <a:pt x="592" y="224"/>
                  </a:cubicBezTo>
                  <a:cubicBezTo>
                    <a:pt x="554" y="261"/>
                    <a:pt x="519" y="303"/>
                    <a:pt x="480" y="336"/>
                  </a:cubicBezTo>
                  <a:cubicBezTo>
                    <a:pt x="452" y="359"/>
                    <a:pt x="448" y="378"/>
                    <a:pt x="408" y="392"/>
                  </a:cubicBezTo>
                  <a:cubicBezTo>
                    <a:pt x="358" y="408"/>
                    <a:pt x="316" y="406"/>
                    <a:pt x="264" y="456"/>
                  </a:cubicBezTo>
                  <a:lnTo>
                    <a:pt x="0" y="592"/>
                  </a:lnTo>
                  <a:lnTo>
                    <a:pt x="96" y="832"/>
                  </a:lnTo>
                  <a:lnTo>
                    <a:pt x="240" y="928"/>
                  </a:lnTo>
                  <a:lnTo>
                    <a:pt x="624" y="928"/>
                  </a:lnTo>
                  <a:lnTo>
                    <a:pt x="960" y="688"/>
                  </a:lnTo>
                  <a:lnTo>
                    <a:pt x="1200" y="256"/>
                  </a:lnTo>
                  <a:lnTo>
                    <a:pt x="1240" y="104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140"/>
            <p:cNvSpPr>
              <a:spLocks noChangeArrowheads="1"/>
            </p:cNvSpPr>
            <p:nvPr/>
          </p:nvSpPr>
          <p:spPr bwMode="auto">
            <a:xfrm>
              <a:off x="4896" y="1920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141"/>
            <p:cNvSpPr>
              <a:spLocks noChangeArrowheads="1"/>
            </p:cNvSpPr>
            <p:nvPr/>
          </p:nvSpPr>
          <p:spPr bwMode="auto">
            <a:xfrm>
              <a:off x="5040" y="2016"/>
              <a:ext cx="113" cy="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142"/>
            <p:cNvSpPr>
              <a:spLocks noChangeArrowheads="1"/>
            </p:cNvSpPr>
            <p:nvPr/>
          </p:nvSpPr>
          <p:spPr bwMode="auto">
            <a:xfrm>
              <a:off x="4992" y="1872"/>
              <a:ext cx="68" cy="6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89" name="Freeform 143"/>
            <p:cNvSpPr>
              <a:spLocks/>
            </p:cNvSpPr>
            <p:nvPr/>
          </p:nvSpPr>
          <p:spPr bwMode="auto">
            <a:xfrm>
              <a:off x="4368" y="3024"/>
              <a:ext cx="384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384" y="0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160" y="56"/>
                    <a:pt x="320" y="16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4"/>
            <p:cNvSpPr>
              <a:spLocks/>
            </p:cNvSpPr>
            <p:nvPr/>
          </p:nvSpPr>
          <p:spPr bwMode="auto">
            <a:xfrm>
              <a:off x="4368" y="3072"/>
              <a:ext cx="19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48" y="96"/>
                </a:cxn>
                <a:cxn ang="0">
                  <a:pos x="192" y="0"/>
                </a:cxn>
              </a:cxnLst>
              <a:rect l="0" t="0" r="r" b="b"/>
              <a:pathLst>
                <a:path w="192" h="240">
                  <a:moveTo>
                    <a:pt x="0" y="240"/>
                  </a:moveTo>
                  <a:cubicBezTo>
                    <a:pt x="8" y="188"/>
                    <a:pt x="16" y="136"/>
                    <a:pt x="48" y="96"/>
                  </a:cubicBezTo>
                  <a:cubicBezTo>
                    <a:pt x="80" y="56"/>
                    <a:pt x="168" y="16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Text Box 145"/>
            <p:cNvSpPr txBox="1">
              <a:spLocks noChangeArrowheads="1"/>
            </p:cNvSpPr>
            <p:nvPr/>
          </p:nvSpPr>
          <p:spPr bwMode="auto">
            <a:xfrm>
              <a:off x="4032" y="3270"/>
              <a:ext cx="4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Me</a:t>
              </a:r>
              <a:r>
                <a:rPr lang="en-US" sz="1800" baseline="30000">
                  <a:latin typeface="Book Antiqua" charset="0"/>
                </a:rPr>
                <a:t>2+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192" name="Text Box 146"/>
            <p:cNvSpPr txBox="1">
              <a:spLocks noChangeArrowheads="1"/>
            </p:cNvSpPr>
            <p:nvPr/>
          </p:nvSpPr>
          <p:spPr bwMode="auto">
            <a:xfrm>
              <a:off x="4704" y="2886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MeS</a:t>
              </a:r>
            </a:p>
          </p:txBody>
        </p:sp>
        <p:sp>
          <p:nvSpPr>
            <p:cNvPr id="193" name="Oval 147"/>
            <p:cNvSpPr>
              <a:spLocks noChangeArrowheads="1"/>
            </p:cNvSpPr>
            <p:nvPr/>
          </p:nvSpPr>
          <p:spPr bwMode="auto">
            <a:xfrm>
              <a:off x="2400" y="336"/>
              <a:ext cx="3168" cy="3168"/>
            </a:xfrm>
            <a:prstGeom prst="ellips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174"/>
          <p:cNvGrpSpPr>
            <a:grpSpLocks/>
          </p:cNvGrpSpPr>
          <p:nvPr/>
        </p:nvGrpSpPr>
        <p:grpSpPr bwMode="auto">
          <a:xfrm>
            <a:off x="5186073" y="2508338"/>
            <a:ext cx="2070100" cy="1295400"/>
            <a:chOff x="3363" y="1440"/>
            <a:chExt cx="1304" cy="816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grpSp>
          <p:nvGrpSpPr>
            <p:cNvPr id="222" name="Group 43"/>
            <p:cNvGrpSpPr>
              <a:grpSpLocks/>
            </p:cNvGrpSpPr>
            <p:nvPr/>
          </p:nvGrpSpPr>
          <p:grpSpPr bwMode="auto">
            <a:xfrm>
              <a:off x="4535" y="1992"/>
              <a:ext cx="108" cy="192"/>
              <a:chOff x="4440" y="2520"/>
              <a:chExt cx="108" cy="192"/>
            </a:xfrm>
          </p:grpSpPr>
          <p:sp>
            <p:nvSpPr>
              <p:cNvPr id="262" name="Oval 44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5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6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7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8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9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50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51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52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53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54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" name="Group 55"/>
            <p:cNvGrpSpPr>
              <a:grpSpLocks/>
            </p:cNvGrpSpPr>
            <p:nvPr/>
          </p:nvGrpSpPr>
          <p:grpSpPr bwMode="auto">
            <a:xfrm>
              <a:off x="4367" y="2064"/>
              <a:ext cx="108" cy="192"/>
              <a:chOff x="4440" y="2520"/>
              <a:chExt cx="108" cy="192"/>
            </a:xfrm>
          </p:grpSpPr>
          <p:sp>
            <p:nvSpPr>
              <p:cNvPr id="251" name="Oval 56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7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0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63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64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65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66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4" name="Freeform 98"/>
            <p:cNvSpPr>
              <a:spLocks/>
            </p:cNvSpPr>
            <p:nvPr/>
          </p:nvSpPr>
          <p:spPr bwMode="auto">
            <a:xfrm>
              <a:off x="3939" y="1656"/>
              <a:ext cx="336" cy="32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336" h="328">
                  <a:moveTo>
                    <a:pt x="0" y="240"/>
                  </a:moveTo>
                  <a:cubicBezTo>
                    <a:pt x="120" y="284"/>
                    <a:pt x="240" y="328"/>
                    <a:pt x="288" y="288"/>
                  </a:cubicBezTo>
                  <a:cubicBezTo>
                    <a:pt x="336" y="248"/>
                    <a:pt x="288" y="48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Text Box 99"/>
            <p:cNvSpPr txBox="1">
              <a:spLocks noChangeArrowheads="1"/>
            </p:cNvSpPr>
            <p:nvPr/>
          </p:nvSpPr>
          <p:spPr bwMode="auto">
            <a:xfrm>
              <a:off x="3363" y="1744"/>
              <a:ext cx="6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226" name="Text Box 100"/>
            <p:cNvSpPr txBox="1">
              <a:spLocks noChangeArrowheads="1"/>
            </p:cNvSpPr>
            <p:nvPr/>
          </p:nvSpPr>
          <p:spPr bwMode="auto">
            <a:xfrm>
              <a:off x="3931" y="1440"/>
              <a:ext cx="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  <p:grpSp>
          <p:nvGrpSpPr>
            <p:cNvPr id="227" name="Group 148"/>
            <p:cNvGrpSpPr>
              <a:grpSpLocks/>
            </p:cNvGrpSpPr>
            <p:nvPr/>
          </p:nvGrpSpPr>
          <p:grpSpPr bwMode="auto">
            <a:xfrm rot="3418065">
              <a:off x="4225" y="1870"/>
              <a:ext cx="108" cy="192"/>
              <a:chOff x="4440" y="2520"/>
              <a:chExt cx="108" cy="192"/>
            </a:xfrm>
          </p:grpSpPr>
          <p:sp>
            <p:nvSpPr>
              <p:cNvPr id="240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160"/>
            <p:cNvGrpSpPr>
              <a:grpSpLocks/>
            </p:cNvGrpSpPr>
            <p:nvPr/>
          </p:nvGrpSpPr>
          <p:grpSpPr bwMode="auto">
            <a:xfrm rot="20683361">
              <a:off x="4559" y="1776"/>
              <a:ext cx="108" cy="192"/>
              <a:chOff x="4440" y="2520"/>
              <a:chExt cx="108" cy="192"/>
            </a:xfrm>
          </p:grpSpPr>
          <p:sp>
            <p:nvSpPr>
              <p:cNvPr id="229" name="Oval 161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2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3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4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5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6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67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68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69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70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71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3" name="TextBox 272"/>
          <p:cNvSpPr txBox="1"/>
          <p:nvPr/>
        </p:nvSpPr>
        <p:spPr>
          <a:xfrm>
            <a:off x="1080931" y="4255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4" name="Picture 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0" y="1363167"/>
            <a:ext cx="2222500" cy="296481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97" y="5042798"/>
            <a:ext cx="2133600" cy="1600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7" name="Slide Number Placeholder 2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microbial community?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taxa</a:t>
            </a:r>
            <a:r>
              <a:rPr lang="en-US" dirty="0" smtClean="0"/>
              <a:t> (species; &gt;2)</a:t>
            </a:r>
          </a:p>
          <a:p>
            <a:r>
              <a:rPr lang="en-US" dirty="0" smtClean="0"/>
              <a:t>Exist in the same locality</a:t>
            </a:r>
          </a:p>
          <a:p>
            <a:r>
              <a:rPr lang="en-US" b="1" dirty="0" smtClean="0"/>
              <a:t>Interact with each other and/or with the environment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“OTU” </a:t>
            </a:r>
            <a:br>
              <a:rPr lang="en-US" dirty="0" smtClean="0"/>
            </a:br>
            <a:r>
              <a:rPr lang="en-US" u="sng" dirty="0" smtClean="0"/>
              <a:t>o</a:t>
            </a:r>
            <a:r>
              <a:rPr lang="en-US" dirty="0" smtClean="0"/>
              <a:t>perational </a:t>
            </a:r>
            <a:r>
              <a:rPr lang="en-US" u="sng" dirty="0" smtClean="0"/>
              <a:t>t</a:t>
            </a:r>
            <a:r>
              <a:rPr lang="en-US" dirty="0" smtClean="0"/>
              <a:t>axonomic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360"/>
            <a:ext cx="8229600" cy="4525963"/>
          </a:xfrm>
        </p:spPr>
        <p:txBody>
          <a:bodyPr/>
          <a:lstStyle/>
          <a:p>
            <a:r>
              <a:rPr lang="en-US" dirty="0" smtClean="0"/>
              <a:t>Species = basic unit of classification</a:t>
            </a:r>
          </a:p>
          <a:p>
            <a:r>
              <a:rPr lang="en-US" dirty="0" smtClean="0"/>
              <a:t>Defined somewhat arbitrarily</a:t>
            </a:r>
          </a:p>
          <a:p>
            <a:r>
              <a:rPr lang="en-US" dirty="0" smtClean="0"/>
              <a:t>Typical = 97% sequence identity </a:t>
            </a:r>
          </a:p>
          <a:p>
            <a:pPr lvl="1"/>
            <a:r>
              <a:rPr lang="en-US" dirty="0" smtClean="0"/>
              <a:t>Originally, identity based on </a:t>
            </a:r>
            <a:r>
              <a:rPr lang="en-US" i="1" dirty="0" smtClean="0"/>
              <a:t>full length</a:t>
            </a:r>
            <a:r>
              <a:rPr lang="en-US" dirty="0" smtClean="0"/>
              <a:t> 16S rRNA gene</a:t>
            </a:r>
          </a:p>
          <a:p>
            <a:pPr lvl="1"/>
            <a:r>
              <a:rPr lang="en-US" dirty="0" smtClean="0"/>
              <a:t>roughly equivalent to genus level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well-distinguish “</a:t>
            </a:r>
            <a:r>
              <a:rPr lang="en-US" dirty="0" err="1" smtClean="0"/>
              <a:t>taxa</a:t>
            </a:r>
            <a:r>
              <a:rPr lang="en-US" dirty="0" smtClean="0"/>
              <a:t>” for all bacteria (</a:t>
            </a:r>
            <a:r>
              <a:rPr lang="en-US" i="1" dirty="0" smtClean="0"/>
              <a:t>e.g., </a:t>
            </a:r>
            <a:r>
              <a:rPr lang="en-US" i="1" dirty="0" err="1" smtClean="0"/>
              <a:t>Streptomyces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Ecological traits of microbial communities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446" y="2287240"/>
            <a:ext cx="5802159" cy="440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“Species” rich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 on operational taxonomic unit (OTU) definitions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Dynamic : sensitive to environmental changes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Distinctive: even very similar habitats “house” distinct microbial communities (e.g., every human has her own gut community)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Influenced by dispersal?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Influenced by gene-swapping (phage, HGT)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Large proportion of dormant members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Large proportion of rare members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518" y="1541110"/>
            <a:ext cx="876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Understand the Nature of the Beast.  Microbial community data are:  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25" y="2367545"/>
            <a:ext cx="3376049" cy="2532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7048" y="4939035"/>
            <a:ext cx="2425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 beast, </a:t>
            </a:r>
            <a:r>
              <a:rPr lang="en-US" sz="1000" dirty="0" err="1" smtClean="0"/>
              <a:t>hyperboleandahalf.blogspot.com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642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sequencing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work?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029" y="4851449"/>
            <a:ext cx="703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Illumina</a:t>
            </a:r>
            <a:r>
              <a:rPr lang="en-US" sz="3200" dirty="0" smtClean="0"/>
              <a:t>: sequencing by synthesis</a:t>
            </a:r>
          </a:p>
          <a:p>
            <a:pPr algn="ctr"/>
            <a:r>
              <a:rPr lang="en-US" sz="3200" dirty="0" smtClean="0"/>
              <a:t>Short reads : ~</a:t>
            </a:r>
            <a:r>
              <a:rPr lang="en-US" sz="3200" dirty="0" smtClean="0"/>
              <a:t>125 </a:t>
            </a:r>
            <a:r>
              <a:rPr lang="en-US" sz="3200" dirty="0" err="1" smtClean="0"/>
              <a:t>bp</a:t>
            </a:r>
            <a:endParaRPr lang="en-US" sz="3200" dirty="0" smtClean="0"/>
          </a:p>
          <a:p>
            <a:pPr algn="ctr"/>
            <a:r>
              <a:rPr lang="en-US" sz="3200" dirty="0" smtClean="0"/>
              <a:t>Lots of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56" y="1307208"/>
            <a:ext cx="6070600" cy="3251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0211-4BA6-4B43-84C8-291F5C1FE4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508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Explorations in Data Analyses for Metagenomic Advances in Microbial Ecology</vt:lpstr>
      <vt:lpstr>Overview Lecture</vt:lpstr>
      <vt:lpstr>What are the Burning Questions in microbial ecology?</vt:lpstr>
      <vt:lpstr>Our goals for YOU</vt:lpstr>
      <vt:lpstr>What is a microbial community? </vt:lpstr>
      <vt:lpstr>What is a microbial community?</vt:lpstr>
      <vt:lpstr>The “OTU”  operational taxonomic unit</vt:lpstr>
      <vt:lpstr>Ecological traits of microbial communities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9</cp:revision>
  <dcterms:created xsi:type="dcterms:W3CDTF">2014-08-12T23:38:17Z</dcterms:created>
  <dcterms:modified xsi:type="dcterms:W3CDTF">2014-08-13T00:50:31Z</dcterms:modified>
</cp:coreProperties>
</file>