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3" r:id="rId4"/>
    <p:sldId id="264" r:id="rId5"/>
    <p:sldId id="258" r:id="rId6"/>
    <p:sldId id="259" r:id="rId7"/>
    <p:sldId id="260" r:id="rId8"/>
    <p:sldId id="261" r:id="rId9"/>
    <p:sldId id="267" r:id="rId10"/>
    <p:sldId id="266" r:id="rId11"/>
    <p:sldId id="268" r:id="rId12"/>
    <p:sldId id="269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4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6C05-C927-F841-AD3B-4E731FF47F69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973E-58C1-8A43-9A59-2DFCD28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2FEFA-74A9-CC4C-AEA2-59B14F30A319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cluster is not the</a:t>
            </a:r>
            <a:r>
              <a:rPr lang="en-US" baseline="0" dirty="0" smtClean="0"/>
              <a:t> same as</a:t>
            </a:r>
            <a:r>
              <a:rPr lang="en-US" dirty="0" smtClean="0"/>
              <a:t> </a:t>
            </a:r>
            <a:r>
              <a:rPr lang="en-US" dirty="0" err="1" smtClean="0"/>
              <a:t>phylogenetic</a:t>
            </a:r>
            <a:r>
              <a:rPr lang="en-US" dirty="0" smtClean="0"/>
              <a:t>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B71E7-92B4-164F-AD48-DD0E5A706B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2F7E-3ED4-4644-983D-703047F044BE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osone.org/article/info:doi/10.1371/journal.pone.0030440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seful community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Ordination : Calculated from community resemblance; relationships are represented by distances between symbols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 : Calculated from count/abundance data; The abundance of each taxon relative to the others depicted by color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endrogram</a:t>
            </a:r>
            <a:r>
              <a:rPr lang="en-US" dirty="0" smtClean="0"/>
              <a:t>:  Calculated from community resemblance; similar communities fall into same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rdination</a:t>
            </a:r>
            <a:endParaRPr lang="en-US" dirty="0"/>
          </a:p>
        </p:txBody>
      </p:sp>
      <p:grpSp>
        <p:nvGrpSpPr>
          <p:cNvPr id="5" name="Group 94"/>
          <p:cNvGrpSpPr/>
          <p:nvPr/>
        </p:nvGrpSpPr>
        <p:grpSpPr>
          <a:xfrm>
            <a:off x="2885482" y="1950420"/>
            <a:ext cx="3323863" cy="2188616"/>
            <a:chOff x="851233" y="1713073"/>
            <a:chExt cx="3323863" cy="2188616"/>
          </a:xfrm>
        </p:grpSpPr>
        <p:sp>
          <p:nvSpPr>
            <p:cNvPr id="7" name="Rectangle 6"/>
            <p:cNvSpPr/>
            <p:nvPr/>
          </p:nvSpPr>
          <p:spPr>
            <a:xfrm>
              <a:off x="851233" y="1713073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5804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76400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29489" y="24925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73655" y="29497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28111" y="286197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18511" y="2404776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18511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69"/>
            <p:cNvGrpSpPr/>
            <p:nvPr/>
          </p:nvGrpSpPr>
          <p:grpSpPr>
            <a:xfrm>
              <a:off x="3047662" y="2316961"/>
              <a:ext cx="704182" cy="808458"/>
              <a:chOff x="3047662" y="2316961"/>
              <a:chExt cx="704182" cy="808458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061138" y="4255641"/>
            <a:ext cx="304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1: 50% variance explained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74197" y="2910039"/>
            <a:ext cx="292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2: 6% variance explained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099577" y="1653811"/>
            <a:ext cx="1641271" cy="1380102"/>
            <a:chOff x="7099577" y="1653811"/>
            <a:chExt cx="1641271" cy="1380102"/>
          </a:xfrm>
        </p:grpSpPr>
        <p:sp>
          <p:nvSpPr>
            <p:cNvPr id="25" name="Isosceles Triangle 24"/>
            <p:cNvSpPr/>
            <p:nvPr/>
          </p:nvSpPr>
          <p:spPr>
            <a:xfrm>
              <a:off x="7099577" y="2254395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99577" y="2770469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15094" y="2157544"/>
              <a:ext cx="1325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5094" y="2664581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1046" y="1653811"/>
              <a:ext cx="860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Legend</a:t>
              </a:r>
              <a:endParaRPr lang="en-US" u="sng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1596" y="5282400"/>
            <a:ext cx="8600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or 3 dimensional representation of the data</a:t>
            </a:r>
          </a:p>
          <a:p>
            <a:r>
              <a:rPr lang="en-US" dirty="0" smtClean="0"/>
              <a:t>Each symbol is one community (compared by the chosen resemblance metric)</a:t>
            </a:r>
          </a:p>
          <a:p>
            <a:r>
              <a:rPr lang="en-US" dirty="0" smtClean="0"/>
              <a:t>The distance between symbols represents the extent of differences between communities </a:t>
            </a:r>
          </a:p>
          <a:p>
            <a:r>
              <a:rPr lang="en-US" dirty="0" smtClean="0"/>
              <a:t>First axis often explains most variance in the data, should be labeled.</a:t>
            </a:r>
          </a:p>
          <a:p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28"/>
            <a:ext cx="8229600" cy="1143000"/>
          </a:xfrm>
        </p:spPr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grpSp>
        <p:nvGrpSpPr>
          <p:cNvPr id="4" name="Group 94"/>
          <p:cNvGrpSpPr/>
          <p:nvPr/>
        </p:nvGrpSpPr>
        <p:grpSpPr>
          <a:xfrm>
            <a:off x="549316" y="2033535"/>
            <a:ext cx="1661932" cy="1094308"/>
            <a:chOff x="851233" y="1713073"/>
            <a:chExt cx="3323863" cy="2188616"/>
          </a:xfrm>
        </p:grpSpPr>
        <p:sp>
          <p:nvSpPr>
            <p:cNvPr id="5" name="Rectangle 4"/>
            <p:cNvSpPr/>
            <p:nvPr/>
          </p:nvSpPr>
          <p:spPr>
            <a:xfrm>
              <a:off x="851233" y="1713073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0" y="25804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29489" y="24925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73655" y="2949790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28111" y="286197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18511" y="2404776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511" y="2732805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9"/>
            <p:cNvGrpSpPr/>
            <p:nvPr/>
          </p:nvGrpSpPr>
          <p:grpSpPr>
            <a:xfrm>
              <a:off x="3047662" y="2316961"/>
              <a:ext cx="704182" cy="808458"/>
              <a:chOff x="3047662" y="2316961"/>
              <a:chExt cx="704182" cy="808458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274705" y="2958508"/>
            <a:ext cx="1641271" cy="1380102"/>
            <a:chOff x="7099577" y="1653811"/>
            <a:chExt cx="1641271" cy="1380102"/>
          </a:xfrm>
        </p:grpSpPr>
        <p:sp>
          <p:nvSpPr>
            <p:cNvPr id="22" name="Isosceles Triangle 21"/>
            <p:cNvSpPr/>
            <p:nvPr/>
          </p:nvSpPr>
          <p:spPr>
            <a:xfrm>
              <a:off x="7099577" y="2254395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99577" y="2770469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15095" y="2157544"/>
              <a:ext cx="132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15095" y="2664581"/>
              <a:ext cx="87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1046" y="1653811"/>
              <a:ext cx="860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Legend</a:t>
              </a:r>
              <a:endParaRPr lang="en-US" u="sng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94934" y="4066130"/>
            <a:ext cx="5991866" cy="2216696"/>
            <a:chOff x="2383207" y="3741204"/>
            <a:chExt cx="5991866" cy="2216696"/>
          </a:xfrm>
        </p:grpSpPr>
        <p:grpSp>
          <p:nvGrpSpPr>
            <p:cNvPr id="38" name="Group 37"/>
            <p:cNvGrpSpPr/>
            <p:nvPr/>
          </p:nvGrpSpPr>
          <p:grpSpPr>
            <a:xfrm>
              <a:off x="2477791" y="5236768"/>
              <a:ext cx="2417973" cy="477952"/>
              <a:chOff x="4712276" y="5121074"/>
              <a:chExt cx="915989" cy="25589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712277" y="5121074"/>
                <a:ext cx="915988" cy="255896"/>
                <a:chOff x="4712277" y="5121074"/>
                <a:chExt cx="915988" cy="54039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4442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 flipH="1" flipV="1">
                  <a:off x="4595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 flipV="1">
                  <a:off x="47476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49000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50524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 flipH="1" flipV="1">
                  <a:off x="5204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 flipH="1" flipV="1">
                  <a:off x="5357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4712276" y="5121074"/>
                <a:ext cx="914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66713" y="5233783"/>
              <a:ext cx="2417973" cy="480937"/>
              <a:chOff x="4712276" y="5121074"/>
              <a:chExt cx="915989" cy="255896"/>
            </a:xfrm>
          </p:grpSpPr>
          <p:grpSp>
            <p:nvGrpSpPr>
              <p:cNvPr id="40" name="Group 34"/>
              <p:cNvGrpSpPr/>
              <p:nvPr/>
            </p:nvGrpSpPr>
            <p:grpSpPr>
              <a:xfrm>
                <a:off x="4712277" y="5121074"/>
                <a:ext cx="915988" cy="255896"/>
                <a:chOff x="4712277" y="5121074"/>
                <a:chExt cx="915988" cy="54039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rot="5400000" flipH="1" flipV="1">
                  <a:off x="4442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4595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 flipV="1">
                  <a:off x="47476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5400000" flipH="1" flipV="1">
                  <a:off x="49000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50524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 flipH="1" flipV="1">
                  <a:off x="52048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 flipH="1" flipV="1">
                  <a:off x="5357271" y="5390480"/>
                  <a:ext cx="540399" cy="1588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4712276" y="5121074"/>
                <a:ext cx="9144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/>
            <p:cNvSpPr/>
            <p:nvPr/>
          </p:nvSpPr>
          <p:spPr>
            <a:xfrm>
              <a:off x="2383207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78153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79640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58193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988426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90722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88824" y="5782271"/>
              <a:ext cx="205489" cy="1756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5776325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617862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6576725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697902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7385511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7783614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8185910" y="5782271"/>
              <a:ext cx="189163" cy="175629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3285522" y="4834623"/>
              <a:ext cx="79832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6673649" y="4833828"/>
              <a:ext cx="79832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83888" y="4435461"/>
              <a:ext cx="3389716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039097" y="4087936"/>
              <a:ext cx="695051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781420" y="3734721"/>
            <a:ext cx="218867" cy="2548899"/>
            <a:chOff x="2158205" y="3734721"/>
            <a:chExt cx="218867" cy="2548899"/>
          </a:xfrm>
        </p:grpSpPr>
        <p:cxnSp>
          <p:nvCxnSpPr>
            <p:cNvPr id="74" name="Straight Connector 73"/>
            <p:cNvCxnSpPr/>
            <p:nvPr/>
          </p:nvCxnSpPr>
          <p:spPr>
            <a:xfrm rot="5400000" flipH="1" flipV="1">
              <a:off x="884947" y="5008774"/>
              <a:ext cx="254810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2158205" y="3734721"/>
              <a:ext cx="218867" cy="2548105"/>
              <a:chOff x="2158205" y="3734721"/>
              <a:chExt cx="536729" cy="2548105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158205" y="3734721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158205" y="6281238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158205" y="5007980"/>
                <a:ext cx="536729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50764" y="609324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950764" y="354598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08390" y="4761975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Resemblance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950764" y="481094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416263" y="2216489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62000"/>
            <a:ext cx="3036455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323273" y="246529"/>
            <a:ext cx="8509000" cy="307777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400" b="1">
                <a:solidFill>
                  <a:schemeClr val="tx2"/>
                </a:solidFill>
              </a:rPr>
              <a:t>Figure 6. Bacterial distribution among the seven samples.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4091" y="5748618"/>
            <a:ext cx="8347364" cy="5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 eaLnBrk="1" hangingPunct="1"/>
            <a:r>
              <a:rPr lang="en-US" sz="1100"/>
              <a:t>Wu S, Wang G, Angert ER, Wang W, et al. (2012) Composition, Diversity, and Origin of the Bacterial Community in Grass Carp Intestine. PLoS ONE 7(2): e30440. doi:10.1371/journal.pone.0030440</a:t>
            </a:r>
          </a:p>
          <a:p>
            <a:pPr eaLnBrk="1" hangingPunct="1"/>
            <a:r>
              <a:rPr lang="en-US" sz="1100">
                <a:hlinkClick r:id="rId3"/>
              </a:rPr>
              <a:t>http://www.plosone.org/article/info:doi/10.1371/journal.pone.0030440</a:t>
            </a:r>
            <a:endParaRPr lang="en-US" sz="110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91" y="6342530"/>
            <a:ext cx="2205182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1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5"/>
          <p:cNvGrpSpPr/>
          <p:nvPr/>
        </p:nvGrpSpPr>
        <p:grpSpPr>
          <a:xfrm>
            <a:off x="5060003" y="3750910"/>
            <a:ext cx="3323863" cy="2188616"/>
            <a:chOff x="851233" y="4323191"/>
            <a:chExt cx="3323863" cy="2188616"/>
          </a:xfrm>
        </p:grpSpPr>
        <p:sp>
          <p:nvSpPr>
            <p:cNvPr id="31" name="Rectangle 30"/>
            <p:cNvSpPr/>
            <p:nvPr/>
          </p:nvSpPr>
          <p:spPr>
            <a:xfrm>
              <a:off x="851233" y="4323191"/>
              <a:ext cx="3323863" cy="2188616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60"/>
            <p:cNvGrpSpPr/>
            <p:nvPr/>
          </p:nvGrpSpPr>
          <p:grpSpPr>
            <a:xfrm>
              <a:off x="918793" y="4505577"/>
              <a:ext cx="1605695" cy="1899801"/>
              <a:chOff x="918793" y="4505577"/>
              <a:chExt cx="1605695" cy="189980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68992" y="5238906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054110" y="5063277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26744" y="4593391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626744" y="6229749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18999" y="5628556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18793" y="4505577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113022" y="578392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78"/>
            <p:cNvGrpSpPr/>
            <p:nvPr/>
          </p:nvGrpSpPr>
          <p:grpSpPr>
            <a:xfrm>
              <a:off x="3193307" y="5059066"/>
              <a:ext cx="704182" cy="808458"/>
              <a:chOff x="3047662" y="2316961"/>
              <a:chExt cx="704182" cy="808458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3410281" y="2316961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3047662" y="2404775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3315699" y="24925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3047662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3562681" y="2668219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3236825" y="2843848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3504862" y="2949790"/>
                <a:ext cx="189163" cy="17562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9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Linking environmental and community data</a:t>
            </a:r>
            <a:endParaRPr lang="en-US" sz="3200" dirty="0"/>
          </a:p>
        </p:txBody>
      </p:sp>
      <p:cxnSp>
        <p:nvCxnSpPr>
          <p:cNvPr id="49" name="Straight Connector 48"/>
          <p:cNvCxnSpPr>
            <a:stCxn id="31" idx="0"/>
            <a:endCxn id="31" idx="2"/>
          </p:cNvCxnSpPr>
          <p:nvPr/>
        </p:nvCxnSpPr>
        <p:spPr>
          <a:xfrm rot="16200000" flipH="1">
            <a:off x="5627627" y="4845218"/>
            <a:ext cx="2188616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039846" y="4708677"/>
            <a:ext cx="3323863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333052" y="4612759"/>
            <a:ext cx="3375501" cy="968212"/>
            <a:chOff x="5123727" y="4989598"/>
            <a:chExt cx="3375501" cy="968212"/>
          </a:xfrm>
        </p:grpSpPr>
        <p:grpSp>
          <p:nvGrpSpPr>
            <p:cNvPr id="53" name="Group 52"/>
            <p:cNvGrpSpPr/>
            <p:nvPr/>
          </p:nvGrpSpPr>
          <p:grpSpPr>
            <a:xfrm>
              <a:off x="5968371" y="5068321"/>
              <a:ext cx="1812136" cy="443747"/>
              <a:chOff x="5968371" y="5068321"/>
              <a:chExt cx="1812136" cy="443747"/>
            </a:xfr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512609" y="5086450"/>
                <a:ext cx="1267898" cy="87814"/>
              </a:xfrm>
              <a:prstGeom prst="straightConnector1">
                <a:avLst/>
              </a:prstGeom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 flipV="1">
                <a:off x="5968371" y="5068321"/>
                <a:ext cx="544238" cy="443747"/>
              </a:xfrm>
              <a:prstGeom prst="straightConnector1">
                <a:avLst/>
              </a:prstGeom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5123727" y="5588478"/>
              <a:ext cx="1387068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49854" y="4989598"/>
              <a:ext cx="64937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7F7F7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448662" y="2568553"/>
          <a:ext cx="2217682" cy="116590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4421"/>
                <a:gridCol w="539285"/>
                <a:gridCol w="548281"/>
                <a:gridCol w="575695"/>
              </a:tblGrid>
              <a:tr h="2914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Caterpillar</a:t>
                      </a:r>
                      <a:r>
                        <a:rPr lang="en-US" sz="800" baseline="0" dirty="0" smtClean="0"/>
                        <a:t> 1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Caterpillar</a:t>
                      </a:r>
                      <a:r>
                        <a:rPr lang="en-US" sz="800" baseline="0" dirty="0" smtClean="0"/>
                        <a:t> 2</a:t>
                      </a:r>
                      <a:endParaRPr lang="en-US" sz="800" dirty="0"/>
                    </a:p>
                  </a:txBody>
                  <a:tcPr marL="40815" marR="40815" marT="20407" marB="20407"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Caterpillar</a:t>
                      </a:r>
                      <a:r>
                        <a:rPr lang="en-US" sz="800" baseline="0" dirty="0" smtClean="0"/>
                        <a:t> 3</a:t>
                      </a:r>
                      <a:endParaRPr lang="en-US" sz="800" dirty="0"/>
                    </a:p>
                  </a:txBody>
                  <a:tcPr marL="40815" marR="40815" marT="20407" marB="20407"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77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0.966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Caterpillar 3</a:t>
                      </a:r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0.179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0.787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48662" y="5401883"/>
          <a:ext cx="2217682" cy="116590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4421"/>
                <a:gridCol w="539285"/>
                <a:gridCol w="548281"/>
                <a:gridCol w="575695"/>
              </a:tblGrid>
              <a:tr h="29147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Caterpillar</a:t>
                      </a:r>
                      <a:r>
                        <a:rPr lang="en-US" sz="800" baseline="0" dirty="0" smtClean="0"/>
                        <a:t> 1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Caterpillar</a:t>
                      </a:r>
                      <a:r>
                        <a:rPr lang="en-US" sz="800" baseline="0" dirty="0" smtClean="0"/>
                        <a:t> 2</a:t>
                      </a:r>
                      <a:endParaRPr lang="en-US" sz="800" dirty="0"/>
                    </a:p>
                  </a:txBody>
                  <a:tcPr marL="40815" marR="40815" marT="20407" marB="20407"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Caterpillar</a:t>
                      </a:r>
                      <a:r>
                        <a:rPr lang="en-US" sz="800" baseline="0" dirty="0" smtClean="0"/>
                        <a:t> 3</a:t>
                      </a:r>
                      <a:endParaRPr lang="en-US" sz="800" dirty="0"/>
                    </a:p>
                  </a:txBody>
                  <a:tcPr marL="40815" marR="40815" marT="20407" marB="20407"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91477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Caterpillar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4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Caterpillar 3</a:t>
                      </a:r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L="40815" marR="40815" marT="20407" marB="20407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1503" y="2125539"/>
            <a:ext cx="257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Community Resemblance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805" y="4958868"/>
            <a:ext cx="244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/ environ. distance</a:t>
            </a:r>
            <a:endParaRPr lang="en-US" dirty="0"/>
          </a:p>
        </p:txBody>
      </p:sp>
      <p:sp>
        <p:nvSpPr>
          <p:cNvPr id="61" name="Up-Down Arrow 60"/>
          <p:cNvSpPr/>
          <p:nvPr/>
        </p:nvSpPr>
        <p:spPr>
          <a:xfrm>
            <a:off x="1348073" y="4094537"/>
            <a:ext cx="418861" cy="739293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93776" y="4141018"/>
            <a:ext cx="214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Pearson’s correlation</a:t>
            </a:r>
          </a:p>
          <a:p>
            <a:r>
              <a:rPr lang="en-US" dirty="0" smtClean="0"/>
              <a:t>Permuted </a:t>
            </a:r>
            <a:r>
              <a:rPr lang="en-US" dirty="0" err="1" smtClean="0"/>
              <a:t>p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3878" y="1106908"/>
            <a:ext cx="293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 Mantel Test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66417" y="1106908"/>
            <a:ext cx="38444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 Vector fitting to ordination axis score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54800" y="6138001"/>
            <a:ext cx="7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391347" y="4661653"/>
            <a:ext cx="7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2</a:t>
            </a:r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Beta diversity </a:t>
            </a:r>
            <a:r>
              <a:rPr lang="en-US" dirty="0" smtClean="0"/>
              <a:t>describes </a:t>
            </a:r>
            <a:r>
              <a:rPr lang="en-US" i="1" dirty="0" smtClean="0"/>
              <a:t>comparative diversity </a:t>
            </a:r>
            <a:r>
              <a:rPr lang="en-US" dirty="0" smtClean="0"/>
              <a:t>between communities or changes in a community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Resemblance metrics </a:t>
            </a:r>
            <a:r>
              <a:rPr lang="en-US" dirty="0" smtClean="0"/>
              <a:t>quantify pair-wise differences between communities, and can include information about OTU abundances &amp; </a:t>
            </a:r>
            <a:r>
              <a:rPr lang="en-US" dirty="0" err="1" smtClean="0"/>
              <a:t>phylogenetic</a:t>
            </a:r>
            <a:r>
              <a:rPr lang="en-US" dirty="0" smtClean="0"/>
              <a:t> representation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r</a:t>
            </a:r>
            <a:r>
              <a:rPr lang="en-US" b="1" dirty="0" smtClean="0"/>
              <a:t>esemblance matrix </a:t>
            </a:r>
            <a:r>
              <a:rPr lang="en-US" dirty="0" smtClean="0"/>
              <a:t>is a square, sample-by-sample table of all pairs of resemblance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 smtClean="0"/>
              <a:t>about beta diversity?</a:t>
            </a:r>
            <a:endParaRPr lang="en-US" dirty="0"/>
          </a:p>
        </p:txBody>
      </p:sp>
      <p:grpSp>
        <p:nvGrpSpPr>
          <p:cNvPr id="3" name="Group 119"/>
          <p:cNvGrpSpPr/>
          <p:nvPr/>
        </p:nvGrpSpPr>
        <p:grpSpPr>
          <a:xfrm>
            <a:off x="3432911" y="274638"/>
            <a:ext cx="2286000" cy="12403395"/>
            <a:chOff x="4991100" y="274638"/>
            <a:chExt cx="2286000" cy="12403395"/>
          </a:xfrm>
        </p:grpSpPr>
        <p:sp>
          <p:nvSpPr>
            <p:cNvPr id="109" name="Rectangle 108"/>
            <p:cNvSpPr/>
            <p:nvPr/>
          </p:nvSpPr>
          <p:spPr>
            <a:xfrm>
              <a:off x="4991100" y="274638"/>
              <a:ext cx="2286000" cy="124033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sz="40000" dirty="0" smtClean="0">
                  <a:solidFill>
                    <a:prstClr val="black"/>
                  </a:solidFill>
                </a:rPr>
                <a:t>?</a:t>
              </a:r>
              <a:endParaRPr lang="en-US" sz="40000" dirty="0">
                <a:solidFill>
                  <a:prstClr val="black"/>
                </a:solidFill>
              </a:endParaRPr>
            </a:p>
          </p:txBody>
        </p:sp>
        <p:grpSp>
          <p:nvGrpSpPr>
            <p:cNvPr id="4" name="Group 118"/>
            <p:cNvGrpSpPr/>
            <p:nvPr/>
          </p:nvGrpSpPr>
          <p:grpSpPr>
            <a:xfrm>
              <a:off x="5444745" y="1997439"/>
              <a:ext cx="1727260" cy="3384509"/>
              <a:chOff x="5444745" y="1997439"/>
              <a:chExt cx="1727260" cy="3384509"/>
            </a:xfrm>
          </p:grpSpPr>
          <p:grpSp>
            <p:nvGrpSpPr>
              <p:cNvPr id="5" name="Group 148"/>
              <p:cNvGrpSpPr>
                <a:grpSpLocks/>
              </p:cNvGrpSpPr>
              <p:nvPr/>
            </p:nvGrpSpPr>
            <p:grpSpPr bwMode="auto">
              <a:xfrm rot="3418065">
                <a:off x="5690943" y="2125575"/>
                <a:ext cx="171450" cy="304800"/>
                <a:chOff x="4440" y="2520"/>
                <a:chExt cx="108" cy="192"/>
              </a:xfrm>
            </p:grpSpPr>
            <p:sp>
              <p:nvSpPr>
                <p:cNvPr id="7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" name="Oval 68"/>
              <p:cNvSpPr>
                <a:spLocks noChangeArrowheads="1"/>
              </p:cNvSpPr>
              <p:nvPr/>
            </p:nvSpPr>
            <p:spPr bwMode="auto">
              <a:xfrm>
                <a:off x="5588081" y="2359966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 rot="3533757">
                <a:off x="5734880" y="213293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 rot="20295303">
                <a:off x="5999291" y="4175435"/>
                <a:ext cx="314325" cy="115888"/>
                <a:chOff x="3480" y="3456"/>
                <a:chExt cx="168" cy="48"/>
              </a:xfrm>
            </p:grpSpPr>
            <p:sp>
              <p:nvSpPr>
                <p:cNvPr id="21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 rot="1102600">
                <a:off x="6342715" y="2026761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3"/>
              <p:cNvSpPr>
                <a:spLocks noChangeArrowheads="1"/>
              </p:cNvSpPr>
              <p:nvPr/>
            </p:nvSpPr>
            <p:spPr bwMode="auto">
              <a:xfrm rot="1097517">
                <a:off x="6217229" y="4332729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25" name="Oval 26"/>
              <p:cNvSpPr>
                <a:spLocks noChangeArrowheads="1"/>
              </p:cNvSpPr>
              <p:nvPr/>
            </p:nvSpPr>
            <p:spPr bwMode="auto">
              <a:xfrm rot="3636805">
                <a:off x="6759737" y="3150476"/>
                <a:ext cx="269875" cy="115888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6588471" y="3484488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0"/>
              <p:cNvSpPr>
                <a:spLocks/>
              </p:cNvSpPr>
              <p:nvPr/>
            </p:nvSpPr>
            <p:spPr bwMode="auto">
              <a:xfrm rot="20486764">
                <a:off x="6774807" y="3361649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 rot="6773669">
                <a:off x="6393758" y="3616034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/>
              <p:cNvSpPr>
                <a:spLocks/>
              </p:cNvSpPr>
              <p:nvPr/>
            </p:nvSpPr>
            <p:spPr bwMode="auto">
              <a:xfrm rot="14039165">
                <a:off x="6034529" y="2106328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 rot="1102600">
                <a:off x="6867076" y="2400618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3"/>
              <p:cNvSpPr>
                <a:spLocks noChangeArrowheads="1"/>
              </p:cNvSpPr>
              <p:nvPr/>
            </p:nvSpPr>
            <p:spPr bwMode="auto">
              <a:xfrm rot="1102600">
                <a:off x="6944902" y="2695336"/>
                <a:ext cx="179388" cy="347663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FF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33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" name="Group 39"/>
              <p:cNvGrpSpPr>
                <a:grpSpLocks/>
              </p:cNvGrpSpPr>
              <p:nvPr/>
            </p:nvGrpSpPr>
            <p:grpSpPr bwMode="auto">
              <a:xfrm rot="20208926">
                <a:off x="6733278" y="3514827"/>
                <a:ext cx="314325" cy="115888"/>
                <a:chOff x="3480" y="3456"/>
                <a:chExt cx="168" cy="48"/>
              </a:xfrm>
            </p:grpSpPr>
            <p:sp>
              <p:nvSpPr>
                <p:cNvPr id="33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9"/>
              <p:cNvGrpSpPr>
                <a:grpSpLocks/>
              </p:cNvGrpSpPr>
              <p:nvPr/>
            </p:nvGrpSpPr>
            <p:grpSpPr bwMode="auto">
              <a:xfrm rot="315620">
                <a:off x="5905206" y="2011435"/>
                <a:ext cx="314325" cy="115888"/>
                <a:chOff x="3480" y="3456"/>
                <a:chExt cx="168" cy="48"/>
              </a:xfrm>
            </p:grpSpPr>
            <p:sp>
              <p:nvSpPr>
                <p:cNvPr id="36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8" name="Freeform 90"/>
              <p:cNvSpPr>
                <a:spLocks/>
              </p:cNvSpPr>
              <p:nvPr/>
            </p:nvSpPr>
            <p:spPr bwMode="auto">
              <a:xfrm rot="10800000">
                <a:off x="6596409" y="235482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 rot="3482676">
                <a:off x="6847708" y="3063111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 rot="9210081">
                <a:off x="6564397" y="3708232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 rot="6954616">
                <a:off x="6087129" y="3715816"/>
                <a:ext cx="231775" cy="90488"/>
              </a:xfrm>
              <a:prstGeom prst="ellipse">
                <a:avLst/>
              </a:prstGeom>
              <a:solidFill>
                <a:srgbClr val="8E43D9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83"/>
              <p:cNvSpPr>
                <a:spLocks noChangeArrowheads="1"/>
              </p:cNvSpPr>
              <p:nvPr/>
            </p:nvSpPr>
            <p:spPr bwMode="auto">
              <a:xfrm rot="1097517">
                <a:off x="6682211" y="339573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3" name="Oval 83"/>
              <p:cNvSpPr>
                <a:spLocks noChangeArrowheads="1"/>
              </p:cNvSpPr>
              <p:nvPr/>
            </p:nvSpPr>
            <p:spPr bwMode="auto">
              <a:xfrm rot="1097517">
                <a:off x="6238396" y="402364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44" name="Freeform 113"/>
              <p:cNvSpPr>
                <a:spLocks/>
              </p:cNvSpPr>
              <p:nvPr/>
            </p:nvSpPr>
            <p:spPr bwMode="auto">
              <a:xfrm rot="3470894">
                <a:off x="5444185" y="2185689"/>
                <a:ext cx="225426" cy="195263"/>
              </a:xfrm>
              <a:custGeom>
                <a:avLst/>
                <a:gdLst/>
                <a:ahLst/>
                <a:cxnLst>
                  <a:cxn ang="0">
                    <a:pos x="8" y="107"/>
                  </a:cxn>
                  <a:cxn ang="0">
                    <a:pos x="0" y="80"/>
                  </a:cxn>
                  <a:cxn ang="0">
                    <a:pos x="61" y="0"/>
                  </a:cxn>
                  <a:cxn ang="0">
                    <a:pos x="133" y="27"/>
                  </a:cxn>
                  <a:cxn ang="0">
                    <a:pos x="77" y="45"/>
                  </a:cxn>
                  <a:cxn ang="0">
                    <a:pos x="45" y="56"/>
                  </a:cxn>
                  <a:cxn ang="0">
                    <a:pos x="37" y="80"/>
                  </a:cxn>
                  <a:cxn ang="0">
                    <a:pos x="32" y="123"/>
                  </a:cxn>
                  <a:cxn ang="0">
                    <a:pos x="10" y="115"/>
                  </a:cxn>
                  <a:cxn ang="0">
                    <a:pos x="8" y="107"/>
                  </a:cxn>
                </a:cxnLst>
                <a:rect l="0" t="0" r="r" b="b"/>
                <a:pathLst>
                  <a:path w="142" h="123">
                    <a:moveTo>
                      <a:pt x="8" y="107"/>
                    </a:moveTo>
                    <a:cubicBezTo>
                      <a:pt x="5" y="97"/>
                      <a:pt x="2" y="89"/>
                      <a:pt x="0" y="80"/>
                    </a:cubicBezTo>
                    <a:cubicBezTo>
                      <a:pt x="4" y="33"/>
                      <a:pt x="17" y="16"/>
                      <a:pt x="61" y="0"/>
                    </a:cubicBezTo>
                    <a:cubicBezTo>
                      <a:pt x="87" y="2"/>
                      <a:pt x="115" y="5"/>
                      <a:pt x="133" y="27"/>
                    </a:cubicBezTo>
                    <a:cubicBezTo>
                      <a:pt x="142" y="52"/>
                      <a:pt x="82" y="44"/>
                      <a:pt x="77" y="45"/>
                    </a:cubicBezTo>
                    <a:cubicBezTo>
                      <a:pt x="66" y="49"/>
                      <a:pt x="55" y="52"/>
                      <a:pt x="45" y="56"/>
                    </a:cubicBezTo>
                    <a:cubicBezTo>
                      <a:pt x="42" y="63"/>
                      <a:pt x="39" y="72"/>
                      <a:pt x="37" y="80"/>
                    </a:cubicBezTo>
                    <a:cubicBezTo>
                      <a:pt x="40" y="95"/>
                      <a:pt x="42" y="110"/>
                      <a:pt x="32" y="123"/>
                    </a:cubicBezTo>
                    <a:cubicBezTo>
                      <a:pt x="26" y="121"/>
                      <a:pt x="14" y="120"/>
                      <a:pt x="10" y="115"/>
                    </a:cubicBezTo>
                    <a:cubicBezTo>
                      <a:pt x="8" y="112"/>
                      <a:pt x="8" y="107"/>
                      <a:pt x="8" y="1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C8810"/>
                  </a:gs>
                  <a:gs pos="100000">
                    <a:schemeClr val="accent2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rgbClr val="EC8810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148"/>
              <p:cNvGrpSpPr>
                <a:grpSpLocks/>
              </p:cNvGrpSpPr>
              <p:nvPr/>
            </p:nvGrpSpPr>
            <p:grpSpPr bwMode="auto">
              <a:xfrm rot="1067924">
                <a:off x="5962259" y="3602216"/>
                <a:ext cx="144877" cy="251292"/>
                <a:chOff x="4440" y="2520"/>
                <a:chExt cx="108" cy="192"/>
              </a:xfrm>
            </p:grpSpPr>
            <p:sp>
              <p:nvSpPr>
                <p:cNvPr id="4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6156102" y="3917211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83"/>
              <p:cNvSpPr>
                <a:spLocks noChangeArrowheads="1"/>
              </p:cNvSpPr>
              <p:nvPr/>
            </p:nvSpPr>
            <p:spPr bwMode="auto">
              <a:xfrm>
                <a:off x="6542434" y="211332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2" name="Oval 83"/>
              <p:cNvSpPr>
                <a:spLocks noChangeArrowheads="1"/>
              </p:cNvSpPr>
              <p:nvPr/>
            </p:nvSpPr>
            <p:spPr bwMode="auto">
              <a:xfrm>
                <a:off x="6718649" y="252752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63" name="Oval 68"/>
              <p:cNvSpPr>
                <a:spLocks noChangeArrowheads="1"/>
              </p:cNvSpPr>
              <p:nvPr/>
            </p:nvSpPr>
            <p:spPr bwMode="auto">
              <a:xfrm>
                <a:off x="6804186" y="2225718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8"/>
              <p:cNvSpPr>
                <a:spLocks noChangeArrowheads="1"/>
              </p:cNvSpPr>
              <p:nvPr/>
            </p:nvSpPr>
            <p:spPr bwMode="auto">
              <a:xfrm>
                <a:off x="5669815" y="2077993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68"/>
              <p:cNvSpPr>
                <a:spLocks noChangeArrowheads="1"/>
              </p:cNvSpPr>
              <p:nvPr/>
            </p:nvSpPr>
            <p:spPr bwMode="auto">
              <a:xfrm>
                <a:off x="5444745" y="2411634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68"/>
              <p:cNvSpPr>
                <a:spLocks noChangeArrowheads="1"/>
              </p:cNvSpPr>
              <p:nvPr/>
            </p:nvSpPr>
            <p:spPr bwMode="auto">
              <a:xfrm>
                <a:off x="6758336" y="325033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 rot="1097517">
                <a:off x="7081517" y="297357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" name="Group 148"/>
              <p:cNvGrpSpPr>
                <a:grpSpLocks/>
              </p:cNvGrpSpPr>
              <p:nvPr/>
            </p:nvGrpSpPr>
            <p:grpSpPr bwMode="auto">
              <a:xfrm>
                <a:off x="6759924" y="2745774"/>
                <a:ext cx="171450" cy="304800"/>
                <a:chOff x="4440" y="2520"/>
                <a:chExt cx="108" cy="192"/>
              </a:xfrm>
            </p:grpSpPr>
            <p:sp>
              <p:nvSpPr>
                <p:cNvPr id="72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Oval 83"/>
              <p:cNvSpPr>
                <a:spLocks noChangeArrowheads="1"/>
              </p:cNvSpPr>
              <p:nvPr/>
            </p:nvSpPr>
            <p:spPr bwMode="auto">
              <a:xfrm>
                <a:off x="7042718" y="2581497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5489989" y="230368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 rot="3227012">
                <a:off x="5951299" y="4418889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8"/>
              <p:cNvSpPr>
                <a:spLocks noChangeArrowheads="1"/>
              </p:cNvSpPr>
              <p:nvPr/>
            </p:nvSpPr>
            <p:spPr bwMode="auto">
              <a:xfrm>
                <a:off x="6006811" y="4868862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83"/>
              <p:cNvSpPr>
                <a:spLocks noChangeArrowheads="1"/>
              </p:cNvSpPr>
              <p:nvPr/>
            </p:nvSpPr>
            <p:spPr bwMode="auto">
              <a:xfrm>
                <a:off x="6518357" y="2267602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0" name="Oval 83"/>
              <p:cNvSpPr>
                <a:spLocks noChangeArrowheads="1"/>
              </p:cNvSpPr>
              <p:nvPr/>
            </p:nvSpPr>
            <p:spPr bwMode="auto">
              <a:xfrm>
                <a:off x="6759924" y="2656874"/>
                <a:ext cx="107950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1" name="Oval 68"/>
              <p:cNvSpPr>
                <a:spLocks noChangeArrowheads="1"/>
              </p:cNvSpPr>
              <p:nvPr/>
            </p:nvSpPr>
            <p:spPr bwMode="auto">
              <a:xfrm>
                <a:off x="6292486" y="1997439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83"/>
              <p:cNvSpPr>
                <a:spLocks noChangeArrowheads="1"/>
              </p:cNvSpPr>
              <p:nvPr/>
            </p:nvSpPr>
            <p:spPr bwMode="auto">
              <a:xfrm>
                <a:off x="6083011" y="429551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 rot="6869517">
                <a:off x="6152695" y="3715168"/>
                <a:ext cx="362611" cy="12268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5962361" y="3860061"/>
                <a:ext cx="171450" cy="304800"/>
                <a:chOff x="4440" y="2520"/>
                <a:chExt cx="108" cy="192"/>
              </a:xfrm>
            </p:grpSpPr>
            <p:sp>
              <p:nvSpPr>
                <p:cNvPr id="96" name="Oval 149"/>
                <p:cNvSpPr>
                  <a:spLocks noChangeArrowheads="1"/>
                </p:cNvSpPr>
                <p:nvPr/>
              </p:nvSpPr>
              <p:spPr bwMode="auto">
                <a:xfrm rot="5166377">
                  <a:off x="4420" y="2588"/>
                  <a:ext cx="146" cy="57"/>
                </a:xfrm>
                <a:prstGeom prst="ellipse">
                  <a:avLst/>
                </a:pr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0"/>
                <p:cNvSpPr>
                  <a:spLocks/>
                </p:cNvSpPr>
                <p:nvPr/>
              </p:nvSpPr>
              <p:spPr bwMode="auto">
                <a:xfrm>
                  <a:off x="4472" y="2520"/>
                  <a:ext cx="8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32"/>
                    </a:cxn>
                  </a:cxnLst>
                  <a:rect l="0" t="0" r="r" b="b"/>
                  <a:pathLst>
                    <a:path w="8" h="32">
                      <a:moveTo>
                        <a:pt x="0" y="0"/>
                      </a:moveTo>
                      <a:cubicBezTo>
                        <a:pt x="8" y="26"/>
                        <a:pt x="8" y="15"/>
                        <a:pt x="8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1"/>
                <p:cNvSpPr>
                  <a:spLocks/>
                </p:cNvSpPr>
                <p:nvPr/>
              </p:nvSpPr>
              <p:spPr bwMode="auto">
                <a:xfrm>
                  <a:off x="4504" y="2532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32">
                      <a:moveTo>
                        <a:pt x="0" y="32"/>
                      </a:moveTo>
                      <a:cubicBezTo>
                        <a:pt x="8" y="5"/>
                        <a:pt x="4" y="15"/>
                        <a:pt x="12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2"/>
                <p:cNvSpPr>
                  <a:spLocks/>
                </p:cNvSpPr>
                <p:nvPr/>
              </p:nvSpPr>
              <p:spPr bwMode="auto">
                <a:xfrm>
                  <a:off x="4504" y="2580"/>
                  <a:ext cx="44" cy="19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32" y="4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19">
                      <a:moveTo>
                        <a:pt x="8" y="16"/>
                      </a:moveTo>
                      <a:cubicBezTo>
                        <a:pt x="38" y="5"/>
                        <a:pt x="0" y="19"/>
                        <a:pt x="32" y="4"/>
                      </a:cubicBezTo>
                      <a:cubicBezTo>
                        <a:pt x="35" y="2"/>
                        <a:pt x="44" y="0"/>
                        <a:pt x="44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53"/>
                <p:cNvSpPr>
                  <a:spLocks/>
                </p:cNvSpPr>
                <p:nvPr/>
              </p:nvSpPr>
              <p:spPr bwMode="auto">
                <a:xfrm>
                  <a:off x="4512" y="263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28" h="8">
                      <a:moveTo>
                        <a:pt x="0" y="0"/>
                      </a:moveTo>
                      <a:cubicBezTo>
                        <a:pt x="25" y="8"/>
                        <a:pt x="15" y="8"/>
                        <a:pt x="28" y="8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4"/>
                <p:cNvSpPr>
                  <a:spLocks/>
                </p:cNvSpPr>
                <p:nvPr/>
              </p:nvSpPr>
              <p:spPr bwMode="auto">
                <a:xfrm>
                  <a:off x="4508" y="2668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32"/>
                    </a:cxn>
                  </a:cxnLst>
                  <a:rect l="0" t="0" r="r" b="b"/>
                  <a:pathLst>
                    <a:path w="20" h="32">
                      <a:moveTo>
                        <a:pt x="0" y="0"/>
                      </a:moveTo>
                      <a:cubicBezTo>
                        <a:pt x="4" y="13"/>
                        <a:pt x="13" y="19"/>
                        <a:pt x="20" y="3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5"/>
                <p:cNvSpPr>
                  <a:spLocks/>
                </p:cNvSpPr>
                <p:nvPr/>
              </p:nvSpPr>
              <p:spPr bwMode="auto">
                <a:xfrm>
                  <a:off x="4476" y="2676"/>
                  <a:ext cx="20" cy="36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36"/>
                    </a:cxn>
                  </a:cxnLst>
                  <a:rect l="0" t="0" r="r" b="b"/>
                  <a:pathLst>
                    <a:path w="20" h="36">
                      <a:moveTo>
                        <a:pt x="20" y="0"/>
                      </a:moveTo>
                      <a:cubicBezTo>
                        <a:pt x="15" y="13"/>
                        <a:pt x="0" y="36"/>
                        <a:pt x="0" y="36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6"/>
                <p:cNvSpPr>
                  <a:spLocks/>
                </p:cNvSpPr>
                <p:nvPr/>
              </p:nvSpPr>
              <p:spPr bwMode="auto">
                <a:xfrm>
                  <a:off x="4444" y="2664"/>
                  <a:ext cx="36" cy="12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12" y="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6" h="12">
                      <a:moveTo>
                        <a:pt x="36" y="0"/>
                      </a:moveTo>
                      <a:cubicBezTo>
                        <a:pt x="28" y="2"/>
                        <a:pt x="20" y="5"/>
                        <a:pt x="12" y="8"/>
                      </a:cubicBezTo>
                      <a:cubicBezTo>
                        <a:pt x="8" y="9"/>
                        <a:pt x="0" y="12"/>
                        <a:pt x="0" y="12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7"/>
                <p:cNvSpPr>
                  <a:spLocks/>
                </p:cNvSpPr>
                <p:nvPr/>
              </p:nvSpPr>
              <p:spPr bwMode="auto">
                <a:xfrm>
                  <a:off x="4440" y="2632"/>
                  <a:ext cx="28" cy="12"/>
                </a:xfrm>
                <a:custGeom>
                  <a:avLst/>
                  <a:gdLst/>
                  <a:ahLst/>
                  <a:cxnLst>
                    <a:cxn ang="0">
                      <a:pos x="2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2">
                      <a:moveTo>
                        <a:pt x="28" y="12"/>
                      </a:moveTo>
                      <a:cubicBezTo>
                        <a:pt x="2" y="3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158"/>
                <p:cNvSpPr>
                  <a:spLocks/>
                </p:cNvSpPr>
                <p:nvPr/>
              </p:nvSpPr>
              <p:spPr bwMode="auto">
                <a:xfrm>
                  <a:off x="4440" y="2592"/>
                  <a:ext cx="28" cy="8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12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8">
                      <a:moveTo>
                        <a:pt x="28" y="8"/>
                      </a:moveTo>
                      <a:cubicBezTo>
                        <a:pt x="22" y="6"/>
                        <a:pt x="17" y="5"/>
                        <a:pt x="12" y="4"/>
                      </a:cubicBezTo>
                      <a:cubicBezTo>
                        <a:pt x="7" y="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159"/>
                <p:cNvSpPr>
                  <a:spLocks/>
                </p:cNvSpPr>
                <p:nvPr/>
              </p:nvSpPr>
              <p:spPr bwMode="auto">
                <a:xfrm>
                  <a:off x="4448" y="2556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4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24">
                      <a:moveTo>
                        <a:pt x="24" y="24"/>
                      </a:moveTo>
                      <a:cubicBezTo>
                        <a:pt x="16" y="12"/>
                        <a:pt x="9" y="9"/>
                        <a:pt x="0" y="0"/>
                      </a:cubicBezTo>
                    </a:path>
                  </a:pathLst>
                </a:custGeom>
                <a:solidFill>
                  <a:srgbClr val="D9A2D3"/>
                </a:solidFill>
                <a:ln w="9525">
                  <a:solidFill>
                    <a:srgbClr val="D9A2D3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" name="Oval 83"/>
              <p:cNvSpPr>
                <a:spLocks noChangeArrowheads="1"/>
              </p:cNvSpPr>
              <p:nvPr/>
            </p:nvSpPr>
            <p:spPr bwMode="auto">
              <a:xfrm>
                <a:off x="5930621" y="4984750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grpSp>
            <p:nvGrpSpPr>
              <p:cNvPr id="66" name="Group 39"/>
              <p:cNvGrpSpPr>
                <a:grpSpLocks/>
              </p:cNvGrpSpPr>
              <p:nvPr/>
            </p:nvGrpSpPr>
            <p:grpSpPr bwMode="auto">
              <a:xfrm rot="3721171">
                <a:off x="6505184" y="2139792"/>
                <a:ext cx="314325" cy="115888"/>
                <a:chOff x="3480" y="3456"/>
                <a:chExt cx="168" cy="48"/>
              </a:xfrm>
            </p:grpSpPr>
            <p:sp>
              <p:nvSpPr>
                <p:cNvPr id="59" name="Oval 40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48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1"/>
                <p:cNvSpPr>
                  <a:spLocks/>
                </p:cNvSpPr>
                <p:nvPr/>
              </p:nvSpPr>
              <p:spPr bwMode="auto">
                <a:xfrm>
                  <a:off x="3480" y="3464"/>
                  <a:ext cx="80" cy="28"/>
                </a:xfrm>
                <a:custGeom>
                  <a:avLst/>
                  <a:gdLst/>
                  <a:ahLst/>
                  <a:cxnLst>
                    <a:cxn ang="0">
                      <a:pos x="80" y="16"/>
                    </a:cxn>
                    <a:cxn ang="0">
                      <a:pos x="40" y="0"/>
                    </a:cxn>
                    <a:cxn ang="0">
                      <a:pos x="16" y="28"/>
                    </a:cxn>
                    <a:cxn ang="0">
                      <a:pos x="4" y="24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80" h="28">
                      <a:moveTo>
                        <a:pt x="80" y="16"/>
                      </a:moveTo>
                      <a:cubicBezTo>
                        <a:pt x="64" y="12"/>
                        <a:pt x="54" y="4"/>
                        <a:pt x="40" y="0"/>
                      </a:cubicBezTo>
                      <a:cubicBezTo>
                        <a:pt x="30" y="14"/>
                        <a:pt x="32" y="22"/>
                        <a:pt x="16" y="28"/>
                      </a:cubicBezTo>
                      <a:cubicBezTo>
                        <a:pt x="12" y="26"/>
                        <a:pt x="6" y="26"/>
                        <a:pt x="4" y="24"/>
                      </a:cubicBezTo>
                      <a:cubicBezTo>
                        <a:pt x="1" y="21"/>
                        <a:pt x="0" y="12"/>
                        <a:pt x="0" y="12"/>
                      </a:cubicBezTo>
                    </a:path>
                  </a:pathLst>
                </a:cu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0" name="Oval 83"/>
              <p:cNvSpPr>
                <a:spLocks noChangeArrowheads="1"/>
              </p:cNvSpPr>
              <p:nvPr/>
            </p:nvSpPr>
            <p:spPr bwMode="auto">
              <a:xfrm>
                <a:off x="6149040" y="440346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1" name="Oval 26"/>
              <p:cNvSpPr>
                <a:spLocks noChangeArrowheads="1"/>
              </p:cNvSpPr>
              <p:nvPr/>
            </p:nvSpPr>
            <p:spPr bwMode="auto">
              <a:xfrm rot="3227012">
                <a:off x="6087263" y="4940584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 rot="3227012">
                <a:off x="6061863" y="5056695"/>
                <a:ext cx="214318" cy="720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FF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1"/>
              <p:cNvSpPr>
                <a:spLocks/>
              </p:cNvSpPr>
              <p:nvPr/>
            </p:nvSpPr>
            <p:spPr bwMode="auto">
              <a:xfrm>
                <a:off x="6277480" y="4940386"/>
                <a:ext cx="123825" cy="203200"/>
              </a:xfrm>
              <a:custGeom>
                <a:avLst/>
                <a:gdLst/>
                <a:ahLst/>
                <a:cxnLst>
                  <a:cxn ang="0">
                    <a:pos x="62" y="44"/>
                  </a:cxn>
                  <a:cxn ang="0">
                    <a:pos x="46" y="8"/>
                  </a:cxn>
                  <a:cxn ang="0">
                    <a:pos x="22" y="0"/>
                  </a:cxn>
                  <a:cxn ang="0">
                    <a:pos x="6" y="28"/>
                  </a:cxn>
                  <a:cxn ang="0">
                    <a:pos x="14" y="76"/>
                  </a:cxn>
                  <a:cxn ang="0">
                    <a:pos x="38" y="84"/>
                  </a:cxn>
                  <a:cxn ang="0">
                    <a:pos x="66" y="64"/>
                  </a:cxn>
                  <a:cxn ang="0">
                    <a:pos x="62" y="44"/>
                  </a:cxn>
                </a:cxnLst>
                <a:rect l="0" t="0" r="r" b="b"/>
                <a:pathLst>
                  <a:path w="66" h="84">
                    <a:moveTo>
                      <a:pt x="62" y="44"/>
                    </a:moveTo>
                    <a:cubicBezTo>
                      <a:pt x="60" y="40"/>
                      <a:pt x="54" y="13"/>
                      <a:pt x="46" y="8"/>
                    </a:cubicBezTo>
                    <a:cubicBezTo>
                      <a:pt x="38" y="3"/>
                      <a:pt x="22" y="0"/>
                      <a:pt x="22" y="0"/>
                    </a:cubicBezTo>
                    <a:cubicBezTo>
                      <a:pt x="5" y="5"/>
                      <a:pt x="0" y="10"/>
                      <a:pt x="6" y="28"/>
                    </a:cubicBezTo>
                    <a:cubicBezTo>
                      <a:pt x="7" y="44"/>
                      <a:pt x="0" y="66"/>
                      <a:pt x="14" y="76"/>
                    </a:cubicBezTo>
                    <a:cubicBezTo>
                      <a:pt x="20" y="80"/>
                      <a:pt x="38" y="84"/>
                      <a:pt x="38" y="84"/>
                    </a:cubicBezTo>
                    <a:cubicBezTo>
                      <a:pt x="65" y="74"/>
                      <a:pt x="59" y="84"/>
                      <a:pt x="66" y="64"/>
                    </a:cubicBezTo>
                    <a:cubicBezTo>
                      <a:pt x="57" y="38"/>
                      <a:pt x="52" y="34"/>
                      <a:pt x="6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 rot="20486764">
                <a:off x="6038044" y="5207237"/>
                <a:ext cx="360363" cy="152400"/>
              </a:xfrm>
              <a:custGeom>
                <a:avLst/>
                <a:gdLst/>
                <a:ahLst/>
                <a:cxnLst>
                  <a:cxn ang="0">
                    <a:pos x="179" y="3"/>
                  </a:cxn>
                  <a:cxn ang="0">
                    <a:pos x="107" y="3"/>
                  </a:cxn>
                  <a:cxn ang="0">
                    <a:pos x="43" y="15"/>
                  </a:cxn>
                  <a:cxn ang="0">
                    <a:pos x="19" y="31"/>
                  </a:cxn>
                  <a:cxn ang="0">
                    <a:pos x="7" y="39"/>
                  </a:cxn>
                  <a:cxn ang="0">
                    <a:pos x="27" y="63"/>
                  </a:cxn>
                  <a:cxn ang="0">
                    <a:pos x="51" y="47"/>
                  </a:cxn>
                  <a:cxn ang="0">
                    <a:pos x="75" y="39"/>
                  </a:cxn>
                  <a:cxn ang="0">
                    <a:pos x="187" y="31"/>
                  </a:cxn>
                  <a:cxn ang="0">
                    <a:pos x="191" y="19"/>
                  </a:cxn>
                  <a:cxn ang="0">
                    <a:pos x="179" y="3"/>
                  </a:cxn>
                </a:cxnLst>
                <a:rect l="0" t="0" r="r" b="b"/>
                <a:pathLst>
                  <a:path w="193" h="63">
                    <a:moveTo>
                      <a:pt x="179" y="3"/>
                    </a:moveTo>
                    <a:cubicBezTo>
                      <a:pt x="156" y="18"/>
                      <a:pt x="131" y="9"/>
                      <a:pt x="107" y="3"/>
                    </a:cubicBezTo>
                    <a:cubicBezTo>
                      <a:pt x="92" y="4"/>
                      <a:pt x="58" y="4"/>
                      <a:pt x="43" y="15"/>
                    </a:cubicBezTo>
                    <a:cubicBezTo>
                      <a:pt x="35" y="20"/>
                      <a:pt x="27" y="25"/>
                      <a:pt x="19" y="31"/>
                    </a:cubicBezTo>
                    <a:cubicBezTo>
                      <a:pt x="15" y="33"/>
                      <a:pt x="7" y="39"/>
                      <a:pt x="7" y="39"/>
                    </a:cubicBezTo>
                    <a:cubicBezTo>
                      <a:pt x="0" y="57"/>
                      <a:pt x="10" y="57"/>
                      <a:pt x="27" y="63"/>
                    </a:cubicBezTo>
                    <a:cubicBezTo>
                      <a:pt x="35" y="57"/>
                      <a:pt x="41" y="50"/>
                      <a:pt x="51" y="47"/>
                    </a:cubicBezTo>
                    <a:cubicBezTo>
                      <a:pt x="59" y="44"/>
                      <a:pt x="75" y="39"/>
                      <a:pt x="75" y="39"/>
                    </a:cubicBezTo>
                    <a:cubicBezTo>
                      <a:pt x="113" y="43"/>
                      <a:pt x="149" y="43"/>
                      <a:pt x="187" y="31"/>
                    </a:cubicBezTo>
                    <a:cubicBezTo>
                      <a:pt x="188" y="27"/>
                      <a:pt x="193" y="22"/>
                      <a:pt x="191" y="19"/>
                    </a:cubicBezTo>
                    <a:cubicBezTo>
                      <a:pt x="177" y="0"/>
                      <a:pt x="151" y="3"/>
                      <a:pt x="179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300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83"/>
              <p:cNvSpPr>
                <a:spLocks noChangeArrowheads="1"/>
              </p:cNvSpPr>
              <p:nvPr/>
            </p:nvSpPr>
            <p:spPr bwMode="auto">
              <a:xfrm>
                <a:off x="6023162" y="5045914"/>
                <a:ext cx="66992" cy="107950"/>
              </a:xfrm>
              <a:prstGeom prst="ellipse">
                <a:avLst/>
              </a:prstGeom>
              <a:solidFill>
                <a:srgbClr val="990099"/>
              </a:soli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 rot="9210081">
                <a:off x="5941434" y="5182065"/>
                <a:ext cx="231775" cy="90488"/>
              </a:xfrm>
              <a:prstGeom prst="ellipse">
                <a:avLst/>
              </a:prstGeom>
              <a:gradFill flip="none" rotWithShape="1">
                <a:gsLst>
                  <a:gs pos="0">
                    <a:srgbClr val="8E43D9"/>
                  </a:gs>
                  <a:gs pos="100000">
                    <a:schemeClr val="tx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83"/>
              <p:cNvSpPr>
                <a:spLocks noChangeArrowheads="1"/>
              </p:cNvSpPr>
              <p:nvPr/>
            </p:nvSpPr>
            <p:spPr bwMode="auto">
              <a:xfrm>
                <a:off x="6224416" y="5273998"/>
                <a:ext cx="107950" cy="107950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Book Antiqua" charset="0"/>
                </a:endParaRPr>
              </a:p>
            </p:txBody>
          </p:sp>
          <p:sp>
            <p:nvSpPr>
              <p:cNvPr id="118" name="Oval 68"/>
              <p:cNvSpPr>
                <a:spLocks noChangeArrowheads="1"/>
              </p:cNvSpPr>
              <p:nvPr/>
            </p:nvSpPr>
            <p:spPr bwMode="auto">
              <a:xfrm>
                <a:off x="5920852" y="5095920"/>
                <a:ext cx="90488" cy="115888"/>
              </a:xfrm>
              <a:prstGeom prst="ellipse">
                <a:avLst/>
              </a:prstGeom>
              <a:solidFill>
                <a:srgbClr val="D98C2E"/>
              </a:solidFill>
              <a:ln w="9525">
                <a:solidFill>
                  <a:srgbClr val="D98C2E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categorical and quantitative variables to explore community patters</a:t>
            </a:r>
          </a:p>
          <a:p>
            <a:r>
              <a:rPr lang="en-US" dirty="0" smtClean="0"/>
              <a:t>Non</a:t>
            </a:r>
            <a:r>
              <a:rPr lang="en-US" dirty="0"/>
              <a:t>-parametric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Hypothesis tests for clusters: </a:t>
            </a:r>
            <a:r>
              <a:rPr lang="en-US" dirty="0"/>
              <a:t>dispersion versus centroids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isualization: </a:t>
            </a:r>
            <a:r>
              <a:rPr lang="en-US" dirty="0"/>
              <a:t>ordinations, </a:t>
            </a:r>
            <a:r>
              <a:rPr lang="en-US" dirty="0" err="1"/>
              <a:t>heatmaps</a:t>
            </a:r>
            <a:r>
              <a:rPr lang="en-US" dirty="0"/>
              <a:t>, </a:t>
            </a:r>
            <a:r>
              <a:rPr lang="en-US" dirty="0" smtClean="0"/>
              <a:t>clusters </a:t>
            </a:r>
            <a:endParaRPr lang="en-US" dirty="0" smtClean="0"/>
          </a:p>
          <a:p>
            <a:r>
              <a:rPr lang="en-US" dirty="0" smtClean="0"/>
              <a:t>Linking </a:t>
            </a:r>
            <a:r>
              <a:rPr lang="en-US" dirty="0" smtClean="0"/>
              <a:t>quantitative metadata </a:t>
            </a:r>
            <a:r>
              <a:rPr lang="en-US" dirty="0" smtClean="0"/>
              <a:t>data to community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53" y="90125"/>
            <a:ext cx="8854649" cy="1143000"/>
          </a:xfrm>
        </p:spPr>
        <p:txBody>
          <a:bodyPr>
            <a:normAutofit fontScale="90000"/>
          </a:bodyPr>
          <a:lstStyle/>
          <a:p>
            <a:r>
              <a:rPr kumimoji="1" lang="en-US" dirty="0" smtClean="0">
                <a:solidFill>
                  <a:srgbClr val="7F7F7F"/>
                </a:solidFill>
              </a:rPr>
              <a:t>Analysis of beta-diversity is informed by:</a:t>
            </a:r>
            <a:endParaRPr kumimoji="1" lang="en-US" dirty="0">
              <a:solidFill>
                <a:srgbClr val="7F7F7F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63295"/>
            <a:ext cx="7772400" cy="497234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endParaRPr kumimoji="1" lang="en-US" sz="2400" dirty="0" smtClean="0"/>
          </a:p>
          <a:p>
            <a:pPr>
              <a:lnSpc>
                <a:spcPct val="90000"/>
              </a:lnSpc>
            </a:pPr>
            <a:r>
              <a:rPr kumimoji="1" lang="en-US" sz="2800" dirty="0"/>
              <a:t>Associated </a:t>
            </a:r>
            <a:r>
              <a:rPr kumimoji="1" lang="en-US" sz="2800" dirty="0" smtClean="0"/>
              <a:t>environmental/quantitative variables*</a:t>
            </a:r>
          </a:p>
          <a:p>
            <a:pPr lvl="1">
              <a:lnSpc>
                <a:spcPct val="90000"/>
              </a:lnSpc>
            </a:pPr>
            <a:r>
              <a:rPr kumimoji="1" lang="en-US" sz="2400" dirty="0" smtClean="0"/>
              <a:t>Examples: red blood cell counts, glucose levels, dissolved oxygen, temperature, acidity, time, % mortality, etc.</a:t>
            </a:r>
          </a:p>
          <a:p>
            <a:pPr lvl="2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>
              <a:lnSpc>
                <a:spcPct val="90000"/>
              </a:lnSpc>
            </a:pPr>
            <a:r>
              <a:rPr kumimoji="1" lang="en-US" sz="2800" dirty="0"/>
              <a:t>Associated </a:t>
            </a:r>
            <a:r>
              <a:rPr kumimoji="1" lang="en-US" sz="2800" dirty="0" smtClean="0"/>
              <a:t>categorical/descriptive/qualitative variables*</a:t>
            </a:r>
          </a:p>
          <a:p>
            <a:pPr lvl="1">
              <a:lnSpc>
                <a:spcPct val="90000"/>
              </a:lnSpc>
            </a:pPr>
            <a:r>
              <a:rPr kumimoji="1" lang="en-US" sz="2400" dirty="0" smtClean="0"/>
              <a:t>Examples: treatment groups, male/female, control/treatment, age groups, before/after</a:t>
            </a:r>
          </a:p>
          <a:p>
            <a:pPr lvl="2">
              <a:lnSpc>
                <a:spcPct val="90000"/>
              </a:lnSpc>
            </a:pPr>
            <a:endParaRPr kumimoji="1"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054" y="6376766"/>
            <a:ext cx="911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Environmental and categorical variables often are linked to samples in a single “mapping file”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&amp;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16"/>
            <a:ext cx="8229600" cy="457303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Clusters </a:t>
            </a:r>
            <a:r>
              <a:rPr lang="en-US" dirty="0" smtClean="0"/>
              <a:t>= Are </a:t>
            </a:r>
            <a:r>
              <a:rPr lang="en-US" dirty="0" smtClean="0"/>
              <a:t>groups different</a:t>
            </a:r>
            <a:r>
              <a:rPr lang="en-US" dirty="0" smtClean="0"/>
              <a:t>?  (</a:t>
            </a:r>
            <a:r>
              <a:rPr lang="en-US" i="1" dirty="0" smtClean="0"/>
              <a:t>e.g.</a:t>
            </a:r>
            <a:r>
              <a:rPr lang="en-US" dirty="0" smtClean="0"/>
              <a:t>, Treatment </a:t>
            </a:r>
            <a:r>
              <a:rPr lang="en-US" dirty="0" err="1" smtClean="0"/>
              <a:t>v</a:t>
            </a:r>
            <a:r>
              <a:rPr lang="en-US" dirty="0" smtClean="0"/>
              <a:t>. Control)</a:t>
            </a:r>
          </a:p>
          <a:p>
            <a:pPr>
              <a:buNone/>
            </a:pPr>
            <a:r>
              <a:rPr lang="en-US" dirty="0" smtClean="0"/>
              <a:t>	Also called: factors, qualitative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62394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Gradients </a:t>
            </a:r>
            <a:r>
              <a:rPr lang="en-US" sz="3200" dirty="0" smtClean="0"/>
              <a:t>= Do communities change with known environmental changes? (</a:t>
            </a:r>
            <a:r>
              <a:rPr lang="en-US" sz="3200" i="1" dirty="0" smtClean="0"/>
              <a:t>e.g., </a:t>
            </a:r>
            <a:r>
              <a:rPr lang="en-US" sz="3200" dirty="0" smtClean="0"/>
              <a:t>over time?)</a:t>
            </a:r>
          </a:p>
          <a:p>
            <a:pPr>
              <a:buNone/>
            </a:pPr>
            <a:r>
              <a:rPr lang="en-US" sz="3200" dirty="0" smtClean="0"/>
              <a:t>Also called: continuous, quantitative, vector variables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9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Clusters: Testing for effects of treatment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887" y="739447"/>
            <a:ext cx="79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Permutation-based analyses to test hypotheses about group differences in </a:t>
            </a:r>
            <a:r>
              <a:rPr lang="en-US" b="1" dirty="0" smtClean="0"/>
              <a:t>CENTROID (mean)  </a:t>
            </a:r>
            <a:r>
              <a:rPr lang="en-US" dirty="0" smtClean="0"/>
              <a:t>or </a:t>
            </a:r>
            <a:r>
              <a:rPr lang="en-US" b="1" dirty="0" smtClean="0"/>
              <a:t>DISPERSION (spread, variability)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97107" y="1741202"/>
          <a:ext cx="4047501" cy="212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67239"/>
                <a:gridCol w="1131095"/>
                <a:gridCol w="13491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Test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Centroid</a:t>
                      </a:r>
                      <a:r>
                        <a:rPr lang="en-US" dirty="0" smtClean="0"/>
                        <a:t> (mean)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Spread (variability)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PERMDISP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6"/>
          <p:cNvGrpSpPr/>
          <p:nvPr/>
        </p:nvGrpSpPr>
        <p:grpSpPr>
          <a:xfrm>
            <a:off x="565598" y="1346323"/>
            <a:ext cx="3441342" cy="2579412"/>
            <a:chOff x="565598" y="1076123"/>
            <a:chExt cx="3441342" cy="2579412"/>
          </a:xfrm>
        </p:grpSpPr>
        <p:grpSp>
          <p:nvGrpSpPr>
            <p:cNvPr id="4" name="Group 94"/>
            <p:cNvGrpSpPr/>
            <p:nvPr/>
          </p:nvGrpSpPr>
          <p:grpSpPr>
            <a:xfrm>
              <a:off x="624338" y="1466919"/>
              <a:ext cx="3323863" cy="2188616"/>
              <a:chOff x="851233" y="1713073"/>
              <a:chExt cx="3323863" cy="21886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51233" y="1713073"/>
                <a:ext cx="3323863" cy="2188616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24000" y="25804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76400" y="27328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29489" y="249259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573655" y="294979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28111" y="286197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18511" y="2404776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18511" y="27328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69"/>
              <p:cNvGrpSpPr/>
              <p:nvPr/>
            </p:nvGrpSpPr>
            <p:grpSpPr>
              <a:xfrm>
                <a:off x="3047662" y="2316961"/>
                <a:ext cx="704182" cy="808458"/>
                <a:chOff x="3047662" y="2316961"/>
                <a:chExt cx="704182" cy="808458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3410281" y="2316961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>
                  <a:off x="3047662" y="2404775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3315699" y="24925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>
                  <a:off x="3047662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562681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3236825" y="2843848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3504862" y="29497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565598" y="1076123"/>
              <a:ext cx="3441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A. Different </a:t>
              </a:r>
              <a:r>
                <a:rPr lang="en-US" dirty="0" err="1" smtClean="0"/>
                <a:t>centroid</a:t>
              </a:r>
              <a:r>
                <a:rPr lang="en-US" dirty="0" smtClean="0"/>
                <a:t>, same  spread</a:t>
              </a:r>
              <a:endParaRPr lang="en-US" dirty="0"/>
            </a:p>
          </p:txBody>
        </p:sp>
      </p:grpSp>
      <p:grpSp>
        <p:nvGrpSpPr>
          <p:cNvPr id="6" name="Group 87"/>
          <p:cNvGrpSpPr/>
          <p:nvPr/>
        </p:nvGrpSpPr>
        <p:grpSpPr>
          <a:xfrm>
            <a:off x="443025" y="4227717"/>
            <a:ext cx="3686488" cy="2554290"/>
            <a:chOff x="443025" y="3957517"/>
            <a:chExt cx="3686488" cy="2554290"/>
          </a:xfrm>
        </p:grpSpPr>
        <p:grpSp>
          <p:nvGrpSpPr>
            <p:cNvPr id="8" name="Group 95"/>
            <p:cNvGrpSpPr/>
            <p:nvPr/>
          </p:nvGrpSpPr>
          <p:grpSpPr>
            <a:xfrm>
              <a:off x="624338" y="4323191"/>
              <a:ext cx="3323863" cy="2188616"/>
              <a:chOff x="851233" y="4323191"/>
              <a:chExt cx="3323863" cy="218861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51233" y="4323191"/>
                <a:ext cx="3323863" cy="2188616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60"/>
              <p:cNvGrpSpPr/>
              <p:nvPr/>
            </p:nvGrpSpPr>
            <p:grpSpPr>
              <a:xfrm>
                <a:off x="918793" y="4505577"/>
                <a:ext cx="1605695" cy="1899801"/>
                <a:chOff x="918793" y="4505577"/>
                <a:chExt cx="1605695" cy="1899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468992" y="523890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054110" y="5063277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26744" y="4593391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626744" y="6229749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318999" y="562855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918793" y="4505577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13022" y="5783920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78"/>
              <p:cNvGrpSpPr/>
              <p:nvPr/>
            </p:nvGrpSpPr>
            <p:grpSpPr>
              <a:xfrm>
                <a:off x="3193307" y="5059066"/>
                <a:ext cx="704182" cy="808458"/>
                <a:chOff x="3047662" y="2316961"/>
                <a:chExt cx="704182" cy="808458"/>
              </a:xfrm>
            </p:grpSpPr>
            <p:sp>
              <p:nvSpPr>
                <p:cNvPr id="80" name="Isosceles Triangle 79"/>
                <p:cNvSpPr/>
                <p:nvPr/>
              </p:nvSpPr>
              <p:spPr>
                <a:xfrm>
                  <a:off x="3410281" y="2316961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Isosceles Triangle 80"/>
                <p:cNvSpPr/>
                <p:nvPr/>
              </p:nvSpPr>
              <p:spPr>
                <a:xfrm>
                  <a:off x="3047662" y="2404775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>
                  <a:off x="3315699" y="24925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Isosceles Triangle 82"/>
                <p:cNvSpPr/>
                <p:nvPr/>
              </p:nvSpPr>
              <p:spPr>
                <a:xfrm>
                  <a:off x="3047662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3562681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3236825" y="2843848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3504862" y="29497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443025" y="3957517"/>
              <a:ext cx="368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. Different </a:t>
              </a:r>
              <a:r>
                <a:rPr lang="en-US" dirty="0" err="1" smtClean="0"/>
                <a:t>centroid</a:t>
              </a:r>
              <a:r>
                <a:rPr lang="en-US" dirty="0" smtClean="0"/>
                <a:t>, different spread</a:t>
              </a:r>
              <a:endParaRPr lang="en-US" dirty="0"/>
            </a:p>
          </p:txBody>
        </p:sp>
      </p:grpSp>
      <p:grpSp>
        <p:nvGrpSpPr>
          <p:cNvPr id="14" name="Group 88"/>
          <p:cNvGrpSpPr/>
          <p:nvPr/>
        </p:nvGrpSpPr>
        <p:grpSpPr>
          <a:xfrm>
            <a:off x="4933436" y="4227717"/>
            <a:ext cx="3374842" cy="2554290"/>
            <a:chOff x="4933436" y="3957517"/>
            <a:chExt cx="3374842" cy="2554290"/>
          </a:xfrm>
        </p:grpSpPr>
        <p:grpSp>
          <p:nvGrpSpPr>
            <p:cNvPr id="30" name="Group 100"/>
            <p:cNvGrpSpPr/>
            <p:nvPr/>
          </p:nvGrpSpPr>
          <p:grpSpPr>
            <a:xfrm>
              <a:off x="4958926" y="4323191"/>
              <a:ext cx="3323863" cy="2188616"/>
              <a:chOff x="4929552" y="4323191"/>
              <a:chExt cx="3323863" cy="2188616"/>
            </a:xfrm>
          </p:grpSpPr>
          <p:grpSp>
            <p:nvGrpSpPr>
              <p:cNvPr id="31" name="Group 96"/>
              <p:cNvGrpSpPr/>
              <p:nvPr/>
            </p:nvGrpSpPr>
            <p:grpSpPr>
              <a:xfrm>
                <a:off x="4929552" y="4323191"/>
                <a:ext cx="3323863" cy="2188616"/>
                <a:chOff x="4929552" y="4323191"/>
                <a:chExt cx="3323863" cy="218861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929552" y="4323191"/>
                  <a:ext cx="3323863" cy="2188616"/>
                </a:xfrm>
                <a:prstGeom prst="rect">
                  <a:avLst/>
                </a:prstGeom>
                <a:solidFill>
                  <a:srgbClr val="FFFFFF"/>
                </a:solidFill>
                <a:ln w="222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70"/>
                <p:cNvGrpSpPr/>
                <p:nvPr/>
              </p:nvGrpSpPr>
              <p:grpSpPr>
                <a:xfrm>
                  <a:off x="6146035" y="5010306"/>
                  <a:ext cx="704182" cy="808458"/>
                  <a:chOff x="3047662" y="2316961"/>
                  <a:chExt cx="704182" cy="808458"/>
                </a:xfrm>
              </p:grpSpPr>
              <p:sp>
                <p:nvSpPr>
                  <p:cNvPr id="72" name="Isosceles Triangle 71"/>
                  <p:cNvSpPr/>
                  <p:nvPr/>
                </p:nvSpPr>
                <p:spPr>
                  <a:xfrm>
                    <a:off x="3410281" y="2316961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Isosceles Triangle 72"/>
                  <p:cNvSpPr/>
                  <p:nvPr/>
                </p:nvSpPr>
                <p:spPr>
                  <a:xfrm>
                    <a:off x="3047662" y="2404775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Isosceles Triangle 73"/>
                  <p:cNvSpPr/>
                  <p:nvPr/>
                </p:nvSpPr>
                <p:spPr>
                  <a:xfrm>
                    <a:off x="3315699" y="2492590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/>
                  <p:cNvSpPr/>
                  <p:nvPr/>
                </p:nvSpPr>
                <p:spPr>
                  <a:xfrm>
                    <a:off x="3047662" y="2668219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/>
                  <p:cNvSpPr/>
                  <p:nvPr/>
                </p:nvSpPr>
                <p:spPr>
                  <a:xfrm>
                    <a:off x="3562681" y="2668219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Isosceles Triangle 76"/>
                  <p:cNvSpPr/>
                  <p:nvPr/>
                </p:nvSpPr>
                <p:spPr>
                  <a:xfrm>
                    <a:off x="3236825" y="2843848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Isosceles Triangle 77"/>
                  <p:cNvSpPr/>
                  <p:nvPr/>
                </p:nvSpPr>
                <p:spPr>
                  <a:xfrm>
                    <a:off x="3504862" y="2949790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" name="Group 61"/>
              <p:cNvGrpSpPr/>
              <p:nvPr/>
            </p:nvGrpSpPr>
            <p:grpSpPr>
              <a:xfrm rot="19822403">
                <a:off x="5469304" y="4596949"/>
                <a:ext cx="2270833" cy="1811987"/>
                <a:chOff x="567414" y="4593391"/>
                <a:chExt cx="2270833" cy="1811987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468992" y="523890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632758" y="4997723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626744" y="4593391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626744" y="6229749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318999" y="562855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102725" y="4719110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67414" y="5660412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TextBox 99"/>
            <p:cNvSpPr txBox="1"/>
            <p:nvPr/>
          </p:nvSpPr>
          <p:spPr>
            <a:xfrm>
              <a:off x="4933436" y="3957517"/>
              <a:ext cx="3374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. Same </a:t>
              </a:r>
              <a:r>
                <a:rPr lang="en-US" dirty="0" err="1" smtClean="0"/>
                <a:t>centroid</a:t>
              </a:r>
              <a:r>
                <a:rPr lang="en-US" dirty="0" smtClean="0"/>
                <a:t>, different spread</a:t>
              </a:r>
              <a:endParaRPr lang="en-US" dirty="0"/>
            </a:p>
          </p:txBody>
        </p:sp>
      </p:grp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6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on-parametric hypothesis tests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6965" y="895134"/>
            <a:ext cx="252251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Non-parametric tests are used to test hypotheses of multivariate data when the underlying distribution of the data is unknown.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7052" y="895134"/>
            <a:ext cx="346039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Non-parametric tests randomly re-sample the dataset to create a re-shuffled distribution, calculate a test statistic for each random distribution, and then ask the probably of finding the </a:t>
            </a:r>
            <a:r>
              <a:rPr lang="en-US" i="1" dirty="0" smtClean="0"/>
              <a:t>actual </a:t>
            </a:r>
            <a:r>
              <a:rPr lang="en-US" dirty="0" smtClean="0"/>
              <a:t>statistic given the random re-sampling distribution of the data.</a:t>
            </a:r>
          </a:p>
        </p:txBody>
      </p:sp>
      <p:pic>
        <p:nvPicPr>
          <p:cNvPr id="6" name="Picture 5" descr="NonParametric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352800"/>
            <a:ext cx="8915400" cy="3505200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84444" y="895134"/>
            <a:ext cx="2477696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important to use these tests for microbial beta diversity, as the assumptions of underlying normal distributions of most parametric tests (e.g., ANOVA) are violated.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paper where every hypothesis test is used with every resemblance.  Ever.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235"/>
            <a:ext cx="8229600" cy="12809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(just kidding)</a:t>
            </a:r>
          </a:p>
          <a:p>
            <a:r>
              <a:rPr lang="en-US" dirty="0" smtClean="0"/>
              <a:t>(kind of)</a:t>
            </a:r>
          </a:p>
          <a:p>
            <a:r>
              <a:rPr lang="en-US" dirty="0" smtClean="0"/>
              <a:t>The methods are useful.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1" y="2758215"/>
            <a:ext cx="8819045" cy="397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0959" y="6488668"/>
            <a:ext cx="229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Shade </a:t>
            </a:r>
            <a:r>
              <a:rPr lang="en-US" i="1" dirty="0" smtClean="0"/>
              <a:t>et al</a:t>
            </a:r>
            <a:r>
              <a:rPr lang="en-US" dirty="0" smtClean="0"/>
              <a:t>. 2013 AEM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755</Words>
  <Application>Microsoft Macintosh PowerPoint</Application>
  <PresentationFormat>On-screen Show (4:3)</PresentationFormat>
  <Paragraphs>134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Explorations in Data Analyses for Metagenomic Advances in Microbial Ecology</vt:lpstr>
      <vt:lpstr>Review</vt:lpstr>
      <vt:lpstr>Questions about beta diversity?</vt:lpstr>
      <vt:lpstr>Overview Day 4</vt:lpstr>
      <vt:lpstr>Analysis of beta-diversity is informed by:</vt:lpstr>
      <vt:lpstr>Clusters &amp; Gradients</vt:lpstr>
      <vt:lpstr>Clusters: Testing for effects of treatment</vt:lpstr>
      <vt:lpstr>Non-parametric hypothesis tests</vt:lpstr>
      <vt:lpstr>A paper where every hypothesis test is used with every resemblance.  Ever. </vt:lpstr>
      <vt:lpstr>Useful community visualization tools</vt:lpstr>
      <vt:lpstr>Ordination</vt:lpstr>
      <vt:lpstr>Cluster analysis</vt:lpstr>
      <vt:lpstr>PowerPoint Presentation</vt:lpstr>
      <vt:lpstr>Linking environmental and community data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Shade</dc:creator>
  <cp:lastModifiedBy>Ashley Shade</cp:lastModifiedBy>
  <cp:revision>12</cp:revision>
  <dcterms:created xsi:type="dcterms:W3CDTF">2014-08-14T12:14:03Z</dcterms:created>
  <dcterms:modified xsi:type="dcterms:W3CDTF">2014-08-18T03:28:24Z</dcterms:modified>
</cp:coreProperties>
</file>