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88" r:id="rId13"/>
    <p:sldId id="289" r:id="rId14"/>
    <p:sldId id="268" r:id="rId15"/>
    <p:sldId id="290" r:id="rId16"/>
    <p:sldId id="291" r:id="rId17"/>
    <p:sldId id="292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60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B0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9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42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D6FDF1-8166-4E13-93A6-56B23061E3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B6AAE2-A334-41CE-B291-1135658CE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581107-975A-44E0-ABFA-B7719BEFB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BA84-3D10-4796-B03A-F24B4ABBDCF4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F7E01C-C068-4239-ACF7-7ACBDD9CB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EB7340-E29F-42DA-A8FD-F8D4A4A4E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AB32-598B-4ACA-9F2F-D910BA2796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449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D9EBD9-DFE5-4958-AFC9-8EECD3180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AC0910-4964-4644-A2B6-BB10E3759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AFB5FD-80BC-4D74-8C73-C1414ED5B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BA84-3D10-4796-B03A-F24B4ABBDCF4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DF0BDA-4B5D-4532-99B8-AFC91569A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312F15-5E93-416B-ACB7-F19B374BF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AB32-598B-4ACA-9F2F-D910BA2796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861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533078-1F93-4817-B658-2236A706F4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D11C18-62EB-433B-B063-D82773FDE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102AFF-9D09-4D76-B55C-CC3D2C513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BA84-3D10-4796-B03A-F24B4ABBDCF4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644F24-0E71-4DC0-B76A-34C03A953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3C6C0F-8396-430F-B8DA-91852A440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AB32-598B-4ACA-9F2F-D910BA2796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911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867062-1005-4080-9722-570BB7CF9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0A53DD-B37C-464F-B79E-B64BAB7C1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7B282C-6C17-480B-8B75-F416C280D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BA84-3D10-4796-B03A-F24B4ABBDCF4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F73CF8-F1F6-4C2F-87CF-25D2FDE22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A32B2F-565D-4DF9-AA5C-2B9DFC57A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AB32-598B-4ACA-9F2F-D910BA2796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587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31AC32-26FE-4C9C-889E-CD7C66035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C6F753-A6CC-461A-92A2-03C909EA1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187B40-AD8F-412B-91D8-6F3D91953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BA84-3D10-4796-B03A-F24B4ABBDCF4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DC7CD7-D2BB-4858-BCD2-5499AB7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BED2E8-12A2-482F-9689-D6DBBB895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AB32-598B-4ACA-9F2F-D910BA2796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546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650E83-071E-490F-9705-8E0F2B555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4842FB-DF1B-49EB-9F95-0858A4A849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A2DFF0-37AA-4003-96F7-9C3DFBC26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0E5149-E7E8-4E8D-838F-D270443DE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BA84-3D10-4796-B03A-F24B4ABBDCF4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C0FCC2-A63F-432B-99F5-2E15D55C3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9D928E-6AB3-45E4-A42E-A102A732A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AB32-598B-4ACA-9F2F-D910BA2796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620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D457EF-29DB-4AE5-A5D6-49AE6E4D4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086DE0-9AC8-477A-8B56-0EF22E757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52587B-6D5F-4793-B823-7B9AF8CCC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4D6D1BD-7334-4C42-803E-BA2DEBE7EB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0E02C6A-814D-4A3D-9EC9-69CBF34764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0744CE3-23EE-42E1-BEE8-565D85E80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BA84-3D10-4796-B03A-F24B4ABBDCF4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1AEAB72-4BA4-44D9-93C5-B2464836A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CF171E6-1932-4F75-8E39-6348CDA39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AB32-598B-4ACA-9F2F-D910BA2796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859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4704D1-724E-48A1-8104-CEDBF8D74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BE02503-26F4-4BD0-8F14-1D4773C80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BA84-3D10-4796-B03A-F24B4ABBDCF4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2C3FB5F-ABD8-45E7-9FFC-0D590C054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EED0A77-B58B-423B-AA28-3A912BE15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AB32-598B-4ACA-9F2F-D910BA2796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08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32DE956-8A03-4999-8579-07394F315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BA84-3D10-4796-B03A-F24B4ABBDCF4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39DC48D-4CCB-48C9-94A7-EC1FD8014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4547C0-A163-43BB-AAE8-39B33C970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AB32-598B-4ACA-9F2F-D910BA2796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266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2FCFD2-C58D-440C-89FC-696377A00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41E0E7-DEE7-4DD8-A502-BAD3DCCF0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185C1F-BDC1-4561-9725-E61FC9A6E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9E2D50-8A2A-4D46-9C06-EA25AC3A5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BA84-3D10-4796-B03A-F24B4ABBDCF4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586793-95A4-465C-873A-5D65544B6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8D5DE3-8F6F-402D-BC0B-6951C2747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AB32-598B-4ACA-9F2F-D910BA2796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004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64D21E-A03F-4409-8786-E234A7E54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111B78-2639-494D-BA9C-DA7354FE45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87F00E-3D57-4507-A68B-E9C8E56BE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15097F-E0CF-4C12-AEA9-E42104206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BA84-3D10-4796-B03A-F24B4ABBDCF4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F06421-256D-4BEA-BDF2-128A558C3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D7C743-6B7E-45ED-96EB-B839D21E9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AB32-598B-4ACA-9F2F-D910BA2796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70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20B370-0F5E-4E8F-8960-78A046009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9995E7-1C82-433D-8578-E5D8F2024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64D480-7FF0-40A2-BD05-8482E942C8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3BA84-3D10-4796-B03A-F24B4ABBDCF4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0E7BAF-67B1-4200-83A9-BF0992A83A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97B685-E0D7-4484-8DE2-1E866006FB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1AB32-598B-4ACA-9F2F-D910BA2796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802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aS-Stn26Jjs&amp;ab_channel=SwapnilSrivastava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uden.tistory.com/212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coding-factory.tistory.com/245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tutorials.org/module/2957/23175" TargetMode="External"/><Relationship Id="rId2" Type="http://schemas.openxmlformats.org/officeDocument/2006/relationships/hyperlink" Target="https://wordbe.tistory.com/entry/Git-%EC%82%AC%EC%9A%A9-%EB%B0%A9%EB%B2%95-%EC%A0%95%EB%A6%ACcommit-push-pull-request-merge-%EB%93%B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xgjs.tistory.com/181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nsights.stackoverflow.com/survey/202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nsights.stackoverflow.com/survey/2019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A685D7-9E6A-4788-9FB5-26FDAD616F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Practice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4ABBB1-BE8F-4CDF-83D2-A495AD46AA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W4D1. </a:t>
            </a:r>
            <a:r>
              <a:rPr lang="ko-KR" altLang="en-US" dirty="0"/>
              <a:t>개발 환경 </a:t>
            </a:r>
            <a:r>
              <a:rPr lang="en-US" altLang="ko-KR" dirty="0"/>
              <a:t>SETUP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8386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70181-66A3-42E0-9121-604C72DF8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VSCODE ? – ‘Cross’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B2807F-5A8B-4495-86C3-3E2CCBB1A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1939"/>
          </a:xfrm>
        </p:spPr>
        <p:txBody>
          <a:bodyPr/>
          <a:lstStyle/>
          <a:p>
            <a:r>
              <a:rPr lang="ko-KR" altLang="en-US" dirty="0"/>
              <a:t>그런데 라이브러리가 </a:t>
            </a:r>
            <a:r>
              <a:rPr lang="ko-KR" altLang="en-US" dirty="0" err="1"/>
              <a:t>많은건</a:t>
            </a:r>
            <a:r>
              <a:rPr lang="ko-KR" altLang="en-US" dirty="0"/>
              <a:t> 좋은데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848D4B9-E1D9-4FCB-852F-6A1BF4CFE1E5}"/>
              </a:ext>
            </a:extLst>
          </p:cNvPr>
          <p:cNvSpPr/>
          <p:nvPr/>
        </p:nvSpPr>
        <p:spPr>
          <a:xfrm>
            <a:off x="1753229" y="2327564"/>
            <a:ext cx="2403133" cy="30983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윈도 클라이언트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A111E36-447F-4624-8CDF-2981109402A8}"/>
              </a:ext>
            </a:extLst>
          </p:cNvPr>
          <p:cNvSpPr/>
          <p:nvPr/>
        </p:nvSpPr>
        <p:spPr>
          <a:xfrm>
            <a:off x="1753229" y="2712972"/>
            <a:ext cx="2403133" cy="309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Electron (Js, CSS)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6BE4B17-C815-4CBB-97FD-656DA5DB7EE5}"/>
              </a:ext>
            </a:extLst>
          </p:cNvPr>
          <p:cNvSpPr/>
          <p:nvPr/>
        </p:nvSpPr>
        <p:spPr>
          <a:xfrm>
            <a:off x="1753229" y="3022810"/>
            <a:ext cx="2403133" cy="309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.net</a:t>
            </a:r>
            <a:r>
              <a:rPr lang="en-US" altLang="ko-KR" dirty="0"/>
              <a:t> (C#, VBA)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0E28A43-8656-4CA8-B67B-05D098FC5A94}"/>
              </a:ext>
            </a:extLst>
          </p:cNvPr>
          <p:cNvSpPr/>
          <p:nvPr/>
        </p:nvSpPr>
        <p:spPr>
          <a:xfrm>
            <a:off x="1753229" y="3332648"/>
            <a:ext cx="2403133" cy="309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MFC (C++)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A165D46-3ABE-4CA4-AF4F-D5A1B66A7656}"/>
              </a:ext>
            </a:extLst>
          </p:cNvPr>
          <p:cNvSpPr/>
          <p:nvPr/>
        </p:nvSpPr>
        <p:spPr>
          <a:xfrm>
            <a:off x="1753229" y="3800385"/>
            <a:ext cx="2403133" cy="30983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리눅스 데스크톱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641A0AC-235A-43C7-B4DD-802DF5E31DD4}"/>
              </a:ext>
            </a:extLst>
          </p:cNvPr>
          <p:cNvSpPr/>
          <p:nvPr/>
        </p:nvSpPr>
        <p:spPr>
          <a:xfrm>
            <a:off x="1753229" y="4185793"/>
            <a:ext cx="2403133" cy="309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Electron (Js, CSS)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5D71E4B-50FE-49E6-A311-6F8645ECAB1E}"/>
              </a:ext>
            </a:extLst>
          </p:cNvPr>
          <p:cNvSpPr/>
          <p:nvPr/>
        </p:nvSpPr>
        <p:spPr>
          <a:xfrm>
            <a:off x="1753229" y="4495631"/>
            <a:ext cx="2403133" cy="309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Qt (C++)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FD4A2AE-99C4-40CC-91B5-327980D456C9}"/>
              </a:ext>
            </a:extLst>
          </p:cNvPr>
          <p:cNvSpPr/>
          <p:nvPr/>
        </p:nvSpPr>
        <p:spPr>
          <a:xfrm>
            <a:off x="1753229" y="4805469"/>
            <a:ext cx="2403133" cy="309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KDE (C++)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23035C5-5FB0-47D9-8E76-80442C3F541B}"/>
              </a:ext>
            </a:extLst>
          </p:cNvPr>
          <p:cNvSpPr/>
          <p:nvPr/>
        </p:nvSpPr>
        <p:spPr>
          <a:xfrm>
            <a:off x="1753227" y="5544772"/>
            <a:ext cx="2403133" cy="30983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맥</a:t>
            </a:r>
            <a:r>
              <a:rPr lang="en-US" altLang="ko-KR" dirty="0"/>
              <a:t>(</a:t>
            </a:r>
            <a:r>
              <a:rPr lang="ko-KR" altLang="en-US" dirty="0"/>
              <a:t>잘 모름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26F0F18-FE5E-4827-8A3E-2D586AF33BDC}"/>
              </a:ext>
            </a:extLst>
          </p:cNvPr>
          <p:cNvSpPr/>
          <p:nvPr/>
        </p:nvSpPr>
        <p:spPr>
          <a:xfrm>
            <a:off x="1753227" y="5867006"/>
            <a:ext cx="2403133" cy="309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Electron (Js, CSS)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8F717B0-A873-4AC6-928F-4CECFAC66C9B}"/>
              </a:ext>
            </a:extLst>
          </p:cNvPr>
          <p:cNvSpPr/>
          <p:nvPr/>
        </p:nvSpPr>
        <p:spPr>
          <a:xfrm>
            <a:off x="1753227" y="6176844"/>
            <a:ext cx="2403133" cy="309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Swift</a:t>
            </a:r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A9110F0-FADB-419A-9354-22C2D2F46DDD}"/>
              </a:ext>
            </a:extLst>
          </p:cNvPr>
          <p:cNvSpPr/>
          <p:nvPr/>
        </p:nvSpPr>
        <p:spPr>
          <a:xfrm>
            <a:off x="1753227" y="6486682"/>
            <a:ext cx="2403133" cy="309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Objective-C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F01C745-82A7-4AAA-932A-E5A0FD2BC135}"/>
              </a:ext>
            </a:extLst>
          </p:cNvPr>
          <p:cNvSpPr/>
          <p:nvPr/>
        </p:nvSpPr>
        <p:spPr>
          <a:xfrm>
            <a:off x="4258383" y="2752646"/>
            <a:ext cx="2403133" cy="30983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웹 클라이언트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8AAED34-8A0C-4BBC-A84B-3EC02E82DEC5}"/>
              </a:ext>
            </a:extLst>
          </p:cNvPr>
          <p:cNvSpPr/>
          <p:nvPr/>
        </p:nvSpPr>
        <p:spPr>
          <a:xfrm>
            <a:off x="4258383" y="3138054"/>
            <a:ext cx="2403133" cy="309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React (Js)</a:t>
            </a:r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002D882-EF8B-4A83-B7C9-81CC9A630C45}"/>
              </a:ext>
            </a:extLst>
          </p:cNvPr>
          <p:cNvSpPr/>
          <p:nvPr/>
        </p:nvSpPr>
        <p:spPr>
          <a:xfrm>
            <a:off x="4258383" y="3447892"/>
            <a:ext cx="2403133" cy="309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HTML (</a:t>
            </a:r>
            <a:r>
              <a:rPr lang="ko-KR" altLang="en-US" dirty="0"/>
              <a:t>기본 그 자체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ABD7436-B213-40CE-9FB6-34E628EEDC71}"/>
              </a:ext>
            </a:extLst>
          </p:cNvPr>
          <p:cNvSpPr/>
          <p:nvPr/>
        </p:nvSpPr>
        <p:spPr>
          <a:xfrm>
            <a:off x="4258383" y="3757730"/>
            <a:ext cx="2403133" cy="309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CSS</a:t>
            </a:r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C4985F4C-8198-41DB-95D7-57089BEB1988}"/>
              </a:ext>
            </a:extLst>
          </p:cNvPr>
          <p:cNvSpPr/>
          <p:nvPr/>
        </p:nvSpPr>
        <p:spPr>
          <a:xfrm>
            <a:off x="4258383" y="4070548"/>
            <a:ext cx="2403133" cy="309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Adobe Animate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77E7907-DB4B-43C5-96A6-8CFD0CA74C6A}"/>
              </a:ext>
            </a:extLst>
          </p:cNvPr>
          <p:cNvSpPr/>
          <p:nvPr/>
        </p:nvSpPr>
        <p:spPr>
          <a:xfrm>
            <a:off x="9339227" y="2828216"/>
            <a:ext cx="2403133" cy="30983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웹 </a:t>
            </a:r>
            <a:r>
              <a:rPr lang="ko-KR" altLang="en-US" dirty="0" err="1"/>
              <a:t>백앤드</a:t>
            </a:r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27BE7E7B-D7C3-444E-A64F-709C65A01E55}"/>
              </a:ext>
            </a:extLst>
          </p:cNvPr>
          <p:cNvSpPr/>
          <p:nvPr/>
        </p:nvSpPr>
        <p:spPr>
          <a:xfrm>
            <a:off x="9339227" y="3213624"/>
            <a:ext cx="2403133" cy="309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Node.js</a:t>
            </a:r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05DD0584-B6E9-4FDB-B3CD-21EA571B90EA}"/>
              </a:ext>
            </a:extLst>
          </p:cNvPr>
          <p:cNvSpPr/>
          <p:nvPr/>
        </p:nvSpPr>
        <p:spPr>
          <a:xfrm>
            <a:off x="9339227" y="3523462"/>
            <a:ext cx="2403133" cy="309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Flask (python)</a:t>
            </a:r>
            <a:endParaRPr lang="ko-KR" altLang="en-US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5613A05B-0EAF-4462-B2A3-7AE9171AEBAC}"/>
              </a:ext>
            </a:extLst>
          </p:cNvPr>
          <p:cNvSpPr/>
          <p:nvPr/>
        </p:nvSpPr>
        <p:spPr>
          <a:xfrm>
            <a:off x="9339227" y="3833300"/>
            <a:ext cx="2403133" cy="309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PHP</a:t>
            </a:r>
            <a:endParaRPr lang="ko-KR" alt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970ED7F-391F-4FAA-B1E1-CF2F7E6A0459}"/>
              </a:ext>
            </a:extLst>
          </p:cNvPr>
          <p:cNvSpPr/>
          <p:nvPr/>
        </p:nvSpPr>
        <p:spPr>
          <a:xfrm>
            <a:off x="9339227" y="4146118"/>
            <a:ext cx="2403133" cy="309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Java applet</a:t>
            </a:r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7AF58EE3-3E8A-44C7-A129-65462AFB9316}"/>
              </a:ext>
            </a:extLst>
          </p:cNvPr>
          <p:cNvSpPr/>
          <p:nvPr/>
        </p:nvSpPr>
        <p:spPr>
          <a:xfrm>
            <a:off x="9339227" y="4452976"/>
            <a:ext cx="2403133" cy="309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ASP.net (C#)</a:t>
            </a:r>
            <a:endParaRPr lang="ko-KR" altLang="en-US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FAC436A2-79B4-4D7A-974B-9EA575D62562}"/>
              </a:ext>
            </a:extLst>
          </p:cNvPr>
          <p:cNvSpPr/>
          <p:nvPr/>
        </p:nvSpPr>
        <p:spPr>
          <a:xfrm>
            <a:off x="9339227" y="4762814"/>
            <a:ext cx="2403133" cy="309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Webkit</a:t>
            </a:r>
            <a:r>
              <a:rPr lang="en-US" altLang="ko-KR" dirty="0"/>
              <a:t> (C#)</a:t>
            </a:r>
            <a:endParaRPr lang="ko-KR" alt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1DB1B9FD-B116-47D9-9A0C-4C7434766B8F}"/>
              </a:ext>
            </a:extLst>
          </p:cNvPr>
          <p:cNvSpPr/>
          <p:nvPr/>
        </p:nvSpPr>
        <p:spPr>
          <a:xfrm>
            <a:off x="9339227" y="5072760"/>
            <a:ext cx="2403133" cy="309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Traditional</a:t>
            </a:r>
            <a:r>
              <a:rPr lang="ko-KR" altLang="en-US" dirty="0"/>
              <a:t> </a:t>
            </a:r>
            <a:r>
              <a:rPr lang="en-US" altLang="ko-KR" dirty="0"/>
              <a:t>C/C++</a:t>
            </a:r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BB3048D8-DAA9-4D98-84EA-8F8C61AB125F}"/>
              </a:ext>
            </a:extLst>
          </p:cNvPr>
          <p:cNvSpPr/>
          <p:nvPr/>
        </p:nvSpPr>
        <p:spPr>
          <a:xfrm>
            <a:off x="4258383" y="4598666"/>
            <a:ext cx="2403133" cy="30983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데이터해석</a:t>
            </a:r>
            <a:r>
              <a:rPr lang="en-US" altLang="ko-KR" dirty="0"/>
              <a:t>/</a:t>
            </a:r>
            <a:r>
              <a:rPr lang="ko-KR" altLang="en-US" dirty="0"/>
              <a:t>관리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27951D34-8EA7-4F73-8F5A-B82A23CE3EB1}"/>
              </a:ext>
            </a:extLst>
          </p:cNvPr>
          <p:cNvSpPr/>
          <p:nvPr/>
        </p:nvSpPr>
        <p:spPr>
          <a:xfrm>
            <a:off x="4258383" y="4984074"/>
            <a:ext cx="2403133" cy="309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HADOOP (Java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EF44ADC9-9AA2-4765-86B2-D5C1185E0FDC}"/>
              </a:ext>
            </a:extLst>
          </p:cNvPr>
          <p:cNvSpPr/>
          <p:nvPr/>
        </p:nvSpPr>
        <p:spPr>
          <a:xfrm>
            <a:off x="4258383" y="5293912"/>
            <a:ext cx="2403133" cy="309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Tensorflow</a:t>
            </a:r>
            <a:r>
              <a:rPr lang="en-US" altLang="ko-KR" dirty="0"/>
              <a:t> (Python)</a:t>
            </a:r>
            <a:endParaRPr lang="ko-KR" altLang="en-US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C258E73C-FB4C-4FB9-8A9F-DFD8025AC857}"/>
              </a:ext>
            </a:extLst>
          </p:cNvPr>
          <p:cNvSpPr/>
          <p:nvPr/>
        </p:nvSpPr>
        <p:spPr>
          <a:xfrm>
            <a:off x="4258383" y="5913588"/>
            <a:ext cx="2403133" cy="309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MATLAB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2F04E17-EE5E-4CC5-BF5C-DCF268211A23}"/>
              </a:ext>
            </a:extLst>
          </p:cNvPr>
          <p:cNvSpPr txBox="1"/>
          <p:nvPr/>
        </p:nvSpPr>
        <p:spPr>
          <a:xfrm>
            <a:off x="7106561" y="5983271"/>
            <a:ext cx="500335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b="1" dirty="0">
                <a:solidFill>
                  <a:srgbClr val="FF0000"/>
                </a:solidFill>
              </a:rPr>
              <a:t>아니 그래서 무슨 언어로 </a:t>
            </a:r>
            <a:r>
              <a:rPr lang="ko-KR" altLang="en-US" b="1" dirty="0" err="1">
                <a:solidFill>
                  <a:srgbClr val="FF0000"/>
                </a:solidFill>
              </a:rPr>
              <a:t>개발하냐고요</a:t>
            </a:r>
            <a:endParaRPr lang="en-US" altLang="ko-KR" b="1" dirty="0">
              <a:solidFill>
                <a:srgbClr val="FF0000"/>
              </a:solidFill>
            </a:endParaRPr>
          </a:p>
          <a:p>
            <a:pPr algn="r"/>
            <a:r>
              <a:rPr lang="en-US" altLang="ko-KR" sz="1400" dirty="0"/>
              <a:t>(</a:t>
            </a:r>
            <a:r>
              <a:rPr lang="ko-KR" altLang="en-US" sz="1400" dirty="0"/>
              <a:t>실재로 </a:t>
            </a:r>
            <a:r>
              <a:rPr lang="en-US" altLang="ko-KR" sz="1400" dirty="0"/>
              <a:t>Js</a:t>
            </a:r>
            <a:r>
              <a:rPr lang="ko-KR" altLang="en-US" sz="1400" dirty="0"/>
              <a:t>가 </a:t>
            </a:r>
            <a:r>
              <a:rPr lang="ko-KR" altLang="en-US" sz="1400" dirty="0" err="1"/>
              <a:t>뜬게</a:t>
            </a:r>
            <a:r>
              <a:rPr lang="ko-KR" altLang="en-US" sz="1400" dirty="0"/>
              <a:t> 웹 관련 </a:t>
            </a:r>
            <a:r>
              <a:rPr lang="ko-KR" altLang="en-US" sz="1400" dirty="0" err="1"/>
              <a:t>모든걸</a:t>
            </a:r>
            <a:r>
              <a:rPr lang="ko-KR" altLang="en-US" sz="1400" dirty="0"/>
              <a:t> 혼자 개발가능해서이기도</a:t>
            </a:r>
            <a:r>
              <a:rPr lang="en-US" altLang="ko-KR" sz="1400" dirty="0"/>
              <a:t>)</a:t>
            </a:r>
          </a:p>
          <a:p>
            <a:pPr algn="r"/>
            <a:r>
              <a:rPr lang="en-US" altLang="ko-KR" sz="1400" dirty="0"/>
              <a:t>(</a:t>
            </a:r>
            <a:r>
              <a:rPr lang="ko-KR" altLang="en-US" sz="1400" dirty="0"/>
              <a:t>근데 </a:t>
            </a:r>
            <a:r>
              <a:rPr lang="en-US" altLang="ko-KR" sz="1400" dirty="0"/>
              <a:t>JS </a:t>
            </a:r>
            <a:r>
              <a:rPr lang="ko-KR" altLang="en-US" sz="1400" dirty="0" err="1"/>
              <a:t>강화판</a:t>
            </a:r>
            <a:r>
              <a:rPr lang="ko-KR" altLang="en-US" sz="1400" dirty="0"/>
              <a:t> </a:t>
            </a:r>
            <a:r>
              <a:rPr lang="en-US" altLang="ko-KR" sz="1400" dirty="0"/>
              <a:t>Typescript</a:t>
            </a:r>
            <a:r>
              <a:rPr lang="ko-KR" altLang="en-US" sz="1400" dirty="0"/>
              <a:t>는 </a:t>
            </a:r>
            <a:r>
              <a:rPr lang="en-US" altLang="ko-KR" sz="1400" dirty="0" err="1"/>
              <a:t>VSCode</a:t>
            </a:r>
            <a:r>
              <a:rPr lang="ko-KR" altLang="en-US" sz="1400" dirty="0"/>
              <a:t>의 주력상품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F751B35A-24D4-416F-B620-E7A6051FD0E0}"/>
              </a:ext>
            </a:extLst>
          </p:cNvPr>
          <p:cNvSpPr/>
          <p:nvPr/>
        </p:nvSpPr>
        <p:spPr>
          <a:xfrm>
            <a:off x="6834073" y="2456225"/>
            <a:ext cx="2403133" cy="30983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안드로이드 네이티브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1EAEEB3E-E6A5-46E1-AC47-592F345B659A}"/>
              </a:ext>
            </a:extLst>
          </p:cNvPr>
          <p:cNvSpPr/>
          <p:nvPr/>
        </p:nvSpPr>
        <p:spPr>
          <a:xfrm>
            <a:off x="6834073" y="2841633"/>
            <a:ext cx="2403133" cy="309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React Native(Js)</a:t>
            </a:r>
            <a:endParaRPr lang="ko-KR" altLang="en-US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F374BA83-9084-4117-B15B-D0DA07E583FA}"/>
              </a:ext>
            </a:extLst>
          </p:cNvPr>
          <p:cNvSpPr/>
          <p:nvPr/>
        </p:nvSpPr>
        <p:spPr>
          <a:xfrm>
            <a:off x="6834073" y="3151471"/>
            <a:ext cx="2403133" cy="309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Xamarin (C#)</a:t>
            </a:r>
            <a:endParaRPr lang="ko-KR" altLang="en-US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77E4BC65-FB4D-4CD5-92DA-8825ECAB6077}"/>
              </a:ext>
            </a:extLst>
          </p:cNvPr>
          <p:cNvSpPr/>
          <p:nvPr/>
        </p:nvSpPr>
        <p:spPr>
          <a:xfrm>
            <a:off x="6834073" y="3461309"/>
            <a:ext cx="2403133" cy="309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Kotlin</a:t>
            </a:r>
            <a:endParaRPr lang="ko-KR" altLang="en-US" dirty="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6629FCD7-AC40-41EC-8325-AB335E00EDE3}"/>
              </a:ext>
            </a:extLst>
          </p:cNvPr>
          <p:cNvSpPr/>
          <p:nvPr/>
        </p:nvSpPr>
        <p:spPr>
          <a:xfrm>
            <a:off x="6834073" y="3774127"/>
            <a:ext cx="2403133" cy="309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Java</a:t>
            </a:r>
            <a:endParaRPr lang="ko-KR" altLang="en-US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E2883C34-B19C-4A7A-A6B3-B2A03AF08BFE}"/>
              </a:ext>
            </a:extLst>
          </p:cNvPr>
          <p:cNvSpPr/>
          <p:nvPr/>
        </p:nvSpPr>
        <p:spPr>
          <a:xfrm>
            <a:off x="6834073" y="4285853"/>
            <a:ext cx="2403133" cy="30983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Ios</a:t>
            </a:r>
            <a:r>
              <a:rPr lang="en-US" altLang="ko-KR" dirty="0"/>
              <a:t> </a:t>
            </a:r>
            <a:r>
              <a:rPr lang="ko-KR" altLang="en-US" dirty="0"/>
              <a:t>네이티브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99CF61B3-0E7E-4C3F-9809-4B803F23C52F}"/>
              </a:ext>
            </a:extLst>
          </p:cNvPr>
          <p:cNvSpPr/>
          <p:nvPr/>
        </p:nvSpPr>
        <p:spPr>
          <a:xfrm>
            <a:off x="6834073" y="4671261"/>
            <a:ext cx="2403133" cy="309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React Native(Js)</a:t>
            </a:r>
            <a:endParaRPr lang="ko-KR" altLang="en-US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390E06F7-621F-4FB7-9930-79F63426F1E2}"/>
              </a:ext>
            </a:extLst>
          </p:cNvPr>
          <p:cNvSpPr/>
          <p:nvPr/>
        </p:nvSpPr>
        <p:spPr>
          <a:xfrm>
            <a:off x="6834073" y="4981099"/>
            <a:ext cx="2403133" cy="309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Xamarin (C#)</a:t>
            </a:r>
            <a:endParaRPr lang="ko-KR" altLang="en-US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01EFEF9A-D839-4B36-9759-5060CA8D21B3}"/>
              </a:ext>
            </a:extLst>
          </p:cNvPr>
          <p:cNvSpPr/>
          <p:nvPr/>
        </p:nvSpPr>
        <p:spPr>
          <a:xfrm>
            <a:off x="6834073" y="5290937"/>
            <a:ext cx="2403133" cy="309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Swift</a:t>
            </a:r>
            <a:endParaRPr lang="ko-KR" altLang="en-US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230BC479-F2BD-4AB5-BE24-20CAB5C225CB}"/>
              </a:ext>
            </a:extLst>
          </p:cNvPr>
          <p:cNvSpPr/>
          <p:nvPr/>
        </p:nvSpPr>
        <p:spPr>
          <a:xfrm>
            <a:off x="6834073" y="5603755"/>
            <a:ext cx="2403133" cy="309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Android VM</a:t>
            </a:r>
            <a:endParaRPr lang="ko-KR" altLang="en-US" dirty="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014600A3-BF6B-4694-9C99-38101D5CC2D9}"/>
              </a:ext>
            </a:extLst>
          </p:cNvPr>
          <p:cNvSpPr/>
          <p:nvPr/>
        </p:nvSpPr>
        <p:spPr>
          <a:xfrm>
            <a:off x="9339227" y="5389853"/>
            <a:ext cx="2403133" cy="309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Rails</a:t>
            </a:r>
            <a:r>
              <a:rPr lang="ko-KR" altLang="en-US" dirty="0"/>
              <a:t> </a:t>
            </a:r>
            <a:r>
              <a:rPr lang="en-US" altLang="ko-KR" dirty="0"/>
              <a:t>(Ruby)</a:t>
            </a:r>
            <a:endParaRPr lang="ko-KR" altLang="en-US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A6B49BB9-EABA-470D-AE25-3F5F71D7FBE2}"/>
              </a:ext>
            </a:extLst>
          </p:cNvPr>
          <p:cNvSpPr/>
          <p:nvPr/>
        </p:nvSpPr>
        <p:spPr>
          <a:xfrm>
            <a:off x="1753229" y="5123884"/>
            <a:ext cx="2403133" cy="309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Mono/Wine (C#)</a:t>
            </a:r>
            <a:endParaRPr lang="ko-KR" altLang="en-US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72DC5712-C85E-4813-92D6-1DE5EA39FB3F}"/>
              </a:ext>
            </a:extLst>
          </p:cNvPr>
          <p:cNvSpPr/>
          <p:nvPr/>
        </p:nvSpPr>
        <p:spPr>
          <a:xfrm>
            <a:off x="4258383" y="5603755"/>
            <a:ext cx="2403133" cy="309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DBMS </a:t>
            </a:r>
            <a:r>
              <a:rPr lang="ko-KR" altLang="en-US" dirty="0"/>
              <a:t>고유언어</a:t>
            </a:r>
          </a:p>
        </p:txBody>
      </p:sp>
    </p:spTree>
    <p:extLst>
      <p:ext uri="{BB962C8B-B14F-4D97-AF65-F5344CB8AC3E}">
        <p14:creationId xmlns:p14="http://schemas.microsoft.com/office/powerpoint/2010/main" val="4093736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F9067-6CEB-4EFD-A5A5-CA831271F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VSCODE ? – ‘Cross’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7429B0-945F-4912-9083-1CC182481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 altLang="ko-KR" dirty="0"/>
              <a:t>Cross-framework, Cross-platform</a:t>
            </a:r>
          </a:p>
          <a:p>
            <a:pPr lvl="1"/>
            <a:r>
              <a:rPr lang="ko-KR" altLang="en-US" dirty="0"/>
              <a:t>이전 슬라이드의 </a:t>
            </a:r>
            <a:r>
              <a:rPr lang="en-US" altLang="ko-KR" dirty="0"/>
              <a:t>‘</a:t>
            </a:r>
            <a:r>
              <a:rPr lang="ko-KR" altLang="en-US" dirty="0"/>
              <a:t>고전적인</a:t>
            </a:r>
            <a:r>
              <a:rPr lang="en-US" altLang="ko-KR" dirty="0"/>
              <a:t>‘ </a:t>
            </a:r>
            <a:r>
              <a:rPr lang="ko-KR" altLang="en-US" dirty="0"/>
              <a:t>해법 </a:t>
            </a:r>
            <a:r>
              <a:rPr lang="en-US" altLang="ko-KR" dirty="0"/>
              <a:t>: </a:t>
            </a:r>
            <a:r>
              <a:rPr lang="ko-KR" altLang="en-US" dirty="0"/>
              <a:t>그냥 다 써</a:t>
            </a:r>
            <a:endParaRPr lang="en-US" altLang="ko-KR" dirty="0"/>
          </a:p>
          <a:p>
            <a:pPr lvl="2"/>
            <a:r>
              <a:rPr lang="ko-KR" altLang="en-US" dirty="0"/>
              <a:t>각 언어별로 최적화된 요소가 있음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 err="1"/>
              <a:t>파이썬은</a:t>
            </a:r>
            <a:r>
              <a:rPr lang="ko-KR" altLang="en-US" dirty="0"/>
              <a:t> </a:t>
            </a:r>
            <a:r>
              <a:rPr lang="en-US" altLang="ko-KR" dirty="0" err="1"/>
              <a:t>Pycharm</a:t>
            </a:r>
            <a:r>
              <a:rPr lang="ko-KR" altLang="en-US" dirty="0"/>
              <a:t>에게</a:t>
            </a:r>
            <a:r>
              <a:rPr lang="en-US" altLang="ko-KR" dirty="0"/>
              <a:t>, </a:t>
            </a:r>
            <a:r>
              <a:rPr lang="ko-KR" altLang="en-US" dirty="0"/>
              <a:t>자바는 </a:t>
            </a:r>
            <a:r>
              <a:rPr lang="en-US" altLang="ko-KR" dirty="0"/>
              <a:t>IntelliJ</a:t>
            </a:r>
            <a:r>
              <a:rPr lang="ko-KR" altLang="en-US" dirty="0"/>
              <a:t>에게 맡겨야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한 프로그래머는 많아봐야 </a:t>
            </a:r>
            <a:r>
              <a:rPr lang="ko-KR" altLang="en-US" dirty="0" err="1"/>
              <a:t>서너개</a:t>
            </a:r>
            <a:r>
              <a:rPr lang="ko-KR" altLang="en-US" dirty="0"/>
              <a:t> 언어 쓸 테니 그냥 </a:t>
            </a:r>
            <a:r>
              <a:rPr lang="ko-KR" altLang="en-US" dirty="0" err="1"/>
              <a:t>그정도만</a:t>
            </a:r>
            <a:r>
              <a:rPr lang="ko-KR" altLang="en-US" dirty="0"/>
              <a:t> 써</a:t>
            </a:r>
            <a:endParaRPr lang="en-US" altLang="ko-KR" dirty="0"/>
          </a:p>
          <a:p>
            <a:pPr lvl="3"/>
            <a:r>
              <a:rPr lang="ko-KR" altLang="en-US" dirty="0"/>
              <a:t>디자이너가 </a:t>
            </a:r>
            <a:r>
              <a:rPr lang="en-US" altLang="ko-KR" dirty="0"/>
              <a:t>HTML</a:t>
            </a:r>
            <a:r>
              <a:rPr lang="ko-KR" altLang="en-US" dirty="0"/>
              <a:t>을 주면 </a:t>
            </a:r>
            <a:r>
              <a:rPr lang="en-US" altLang="ko-KR" dirty="0"/>
              <a:t>PHP</a:t>
            </a:r>
            <a:r>
              <a:rPr lang="ko-KR" altLang="en-US" dirty="0"/>
              <a:t>는 </a:t>
            </a:r>
            <a:r>
              <a:rPr lang="ko-KR" altLang="en-US" dirty="0" err="1"/>
              <a:t>백앤드</a:t>
            </a:r>
            <a:r>
              <a:rPr lang="ko-KR" altLang="en-US" dirty="0"/>
              <a:t> 개발자가 작성</a:t>
            </a:r>
            <a:r>
              <a:rPr lang="en-US" altLang="ko-KR" dirty="0"/>
              <a:t>…</a:t>
            </a:r>
          </a:p>
          <a:p>
            <a:pPr lvl="1"/>
            <a:r>
              <a:rPr lang="en-US" altLang="ko-KR" dirty="0" err="1"/>
              <a:t>VSCode</a:t>
            </a:r>
            <a:r>
              <a:rPr lang="en-US" altLang="ko-KR" dirty="0"/>
              <a:t> : </a:t>
            </a:r>
            <a:r>
              <a:rPr lang="ko-KR" altLang="en-US" dirty="0"/>
              <a:t>그냥 플러그인 다 깔면 알아서 구분하던데</a:t>
            </a:r>
            <a:r>
              <a:rPr lang="en-US" altLang="ko-KR" dirty="0"/>
              <a:t>?</a:t>
            </a:r>
          </a:p>
          <a:p>
            <a:pPr lvl="2"/>
            <a:r>
              <a:rPr lang="en-US" altLang="ko-KR" dirty="0"/>
              <a:t>‘</a:t>
            </a:r>
            <a:r>
              <a:rPr lang="ko-KR" altLang="en-US" dirty="0"/>
              <a:t>확장자 인식</a:t>
            </a:r>
            <a:r>
              <a:rPr lang="en-US" altLang="ko-KR" dirty="0"/>
              <a:t>‘ </a:t>
            </a:r>
            <a:r>
              <a:rPr lang="ko-KR" altLang="en-US" dirty="0"/>
              <a:t>기능을 통한 맞춤형 플러그인 활성화</a:t>
            </a:r>
            <a:endParaRPr lang="en-US" altLang="ko-KR" dirty="0"/>
          </a:p>
          <a:p>
            <a:pPr lvl="2"/>
            <a:r>
              <a:rPr lang="ko-KR" altLang="en-US" dirty="0"/>
              <a:t>배포 패키지 플러그인을 통하면 원하는 패키지로 바로 보낼 수 있음</a:t>
            </a:r>
            <a:endParaRPr lang="en-US" altLang="ko-KR" dirty="0"/>
          </a:p>
          <a:p>
            <a:pPr lvl="2"/>
            <a:r>
              <a:rPr lang="en-US" altLang="ko-KR" dirty="0"/>
              <a:t>Gradle</a:t>
            </a:r>
            <a:r>
              <a:rPr lang="ko-KR" altLang="en-US" dirty="0"/>
              <a:t>같은 전문 패키징 모듈 또한 잘 지원</a:t>
            </a:r>
            <a:endParaRPr lang="en-US" altLang="ko-KR" dirty="0"/>
          </a:p>
          <a:p>
            <a:pPr lvl="1"/>
            <a:r>
              <a:rPr lang="ko-KR" altLang="en-US" dirty="0"/>
              <a:t>생산성에서 잘 </a:t>
            </a:r>
            <a:r>
              <a:rPr lang="ko-KR" altLang="en-US" dirty="0" err="1"/>
              <a:t>갖추어진</a:t>
            </a:r>
            <a:r>
              <a:rPr lang="ko-KR" altLang="en-US" dirty="0"/>
              <a:t> </a:t>
            </a:r>
            <a:r>
              <a:rPr lang="en-US" altLang="ko-KR" dirty="0" err="1"/>
              <a:t>VSCode</a:t>
            </a:r>
            <a:r>
              <a:rPr lang="ko-KR" altLang="en-US" dirty="0"/>
              <a:t> 개발환경은 여러 </a:t>
            </a:r>
            <a:r>
              <a:rPr lang="en-US" altLang="ko-KR" dirty="0"/>
              <a:t>IDE</a:t>
            </a:r>
            <a:r>
              <a:rPr lang="ko-KR" altLang="en-US" dirty="0"/>
              <a:t>를 같이 사용하는 것보다 유리 </a:t>
            </a:r>
            <a:r>
              <a:rPr lang="en-US" altLang="ko-KR" dirty="0"/>
              <a:t>– </a:t>
            </a:r>
            <a:r>
              <a:rPr lang="ko-KR" altLang="en-US" dirty="0"/>
              <a:t>각</a:t>
            </a:r>
            <a:r>
              <a:rPr lang="en-US" altLang="ko-KR" dirty="0"/>
              <a:t> </a:t>
            </a:r>
            <a:r>
              <a:rPr lang="ko-KR" altLang="en-US" dirty="0"/>
              <a:t>언어로 구성된 프레임워크 전체가 한눈에 들어옴</a:t>
            </a:r>
          </a:p>
        </p:txBody>
      </p:sp>
    </p:spTree>
    <p:extLst>
      <p:ext uri="{BB962C8B-B14F-4D97-AF65-F5344CB8AC3E}">
        <p14:creationId xmlns:p14="http://schemas.microsoft.com/office/powerpoint/2010/main" val="2313975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67671D-86F7-4AB2-BF07-667CF28A1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One Platform, Code Everything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9B0D2C-AD47-4015-96B1-461910F46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Case1 : JSON</a:t>
            </a:r>
          </a:p>
          <a:p>
            <a:pPr lvl="1"/>
            <a:r>
              <a:rPr lang="en-US" altLang="ko-KR" dirty="0"/>
              <a:t>JSON</a:t>
            </a:r>
            <a:r>
              <a:rPr lang="ko-KR" altLang="en-US" dirty="0"/>
              <a:t>은 </a:t>
            </a:r>
            <a:r>
              <a:rPr lang="en-US" altLang="ko-KR" dirty="0"/>
              <a:t>JS</a:t>
            </a:r>
            <a:r>
              <a:rPr lang="ko-KR" altLang="en-US" dirty="0"/>
              <a:t>에서 출발했지만 거의 모든 프로그래밍 언어에 해석 라이브러리가 들어갈 정도로 잘 만들어진 포맷</a:t>
            </a:r>
            <a:endParaRPr lang="en-US" altLang="ko-KR" dirty="0"/>
          </a:p>
          <a:p>
            <a:pPr lvl="1"/>
            <a:r>
              <a:rPr lang="ko-KR" altLang="en-US" dirty="0"/>
              <a:t>하지만 기초 룰 외 정해진 양식이 없어서 쓰는 프로그램</a:t>
            </a:r>
            <a:r>
              <a:rPr lang="en-US" altLang="ko-KR" dirty="0"/>
              <a:t>/</a:t>
            </a:r>
            <a:r>
              <a:rPr lang="ko-KR" altLang="en-US" dirty="0"/>
              <a:t>프레임워크마다 </a:t>
            </a:r>
            <a:r>
              <a:rPr lang="en-US" altLang="ko-KR" dirty="0"/>
              <a:t>JSON</a:t>
            </a:r>
            <a:r>
              <a:rPr lang="ko-KR" altLang="en-US" dirty="0"/>
              <a:t>의 구조는 다르다</a:t>
            </a:r>
            <a:r>
              <a:rPr lang="en-US" altLang="ko-KR" dirty="0"/>
              <a:t>!</a:t>
            </a:r>
          </a:p>
          <a:p>
            <a:pPr lvl="1"/>
            <a:r>
              <a:rPr lang="ko-KR" altLang="en-US" dirty="0"/>
              <a:t>기존 </a:t>
            </a:r>
            <a:r>
              <a:rPr lang="en-US" altLang="ko-KR" dirty="0"/>
              <a:t>: A</a:t>
            </a:r>
            <a:r>
              <a:rPr lang="ko-KR" altLang="en-US" dirty="0"/>
              <a:t>라는 곳의 </a:t>
            </a:r>
            <a:r>
              <a:rPr lang="en-US" altLang="ko-KR" dirty="0"/>
              <a:t>json</a:t>
            </a:r>
            <a:r>
              <a:rPr lang="ko-KR" altLang="en-US" dirty="0"/>
              <a:t>리더는 </a:t>
            </a:r>
            <a:r>
              <a:rPr lang="en-US" altLang="ko-KR" dirty="0"/>
              <a:t>B</a:t>
            </a:r>
            <a:r>
              <a:rPr lang="ko-KR" altLang="en-US" dirty="0"/>
              <a:t>라는 편집기의 </a:t>
            </a:r>
            <a:r>
              <a:rPr lang="en-US" altLang="ko-KR" dirty="0"/>
              <a:t>json</a:t>
            </a:r>
            <a:r>
              <a:rPr lang="ko-KR" altLang="en-US" dirty="0"/>
              <a:t>을 </a:t>
            </a:r>
            <a:r>
              <a:rPr lang="ko-KR" altLang="en-US" dirty="0" err="1"/>
              <a:t>읽을수는</a:t>
            </a:r>
            <a:r>
              <a:rPr lang="ko-KR" altLang="en-US" dirty="0"/>
              <a:t> 있음</a:t>
            </a:r>
            <a:r>
              <a:rPr lang="en-US" altLang="ko-KR" dirty="0"/>
              <a:t>. </a:t>
            </a:r>
            <a:r>
              <a:rPr lang="ko-KR" altLang="en-US" dirty="0"/>
              <a:t>하지만 그 문법을 체크해주거나 오류를 찾지는 못함</a:t>
            </a:r>
            <a:r>
              <a:rPr lang="en-US" altLang="ko-KR" dirty="0"/>
              <a:t>. </a:t>
            </a:r>
            <a:r>
              <a:rPr lang="ko-KR" altLang="en-US" dirty="0"/>
              <a:t>그러다가 나중에 </a:t>
            </a:r>
            <a:r>
              <a:rPr lang="ko-KR" altLang="en-US" dirty="0" err="1"/>
              <a:t>로드할때</a:t>
            </a:r>
            <a:r>
              <a:rPr lang="ko-KR" altLang="en-US" dirty="0"/>
              <a:t> 오류 </a:t>
            </a:r>
            <a:r>
              <a:rPr lang="ko-KR" altLang="en-US" dirty="0" err="1"/>
              <a:t>터지는거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VSCode</a:t>
            </a:r>
            <a:r>
              <a:rPr lang="en-US" altLang="ko-KR" dirty="0"/>
              <a:t> : </a:t>
            </a:r>
            <a:r>
              <a:rPr lang="ko-KR" altLang="en-US" dirty="0"/>
              <a:t>각 </a:t>
            </a:r>
            <a:r>
              <a:rPr lang="en-US" altLang="ko-KR" dirty="0"/>
              <a:t>json</a:t>
            </a:r>
            <a:r>
              <a:rPr lang="ko-KR" altLang="en-US" dirty="0"/>
              <a:t>파일형식에 맞는 플러그인만 있다면 플러그인이 직접 오류가 있는 부분을 체크해주고 수정을 제안할 수 있음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2795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67671D-86F7-4AB2-BF07-667CF28A1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One Platform, Code Everything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9B0D2C-AD47-4015-96B1-461910F46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Case2 : </a:t>
            </a:r>
            <a:r>
              <a:rPr lang="en-US" altLang="ko-KR" dirty="0" err="1"/>
              <a:t>Cython</a:t>
            </a:r>
            <a:endParaRPr lang="en-US" altLang="ko-KR" dirty="0"/>
          </a:p>
          <a:p>
            <a:pPr lvl="1"/>
            <a:r>
              <a:rPr lang="ko-KR" altLang="en-US" dirty="0" err="1"/>
              <a:t>파이썬은</a:t>
            </a:r>
            <a:r>
              <a:rPr lang="ko-KR" altLang="en-US" dirty="0"/>
              <a:t> </a:t>
            </a:r>
            <a:r>
              <a:rPr lang="en-US" altLang="ko-KR" dirty="0"/>
              <a:t>C </a:t>
            </a:r>
            <a:r>
              <a:rPr lang="ko-KR" altLang="en-US" dirty="0"/>
              <a:t>위에서 돌아가는 </a:t>
            </a:r>
            <a:r>
              <a:rPr lang="en-US" altLang="ko-KR" dirty="0" err="1"/>
              <a:t>Cython</a:t>
            </a:r>
            <a:r>
              <a:rPr lang="ko-KR" altLang="en-US" dirty="0"/>
              <a:t>이 거의 기본</a:t>
            </a:r>
            <a:endParaRPr lang="en-US" altLang="ko-KR" dirty="0"/>
          </a:p>
          <a:p>
            <a:pPr lvl="1"/>
            <a:r>
              <a:rPr lang="ko-KR" altLang="en-US" dirty="0"/>
              <a:t>아주 </a:t>
            </a:r>
            <a:r>
              <a:rPr lang="ko-KR" altLang="en-US" dirty="0" err="1"/>
              <a:t>아주</a:t>
            </a:r>
            <a:r>
              <a:rPr lang="ko-KR" altLang="en-US" dirty="0"/>
              <a:t> </a:t>
            </a:r>
            <a:r>
              <a:rPr lang="ko-KR" altLang="en-US" dirty="0" err="1"/>
              <a:t>하드한</a:t>
            </a:r>
            <a:r>
              <a:rPr lang="ko-KR" altLang="en-US" dirty="0"/>
              <a:t> 버전은 </a:t>
            </a:r>
            <a:r>
              <a:rPr lang="en-US" altLang="ko-KR" dirty="0"/>
              <a:t>C</a:t>
            </a:r>
            <a:r>
              <a:rPr lang="ko-KR" altLang="en-US" dirty="0"/>
              <a:t>랑 </a:t>
            </a:r>
            <a:r>
              <a:rPr lang="ko-KR" altLang="en-US" dirty="0" err="1"/>
              <a:t>파이썬이</a:t>
            </a:r>
            <a:r>
              <a:rPr lang="ko-KR" altLang="en-US" dirty="0"/>
              <a:t> 섞이는 경우 존재</a:t>
            </a:r>
            <a:endParaRPr lang="en-US" altLang="ko-KR" dirty="0"/>
          </a:p>
          <a:p>
            <a:pPr lvl="1"/>
            <a:r>
              <a:rPr lang="ko-KR" altLang="en-US" dirty="0"/>
              <a:t>기존 </a:t>
            </a:r>
            <a:r>
              <a:rPr lang="en-US" altLang="ko-KR" dirty="0"/>
              <a:t>: C </a:t>
            </a:r>
            <a:r>
              <a:rPr lang="ko-KR" altLang="en-US" dirty="0"/>
              <a:t>편집기에서 </a:t>
            </a:r>
            <a:r>
              <a:rPr lang="ko-KR" altLang="en-US" dirty="0" err="1"/>
              <a:t>파이썬을</a:t>
            </a:r>
            <a:r>
              <a:rPr lang="ko-KR" altLang="en-US" dirty="0"/>
              <a:t> 연다</a:t>
            </a:r>
            <a:r>
              <a:rPr lang="en-US" altLang="ko-KR" dirty="0"/>
              <a:t>. </a:t>
            </a:r>
            <a:r>
              <a:rPr lang="ko-KR" altLang="en-US" dirty="0"/>
              <a:t>파이썬 코드는</a:t>
            </a:r>
            <a:r>
              <a:rPr lang="en-US" altLang="ko-KR" dirty="0"/>
              <a:t>… </a:t>
            </a:r>
            <a:r>
              <a:rPr lang="ko-KR" altLang="en-US" dirty="0"/>
              <a:t>뭐 알아서 잘 </a:t>
            </a:r>
            <a:r>
              <a:rPr lang="ko-KR" altLang="en-US" dirty="0" err="1"/>
              <a:t>적어야지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VSCode</a:t>
            </a:r>
            <a:r>
              <a:rPr lang="en-US" altLang="ko-KR" dirty="0"/>
              <a:t> : C</a:t>
            </a:r>
            <a:r>
              <a:rPr lang="ko-KR" altLang="en-US" dirty="0"/>
              <a:t>는 </a:t>
            </a:r>
            <a:r>
              <a:rPr lang="en-US" altLang="ko-KR" dirty="0"/>
              <a:t>C</a:t>
            </a:r>
            <a:r>
              <a:rPr lang="ko-KR" altLang="en-US" dirty="0"/>
              <a:t> 플러그인이</a:t>
            </a:r>
            <a:r>
              <a:rPr lang="en-US" altLang="ko-KR" dirty="0"/>
              <a:t>, </a:t>
            </a:r>
            <a:r>
              <a:rPr lang="ko-KR" altLang="en-US" dirty="0" err="1"/>
              <a:t>파이썬은</a:t>
            </a:r>
            <a:r>
              <a:rPr lang="ko-KR" altLang="en-US" dirty="0"/>
              <a:t> 파이썬 플러그인이 읽으면 된다</a:t>
            </a:r>
            <a:r>
              <a:rPr lang="en-US" altLang="ko-KR" dirty="0"/>
              <a:t>. </a:t>
            </a:r>
            <a:r>
              <a:rPr lang="ko-KR" altLang="en-US" dirty="0"/>
              <a:t>끝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5991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D59FA-3644-43F9-A44F-22697E149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VSCODE? – ‘Powerful’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6D0E98-DDE1-413B-8B33-612ACB43F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4785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‘</a:t>
            </a:r>
            <a:r>
              <a:rPr lang="ko-KR" altLang="en-US" dirty="0"/>
              <a:t>개발자는 언제나 이직을 꿈꾼다</a:t>
            </a:r>
            <a:r>
              <a:rPr lang="en-US" altLang="ko-KR" dirty="0"/>
              <a:t>’</a:t>
            </a:r>
          </a:p>
          <a:p>
            <a:pPr lvl="1"/>
            <a:r>
              <a:rPr lang="ko-KR" altLang="en-US" dirty="0"/>
              <a:t>예전에는 </a:t>
            </a:r>
            <a:r>
              <a:rPr lang="en-US" altLang="ko-KR" dirty="0"/>
              <a:t>‘</a:t>
            </a:r>
            <a:r>
              <a:rPr lang="ko-KR" altLang="en-US" dirty="0" err="1"/>
              <a:t>이사람들</a:t>
            </a:r>
            <a:r>
              <a:rPr lang="ko-KR" altLang="en-US" dirty="0"/>
              <a:t> 대체 본업은 언제 하고 </a:t>
            </a:r>
            <a:r>
              <a:rPr lang="ko-KR" altLang="en-US" dirty="0" err="1"/>
              <a:t>이런거</a:t>
            </a:r>
            <a:r>
              <a:rPr lang="ko-KR" altLang="en-US" dirty="0"/>
              <a:t> 만드냐</a:t>
            </a:r>
            <a:r>
              <a:rPr lang="en-US" altLang="ko-KR" dirty="0"/>
              <a:t>‘ </a:t>
            </a:r>
            <a:r>
              <a:rPr lang="ko-KR" altLang="en-US" dirty="0"/>
              <a:t>싶었음</a:t>
            </a:r>
            <a:endParaRPr lang="en-US" altLang="ko-KR" dirty="0"/>
          </a:p>
          <a:p>
            <a:pPr lvl="1"/>
            <a:r>
              <a:rPr lang="ko-KR" altLang="en-US" dirty="0" err="1"/>
              <a:t>알고보니</a:t>
            </a:r>
            <a:r>
              <a:rPr lang="ko-KR" altLang="en-US" dirty="0"/>
              <a:t> 이직 포트폴리오 </a:t>
            </a:r>
            <a:r>
              <a:rPr lang="ko-KR" altLang="en-US" dirty="0" err="1"/>
              <a:t>쌓고있는거더라</a:t>
            </a:r>
            <a:endParaRPr lang="en-US" altLang="ko-KR" dirty="0"/>
          </a:p>
          <a:p>
            <a:pPr lvl="2"/>
            <a:r>
              <a:rPr lang="en-US" altLang="ko-KR" dirty="0"/>
              <a:t>(+</a:t>
            </a:r>
            <a:r>
              <a:rPr lang="ko-KR" altLang="en-US" dirty="0"/>
              <a:t>구글</a:t>
            </a:r>
            <a:r>
              <a:rPr lang="en-US" altLang="ko-KR" dirty="0"/>
              <a:t>/MS</a:t>
            </a:r>
            <a:r>
              <a:rPr lang="ko-KR" altLang="en-US" dirty="0"/>
              <a:t>등은 직원들 오픈소스 활동을 장려하고 있음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자신의 경력</a:t>
            </a:r>
            <a:r>
              <a:rPr lang="en-US" altLang="ko-KR" dirty="0"/>
              <a:t>, </a:t>
            </a:r>
            <a:r>
              <a:rPr lang="ko-KR" altLang="en-US" dirty="0"/>
              <a:t>그리고 편리함을 위해 개발자들은 불편하다 싶으면 개발해서 해치우는 경향이 있음</a:t>
            </a:r>
            <a:endParaRPr lang="en-US" altLang="ko-KR" dirty="0"/>
          </a:p>
          <a:p>
            <a:pPr lvl="2"/>
            <a:r>
              <a:rPr lang="ko-KR" altLang="en-US" strike="sngStrike" dirty="0"/>
              <a:t>저도 연구실 들어가서 가장 먼저 한 게 데이터정리 소프트웨어 </a:t>
            </a:r>
            <a:r>
              <a:rPr lang="ko-KR" altLang="en-US" strike="sngStrike" dirty="0" err="1"/>
              <a:t>만든거</a:t>
            </a:r>
            <a:r>
              <a:rPr lang="en-US" altLang="ko-KR" strike="sngStrike" dirty="0"/>
              <a:t>…</a:t>
            </a:r>
          </a:p>
          <a:p>
            <a:pPr lvl="1"/>
            <a:r>
              <a:rPr lang="en-US" altLang="ko-KR" dirty="0" err="1"/>
              <a:t>VSCode</a:t>
            </a:r>
            <a:r>
              <a:rPr lang="ko-KR" altLang="en-US" dirty="0"/>
              <a:t>에서 </a:t>
            </a:r>
            <a:r>
              <a:rPr lang="en-US" altLang="ko-KR" dirty="0"/>
              <a:t>‘</a:t>
            </a:r>
            <a:r>
              <a:rPr lang="ko-KR" altLang="en-US" dirty="0"/>
              <a:t>이거 있으면 좋겠는데</a:t>
            </a:r>
            <a:r>
              <a:rPr lang="en-US" altLang="ko-KR" dirty="0"/>
              <a:t>‘ </a:t>
            </a:r>
            <a:r>
              <a:rPr lang="ko-KR" altLang="en-US" dirty="0"/>
              <a:t>싶은 플러그인은 전부 다 있다</a:t>
            </a:r>
            <a:r>
              <a:rPr lang="en-US" altLang="ko-KR" dirty="0"/>
              <a:t>!</a:t>
            </a:r>
          </a:p>
          <a:p>
            <a:pPr lvl="2"/>
            <a:r>
              <a:rPr lang="ko-KR" altLang="en-US" dirty="0"/>
              <a:t>보통 우리가 있으면 좋겠다 싶은 것들은 현업 개발자들이 </a:t>
            </a:r>
            <a:r>
              <a:rPr lang="en-US" altLang="ko-KR" dirty="0"/>
              <a:t>1</a:t>
            </a:r>
            <a:r>
              <a:rPr lang="ko-KR" altLang="en-US" dirty="0"/>
              <a:t>년 전에 있었으면 싶어서 </a:t>
            </a:r>
            <a:r>
              <a:rPr lang="ko-KR" altLang="en-US" dirty="0" err="1"/>
              <a:t>만들어놓은</a:t>
            </a:r>
            <a:r>
              <a:rPr lang="ko-KR" altLang="en-US" dirty="0"/>
              <a:t> 경우가 대부분</a:t>
            </a:r>
            <a:r>
              <a:rPr lang="en-US" altLang="ko-KR" dirty="0"/>
              <a:t>…</a:t>
            </a:r>
          </a:p>
          <a:p>
            <a:pPr lvl="1"/>
            <a:r>
              <a:rPr lang="en-US" altLang="ko-KR" dirty="0"/>
              <a:t>Git </a:t>
            </a:r>
            <a:r>
              <a:rPr lang="ko-KR" altLang="en-US" dirty="0"/>
              <a:t>연동</a:t>
            </a:r>
            <a:r>
              <a:rPr lang="en-US" altLang="ko-KR" dirty="0"/>
              <a:t>, </a:t>
            </a:r>
            <a:r>
              <a:rPr lang="ko-KR" altLang="en-US" dirty="0"/>
              <a:t>실시간 코드공유 및 공동편집</a:t>
            </a:r>
            <a:r>
              <a:rPr lang="en-US" altLang="ko-KR" dirty="0"/>
              <a:t>, </a:t>
            </a:r>
            <a:r>
              <a:rPr lang="ko-KR" altLang="en-US" dirty="0"/>
              <a:t>리눅스를 내집처럼 드나들기</a:t>
            </a:r>
            <a:r>
              <a:rPr lang="en-US" altLang="ko-KR" dirty="0"/>
              <a:t>, </a:t>
            </a:r>
            <a:r>
              <a:rPr lang="ko-KR" altLang="en-US" dirty="0"/>
              <a:t>웹하드 공유</a:t>
            </a:r>
            <a:r>
              <a:rPr lang="en-US" altLang="ko-KR" dirty="0"/>
              <a:t>, </a:t>
            </a:r>
            <a:r>
              <a:rPr lang="ko-KR" altLang="en-US" dirty="0"/>
              <a:t>소스코드 난독화 등 어지간한 기능은 모두 플러그인 존재</a:t>
            </a:r>
            <a:endParaRPr lang="en-US" altLang="ko-KR" dirty="0"/>
          </a:p>
          <a:p>
            <a:pPr lvl="1"/>
            <a:r>
              <a:rPr lang="ko-KR" altLang="en-US" dirty="0"/>
              <a:t>그리고 그 플러그인이 해당분야 전문 프로그램보다 더 좋은 경우까지 존재</a:t>
            </a:r>
            <a:r>
              <a:rPr lang="en-US" altLang="ko-KR" dirty="0"/>
              <a:t>…!</a:t>
            </a:r>
          </a:p>
        </p:txBody>
      </p:sp>
    </p:spTree>
    <p:extLst>
      <p:ext uri="{BB962C8B-B14F-4D97-AF65-F5344CB8AC3E}">
        <p14:creationId xmlns:p14="http://schemas.microsoft.com/office/powerpoint/2010/main" val="2128572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67671D-86F7-4AB2-BF07-667CF28A1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One Platform, Do Everything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9B0D2C-AD47-4015-96B1-461910F46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Case3 : Gradle</a:t>
            </a:r>
          </a:p>
          <a:p>
            <a:pPr lvl="1"/>
            <a:r>
              <a:rPr lang="ko-KR" altLang="en-US" dirty="0"/>
              <a:t>오픈소스 의존관계 관리 모듈인 </a:t>
            </a:r>
            <a:r>
              <a:rPr lang="en-US" altLang="ko-KR" dirty="0"/>
              <a:t>Gradle</a:t>
            </a:r>
            <a:r>
              <a:rPr lang="ko-KR" altLang="en-US" dirty="0"/>
              <a:t>은 안드로이드 앱의 패키징 과정에 쓰이면서 널리 퍼지게 된 툴이다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다시 말해</a:t>
            </a:r>
            <a:r>
              <a:rPr lang="en-US" altLang="ko-KR" dirty="0"/>
              <a:t>, </a:t>
            </a:r>
            <a:r>
              <a:rPr lang="ko-KR" altLang="en-US" dirty="0"/>
              <a:t>기능은 분명 강력한데 안드로이드를 신경 </a:t>
            </a:r>
            <a:r>
              <a:rPr lang="ko-KR" altLang="en-US" dirty="0" err="1"/>
              <a:t>안쓰는</a:t>
            </a:r>
            <a:r>
              <a:rPr lang="ko-KR" altLang="en-US" dirty="0"/>
              <a:t> 툴에서는 </a:t>
            </a:r>
            <a:r>
              <a:rPr lang="en-US" altLang="ko-KR" dirty="0"/>
              <a:t>Gradle </a:t>
            </a:r>
            <a:r>
              <a:rPr lang="ko-KR" altLang="en-US" dirty="0"/>
              <a:t>사용이 영 불편하다</a:t>
            </a:r>
            <a:r>
              <a:rPr lang="en-US" altLang="ko-KR" dirty="0"/>
              <a:t>. </a:t>
            </a:r>
            <a:r>
              <a:rPr lang="ko-KR" altLang="en-US" dirty="0"/>
              <a:t>아무</a:t>
            </a:r>
            <a:r>
              <a:rPr lang="en-US" altLang="ko-KR" dirty="0"/>
              <a:t> </a:t>
            </a:r>
            <a:r>
              <a:rPr lang="ko-KR" altLang="en-US" dirty="0"/>
              <a:t>도움 없이 그냥 </a:t>
            </a:r>
            <a:r>
              <a:rPr lang="ko-KR" altLang="en-US" dirty="0" err="1"/>
              <a:t>쌩으로</a:t>
            </a:r>
            <a:r>
              <a:rPr lang="ko-KR" altLang="en-US" dirty="0"/>
              <a:t> 치는 느낌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sz="1400" strike="sngStrike" dirty="0" err="1"/>
              <a:t>라떼는</a:t>
            </a:r>
            <a:r>
              <a:rPr lang="en-US" altLang="ko-KR" sz="1400" strike="sngStrike" dirty="0"/>
              <a:t>.</a:t>
            </a:r>
            <a:r>
              <a:rPr lang="ko-KR" altLang="en-US" sz="1400" strike="sngStrike" dirty="0"/>
              <a:t> 말이야</a:t>
            </a:r>
            <a:r>
              <a:rPr lang="en-US" altLang="ko-KR" sz="1400" strike="sngStrike" dirty="0"/>
              <a:t>! </a:t>
            </a:r>
            <a:r>
              <a:rPr lang="ko-KR" altLang="en-US" sz="1400" strike="sngStrike" dirty="0"/>
              <a:t>이클립스가</a:t>
            </a:r>
            <a:r>
              <a:rPr lang="en-US" altLang="ko-KR" sz="1400" strike="sngStrike" dirty="0"/>
              <a:t>.</a:t>
            </a:r>
            <a:r>
              <a:rPr lang="ko-KR" altLang="en-US" sz="1400" strike="sngStrike" dirty="0"/>
              <a:t> </a:t>
            </a:r>
            <a:r>
              <a:rPr lang="en-US" altLang="ko-KR" sz="1400" strike="sngStrike" dirty="0"/>
              <a:t>Gradle. </a:t>
            </a:r>
            <a:r>
              <a:rPr lang="ko-KR" altLang="en-US" sz="1400" strike="sngStrike" dirty="0"/>
              <a:t>지원도</a:t>
            </a:r>
            <a:r>
              <a:rPr lang="en-US" altLang="ko-KR" sz="1400" strike="sngStrike" dirty="0"/>
              <a:t>.</a:t>
            </a:r>
            <a:r>
              <a:rPr lang="ko-KR" altLang="en-US" sz="1400" strike="sngStrike" dirty="0"/>
              <a:t> 안</a:t>
            </a:r>
            <a:r>
              <a:rPr lang="en-US" altLang="ko-KR" sz="1400" strike="sngStrike" dirty="0"/>
              <a:t>.</a:t>
            </a:r>
            <a:r>
              <a:rPr lang="ko-KR" altLang="en-US" sz="1400" strike="sngStrike" dirty="0"/>
              <a:t>하는데</a:t>
            </a:r>
            <a:r>
              <a:rPr lang="en-US" altLang="ko-KR" sz="1400" strike="sngStrike" dirty="0"/>
              <a:t>! </a:t>
            </a:r>
            <a:r>
              <a:rPr lang="ko-KR" altLang="en-US" sz="1400" strike="sngStrike" dirty="0"/>
              <a:t>그냥</a:t>
            </a:r>
            <a:r>
              <a:rPr lang="en-US" altLang="ko-KR" sz="1400" strike="sngStrike" dirty="0"/>
              <a:t>.</a:t>
            </a:r>
            <a:r>
              <a:rPr lang="ko-KR" altLang="en-US" sz="1400" strike="sngStrike" dirty="0"/>
              <a:t> </a:t>
            </a:r>
            <a:r>
              <a:rPr lang="ko-KR" altLang="en-US" sz="1400" strike="sngStrike" dirty="0" err="1"/>
              <a:t>쌩으로</a:t>
            </a:r>
            <a:r>
              <a:rPr lang="en-US" altLang="ko-KR" sz="1400" strike="sngStrike" dirty="0"/>
              <a:t>..</a:t>
            </a:r>
            <a:r>
              <a:rPr lang="ko-KR" altLang="en-US" sz="1400" strike="sngStrike" dirty="0"/>
              <a:t> 쳐서</a:t>
            </a:r>
            <a:r>
              <a:rPr lang="en-US" altLang="ko-KR" sz="1400" strike="sngStrike" dirty="0"/>
              <a:t>.</a:t>
            </a:r>
            <a:r>
              <a:rPr lang="ko-KR" altLang="en-US" sz="1400" strike="sngStrike" dirty="0"/>
              <a:t> 안드로이드</a:t>
            </a:r>
            <a:r>
              <a:rPr lang="en-US" altLang="ko-KR" sz="1400" strike="sngStrike" dirty="0"/>
              <a:t>.</a:t>
            </a:r>
            <a:r>
              <a:rPr lang="ko-KR" altLang="en-US" sz="1400" strike="sngStrike" dirty="0"/>
              <a:t> 넣고</a:t>
            </a:r>
            <a:r>
              <a:rPr lang="en-US" altLang="ko-KR" sz="1400" strike="sngStrike" dirty="0"/>
              <a:t>!!!~</a:t>
            </a:r>
          </a:p>
          <a:p>
            <a:pPr lvl="1"/>
            <a:r>
              <a:rPr lang="ko-KR" altLang="en-US" dirty="0"/>
              <a:t>기존 </a:t>
            </a:r>
            <a:r>
              <a:rPr lang="en-US" altLang="ko-KR" dirty="0"/>
              <a:t>: </a:t>
            </a:r>
            <a:r>
              <a:rPr lang="ko-KR" altLang="en-US" dirty="0"/>
              <a:t>에이 뭐 안드로이드 </a:t>
            </a:r>
            <a:r>
              <a:rPr lang="ko-KR" altLang="en-US" dirty="0" err="1"/>
              <a:t>쓸때만</a:t>
            </a:r>
            <a:r>
              <a:rPr lang="ko-KR" altLang="en-US" dirty="0"/>
              <a:t> 쓰면 되지</a:t>
            </a:r>
            <a:r>
              <a:rPr lang="en-US" altLang="ko-KR" dirty="0"/>
              <a:t>. </a:t>
            </a:r>
            <a:r>
              <a:rPr lang="ko-KR" altLang="en-US" dirty="0"/>
              <a:t>뭘 그리 집착하냐</a:t>
            </a:r>
            <a:r>
              <a:rPr lang="en-US" altLang="ko-KR" dirty="0"/>
              <a:t>. </a:t>
            </a:r>
            <a:r>
              <a:rPr lang="ko-KR" altLang="en-US" dirty="0"/>
              <a:t>우리에겐 </a:t>
            </a:r>
            <a:r>
              <a:rPr lang="ko-KR" altLang="en-US" dirty="0" err="1"/>
              <a:t>젠킨스도</a:t>
            </a:r>
            <a:r>
              <a:rPr lang="en-US" altLang="ko-KR" dirty="0"/>
              <a:t>, </a:t>
            </a:r>
            <a:r>
              <a:rPr lang="ko-KR" altLang="en-US" dirty="0" err="1"/>
              <a:t>메이븐도</a:t>
            </a:r>
            <a:r>
              <a:rPr lang="ko-KR" altLang="en-US" dirty="0"/>
              <a:t> 있는데 뭐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VSCode</a:t>
            </a:r>
            <a:r>
              <a:rPr lang="en-US" altLang="ko-KR" dirty="0"/>
              <a:t> : Gradle</a:t>
            </a:r>
            <a:r>
              <a:rPr lang="ko-KR" altLang="en-US" dirty="0"/>
              <a:t> 플러그인 깔면 끝</a:t>
            </a:r>
            <a:r>
              <a:rPr lang="en-US" altLang="ko-KR" dirty="0"/>
              <a:t>. </a:t>
            </a:r>
            <a:r>
              <a:rPr lang="ko-KR" altLang="en-US" dirty="0" err="1"/>
              <a:t>젠킨스나</a:t>
            </a:r>
            <a:r>
              <a:rPr lang="ko-KR" altLang="en-US" dirty="0"/>
              <a:t> </a:t>
            </a:r>
            <a:r>
              <a:rPr lang="ko-KR" altLang="en-US" dirty="0" err="1"/>
              <a:t>메이븐</a:t>
            </a:r>
            <a:r>
              <a:rPr lang="ko-KR" altLang="en-US" dirty="0"/>
              <a:t> </a:t>
            </a:r>
            <a:r>
              <a:rPr lang="ko-KR" altLang="en-US" dirty="0" err="1"/>
              <a:t>쓸거면</a:t>
            </a:r>
            <a:r>
              <a:rPr lang="ko-KR" altLang="en-US" dirty="0"/>
              <a:t> 그걸 깔고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1217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16A04-CD5E-4283-A8D1-5CF6ADAB4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One Platform, Do Everything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02FF31-32BE-4EE3-A53F-0507643F4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248" y="1833182"/>
            <a:ext cx="11283268" cy="4351338"/>
          </a:xfrm>
        </p:spPr>
        <p:txBody>
          <a:bodyPr/>
          <a:lstStyle/>
          <a:p>
            <a:r>
              <a:rPr lang="en-US" altLang="ko-KR" dirty="0"/>
              <a:t>Case 4: REMOTE</a:t>
            </a:r>
          </a:p>
          <a:p>
            <a:pPr lvl="1"/>
            <a:r>
              <a:rPr lang="ko-KR" altLang="en-US" dirty="0" err="1"/>
              <a:t>이거때문에</a:t>
            </a:r>
            <a:r>
              <a:rPr lang="ko-KR" altLang="en-US" dirty="0"/>
              <a:t> </a:t>
            </a:r>
            <a:r>
              <a:rPr lang="en-US" altLang="ko-KR" dirty="0" err="1"/>
              <a:t>VSCode</a:t>
            </a:r>
            <a:r>
              <a:rPr lang="en-US" altLang="ko-KR" dirty="0"/>
              <a:t> </a:t>
            </a:r>
            <a:r>
              <a:rPr lang="ko-KR" altLang="en-US" dirty="0" err="1"/>
              <a:t>못벗어난다는</a:t>
            </a:r>
            <a:r>
              <a:rPr lang="ko-KR" altLang="en-US" dirty="0"/>
              <a:t> 사람이 있을 정도로 강력한 플러그인</a:t>
            </a:r>
            <a:endParaRPr lang="en-US" altLang="ko-KR" dirty="0"/>
          </a:p>
          <a:p>
            <a:pPr lvl="1"/>
            <a:r>
              <a:rPr lang="ko-KR" altLang="en-US" dirty="0"/>
              <a:t>외부 서버를 </a:t>
            </a:r>
            <a:r>
              <a:rPr lang="ko-KR" altLang="en-US" dirty="0" err="1"/>
              <a:t>내집</a:t>
            </a:r>
            <a:r>
              <a:rPr lang="ko-KR" altLang="en-US" dirty="0"/>
              <a:t> </a:t>
            </a:r>
            <a:r>
              <a:rPr lang="ko-KR" altLang="en-US" dirty="0" err="1"/>
              <a:t>드나들듯이</a:t>
            </a:r>
            <a:r>
              <a:rPr lang="ko-KR" altLang="en-US" dirty="0"/>
              <a:t> 드나들 수 있는 무지막지하게 강력한 플러그인</a:t>
            </a:r>
            <a:endParaRPr lang="en-US" altLang="ko-KR" dirty="0"/>
          </a:p>
          <a:p>
            <a:pPr lvl="1"/>
            <a:r>
              <a:rPr lang="ko-KR" altLang="en-US" strike="sngStrike" dirty="0"/>
              <a:t>정작 </a:t>
            </a:r>
            <a:r>
              <a:rPr lang="en-US" altLang="ko-KR" strike="sngStrike" dirty="0"/>
              <a:t>MS</a:t>
            </a:r>
            <a:r>
              <a:rPr lang="ko-KR" altLang="en-US" strike="sngStrike" dirty="0"/>
              <a:t>의 유료 </a:t>
            </a:r>
            <a:r>
              <a:rPr lang="en-US" altLang="ko-KR" strike="sngStrike" dirty="0"/>
              <a:t>IDE</a:t>
            </a:r>
            <a:r>
              <a:rPr lang="ko-KR" altLang="en-US" strike="sngStrike" dirty="0"/>
              <a:t>인 </a:t>
            </a:r>
            <a:r>
              <a:rPr lang="en-US" altLang="ko-KR" strike="sngStrike" dirty="0"/>
              <a:t>Visual Studio</a:t>
            </a:r>
            <a:r>
              <a:rPr lang="ko-KR" altLang="en-US" strike="sngStrike" dirty="0"/>
              <a:t>에서는 </a:t>
            </a:r>
            <a:r>
              <a:rPr lang="ko-KR" altLang="en-US" strike="sngStrike" dirty="0" err="1"/>
              <a:t>이런기능</a:t>
            </a:r>
            <a:r>
              <a:rPr lang="ko-KR" altLang="en-US" strike="sngStrike" dirty="0"/>
              <a:t> </a:t>
            </a:r>
            <a:r>
              <a:rPr lang="ko-KR" altLang="en-US" strike="sngStrike" dirty="0" err="1"/>
              <a:t>못본거같</a:t>
            </a:r>
            <a:r>
              <a:rPr lang="en-US" altLang="ko-KR" strike="sngStrike" dirty="0"/>
              <a:t>….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REMOTE WSL</a:t>
            </a:r>
            <a:r>
              <a:rPr lang="ko-KR" altLang="en-US" dirty="0"/>
              <a:t>을 배워서 </a:t>
            </a:r>
            <a:r>
              <a:rPr lang="ko-KR" altLang="en-US" dirty="0" err="1"/>
              <a:t>저번주</a:t>
            </a:r>
            <a:r>
              <a:rPr lang="ko-KR" altLang="en-US" dirty="0"/>
              <a:t> 목요일의 </a:t>
            </a:r>
            <a:r>
              <a:rPr lang="en-US" altLang="ko-KR" dirty="0"/>
              <a:t>PHP</a:t>
            </a:r>
            <a:r>
              <a:rPr lang="ko-KR" altLang="en-US" dirty="0" err="1"/>
              <a:t>예재를</a:t>
            </a:r>
            <a:r>
              <a:rPr lang="ko-KR" altLang="en-US" dirty="0"/>
              <a:t> 다시 해보는 순간</a:t>
            </a:r>
            <a:r>
              <a:rPr lang="en-US" altLang="ko-KR" dirty="0"/>
              <a:t>, </a:t>
            </a:r>
            <a:r>
              <a:rPr lang="ko-KR" altLang="en-US" dirty="0"/>
              <a:t>허탈감이 찾아올 수 있을 지경</a:t>
            </a:r>
            <a:r>
              <a:rPr lang="en-US" altLang="ko-KR" dirty="0"/>
              <a:t>. </a:t>
            </a:r>
            <a:r>
              <a:rPr lang="ko-KR" altLang="en-US" dirty="0" err="1"/>
              <a:t>공유폴더가</a:t>
            </a:r>
            <a:r>
              <a:rPr lang="en-US" altLang="ko-KR" dirty="0"/>
              <a:t>… </a:t>
            </a:r>
            <a:r>
              <a:rPr lang="ko-KR" altLang="en-US" dirty="0"/>
              <a:t>뭐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나중에 </a:t>
            </a:r>
            <a:r>
              <a:rPr lang="en-US" altLang="ko-KR" dirty="0"/>
              <a:t>REMOTE SSH</a:t>
            </a:r>
            <a:r>
              <a:rPr lang="ko-KR" altLang="en-US" dirty="0"/>
              <a:t>로 가상 </a:t>
            </a:r>
            <a:r>
              <a:rPr lang="en-US" altLang="ko-KR" dirty="0"/>
              <a:t>CentOS</a:t>
            </a:r>
            <a:r>
              <a:rPr lang="ko-KR" altLang="en-US" dirty="0"/>
              <a:t>서버 </a:t>
            </a:r>
            <a:r>
              <a:rPr lang="ko-KR" altLang="en-US" dirty="0" err="1"/>
              <a:t>접속하는거</a:t>
            </a:r>
            <a:r>
              <a:rPr lang="ko-KR" altLang="en-US" dirty="0"/>
              <a:t> 연습합시다</a:t>
            </a:r>
            <a:r>
              <a:rPr lang="en-US" altLang="ko-KR" dirty="0"/>
              <a:t>. </a:t>
            </a:r>
            <a:r>
              <a:rPr lang="ko-KR" altLang="en-US" dirty="0"/>
              <a:t>굳이 </a:t>
            </a:r>
            <a:r>
              <a:rPr lang="en-US" altLang="ko-KR" dirty="0"/>
              <a:t>GNOME Desktop</a:t>
            </a:r>
            <a:r>
              <a:rPr lang="ko-KR" altLang="en-US" dirty="0"/>
              <a:t>을 깔 필요가 없을 지경</a:t>
            </a:r>
            <a:r>
              <a:rPr lang="en-US" altLang="ko-KR" dirty="0"/>
              <a:t>…)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6869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AE0F34-135C-4437-90DA-C6B4A6062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One</a:t>
            </a:r>
            <a:r>
              <a:rPr lang="ko-KR" altLang="en-US" dirty="0"/>
              <a:t> </a:t>
            </a:r>
            <a:r>
              <a:rPr lang="en-US" altLang="ko-KR" dirty="0"/>
              <a:t>Platform,</a:t>
            </a:r>
            <a:r>
              <a:rPr lang="ko-KR" altLang="en-US" dirty="0"/>
              <a:t> </a:t>
            </a:r>
            <a:r>
              <a:rPr lang="en-US" altLang="ko-KR" dirty="0"/>
              <a:t>Do Everything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4A5F93-BEC0-46AB-9DB5-236E8A750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Case 5: Live Share</a:t>
            </a:r>
          </a:p>
          <a:p>
            <a:pPr lvl="1"/>
            <a:r>
              <a:rPr lang="ko-KR" altLang="en-US" strike="sngStrike" dirty="0" err="1"/>
              <a:t>이쯤되면</a:t>
            </a:r>
            <a:r>
              <a:rPr lang="ko-KR" altLang="en-US" strike="sngStrike" dirty="0"/>
              <a:t> </a:t>
            </a:r>
            <a:r>
              <a:rPr lang="en-US" altLang="ko-KR" strike="sngStrike" dirty="0"/>
              <a:t>MS </a:t>
            </a:r>
            <a:r>
              <a:rPr lang="ko-KR" altLang="en-US" strike="sngStrike" dirty="0"/>
              <a:t>얘네들 </a:t>
            </a:r>
            <a:r>
              <a:rPr lang="en-US" altLang="ko-KR" strike="sngStrike" dirty="0"/>
              <a:t>VS </a:t>
            </a:r>
            <a:r>
              <a:rPr lang="ko-KR" altLang="en-US" strike="sngStrike" dirty="0"/>
              <a:t>팔 생각은 </a:t>
            </a:r>
            <a:r>
              <a:rPr lang="ko-KR" altLang="en-US" strike="sngStrike" dirty="0" err="1"/>
              <a:t>있는걸까</a:t>
            </a:r>
            <a:endParaRPr lang="en-US" altLang="ko-KR" strike="sngStrike" dirty="0"/>
          </a:p>
          <a:p>
            <a:pPr lvl="1"/>
            <a:r>
              <a:rPr lang="ko-KR" altLang="en-US" dirty="0"/>
              <a:t>실시간 코드 공동 편집 플러그인</a:t>
            </a:r>
            <a:endParaRPr lang="en-US" altLang="ko-KR" dirty="0"/>
          </a:p>
          <a:p>
            <a:pPr lvl="1"/>
            <a:r>
              <a:rPr lang="ko-KR" altLang="en-US" dirty="0"/>
              <a:t>한쪽에서 </a:t>
            </a:r>
            <a:r>
              <a:rPr lang="en-US" altLang="ko-KR" dirty="0"/>
              <a:t>‘</a:t>
            </a:r>
            <a:r>
              <a:rPr lang="ko-KR" altLang="en-US" dirty="0"/>
              <a:t>반영</a:t>
            </a:r>
            <a:r>
              <a:rPr lang="en-US" altLang="ko-KR" dirty="0"/>
              <a:t>’</a:t>
            </a:r>
            <a:r>
              <a:rPr lang="ko-KR" altLang="en-US" dirty="0"/>
              <a:t> 버튼 누르는 그런 반쪽짜리 공동편집 아님</a:t>
            </a:r>
            <a:r>
              <a:rPr lang="en-US" altLang="ko-KR" dirty="0"/>
              <a:t>. </a:t>
            </a:r>
            <a:r>
              <a:rPr lang="ko-KR" altLang="en-US" dirty="0"/>
              <a:t>정말로 공동편집</a:t>
            </a:r>
            <a:endParaRPr lang="en-US" altLang="ko-KR" dirty="0"/>
          </a:p>
          <a:p>
            <a:pPr lvl="1"/>
            <a:r>
              <a:rPr lang="ko-KR" altLang="en-US" dirty="0"/>
              <a:t>실시간으로 사수에게 코드 조인트 </a:t>
            </a:r>
            <a:r>
              <a:rPr lang="ko-KR" altLang="en-US" dirty="0" err="1"/>
              <a:t>까이는</a:t>
            </a:r>
            <a:r>
              <a:rPr lang="ko-KR" altLang="en-US" dirty="0"/>
              <a:t> 하이테크 회사생활이</a:t>
            </a:r>
            <a:r>
              <a:rPr lang="en-US" altLang="ko-KR" dirty="0"/>
              <a:t>(…) </a:t>
            </a:r>
            <a:r>
              <a:rPr lang="ko-KR" altLang="en-US" dirty="0"/>
              <a:t>가능함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써본적</a:t>
            </a:r>
            <a:r>
              <a:rPr lang="ko-KR" altLang="en-US" dirty="0"/>
              <a:t> 없는데 내일 한번 같이 세팅해봅시다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90247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67AD02-5013-4FC5-9583-9768717BB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VSCODE? – ‘Light’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ADC162-BD31-4A54-A390-284FF2C86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1886"/>
          </a:xfrm>
        </p:spPr>
        <p:txBody>
          <a:bodyPr>
            <a:normAutofit lnSpcReduction="10000"/>
          </a:bodyPr>
          <a:lstStyle/>
          <a:p>
            <a:r>
              <a:rPr lang="en-US" altLang="ko-KR" dirty="0" err="1"/>
              <a:t>VSCode</a:t>
            </a:r>
            <a:r>
              <a:rPr lang="ko-KR" altLang="en-US" dirty="0"/>
              <a:t>는 텍스트 에디터</a:t>
            </a:r>
            <a:endParaRPr lang="en-US" altLang="ko-KR" dirty="0"/>
          </a:p>
          <a:p>
            <a:r>
              <a:rPr lang="ko-KR" altLang="en-US" dirty="0"/>
              <a:t>텍스트 에디터에 자신이 필요한 기능만 플러그인으로 올림</a:t>
            </a:r>
            <a:endParaRPr lang="en-US" altLang="ko-KR" dirty="0"/>
          </a:p>
          <a:p>
            <a:r>
              <a:rPr lang="ko-KR" altLang="en-US" dirty="0"/>
              <a:t>기본 </a:t>
            </a:r>
            <a:r>
              <a:rPr lang="en-US" altLang="ko-KR" dirty="0"/>
              <a:t>UI</a:t>
            </a:r>
            <a:r>
              <a:rPr lang="ko-KR" altLang="en-US" dirty="0"/>
              <a:t>도 확장성 좋은 프레임워크 </a:t>
            </a:r>
            <a:r>
              <a:rPr lang="en-US" altLang="ko-KR" dirty="0"/>
              <a:t>‘Electron’</a:t>
            </a:r>
            <a:r>
              <a:rPr lang="ko-KR" altLang="en-US" dirty="0"/>
              <a:t>을 통해 </a:t>
            </a:r>
            <a:r>
              <a:rPr lang="ko-KR" altLang="en-US" dirty="0" err="1"/>
              <a:t>개발되어있음</a:t>
            </a:r>
            <a:endParaRPr lang="en-US" altLang="ko-KR" dirty="0"/>
          </a:p>
          <a:p>
            <a:r>
              <a:rPr lang="ko-KR" altLang="en-US" dirty="0"/>
              <a:t>결과적으로 일반적인 </a:t>
            </a:r>
            <a:r>
              <a:rPr lang="en-US" altLang="ko-KR" dirty="0"/>
              <a:t>IDE</a:t>
            </a:r>
            <a:r>
              <a:rPr lang="ko-KR" altLang="en-US" dirty="0"/>
              <a:t>에 비해 매우 빠른 동작 및 응답속도 보유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en-US" altLang="ko-KR" dirty="0">
                <a:hlinkClick r:id="rId2"/>
              </a:rPr>
              <a:t>Run </a:t>
            </a:r>
            <a:r>
              <a:rPr lang="en-US" altLang="ko-KR" dirty="0" err="1">
                <a:hlinkClick r:id="rId2"/>
              </a:rPr>
              <a:t>VsCode</a:t>
            </a:r>
            <a:r>
              <a:rPr lang="en-US" altLang="ko-KR" dirty="0">
                <a:hlinkClick r:id="rId2"/>
              </a:rPr>
              <a:t> on Android..!! (Visual Studio Code) (Flutter on Android) - YouTube</a:t>
            </a:r>
            <a:endParaRPr lang="en-US" altLang="ko-KR" dirty="0"/>
          </a:p>
          <a:p>
            <a:r>
              <a:rPr lang="ko-KR" altLang="en-US" dirty="0"/>
              <a:t>얼마나 </a:t>
            </a:r>
            <a:r>
              <a:rPr lang="ko-KR" altLang="en-US" dirty="0" err="1"/>
              <a:t>가볍냐면</a:t>
            </a:r>
            <a:r>
              <a:rPr lang="ko-KR" altLang="en-US" dirty="0"/>
              <a:t> 안드로이드 스마트폰에 올릴 정도</a:t>
            </a:r>
            <a:r>
              <a:rPr lang="en-US" altLang="ko-KR" dirty="0"/>
              <a:t>…</a:t>
            </a:r>
          </a:p>
          <a:p>
            <a:r>
              <a:rPr lang="en-US" altLang="ko-KR" sz="1800" dirty="0"/>
              <a:t>(</a:t>
            </a:r>
            <a:r>
              <a:rPr lang="en-US" altLang="ko-KR" sz="1800" dirty="0" err="1"/>
              <a:t>VSCode</a:t>
            </a:r>
            <a:r>
              <a:rPr lang="ko-KR" altLang="en-US" sz="1800" dirty="0"/>
              <a:t>도 </a:t>
            </a:r>
            <a:r>
              <a:rPr lang="en-US" altLang="ko-KR" sz="1800" dirty="0" err="1"/>
              <a:t>VSCode</a:t>
            </a:r>
            <a:r>
              <a:rPr lang="ko-KR" altLang="en-US" sz="1800" dirty="0"/>
              <a:t>지만 엄청난 범용성의 </a:t>
            </a:r>
            <a:r>
              <a:rPr lang="en-US" altLang="ko-KR" sz="1800" dirty="0"/>
              <a:t>Electron </a:t>
            </a:r>
            <a:r>
              <a:rPr lang="ko-KR" altLang="en-US" sz="1800" dirty="0"/>
              <a:t>프레임워크의 위력</a:t>
            </a:r>
            <a:r>
              <a:rPr lang="en-US" altLang="ko-KR" sz="1800" dirty="0"/>
              <a:t>.. </a:t>
            </a:r>
            <a:r>
              <a:rPr lang="ko-KR" altLang="en-US" sz="1800" dirty="0"/>
              <a:t>같이 </a:t>
            </a:r>
            <a:r>
              <a:rPr lang="ko-KR" altLang="en-US" sz="1800" dirty="0" err="1"/>
              <a:t>공부하실분</a:t>
            </a:r>
            <a:r>
              <a:rPr lang="en-US" altLang="ko-KR" sz="1800" dirty="0"/>
              <a:t>?)</a:t>
            </a:r>
          </a:p>
        </p:txBody>
      </p:sp>
    </p:spTree>
    <p:extLst>
      <p:ext uri="{BB962C8B-B14F-4D97-AF65-F5344CB8AC3E}">
        <p14:creationId xmlns:p14="http://schemas.microsoft.com/office/powerpoint/2010/main" val="880679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7C1A2F-0DF7-4E30-829E-9D7D4A4E7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VSCODE?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A00C63-6FF7-4B67-847F-F3B1CFA77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Customizable</a:t>
            </a:r>
          </a:p>
          <a:p>
            <a:pPr lvl="1"/>
            <a:r>
              <a:rPr lang="ko-KR" altLang="en-US" dirty="0"/>
              <a:t>내가 </a:t>
            </a:r>
            <a:r>
              <a:rPr lang="ko-KR" altLang="en-US" dirty="0" err="1"/>
              <a:t>원하는대로</a:t>
            </a:r>
            <a:r>
              <a:rPr lang="ko-KR" altLang="en-US" dirty="0"/>
              <a:t> 다 뜯어고칠 수 있다</a:t>
            </a:r>
            <a:endParaRPr lang="en-US" altLang="ko-KR" dirty="0"/>
          </a:p>
          <a:p>
            <a:pPr lvl="1"/>
            <a:r>
              <a:rPr lang="en-US" altLang="ko-KR" dirty="0"/>
              <a:t>‘</a:t>
            </a:r>
            <a:r>
              <a:rPr lang="ko-KR" altLang="en-US" dirty="0"/>
              <a:t>개발자들의 장난감</a:t>
            </a:r>
            <a:r>
              <a:rPr lang="en-US" altLang="ko-KR" dirty="0"/>
              <a:t>‘</a:t>
            </a:r>
          </a:p>
          <a:p>
            <a:pPr lvl="1"/>
            <a:endParaRPr lang="en-US" altLang="ko-KR" dirty="0"/>
          </a:p>
          <a:p>
            <a:r>
              <a:rPr lang="en-US" altLang="ko-KR" b="1" dirty="0">
                <a:solidFill>
                  <a:srgbClr val="FF0000"/>
                </a:solidFill>
              </a:rPr>
              <a:t>FREE</a:t>
            </a:r>
          </a:p>
          <a:p>
            <a:pPr lvl="1"/>
            <a:r>
              <a:rPr lang="ko-KR" altLang="en-US" dirty="0"/>
              <a:t>유일한 공짜 </a:t>
            </a:r>
            <a:r>
              <a:rPr lang="en-US" altLang="ko-KR" dirty="0" err="1"/>
              <a:t>.net</a:t>
            </a:r>
            <a:r>
              <a:rPr lang="en-US" altLang="ko-KR" dirty="0"/>
              <a:t> </a:t>
            </a:r>
            <a:r>
              <a:rPr lang="ko-KR" altLang="en-US" dirty="0"/>
              <a:t>프로그래밍 툴 </a:t>
            </a:r>
            <a:r>
              <a:rPr lang="en-US" altLang="ko-KR" dirty="0"/>
              <a:t>(</a:t>
            </a:r>
            <a:r>
              <a:rPr lang="en-US" altLang="ko-KR" dirty="0" err="1"/>
              <a:t>monodevelop</a:t>
            </a:r>
            <a:r>
              <a:rPr lang="ko-KR" altLang="en-US" dirty="0"/>
              <a:t>는 </a:t>
            </a:r>
            <a:r>
              <a:rPr lang="en-US" altLang="ko-KR" dirty="0"/>
              <a:t>mono</a:t>
            </a:r>
            <a:r>
              <a:rPr lang="ko-KR" altLang="en-US" dirty="0"/>
              <a:t>라고 볼 때</a:t>
            </a:r>
            <a:r>
              <a:rPr lang="en-US" altLang="ko-KR" dirty="0"/>
              <a:t>…)</a:t>
            </a:r>
          </a:p>
          <a:p>
            <a:pPr lvl="1"/>
            <a:r>
              <a:rPr lang="ko-KR" altLang="en-US" dirty="0"/>
              <a:t>오픈소스</a:t>
            </a:r>
            <a:endParaRPr lang="en-US" altLang="ko-KR" dirty="0"/>
          </a:p>
          <a:p>
            <a:pPr lvl="1"/>
            <a:r>
              <a:rPr lang="ko-KR" altLang="en-US" dirty="0"/>
              <a:t>플러그인도 거의 전부다 </a:t>
            </a:r>
            <a:r>
              <a:rPr lang="en-US" altLang="ko-KR" dirty="0"/>
              <a:t>MIT</a:t>
            </a:r>
            <a:r>
              <a:rPr lang="ko-KR" altLang="en-US" dirty="0"/>
              <a:t>라이센스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6372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CEE362-0510-4F2F-A9E2-A1439582D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텍스트 에디터 </a:t>
            </a:r>
            <a:r>
              <a:rPr lang="en-US" altLang="ko-KR" dirty="0"/>
              <a:t>vs IDE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F13E44-1460-4806-961F-6FE824035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텍스트 에디터</a:t>
            </a:r>
            <a:r>
              <a:rPr lang="en-US" altLang="ko-KR" dirty="0"/>
              <a:t>(Text Editor)</a:t>
            </a:r>
          </a:p>
          <a:p>
            <a:pPr lvl="1"/>
            <a:r>
              <a:rPr lang="en-US" altLang="ko-KR" dirty="0"/>
              <a:t>‘</a:t>
            </a:r>
            <a:r>
              <a:rPr lang="ko-KR" altLang="en-US" dirty="0"/>
              <a:t>메모장</a:t>
            </a:r>
            <a:r>
              <a:rPr lang="en-US" altLang="ko-KR" dirty="0"/>
              <a:t>’</a:t>
            </a:r>
          </a:p>
          <a:p>
            <a:pPr lvl="1"/>
            <a:r>
              <a:rPr lang="ko-KR" altLang="en-US" dirty="0"/>
              <a:t>글로 된 파일을 수정하기 위한 에디터</a:t>
            </a:r>
            <a:endParaRPr lang="en-US" altLang="ko-KR" dirty="0"/>
          </a:p>
          <a:p>
            <a:pPr lvl="1"/>
            <a:r>
              <a:rPr lang="en-US" altLang="ko-KR" dirty="0"/>
              <a:t>Notepad++, Atom, </a:t>
            </a:r>
            <a:r>
              <a:rPr lang="en-US" altLang="ko-KR" dirty="0" err="1"/>
              <a:t>VSCode</a:t>
            </a:r>
            <a:r>
              <a:rPr lang="en-US" altLang="ko-KR" dirty="0"/>
              <a:t> </a:t>
            </a:r>
            <a:r>
              <a:rPr lang="ko-KR" altLang="en-US" dirty="0"/>
              <a:t>등 수정을 위한 각종 기능</a:t>
            </a:r>
            <a:r>
              <a:rPr lang="en-US" altLang="ko-KR" dirty="0"/>
              <a:t>(</a:t>
            </a:r>
            <a:r>
              <a:rPr lang="ko-KR" altLang="en-US" dirty="0"/>
              <a:t>자동 들여쓰기</a:t>
            </a:r>
            <a:r>
              <a:rPr lang="en-US" altLang="ko-KR" dirty="0"/>
              <a:t>, </a:t>
            </a:r>
            <a:r>
              <a:rPr lang="ko-KR" altLang="en-US" dirty="0" err="1"/>
              <a:t>하이라이팅</a:t>
            </a:r>
            <a:r>
              <a:rPr lang="en-US" altLang="ko-KR" dirty="0"/>
              <a:t>, </a:t>
            </a:r>
            <a:r>
              <a:rPr lang="ko-KR" altLang="en-US" dirty="0"/>
              <a:t>오타 점검 등</a:t>
            </a:r>
            <a:r>
              <a:rPr lang="en-US" altLang="ko-KR" dirty="0"/>
              <a:t>)</a:t>
            </a:r>
            <a:r>
              <a:rPr lang="ko-KR" altLang="en-US" dirty="0"/>
              <a:t>이 포함되어 있음</a:t>
            </a:r>
            <a:endParaRPr lang="en-US" altLang="ko-KR" dirty="0"/>
          </a:p>
          <a:p>
            <a:pPr lvl="1"/>
            <a:r>
              <a:rPr lang="en-US" altLang="ko-KR" dirty="0"/>
              <a:t>‘</a:t>
            </a:r>
            <a:r>
              <a:rPr lang="ko-KR" altLang="en-US" dirty="0"/>
              <a:t>편집</a:t>
            </a:r>
            <a:r>
              <a:rPr lang="en-US" altLang="ko-KR" dirty="0"/>
              <a:t>＇</a:t>
            </a:r>
            <a:r>
              <a:rPr lang="ko-KR" altLang="en-US" dirty="0"/>
              <a:t>에 중점을 맞춘 </a:t>
            </a:r>
            <a:r>
              <a:rPr lang="ko-KR" altLang="en-US" dirty="0" err="1"/>
              <a:t>개발툴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0111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56124-BAEB-454D-8164-63D7D0014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VSCode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1A17A1-69B0-44D6-983B-9856BB59F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altLang="ko-KR" dirty="0">
                <a:hlinkClick r:id="rId2"/>
              </a:rPr>
              <a:t>Visual Studio Code - Code Editing. Redefined</a:t>
            </a:r>
            <a:endParaRPr lang="it-IT" altLang="ko-KR" dirty="0"/>
          </a:p>
          <a:p>
            <a:endParaRPr lang="it-IT" altLang="ko-KR" dirty="0"/>
          </a:p>
          <a:p>
            <a:r>
              <a:rPr lang="it-IT" altLang="ko-KR" dirty="0"/>
              <a:t>Windows </a:t>
            </a:r>
            <a:r>
              <a:rPr lang="ko-KR" altLang="en-US" dirty="0"/>
              <a:t>빌드로 설치</a:t>
            </a:r>
            <a:endParaRPr lang="en-US" altLang="ko-KR" dirty="0"/>
          </a:p>
          <a:p>
            <a:r>
              <a:rPr lang="en-US" altLang="ko-KR" dirty="0" err="1">
                <a:hlinkClick r:id="rId3"/>
              </a:rPr>
              <a:t>vscode</a:t>
            </a:r>
            <a:r>
              <a:rPr lang="en-US" altLang="ko-KR" dirty="0">
                <a:hlinkClick r:id="rId3"/>
              </a:rPr>
              <a:t>(Visual Studio Code) </a:t>
            </a:r>
            <a:r>
              <a:rPr lang="ko-KR" altLang="en-US" dirty="0" err="1">
                <a:hlinkClick r:id="rId3"/>
              </a:rPr>
              <a:t>초간단</a:t>
            </a:r>
            <a:r>
              <a:rPr lang="ko-KR" altLang="en-US" dirty="0">
                <a:hlinkClick r:id="rId3"/>
              </a:rPr>
              <a:t> 설치 및 사용방법 </a:t>
            </a:r>
            <a:r>
              <a:rPr lang="en-US" altLang="ko-KR" dirty="0">
                <a:hlinkClick r:id="rId3"/>
              </a:rPr>
              <a:t>- Mac, Linux, Windows (tistory.com)</a:t>
            </a:r>
            <a:endParaRPr lang="en-US" altLang="ko-KR" dirty="0"/>
          </a:p>
          <a:p>
            <a:r>
              <a:rPr lang="ko-KR" altLang="en-US" dirty="0"/>
              <a:t>옵션은 위 글 따라서</a:t>
            </a:r>
          </a:p>
        </p:txBody>
      </p:sp>
    </p:spTree>
    <p:extLst>
      <p:ext uri="{BB962C8B-B14F-4D97-AF65-F5344CB8AC3E}">
        <p14:creationId xmlns:p14="http://schemas.microsoft.com/office/powerpoint/2010/main" val="2170608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30DBE0-86CD-4280-B666-8C9AC31A7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기초 개발환경 세팅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097A98-2AC1-41B5-A67C-CDE55B90D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403209" cy="4351338"/>
          </a:xfrm>
        </p:spPr>
        <p:txBody>
          <a:bodyPr/>
          <a:lstStyle/>
          <a:p>
            <a:r>
              <a:rPr lang="en-US" altLang="ko-KR" dirty="0" err="1"/>
              <a:t>CodeRunner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/>
            <a:r>
              <a:rPr lang="ko-KR" altLang="en-US" dirty="0"/>
              <a:t>각종 코드의 </a:t>
            </a:r>
            <a:r>
              <a:rPr lang="en-US" altLang="ko-KR" dirty="0"/>
              <a:t>‘</a:t>
            </a:r>
            <a:r>
              <a:rPr lang="ko-KR" altLang="en-US" dirty="0"/>
              <a:t>실행</a:t>
            </a:r>
            <a:r>
              <a:rPr lang="en-US" altLang="ko-KR" dirty="0"/>
              <a:t>‘ </a:t>
            </a:r>
            <a:r>
              <a:rPr lang="ko-KR" altLang="en-US" dirty="0"/>
              <a:t>기능을 추가</a:t>
            </a:r>
            <a:endParaRPr lang="en-US" altLang="ko-KR" dirty="0"/>
          </a:p>
          <a:p>
            <a:pPr lvl="1"/>
            <a:r>
              <a:rPr lang="ko-KR" altLang="en-US" dirty="0"/>
              <a:t>텍스트 에디터인 </a:t>
            </a:r>
            <a:r>
              <a:rPr lang="en-US" altLang="ko-KR" dirty="0" err="1"/>
              <a:t>VSCode</a:t>
            </a:r>
            <a:r>
              <a:rPr lang="ko-KR" altLang="en-US" dirty="0"/>
              <a:t>를</a:t>
            </a:r>
            <a:br>
              <a:rPr lang="en-US" altLang="ko-KR" dirty="0"/>
            </a:br>
            <a:r>
              <a:rPr lang="en-US" altLang="ko-KR" dirty="0"/>
              <a:t>IDE</a:t>
            </a:r>
            <a:r>
              <a:rPr lang="ko-KR" altLang="en-US" dirty="0"/>
              <a:t>로 </a:t>
            </a:r>
            <a:r>
              <a:rPr lang="ko-KR" altLang="en-US" dirty="0" err="1"/>
              <a:t>바꾸어주는</a:t>
            </a:r>
            <a:r>
              <a:rPr lang="ko-KR" altLang="en-US" dirty="0"/>
              <a:t> 핵심 플러그인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(MS</a:t>
            </a:r>
            <a:r>
              <a:rPr lang="ko-KR" altLang="en-US" dirty="0"/>
              <a:t>사에서 배포하는 언어 모듈은</a:t>
            </a:r>
            <a:r>
              <a:rPr lang="en-US" altLang="ko-KR" dirty="0"/>
              <a:t> Run</a:t>
            </a:r>
            <a:r>
              <a:rPr lang="ko-KR" altLang="en-US" dirty="0"/>
              <a:t>기능을 포함하고 있어 필수성이 조금 떨어지기는 함</a:t>
            </a:r>
            <a:r>
              <a:rPr lang="en-US" altLang="ko-KR" dirty="0"/>
              <a:t>.)</a:t>
            </a:r>
          </a:p>
          <a:p>
            <a:r>
              <a:rPr lang="ko-KR" altLang="en-US" dirty="0"/>
              <a:t>추가 세팅 </a:t>
            </a:r>
            <a:r>
              <a:rPr lang="ko-KR" altLang="en-US" dirty="0" err="1"/>
              <a:t>필요없음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C135E4-1C8A-4239-BBF2-27BC30C20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409" y="1471046"/>
            <a:ext cx="5824234" cy="506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9044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D90DC7-95CA-4DF6-BCED-355B02D00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기초 개발환경 세팅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11BD6D-F782-43D9-ABDD-57B4B9DBB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08987" cy="4351338"/>
          </a:xfrm>
        </p:spPr>
        <p:txBody>
          <a:bodyPr/>
          <a:lstStyle/>
          <a:p>
            <a:r>
              <a:rPr lang="ko-KR" altLang="en-US" dirty="0"/>
              <a:t>사실 </a:t>
            </a:r>
            <a:r>
              <a:rPr lang="en-US" altLang="ko-KR" dirty="0" err="1"/>
              <a:t>Coderunner</a:t>
            </a:r>
            <a:r>
              <a:rPr lang="ko-KR" altLang="en-US" dirty="0"/>
              <a:t>는 </a:t>
            </a:r>
            <a:r>
              <a:rPr lang="ko-KR" altLang="en-US" dirty="0" err="1"/>
              <a:t>필요없음</a:t>
            </a:r>
            <a:r>
              <a:rPr lang="ko-KR" altLang="en-US" dirty="0"/>
              <a:t> 지금은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Anaconda </a:t>
            </a:r>
            <a:r>
              <a:rPr lang="ko-KR" altLang="en-US" dirty="0" err="1"/>
              <a:t>플러그인팩</a:t>
            </a:r>
            <a:r>
              <a:rPr lang="ko-KR" altLang="en-US" dirty="0"/>
              <a:t> 설치</a:t>
            </a:r>
            <a:endParaRPr lang="en-US" altLang="ko-KR" dirty="0"/>
          </a:p>
          <a:p>
            <a:pPr lvl="1"/>
            <a:r>
              <a:rPr lang="en-US" altLang="ko-KR" dirty="0"/>
              <a:t>YAML</a:t>
            </a:r>
            <a:r>
              <a:rPr lang="ko-KR" altLang="en-US" dirty="0"/>
              <a:t>을 쓸 일은 아마 </a:t>
            </a:r>
            <a:r>
              <a:rPr lang="ko-KR" altLang="en-US" dirty="0" err="1"/>
              <a:t>없을거같지만</a:t>
            </a:r>
            <a:r>
              <a:rPr lang="ko-KR" altLang="en-US" dirty="0"/>
              <a:t> 뭐</a:t>
            </a:r>
            <a:r>
              <a:rPr lang="en-US" altLang="ko-KR" dirty="0"/>
              <a:t>…</a:t>
            </a:r>
          </a:p>
          <a:p>
            <a:pPr lvl="1"/>
            <a:r>
              <a:rPr lang="ko-KR" altLang="en-US" dirty="0"/>
              <a:t>파이썬 </a:t>
            </a:r>
            <a:r>
              <a:rPr lang="ko-KR" altLang="en-US" dirty="0" err="1"/>
              <a:t>포함되어있음</a:t>
            </a:r>
            <a:endParaRPr lang="en-US" altLang="ko-KR" dirty="0"/>
          </a:p>
          <a:p>
            <a:r>
              <a:rPr lang="en-US" altLang="ko-KR" dirty="0" err="1"/>
              <a:t>Ctrl+Shift+P</a:t>
            </a:r>
            <a:br>
              <a:rPr lang="en-US" altLang="ko-KR" dirty="0"/>
            </a:br>
            <a:r>
              <a:rPr lang="en-US" altLang="ko-KR" dirty="0"/>
              <a:t>&gt; </a:t>
            </a:r>
            <a:r>
              <a:rPr lang="en-US" altLang="ko-KR" dirty="0" err="1"/>
              <a:t>Python:Select</a:t>
            </a:r>
            <a:r>
              <a:rPr lang="en-US" altLang="ko-KR" dirty="0"/>
              <a:t> Interpreter </a:t>
            </a:r>
            <a:r>
              <a:rPr lang="ko-KR" altLang="en-US" dirty="0"/>
              <a:t>실행</a:t>
            </a:r>
            <a:endParaRPr lang="en-US" altLang="ko-KR" dirty="0"/>
          </a:p>
          <a:p>
            <a:r>
              <a:rPr lang="ko-KR" altLang="en-US" dirty="0"/>
              <a:t>파이썬 인터프리터를 고름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1A4420D-317F-4E7B-AB66-172901A03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7187" y="1311935"/>
            <a:ext cx="4696061" cy="4080261"/>
          </a:xfrm>
          <a:prstGeom prst="rect">
            <a:avLst/>
          </a:prstGeom>
        </p:spPr>
      </p:pic>
      <p:pic>
        <p:nvPicPr>
          <p:cNvPr id="9" name="그림 8" descr="텍스트, 스크린샷, 모니터이(가) 표시된 사진&#10;&#10;자동 생성된 설명">
            <a:extLst>
              <a:ext uri="{FF2B5EF4-FFF2-40B4-BE49-F238E27FC236}">
                <a16:creationId xmlns:a16="http://schemas.microsoft.com/office/drawing/2014/main" id="{9119DD22-F25C-4467-97E6-FC1419DAFA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1028532" y="4977160"/>
            <a:ext cx="4329399" cy="188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2233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2CEA8C-BDEE-4FED-A312-71B869DDD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기초 개발환경 세팅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3291B2-0E2F-4507-9DE8-8E4A48016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4557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Git </a:t>
            </a:r>
            <a:r>
              <a:rPr lang="ko-KR" altLang="en-US" dirty="0"/>
              <a:t>깃</a:t>
            </a:r>
            <a:endParaRPr lang="en-US" altLang="ko-KR" dirty="0"/>
          </a:p>
          <a:p>
            <a:pPr lvl="1"/>
            <a:r>
              <a:rPr lang="ko-KR" altLang="en-US" dirty="0"/>
              <a:t>자세한 설명은 나중에</a:t>
            </a:r>
            <a:r>
              <a:rPr lang="en-US" altLang="ko-KR" dirty="0"/>
              <a:t>. </a:t>
            </a:r>
            <a:r>
              <a:rPr lang="ko-KR" altLang="en-US" dirty="0"/>
              <a:t>일단은 웹하드 </a:t>
            </a:r>
            <a:r>
              <a:rPr lang="ko-KR" altLang="en-US" dirty="0" err="1"/>
              <a:t>비슷한거라고</a:t>
            </a:r>
            <a:r>
              <a:rPr lang="ko-KR" altLang="en-US" dirty="0"/>
              <a:t> 생각</a:t>
            </a:r>
            <a:endParaRPr lang="en-US" altLang="ko-KR" dirty="0"/>
          </a:p>
          <a:p>
            <a:r>
              <a:rPr lang="en-US" altLang="ko-KR" dirty="0"/>
              <a:t>Git Bash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[Git] </a:t>
            </a:r>
            <a:r>
              <a:rPr lang="ko-KR" altLang="en-US" dirty="0">
                <a:hlinkClick r:id="rId2"/>
              </a:rPr>
              <a:t>윈도우버전 </a:t>
            </a:r>
            <a:r>
              <a:rPr lang="en-US" altLang="ko-KR" dirty="0">
                <a:hlinkClick r:id="rId2"/>
              </a:rPr>
              <a:t>Git</a:t>
            </a:r>
            <a:r>
              <a:rPr lang="ko-KR" altLang="en-US" dirty="0">
                <a:hlinkClick r:id="rId2"/>
              </a:rPr>
              <a:t>설치하기 </a:t>
            </a:r>
            <a:r>
              <a:rPr lang="en-US" altLang="ko-KR" dirty="0">
                <a:hlinkClick r:id="rId2"/>
              </a:rPr>
              <a:t>(Git for Windows) (tistory.com)</a:t>
            </a:r>
            <a:endParaRPr lang="en-US" altLang="ko-KR" dirty="0"/>
          </a:p>
          <a:p>
            <a:pPr lvl="1"/>
            <a:r>
              <a:rPr lang="en-US" altLang="ko-KR" dirty="0"/>
              <a:t>GUI</a:t>
            </a:r>
            <a:r>
              <a:rPr lang="ko-KR" altLang="en-US" dirty="0"/>
              <a:t>에서도 </a:t>
            </a:r>
            <a:r>
              <a:rPr lang="ko-KR" altLang="en-US" dirty="0" err="1"/>
              <a:t>메일주소랑</a:t>
            </a:r>
            <a:r>
              <a:rPr lang="ko-KR" altLang="en-US" dirty="0"/>
              <a:t> 이름 설정이 가능하지만</a:t>
            </a:r>
            <a:r>
              <a:rPr lang="en-US" altLang="ko-KR" dirty="0"/>
              <a:t>, CLI</a:t>
            </a:r>
            <a:r>
              <a:rPr lang="ko-KR" altLang="en-US" dirty="0"/>
              <a:t>로 해보길</a:t>
            </a:r>
            <a:endParaRPr lang="en-US" altLang="ko-KR" dirty="0"/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리눅스에서도 가끔 </a:t>
            </a:r>
            <a:r>
              <a:rPr lang="en-US" altLang="ko-KR" dirty="0"/>
              <a:t>apt</a:t>
            </a:r>
            <a:r>
              <a:rPr lang="ko-KR" altLang="en-US" dirty="0"/>
              <a:t>나 </a:t>
            </a:r>
            <a:r>
              <a:rPr lang="en-US" altLang="ko-KR" dirty="0"/>
              <a:t>yum</a:t>
            </a:r>
            <a:r>
              <a:rPr lang="ko-KR" altLang="en-US" dirty="0"/>
              <a:t>대신 </a:t>
            </a:r>
            <a:r>
              <a:rPr lang="en-US" altLang="ko-KR" dirty="0"/>
              <a:t>git</a:t>
            </a:r>
            <a:r>
              <a:rPr lang="ko-KR" altLang="en-US" dirty="0"/>
              <a:t>으로 패키지 </a:t>
            </a:r>
            <a:r>
              <a:rPr lang="ko-KR" altLang="en-US" dirty="0" err="1"/>
              <a:t>로드할</a:t>
            </a:r>
            <a:r>
              <a:rPr lang="ko-KR" altLang="en-US" dirty="0"/>
              <a:t> 일이 생김</a:t>
            </a:r>
            <a:r>
              <a:rPr lang="en-US" altLang="ko-KR" dirty="0"/>
              <a:t>.)</a:t>
            </a:r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특히 </a:t>
            </a:r>
            <a:r>
              <a:rPr lang="en-US" altLang="ko-KR" dirty="0"/>
              <a:t>‘</a:t>
            </a:r>
            <a:r>
              <a:rPr lang="ko-KR" altLang="en-US" dirty="0"/>
              <a:t>내가 만든 패키지</a:t>
            </a:r>
            <a:r>
              <a:rPr lang="en-US" altLang="ko-KR" dirty="0"/>
              <a:t>‘ )</a:t>
            </a:r>
          </a:p>
          <a:p>
            <a:r>
              <a:rPr lang="en-US" altLang="ko-KR" dirty="0"/>
              <a:t>GitHub </a:t>
            </a:r>
            <a:r>
              <a:rPr lang="ko-KR" altLang="en-US" dirty="0"/>
              <a:t>플러그인 설치</a:t>
            </a:r>
            <a:endParaRPr lang="en-US" altLang="ko-KR" dirty="0"/>
          </a:p>
          <a:p>
            <a:pPr lvl="1"/>
            <a:r>
              <a:rPr lang="ko-KR" altLang="en-US" dirty="0"/>
              <a:t>오른쪽 </a:t>
            </a:r>
            <a:r>
              <a:rPr lang="ko-KR" altLang="en-US" dirty="0" err="1"/>
              <a:t>나온거</a:t>
            </a:r>
            <a:r>
              <a:rPr lang="en-US" altLang="ko-KR" dirty="0"/>
              <a:t>(GitHub Pull Re….)</a:t>
            </a:r>
          </a:p>
          <a:p>
            <a:pPr lvl="1"/>
            <a:r>
              <a:rPr lang="ko-KR" altLang="en-US" dirty="0"/>
              <a:t>그 아래 </a:t>
            </a:r>
            <a:r>
              <a:rPr lang="ko-KR" altLang="en-US" dirty="0" err="1"/>
              <a:t>있는건</a:t>
            </a:r>
            <a:r>
              <a:rPr lang="ko-KR" altLang="en-US" dirty="0"/>
              <a:t> </a:t>
            </a:r>
            <a:r>
              <a:rPr lang="ko-KR" altLang="en-US" dirty="0" err="1"/>
              <a:t>다른건데</a:t>
            </a:r>
            <a:r>
              <a:rPr lang="ko-KR" altLang="en-US" dirty="0"/>
              <a:t> </a:t>
            </a:r>
            <a:r>
              <a:rPr lang="ko-KR" altLang="en-US" dirty="0" err="1"/>
              <a:t>짭</a:t>
            </a:r>
            <a:r>
              <a:rPr lang="en-US" altLang="ko-KR" dirty="0"/>
              <a:t>?</a:t>
            </a:r>
            <a:r>
              <a:rPr lang="ko-KR" altLang="en-US" dirty="0"/>
              <a:t>이고</a:t>
            </a:r>
            <a:br>
              <a:rPr lang="en-US" altLang="ko-KR" dirty="0"/>
            </a:br>
            <a:r>
              <a:rPr lang="ko-KR" altLang="en-US" dirty="0" err="1"/>
              <a:t>깃헙에서</a:t>
            </a:r>
            <a:r>
              <a:rPr lang="ko-KR" altLang="en-US" dirty="0"/>
              <a:t> </a:t>
            </a:r>
            <a:r>
              <a:rPr lang="ko-KR" altLang="en-US" dirty="0" err="1"/>
              <a:t>만든건</a:t>
            </a:r>
            <a:r>
              <a:rPr lang="ko-KR" altLang="en-US" dirty="0"/>
              <a:t> 저거</a:t>
            </a:r>
            <a:endParaRPr lang="en-US" altLang="ko-KR" dirty="0"/>
          </a:p>
          <a:p>
            <a:pPr lvl="1"/>
            <a:r>
              <a:rPr lang="ko-KR" altLang="en-US" dirty="0"/>
              <a:t>설치 완료되면 인증을 위해</a:t>
            </a:r>
            <a:br>
              <a:rPr lang="en-US" altLang="ko-KR" dirty="0"/>
            </a:br>
            <a:r>
              <a:rPr lang="en-US" altLang="ko-KR" dirty="0"/>
              <a:t>GitHub </a:t>
            </a:r>
            <a:r>
              <a:rPr lang="ko-KR" altLang="en-US" dirty="0"/>
              <a:t>로그인 </a:t>
            </a:r>
            <a:r>
              <a:rPr lang="ko-KR" altLang="en-US" dirty="0" err="1"/>
              <a:t>시킬거임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ACEDC0-092A-492D-BA97-FE9E1FACDF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2581"/>
          <a:stretch/>
        </p:blipFill>
        <p:spPr>
          <a:xfrm>
            <a:off x="5947379" y="4059461"/>
            <a:ext cx="5667768" cy="233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745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09242-E46F-4133-9009-3FCFCF98C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깃허브</a:t>
            </a:r>
            <a:r>
              <a:rPr lang="ko-KR" altLang="en-US" dirty="0"/>
              <a:t> 저장소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D348AE-0257-448B-BCE5-C9B700A94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가지 방식으로 깃 관리가 가능한데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z="2400" dirty="0"/>
              <a:t>Git</a:t>
            </a:r>
            <a:r>
              <a:rPr lang="ko-KR" altLang="en-US" sz="2400" dirty="0"/>
              <a:t>에서 저장소 생성 </a:t>
            </a:r>
            <a:r>
              <a:rPr lang="en-US" altLang="ko-KR" sz="2400" dirty="0"/>
              <a:t>-&gt; </a:t>
            </a:r>
            <a:r>
              <a:rPr lang="en-US" altLang="ko-KR" sz="2400" dirty="0" err="1"/>
              <a:t>VSCode</a:t>
            </a:r>
            <a:r>
              <a:rPr lang="en-US" altLang="ko-KR" sz="2400" dirty="0"/>
              <a:t>/Git</a:t>
            </a:r>
            <a:r>
              <a:rPr lang="ko-KR" altLang="en-US" sz="2400" dirty="0"/>
              <a:t>에서 로딩 </a:t>
            </a:r>
            <a:r>
              <a:rPr lang="en-US" altLang="ko-KR" sz="2400" dirty="0"/>
              <a:t>-&gt; </a:t>
            </a:r>
            <a:r>
              <a:rPr lang="en-US" altLang="ko-KR" sz="2400" dirty="0" err="1"/>
              <a:t>Github</a:t>
            </a:r>
            <a:r>
              <a:rPr lang="ko-KR" altLang="en-US" sz="2400" dirty="0"/>
              <a:t>에 </a:t>
            </a:r>
            <a:r>
              <a:rPr lang="en-US" altLang="ko-KR" sz="2400" dirty="0"/>
              <a:t>Push</a:t>
            </a:r>
          </a:p>
          <a:p>
            <a:r>
              <a:rPr lang="ko-KR" altLang="en-US" sz="2400" dirty="0"/>
              <a:t>이미 만든 </a:t>
            </a:r>
            <a:r>
              <a:rPr lang="en-US" altLang="ko-KR" sz="2400" dirty="0" err="1"/>
              <a:t>VSCode</a:t>
            </a:r>
            <a:r>
              <a:rPr lang="en-US" altLang="ko-KR" sz="2400" dirty="0"/>
              <a:t> </a:t>
            </a:r>
            <a:r>
              <a:rPr lang="ko-KR" altLang="en-US" sz="2400" dirty="0"/>
              <a:t>폴더 </a:t>
            </a:r>
            <a:r>
              <a:rPr lang="en-US" altLang="ko-KR" sz="2400" dirty="0"/>
              <a:t>-&gt; Git</a:t>
            </a:r>
            <a:r>
              <a:rPr lang="ko-KR" altLang="en-US" sz="2400" dirty="0"/>
              <a:t>에서 </a:t>
            </a:r>
            <a:r>
              <a:rPr lang="ko-KR" altLang="en-US" sz="2400" dirty="0" err="1"/>
              <a:t>해당폴더</a:t>
            </a:r>
            <a:r>
              <a:rPr lang="ko-KR" altLang="en-US" sz="2400" dirty="0"/>
              <a:t> 저장소 생성 </a:t>
            </a:r>
            <a:r>
              <a:rPr lang="en-US" altLang="ko-KR" sz="2400" dirty="0"/>
              <a:t>-&gt; </a:t>
            </a:r>
            <a:r>
              <a:rPr lang="en-US" altLang="ko-KR" sz="2400" dirty="0" err="1"/>
              <a:t>Github</a:t>
            </a:r>
            <a:r>
              <a:rPr lang="ko-KR" altLang="en-US" sz="2400" dirty="0"/>
              <a:t>에 </a:t>
            </a:r>
            <a:r>
              <a:rPr lang="en-US" altLang="ko-KR" sz="2400" dirty="0"/>
              <a:t>Push</a:t>
            </a:r>
          </a:p>
          <a:p>
            <a:r>
              <a:rPr lang="en-US" altLang="ko-KR" sz="2400" dirty="0"/>
              <a:t>GitHub</a:t>
            </a:r>
            <a:r>
              <a:rPr lang="ko-KR" altLang="en-US" sz="2400" dirty="0"/>
              <a:t>에서 저장소 생성 </a:t>
            </a:r>
            <a:r>
              <a:rPr lang="en-US" altLang="ko-KR" sz="2400" dirty="0"/>
              <a:t>-&gt; Git/</a:t>
            </a:r>
            <a:r>
              <a:rPr lang="en-US" altLang="ko-KR" sz="2400" dirty="0" err="1"/>
              <a:t>VSCode</a:t>
            </a:r>
            <a:r>
              <a:rPr lang="ko-KR" altLang="en-US" sz="2400" dirty="0"/>
              <a:t>에서 </a:t>
            </a:r>
            <a:r>
              <a:rPr lang="en-US" altLang="ko-KR" sz="2400" dirty="0"/>
              <a:t>Clone</a:t>
            </a:r>
          </a:p>
          <a:p>
            <a:endParaRPr lang="en-US" altLang="ko-KR" sz="2400" dirty="0"/>
          </a:p>
          <a:p>
            <a:r>
              <a:rPr lang="ko-KR" altLang="en-US" sz="2400" dirty="0"/>
              <a:t>이 중 </a:t>
            </a:r>
            <a:r>
              <a:rPr lang="en-US" altLang="ko-KR" sz="2400" dirty="0"/>
              <a:t>3</a:t>
            </a:r>
            <a:r>
              <a:rPr lang="ko-KR" altLang="en-US" sz="2400" dirty="0" err="1"/>
              <a:t>번째걸</a:t>
            </a:r>
            <a:r>
              <a:rPr lang="ko-KR" altLang="en-US" sz="2400" dirty="0"/>
              <a:t> 사용할 예정</a:t>
            </a:r>
            <a:endParaRPr lang="en-US" altLang="ko-KR" sz="2400" dirty="0"/>
          </a:p>
          <a:p>
            <a:pPr lvl="1"/>
            <a:r>
              <a:rPr lang="en-US" altLang="ko-KR" sz="2000" dirty="0" err="1"/>
              <a:t>VSCode</a:t>
            </a:r>
            <a:r>
              <a:rPr lang="en-US" altLang="ko-KR" sz="2000" dirty="0"/>
              <a:t> Git </a:t>
            </a:r>
            <a:r>
              <a:rPr lang="ko-KR" altLang="en-US" sz="2000" dirty="0"/>
              <a:t>플러그인은 폴더 생성 후 파일 집어넣어도 자동으로 </a:t>
            </a:r>
            <a:r>
              <a:rPr lang="en-US" altLang="ko-KR" sz="2000" dirty="0"/>
              <a:t>Git </a:t>
            </a:r>
            <a:r>
              <a:rPr lang="ko-KR" altLang="en-US" sz="2000" dirty="0"/>
              <a:t>관리대상에 </a:t>
            </a:r>
            <a:r>
              <a:rPr lang="ko-KR" altLang="en-US" sz="2000" dirty="0" err="1"/>
              <a:t>포함시켜줌</a:t>
            </a:r>
            <a:endParaRPr lang="en-US" altLang="ko-KR" sz="2000" dirty="0"/>
          </a:p>
          <a:p>
            <a:pPr lvl="1"/>
            <a:r>
              <a:rPr lang="en-US" altLang="ko-KR" sz="2000" dirty="0"/>
              <a:t>IntelliJ</a:t>
            </a:r>
            <a:r>
              <a:rPr lang="ko-KR" altLang="en-US" sz="2000" dirty="0"/>
              <a:t>랑 </a:t>
            </a:r>
            <a:r>
              <a:rPr lang="en-US" altLang="ko-KR" sz="2000" dirty="0"/>
              <a:t>Eclipse</a:t>
            </a:r>
            <a:r>
              <a:rPr lang="ko-KR" altLang="en-US" sz="2000" dirty="0"/>
              <a:t>에서는 자동으로 포함 </a:t>
            </a:r>
            <a:r>
              <a:rPr lang="ko-KR" altLang="en-US" sz="2000" dirty="0" err="1"/>
              <a:t>안시켜줘서</a:t>
            </a:r>
            <a:r>
              <a:rPr lang="ko-KR" altLang="en-US" sz="2000" dirty="0"/>
              <a:t> 당황</a:t>
            </a:r>
            <a:r>
              <a:rPr lang="en-US" altLang="ko-KR" sz="2000" dirty="0"/>
              <a:t>;;; </a:t>
            </a:r>
            <a:r>
              <a:rPr lang="ko-KR" altLang="en-US" sz="2000" dirty="0"/>
              <a:t>아마 프로젝트에 </a:t>
            </a:r>
            <a:r>
              <a:rPr lang="en-US" altLang="ko-KR" sz="2000" dirty="0"/>
              <a:t>import</a:t>
            </a:r>
            <a:r>
              <a:rPr lang="ko-KR" altLang="en-US" sz="2000" dirty="0"/>
              <a:t>로 파일 넣으면 관리할거임</a:t>
            </a:r>
            <a:r>
              <a:rPr lang="en-US" altLang="ko-KR" sz="2000" dirty="0"/>
              <a:t>…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134140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48F930-AD68-45C9-BAB1-2C61E0B1E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깃허브</a:t>
            </a:r>
            <a:r>
              <a:rPr lang="ko-KR" altLang="en-US" dirty="0"/>
              <a:t> 저장소 생성 후 </a:t>
            </a:r>
            <a:r>
              <a:rPr lang="en-US" altLang="ko-KR" dirty="0"/>
              <a:t>Clone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8D51CB-105B-45DF-9B6F-A08FDA7C8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008" y="1524131"/>
            <a:ext cx="4753208" cy="412991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3E1B77D-2E38-4F12-A8F4-F41E07559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408" y="1524131"/>
            <a:ext cx="5958980" cy="165299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AEDBE47-B4CC-4526-8D4F-5FDEFBFF6B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2043" y="2917287"/>
            <a:ext cx="4670596" cy="38675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140BC65-2A0A-4758-A770-F4530FAA3E58}"/>
              </a:ext>
            </a:extLst>
          </p:cNvPr>
          <p:cNvSpPr txBox="1"/>
          <p:nvPr/>
        </p:nvSpPr>
        <p:spPr>
          <a:xfrm>
            <a:off x="1050426" y="2759978"/>
            <a:ext cx="3000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A9B0B6"/>
                </a:solidFill>
              </a:rPr>
              <a:t>깃허브</a:t>
            </a:r>
            <a:r>
              <a:rPr lang="ko-KR" altLang="en-US" dirty="0">
                <a:solidFill>
                  <a:srgbClr val="A9B0B6"/>
                </a:solidFill>
              </a:rPr>
              <a:t> </a:t>
            </a:r>
            <a:r>
              <a:rPr lang="ko-KR" altLang="en-US" dirty="0" err="1">
                <a:solidFill>
                  <a:srgbClr val="A9B0B6"/>
                </a:solidFill>
              </a:rPr>
              <a:t>로그인후</a:t>
            </a:r>
            <a:endParaRPr lang="en-US" altLang="ko-KR" dirty="0">
              <a:solidFill>
                <a:srgbClr val="A9B0B6"/>
              </a:solidFill>
            </a:endParaRPr>
          </a:p>
          <a:p>
            <a:r>
              <a:rPr lang="ko-KR" altLang="en-US" dirty="0" err="1">
                <a:solidFill>
                  <a:srgbClr val="A9B0B6"/>
                </a:solidFill>
              </a:rPr>
              <a:t>우상단</a:t>
            </a:r>
            <a:r>
              <a:rPr lang="ko-KR" altLang="en-US" dirty="0">
                <a:solidFill>
                  <a:srgbClr val="A9B0B6"/>
                </a:solidFill>
              </a:rPr>
              <a:t> 프로필 아이콘 클릭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1B2CDE-ECED-4122-B3DF-3A50E3F7334D}"/>
              </a:ext>
            </a:extLst>
          </p:cNvPr>
          <p:cNvSpPr txBox="1"/>
          <p:nvPr/>
        </p:nvSpPr>
        <p:spPr>
          <a:xfrm>
            <a:off x="838199" y="4152433"/>
            <a:ext cx="437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A9B0B6"/>
                </a:solidFill>
              </a:rPr>
              <a:t>나오는 메뉴에서 </a:t>
            </a:r>
            <a:r>
              <a:rPr lang="en-US" altLang="ko-KR" dirty="0">
                <a:solidFill>
                  <a:srgbClr val="A9B0B6"/>
                </a:solidFill>
              </a:rPr>
              <a:t>Your repositories </a:t>
            </a:r>
            <a:r>
              <a:rPr lang="ko-KR" altLang="en-US" dirty="0">
                <a:solidFill>
                  <a:srgbClr val="A9B0B6"/>
                </a:solidFill>
              </a:rPr>
              <a:t>클릭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B38CD5-EB4D-44B7-A2CD-032B25B5A640}"/>
              </a:ext>
            </a:extLst>
          </p:cNvPr>
          <p:cNvSpPr txBox="1"/>
          <p:nvPr/>
        </p:nvSpPr>
        <p:spPr>
          <a:xfrm>
            <a:off x="8002259" y="2345283"/>
            <a:ext cx="437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A9B0B6"/>
                </a:solidFill>
              </a:rPr>
              <a:t>New </a:t>
            </a:r>
            <a:r>
              <a:rPr lang="ko-KR" altLang="en-US" dirty="0">
                <a:solidFill>
                  <a:srgbClr val="A9B0B6"/>
                </a:solidFill>
              </a:rPr>
              <a:t>클릭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865A26-1389-42BB-B031-FF90D7503039}"/>
              </a:ext>
            </a:extLst>
          </p:cNvPr>
          <p:cNvSpPr txBox="1"/>
          <p:nvPr/>
        </p:nvSpPr>
        <p:spPr>
          <a:xfrm>
            <a:off x="8848327" y="5538301"/>
            <a:ext cx="3015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A9B0B6"/>
                </a:solidFill>
              </a:rPr>
              <a:t>정보 입력 뒤</a:t>
            </a:r>
            <a:endParaRPr lang="en-US" altLang="ko-KR" dirty="0">
              <a:solidFill>
                <a:srgbClr val="A9B0B6"/>
              </a:solidFill>
            </a:endParaRPr>
          </a:p>
          <a:p>
            <a:r>
              <a:rPr lang="en-US" altLang="ko-KR" dirty="0">
                <a:solidFill>
                  <a:srgbClr val="A9B0B6"/>
                </a:solidFill>
              </a:rPr>
              <a:t>Create repository </a:t>
            </a:r>
            <a:r>
              <a:rPr lang="ko-KR" altLang="en-US" dirty="0">
                <a:solidFill>
                  <a:srgbClr val="A9B0B6"/>
                </a:solidFill>
              </a:rPr>
              <a:t>클릭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360BE1-9350-4EEE-9635-066478CE8696}"/>
              </a:ext>
            </a:extLst>
          </p:cNvPr>
          <p:cNvSpPr txBox="1"/>
          <p:nvPr/>
        </p:nvSpPr>
        <p:spPr>
          <a:xfrm>
            <a:off x="7714774" y="4485310"/>
            <a:ext cx="3015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A9B0B6"/>
                </a:solidFill>
              </a:rPr>
              <a:t>Public – </a:t>
            </a:r>
            <a:r>
              <a:rPr lang="ko-KR" altLang="en-US" sz="1200" dirty="0">
                <a:solidFill>
                  <a:srgbClr val="A9B0B6"/>
                </a:solidFill>
              </a:rPr>
              <a:t>구글에 검색하면 저장소가 나옴</a:t>
            </a:r>
            <a:endParaRPr lang="en-US" altLang="ko-KR" sz="1200" dirty="0">
              <a:solidFill>
                <a:srgbClr val="A9B0B6"/>
              </a:solidFill>
            </a:endParaRPr>
          </a:p>
          <a:p>
            <a:r>
              <a:rPr lang="en-US" altLang="ko-KR" sz="1200" dirty="0">
                <a:solidFill>
                  <a:srgbClr val="A9B0B6"/>
                </a:solidFill>
              </a:rPr>
              <a:t>Private – </a:t>
            </a:r>
            <a:r>
              <a:rPr lang="ko-KR" altLang="en-US" sz="1200" dirty="0">
                <a:solidFill>
                  <a:srgbClr val="A9B0B6"/>
                </a:solidFill>
              </a:rPr>
              <a:t>나랑 초대한 사람만 볼 수 있음</a:t>
            </a:r>
          </a:p>
        </p:txBody>
      </p:sp>
    </p:spTree>
    <p:extLst>
      <p:ext uri="{BB962C8B-B14F-4D97-AF65-F5344CB8AC3E}">
        <p14:creationId xmlns:p14="http://schemas.microsoft.com/office/powerpoint/2010/main" val="28091049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F99CAF-1BCA-4F49-A5D4-2F0B2D685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저장소 </a:t>
            </a:r>
            <a:r>
              <a:rPr lang="en-US" altLang="ko-KR" dirty="0"/>
              <a:t>Clone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D7C2FA-B4C3-41BC-B331-3645C8114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VSCode</a:t>
            </a:r>
            <a:r>
              <a:rPr lang="en-US" altLang="ko-KR" dirty="0"/>
              <a:t> </a:t>
            </a:r>
            <a:r>
              <a:rPr lang="ko-KR" altLang="en-US" dirty="0"/>
              <a:t>좌측 최상단의 </a:t>
            </a:r>
            <a:r>
              <a:rPr lang="en-US" altLang="ko-KR" dirty="0"/>
              <a:t>workspace </a:t>
            </a:r>
            <a:r>
              <a:rPr lang="ko-KR" altLang="en-US" dirty="0"/>
              <a:t>아이콘</a:t>
            </a:r>
            <a:r>
              <a:rPr lang="en-US" altLang="ko-KR" dirty="0"/>
              <a:t>(</a:t>
            </a:r>
            <a:r>
              <a:rPr lang="ko-KR" altLang="en-US" dirty="0"/>
              <a:t>종이 </a:t>
            </a:r>
            <a:r>
              <a:rPr lang="ko-KR" altLang="en-US" dirty="0" err="1"/>
              <a:t>두장</a:t>
            </a:r>
            <a:r>
              <a:rPr lang="en-US" altLang="ko-KR" dirty="0"/>
              <a:t>) </a:t>
            </a:r>
            <a:r>
              <a:rPr lang="ko-KR" altLang="en-US" dirty="0" err="1"/>
              <a:t>클릭후</a:t>
            </a:r>
            <a:r>
              <a:rPr lang="ko-KR" altLang="en-US" dirty="0"/>
              <a:t> </a:t>
            </a:r>
            <a:r>
              <a:rPr lang="en-US" altLang="ko-KR" dirty="0"/>
              <a:t>Clone Repository </a:t>
            </a:r>
            <a:r>
              <a:rPr lang="ko-KR" altLang="en-US" dirty="0"/>
              <a:t>또는 </a:t>
            </a:r>
            <a:r>
              <a:rPr lang="en-US" altLang="ko-KR" dirty="0" err="1"/>
              <a:t>Ctrl+Shift+P</a:t>
            </a:r>
            <a:r>
              <a:rPr lang="en-US" altLang="ko-KR" dirty="0"/>
              <a:t> </a:t>
            </a:r>
            <a:r>
              <a:rPr lang="ko-KR" altLang="en-US" dirty="0"/>
              <a:t>후 </a:t>
            </a:r>
            <a:r>
              <a:rPr lang="en-US" altLang="ko-KR" dirty="0"/>
              <a:t>Git: Clone </a:t>
            </a:r>
            <a:r>
              <a:rPr lang="ko-KR" altLang="en-US" dirty="0"/>
              <a:t>실행</a:t>
            </a:r>
            <a:endParaRPr lang="en-US" altLang="ko-KR" dirty="0"/>
          </a:p>
          <a:p>
            <a:r>
              <a:rPr lang="en-US" altLang="ko-KR" dirty="0"/>
              <a:t>Clone from GitHub </a:t>
            </a:r>
            <a:r>
              <a:rPr lang="ko-KR" altLang="en-US" dirty="0"/>
              <a:t>실행 후 아까 만든 저장소 선택</a:t>
            </a:r>
            <a:endParaRPr lang="en-US" altLang="ko-KR" dirty="0"/>
          </a:p>
          <a:p>
            <a:r>
              <a:rPr lang="ko-KR" altLang="en-US" dirty="0"/>
              <a:t>컴퓨터 폴더를 선택하면 해당 경로로 복사됨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57072DE-0718-4C0B-B626-8F07047DAC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9239"/>
          <a:stretch/>
        </p:blipFill>
        <p:spPr>
          <a:xfrm>
            <a:off x="338353" y="3824637"/>
            <a:ext cx="5811118" cy="29237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A77B156-1406-4666-BC27-2DB32E54AD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3917"/>
          <a:stretch/>
        </p:blipFill>
        <p:spPr>
          <a:xfrm>
            <a:off x="6149471" y="3824637"/>
            <a:ext cx="5820287" cy="222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4270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FA932C-8D4A-4B85-A2F6-A85CE24B5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생성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7F9653-A4B7-4225-9041-3FC337F32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새 파일 </a:t>
            </a:r>
            <a:r>
              <a:rPr lang="en-US" altLang="ko-KR" dirty="0"/>
              <a:t>-&gt; readme.md (Git</a:t>
            </a:r>
            <a:r>
              <a:rPr lang="ko-KR" altLang="en-US" dirty="0"/>
              <a:t>의 </a:t>
            </a:r>
            <a:r>
              <a:rPr lang="ko-KR" altLang="en-US" dirty="0" err="1"/>
              <a:t>메인페이지같은</a:t>
            </a:r>
            <a:r>
              <a:rPr lang="ko-KR" altLang="en-US" dirty="0"/>
              <a:t> 역할</a:t>
            </a:r>
            <a:r>
              <a:rPr lang="en-US" altLang="ko-KR" dirty="0"/>
              <a:t>)</a:t>
            </a:r>
            <a:r>
              <a:rPr lang="ko-KR" altLang="en-US" dirty="0"/>
              <a:t>을 만들어보며 실습</a:t>
            </a:r>
            <a:endParaRPr lang="en-US" altLang="ko-KR" dirty="0"/>
          </a:p>
          <a:p>
            <a:r>
              <a:rPr lang="en-US" altLang="ko-KR" dirty="0"/>
              <a:t>Markdown </a:t>
            </a:r>
            <a:r>
              <a:rPr lang="ko-KR" altLang="en-US" dirty="0"/>
              <a:t>관련 플러그인이 있으면 좀 도움이 됨</a:t>
            </a:r>
            <a:endParaRPr lang="en-US" altLang="ko-KR" dirty="0"/>
          </a:p>
          <a:p>
            <a:pPr lvl="1"/>
            <a:r>
              <a:rPr lang="ko-KR" altLang="en-US" dirty="0"/>
              <a:t>다만 </a:t>
            </a:r>
            <a:r>
              <a:rPr lang="en-US" altLang="ko-KR" dirty="0"/>
              <a:t>GitHub </a:t>
            </a:r>
            <a:r>
              <a:rPr lang="ko-KR" altLang="en-US" dirty="0"/>
              <a:t>플러그인 자체가 마크다운 기능을 포함하고 있음</a:t>
            </a:r>
          </a:p>
        </p:txBody>
      </p:sp>
      <p:pic>
        <p:nvPicPr>
          <p:cNvPr id="7" name="그림 6" descr="텍스트, 장치, 스크린샷이(가) 표시된 사진&#10;&#10;자동 생성된 설명">
            <a:extLst>
              <a:ext uri="{FF2B5EF4-FFF2-40B4-BE49-F238E27FC236}">
                <a16:creationId xmlns:a16="http://schemas.microsoft.com/office/drawing/2014/main" id="{AACA6197-333B-417B-9A6B-F55CB5008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88" y="4226738"/>
            <a:ext cx="9029700" cy="1714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A5D9EB-FE18-466D-B7A7-6F30A40E57CB}"/>
              </a:ext>
            </a:extLst>
          </p:cNvPr>
          <p:cNvSpPr txBox="1"/>
          <p:nvPr/>
        </p:nvSpPr>
        <p:spPr>
          <a:xfrm>
            <a:off x="2818770" y="5348505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A9B0B6"/>
                </a:solidFill>
              </a:rPr>
              <a:t>새 파일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DD1BEA-2C8D-4460-A4D0-77B8D9BA1547}"/>
              </a:ext>
            </a:extLst>
          </p:cNvPr>
          <p:cNvSpPr txBox="1"/>
          <p:nvPr/>
        </p:nvSpPr>
        <p:spPr>
          <a:xfrm>
            <a:off x="3279749" y="4909660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A9B0B6"/>
                </a:solidFill>
              </a:rPr>
              <a:t>새 폴더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31A3B5-F03B-4ABB-ABA8-277F8522BF01}"/>
              </a:ext>
            </a:extLst>
          </p:cNvPr>
          <p:cNvSpPr txBox="1"/>
          <p:nvPr/>
        </p:nvSpPr>
        <p:spPr>
          <a:xfrm>
            <a:off x="3967830" y="5545107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A9B0B6"/>
                </a:solidFill>
              </a:rPr>
              <a:t>Git</a:t>
            </a:r>
            <a:r>
              <a:rPr lang="ko-KR" altLang="en-US" sz="1400" dirty="0">
                <a:solidFill>
                  <a:srgbClr val="A9B0B6"/>
                </a:solidFill>
              </a:rPr>
              <a:t>에서 추가해준 상태지정자</a:t>
            </a:r>
          </a:p>
        </p:txBody>
      </p:sp>
    </p:spTree>
    <p:extLst>
      <p:ext uri="{BB962C8B-B14F-4D97-AF65-F5344CB8AC3E}">
        <p14:creationId xmlns:p14="http://schemas.microsoft.com/office/powerpoint/2010/main" val="15880233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B951A3-6558-451F-93A4-DFF04CD92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생성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B0B1D9-AB41-4569-853F-37904E4D9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내용물을 왼쪽처럼 작성하고 </a:t>
            </a:r>
            <a:r>
              <a:rPr lang="en-US" altLang="ko-KR" dirty="0" err="1"/>
              <a:t>Ctrl+S</a:t>
            </a:r>
            <a:r>
              <a:rPr lang="ko-KR" altLang="en-US" dirty="0"/>
              <a:t>로 저장</a:t>
            </a:r>
            <a:endParaRPr lang="en-US" altLang="ko-KR" dirty="0"/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오른쪽은 </a:t>
            </a:r>
            <a:r>
              <a:rPr lang="en-US" altLang="ko-KR" dirty="0"/>
              <a:t>GitHub</a:t>
            </a:r>
            <a:r>
              <a:rPr lang="ko-KR" altLang="en-US" dirty="0"/>
              <a:t>플러그인이 띄워주는 </a:t>
            </a:r>
            <a:r>
              <a:rPr lang="en-US" altLang="ko-KR" dirty="0"/>
              <a:t>Preview. </a:t>
            </a:r>
            <a:r>
              <a:rPr lang="ko-KR" altLang="en-US" dirty="0"/>
              <a:t>우상단에 버튼 존재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우상단의 </a:t>
            </a:r>
            <a:r>
              <a:rPr lang="en-US" altLang="ko-KR" dirty="0"/>
              <a:t>‘open changes’</a:t>
            </a:r>
            <a:r>
              <a:rPr lang="ko-KR" altLang="en-US" dirty="0"/>
              <a:t>버튼을 </a:t>
            </a:r>
            <a:r>
              <a:rPr lang="ko-KR" altLang="en-US" dirty="0" err="1"/>
              <a:t>누를시</a:t>
            </a:r>
            <a:r>
              <a:rPr lang="ko-KR" altLang="en-US" dirty="0"/>
              <a:t> 아래 창이 뜸</a:t>
            </a:r>
            <a:endParaRPr lang="en-US" altLang="ko-KR" dirty="0"/>
          </a:p>
          <a:p>
            <a:pPr lvl="1"/>
            <a:r>
              <a:rPr lang="en-US" altLang="ko-KR" dirty="0"/>
              <a:t>Git</a:t>
            </a:r>
            <a:r>
              <a:rPr lang="ko-KR" altLang="en-US" dirty="0"/>
              <a:t>은 </a:t>
            </a:r>
            <a:r>
              <a:rPr lang="en-US" altLang="ko-KR" dirty="0"/>
              <a:t>‘</a:t>
            </a:r>
            <a:r>
              <a:rPr lang="ko-KR" altLang="en-US" dirty="0"/>
              <a:t>버전 관리 프로그램</a:t>
            </a:r>
            <a:r>
              <a:rPr lang="en-US" altLang="ko-KR" dirty="0"/>
              <a:t>‘ </a:t>
            </a:r>
            <a:r>
              <a:rPr lang="ko-KR" altLang="en-US" dirty="0"/>
              <a:t>의 일종 </a:t>
            </a:r>
            <a:r>
              <a:rPr lang="en-US" altLang="ko-KR" dirty="0"/>
              <a:t>-&gt; </a:t>
            </a:r>
            <a:r>
              <a:rPr lang="ko-KR" altLang="en-US" dirty="0" err="1"/>
              <a:t>저장시</a:t>
            </a:r>
            <a:r>
              <a:rPr lang="ko-KR" altLang="en-US" dirty="0"/>
              <a:t> 뭐가 달라졌는지 추적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A62C59-FB38-49BB-A14D-CD2559FA2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568" y="2707776"/>
            <a:ext cx="6031136" cy="114515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0E6A79D-5A59-4A09-ACF3-11215EA0E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308" y="4735079"/>
            <a:ext cx="98488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5575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FC5031-C5BB-4D31-B2D9-D1073A84C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Stage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3F09E1-CEC8-418C-BB17-5DA8D0DDA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Stage</a:t>
            </a:r>
          </a:p>
          <a:p>
            <a:pPr lvl="1"/>
            <a:r>
              <a:rPr lang="en-US" altLang="ko-KR" dirty="0"/>
              <a:t>‘</a:t>
            </a:r>
            <a:r>
              <a:rPr lang="ko-KR" altLang="en-US" dirty="0"/>
              <a:t>이러이러한 변화를 주었다</a:t>
            </a:r>
            <a:r>
              <a:rPr lang="en-US" altLang="ko-KR" dirty="0"/>
              <a:t>’ </a:t>
            </a:r>
            <a:r>
              <a:rPr lang="ko-KR" altLang="en-US" dirty="0"/>
              <a:t>라고 선언하는 단계</a:t>
            </a:r>
            <a:endParaRPr lang="en-US" altLang="ko-KR" dirty="0"/>
          </a:p>
          <a:p>
            <a:pPr lvl="1"/>
            <a:r>
              <a:rPr lang="ko-KR" altLang="en-US" dirty="0"/>
              <a:t>왼쪽 세번째</a:t>
            </a:r>
            <a:r>
              <a:rPr lang="en-US" altLang="ko-KR" dirty="0"/>
              <a:t>(Source Control)</a:t>
            </a:r>
            <a:r>
              <a:rPr lang="ko-KR" altLang="en-US" dirty="0"/>
              <a:t>로 들어가면 변경내역 존재</a:t>
            </a:r>
            <a:endParaRPr lang="en-US" altLang="ko-KR" dirty="0"/>
          </a:p>
          <a:p>
            <a:pPr lvl="1"/>
            <a:r>
              <a:rPr lang="en-US" altLang="ko-KR" dirty="0"/>
              <a:t>+</a:t>
            </a:r>
            <a:r>
              <a:rPr lang="ko-KR" altLang="en-US" dirty="0"/>
              <a:t>버튼을 누르면 </a:t>
            </a:r>
            <a:r>
              <a:rPr lang="en-US" altLang="ko-KR" dirty="0"/>
              <a:t>Staged Changes</a:t>
            </a:r>
            <a:r>
              <a:rPr lang="ko-KR" altLang="en-US" dirty="0"/>
              <a:t>로 </a:t>
            </a:r>
            <a:r>
              <a:rPr lang="ko-KR" altLang="en-US" dirty="0" err="1"/>
              <a:t>넘겨짐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FAF15A-AEA6-4D56-9352-BD7FB43D7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496" y="3486149"/>
            <a:ext cx="9848850" cy="1714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A7AD162-9D31-4C51-8645-CDEE6BD8F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496" y="5042897"/>
            <a:ext cx="98488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24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0DE23B-56EB-4E7D-926D-2280EFF0F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텍스트 에디터 </a:t>
            </a:r>
            <a:r>
              <a:rPr lang="en-US" altLang="ko-KR" dirty="0"/>
              <a:t>vs IDE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C159FF-2B98-4E2C-9D9A-8479D1342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IDE (Integrated Development Environment, </a:t>
            </a:r>
            <a:r>
              <a:rPr lang="ko-KR" altLang="en-US" dirty="0"/>
              <a:t>통합 개발 환경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어떠한 </a:t>
            </a:r>
            <a:r>
              <a:rPr lang="en-US" altLang="ko-KR" dirty="0"/>
              <a:t>SW</a:t>
            </a:r>
            <a:r>
              <a:rPr lang="ko-KR" altLang="en-US" dirty="0"/>
              <a:t>의 개발에 필요한 모든 장치를 한곳에 모은 패키지</a:t>
            </a:r>
            <a:endParaRPr lang="en-US" altLang="ko-KR" dirty="0"/>
          </a:p>
          <a:p>
            <a:pPr lvl="1"/>
            <a:r>
              <a:rPr lang="ko-KR" altLang="en-US" dirty="0"/>
              <a:t>텍스트 에디터 </a:t>
            </a:r>
            <a:r>
              <a:rPr lang="en-US" altLang="ko-KR" dirty="0"/>
              <a:t>+ </a:t>
            </a:r>
            <a:r>
              <a:rPr lang="ko-KR" altLang="en-US" dirty="0" err="1"/>
              <a:t>디버거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/>
              <a:t>컴파일러</a:t>
            </a:r>
            <a:r>
              <a:rPr lang="en-US" altLang="ko-KR" dirty="0"/>
              <a:t>/</a:t>
            </a:r>
            <a:r>
              <a:rPr lang="ko-KR" altLang="en-US" dirty="0"/>
              <a:t>인터프리터</a:t>
            </a:r>
            <a:r>
              <a:rPr lang="en-US" altLang="ko-KR" dirty="0"/>
              <a:t> + </a:t>
            </a:r>
            <a:r>
              <a:rPr lang="ko-KR" altLang="en-US" dirty="0"/>
              <a:t>패키징 모듈 </a:t>
            </a:r>
            <a:r>
              <a:rPr lang="en-US" altLang="ko-KR" dirty="0"/>
              <a:t>+ </a:t>
            </a:r>
            <a:r>
              <a:rPr lang="ko-KR" altLang="en-US" dirty="0"/>
              <a:t>의존관계 관리자 </a:t>
            </a:r>
            <a:r>
              <a:rPr lang="en-US" altLang="ko-KR" dirty="0"/>
              <a:t>+ </a:t>
            </a:r>
            <a:r>
              <a:rPr lang="ko-KR" altLang="en-US" dirty="0"/>
              <a:t>라이브러리 관리자 </a:t>
            </a:r>
            <a:r>
              <a:rPr lang="en-US" altLang="ko-KR" dirty="0"/>
              <a:t>+ </a:t>
            </a:r>
            <a:r>
              <a:rPr lang="ko-KR" altLang="en-US" dirty="0"/>
              <a:t>코드 자동완성</a:t>
            </a:r>
            <a:r>
              <a:rPr lang="en-US" altLang="ko-KR" dirty="0"/>
              <a:t>(</a:t>
            </a:r>
            <a:r>
              <a:rPr lang="en-US" altLang="ko-KR" dirty="0" err="1"/>
              <a:t>Intelisence</a:t>
            </a:r>
            <a:r>
              <a:rPr lang="en-US" altLang="ko-KR" dirty="0"/>
              <a:t>, </a:t>
            </a:r>
            <a:r>
              <a:rPr lang="ko-KR" altLang="en-US" dirty="0"/>
              <a:t>인텔리센스</a:t>
            </a:r>
            <a:r>
              <a:rPr lang="en-US" altLang="ko-KR" dirty="0"/>
              <a:t>) + </a:t>
            </a:r>
            <a:r>
              <a:rPr lang="ko-KR" altLang="en-US" dirty="0"/>
              <a:t>코드 검사</a:t>
            </a:r>
            <a:r>
              <a:rPr lang="en-US" altLang="ko-KR" dirty="0"/>
              <a:t>(Linting)…..</a:t>
            </a:r>
          </a:p>
          <a:p>
            <a:pPr lvl="1"/>
            <a:r>
              <a:rPr lang="ko-KR" altLang="en-US" dirty="0"/>
              <a:t>특정 언어에 필요한 구성요소를 담고 있기 때문에 한가지 언어</a:t>
            </a:r>
            <a:r>
              <a:rPr lang="en-US" altLang="ko-KR" dirty="0"/>
              <a:t>, </a:t>
            </a:r>
            <a:r>
              <a:rPr lang="ko-KR" altLang="en-US" dirty="0"/>
              <a:t>심지어 일부는 한 가지 라이브러리</a:t>
            </a:r>
            <a:r>
              <a:rPr lang="en-US" altLang="ko-KR" dirty="0"/>
              <a:t>/</a:t>
            </a:r>
            <a:r>
              <a:rPr lang="ko-KR" altLang="en-US" dirty="0" err="1"/>
              <a:t>개발모듈에</a:t>
            </a:r>
            <a:r>
              <a:rPr lang="ko-KR" altLang="en-US" dirty="0"/>
              <a:t> 특화됨</a:t>
            </a:r>
            <a:endParaRPr lang="en-US" altLang="ko-KR" dirty="0"/>
          </a:p>
          <a:p>
            <a:pPr lvl="2"/>
            <a:r>
              <a:rPr lang="ko-KR" altLang="en-US" dirty="0"/>
              <a:t>파이썬 </a:t>
            </a:r>
            <a:r>
              <a:rPr lang="en-US" altLang="ko-KR" dirty="0"/>
              <a:t>– IntelliJ PyCharm</a:t>
            </a:r>
          </a:p>
          <a:p>
            <a:pPr lvl="2"/>
            <a:r>
              <a:rPr lang="ko-KR" altLang="en-US" dirty="0"/>
              <a:t>자바 </a:t>
            </a:r>
            <a:r>
              <a:rPr lang="en-US" altLang="ko-KR" dirty="0"/>
              <a:t>– IntelliJ IDEA</a:t>
            </a:r>
          </a:p>
          <a:p>
            <a:pPr lvl="2"/>
            <a:r>
              <a:rPr lang="en-US" altLang="ko-KR" dirty="0"/>
              <a:t>C# - Visual Studio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유니티</a:t>
            </a:r>
            <a:r>
              <a:rPr lang="en-US" altLang="ko-KR" dirty="0">
                <a:solidFill>
                  <a:srgbClr val="FF0000"/>
                </a:solidFill>
              </a:rPr>
              <a:t>(C#</a:t>
            </a:r>
            <a:r>
              <a:rPr lang="ko-KR" altLang="en-US" dirty="0">
                <a:solidFill>
                  <a:srgbClr val="FF0000"/>
                </a:solidFill>
              </a:rPr>
              <a:t>기반 게임엔진</a:t>
            </a:r>
            <a:r>
              <a:rPr lang="en-US" altLang="ko-KR" dirty="0">
                <a:solidFill>
                  <a:srgbClr val="FF0000"/>
                </a:solidFill>
              </a:rPr>
              <a:t>) – IntelliJ </a:t>
            </a:r>
            <a:r>
              <a:rPr lang="en-US" altLang="ko-KR" dirty="0" err="1">
                <a:solidFill>
                  <a:srgbClr val="FF0000"/>
                </a:solidFill>
              </a:rPr>
              <a:t>Ridar</a:t>
            </a:r>
            <a:endParaRPr lang="en-US" altLang="ko-KR" dirty="0">
              <a:solidFill>
                <a:srgbClr val="FF0000"/>
              </a:solidFill>
            </a:endParaRPr>
          </a:p>
          <a:p>
            <a:pPr lvl="2"/>
            <a:r>
              <a:rPr lang="en-US" altLang="ko-KR" dirty="0"/>
              <a:t>R – R studio</a:t>
            </a:r>
          </a:p>
          <a:p>
            <a:pPr lvl="2"/>
            <a:r>
              <a:rPr lang="en-US" altLang="ko-KR" dirty="0"/>
              <a:t>Swift - </a:t>
            </a:r>
            <a:r>
              <a:rPr lang="en-US" altLang="ko-KR" dirty="0" err="1"/>
              <a:t>Xcode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346205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55513-1E96-4161-983B-388F0C7A5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3382CB-FF9A-447A-BC0F-3B33AD078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Commit</a:t>
            </a:r>
          </a:p>
          <a:p>
            <a:pPr lvl="1"/>
            <a:r>
              <a:rPr lang="ko-KR" altLang="en-US" dirty="0"/>
              <a:t>변경된 내용을 </a:t>
            </a:r>
            <a:r>
              <a:rPr lang="en-US" altLang="ko-KR" dirty="0"/>
              <a:t>Git</a:t>
            </a:r>
            <a:r>
              <a:rPr lang="ko-KR" altLang="en-US" dirty="0"/>
              <a:t>에 제출하는 단계</a:t>
            </a:r>
            <a:endParaRPr lang="en-US" altLang="ko-KR" dirty="0"/>
          </a:p>
          <a:p>
            <a:pPr lvl="1"/>
            <a:r>
              <a:rPr lang="en-US" altLang="ko-KR" dirty="0"/>
              <a:t>Git</a:t>
            </a:r>
            <a:r>
              <a:rPr lang="ko-KR" altLang="en-US" dirty="0"/>
              <a:t>에 새로운 버전의 파일로 등록됨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Message</a:t>
            </a:r>
            <a:r>
              <a:rPr lang="ko-KR" altLang="en-US" dirty="0"/>
              <a:t>에 </a:t>
            </a:r>
            <a:r>
              <a:rPr lang="en-US" altLang="ko-KR" dirty="0"/>
              <a:t>Commit</a:t>
            </a:r>
            <a:r>
              <a:rPr lang="ko-KR" altLang="en-US" dirty="0"/>
              <a:t> </a:t>
            </a:r>
            <a:r>
              <a:rPr lang="en-US" altLang="ko-KR" dirty="0"/>
              <a:t>Message(Git</a:t>
            </a:r>
            <a:r>
              <a:rPr lang="ko-KR" altLang="en-US" dirty="0"/>
              <a:t>에 </a:t>
            </a:r>
            <a:r>
              <a:rPr lang="ko-KR" altLang="en-US" dirty="0" err="1"/>
              <a:t>표시시킬</a:t>
            </a:r>
            <a:r>
              <a:rPr lang="ko-KR" altLang="en-US" dirty="0"/>
              <a:t> 메시지</a:t>
            </a:r>
            <a:r>
              <a:rPr lang="en-US" altLang="ko-KR" dirty="0"/>
              <a:t>. </a:t>
            </a:r>
            <a:r>
              <a:rPr lang="ko-KR" altLang="en-US" dirty="0"/>
              <a:t>보통은 변경내역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ko-KR" altLang="en-US" dirty="0"/>
              <a:t>를 입력한 뒤</a:t>
            </a:r>
            <a:r>
              <a:rPr lang="en-US" altLang="ko-KR" dirty="0"/>
              <a:t>, </a:t>
            </a:r>
            <a:r>
              <a:rPr lang="en-US" altLang="ko-KR" dirty="0" err="1"/>
              <a:t>Ctrl+Enter</a:t>
            </a:r>
            <a:endParaRPr lang="en-US" altLang="ko-KR" dirty="0"/>
          </a:p>
          <a:p>
            <a:pPr lvl="1"/>
            <a:r>
              <a:rPr lang="ko-KR" altLang="en-US" dirty="0"/>
              <a:t>컴퓨터의 </a:t>
            </a:r>
            <a:r>
              <a:rPr lang="en-US" altLang="ko-KR" dirty="0"/>
              <a:t>Git</a:t>
            </a:r>
            <a:r>
              <a:rPr lang="ko-KR" altLang="en-US" dirty="0"/>
              <a:t>저장소에 </a:t>
            </a:r>
            <a:r>
              <a:rPr lang="en-US" altLang="ko-KR" dirty="0"/>
              <a:t>Commit</a:t>
            </a:r>
            <a:r>
              <a:rPr lang="ko-KR" altLang="en-US" dirty="0"/>
              <a:t>된 상태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1BDD78-97E5-4170-8713-A90AED756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079" y="3144044"/>
            <a:ext cx="98488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0094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BB2BF-413B-4EF7-9F39-1EF29444A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Push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D6CA27-AF44-4835-9B64-E75C66947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로컬머신의</a:t>
            </a:r>
            <a:r>
              <a:rPr lang="ko-KR" altLang="en-US" dirty="0"/>
              <a:t> </a:t>
            </a:r>
            <a:r>
              <a:rPr lang="en-US" altLang="ko-KR" dirty="0"/>
              <a:t>Git</a:t>
            </a:r>
            <a:r>
              <a:rPr lang="ko-KR" altLang="en-US" dirty="0"/>
              <a:t>을 웹 저장소의 </a:t>
            </a:r>
            <a:r>
              <a:rPr lang="en-US" altLang="ko-KR" dirty="0"/>
              <a:t>Git</a:t>
            </a:r>
            <a:r>
              <a:rPr lang="ko-KR" altLang="en-US" dirty="0"/>
              <a:t>에 반영시키는 과정</a:t>
            </a:r>
            <a:endParaRPr lang="en-US" altLang="ko-KR" dirty="0"/>
          </a:p>
          <a:p>
            <a:r>
              <a:rPr lang="en-US" altLang="ko-KR" dirty="0" err="1"/>
              <a:t>Ctrl+Shift+P</a:t>
            </a:r>
            <a:r>
              <a:rPr lang="en-US" altLang="ko-KR" dirty="0"/>
              <a:t> </a:t>
            </a:r>
            <a:r>
              <a:rPr lang="ko-KR" altLang="en-US" dirty="0"/>
              <a:t>후 </a:t>
            </a:r>
            <a:r>
              <a:rPr lang="en-US" altLang="ko-KR" dirty="0"/>
              <a:t>Git: Push </a:t>
            </a:r>
            <a:r>
              <a:rPr lang="ko-KR" altLang="en-US" dirty="0" err="1"/>
              <a:t>실행시킬시</a:t>
            </a:r>
            <a:r>
              <a:rPr lang="ko-KR" altLang="en-US" dirty="0"/>
              <a:t> 자동으로 연결된 저장소에 </a:t>
            </a:r>
            <a:r>
              <a:rPr lang="en-US" altLang="ko-KR" dirty="0"/>
              <a:t>push</a:t>
            </a:r>
            <a:r>
              <a:rPr lang="ko-KR" altLang="en-US" dirty="0"/>
              <a:t>됨</a:t>
            </a:r>
            <a:r>
              <a:rPr lang="en-US" altLang="ko-KR" dirty="0"/>
              <a:t>. </a:t>
            </a:r>
            <a:r>
              <a:rPr lang="ko-KR" altLang="en-US" dirty="0"/>
              <a:t>이후 </a:t>
            </a:r>
            <a:r>
              <a:rPr lang="en-US" altLang="ko-KR" dirty="0"/>
              <a:t>GitHub</a:t>
            </a:r>
            <a:r>
              <a:rPr lang="ko-KR" altLang="en-US" dirty="0"/>
              <a:t>에서 사용가능</a:t>
            </a:r>
            <a:r>
              <a:rPr lang="en-US" altLang="ko-KR" dirty="0"/>
              <a:t>….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602850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0371A0-BA2F-46AD-A009-33148834B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…?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586553-B47F-466B-8D4B-23293E784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예외 </a:t>
            </a:r>
            <a:r>
              <a:rPr lang="en-US" altLang="ko-KR" dirty="0"/>
              <a:t>: </a:t>
            </a:r>
            <a:r>
              <a:rPr lang="ko-KR" altLang="en-US" dirty="0"/>
              <a:t>다른 곳에서 수정이 이루어졌을 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해당 파일을 나만 건드린 게 아니므로</a:t>
            </a:r>
            <a:r>
              <a:rPr lang="en-US" altLang="ko-KR" dirty="0"/>
              <a:t>, </a:t>
            </a:r>
            <a:r>
              <a:rPr lang="ko-KR" altLang="en-US" dirty="0"/>
              <a:t>각 수정자가 수정한 파일을 비교</a:t>
            </a:r>
            <a:r>
              <a:rPr lang="en-US" altLang="ko-KR" dirty="0"/>
              <a:t>, </a:t>
            </a:r>
            <a:r>
              <a:rPr lang="ko-KR" altLang="en-US" dirty="0"/>
              <a:t>하나로 합쳐</a:t>
            </a:r>
            <a:r>
              <a:rPr lang="en-US" altLang="ko-KR" dirty="0"/>
              <a:t>(Merge)</a:t>
            </a:r>
            <a:r>
              <a:rPr lang="ko-KR" altLang="en-US" dirty="0"/>
              <a:t>주어야 함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6D8001-7610-4893-AB65-15C84AC86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01294"/>
            <a:ext cx="98488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1401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490ED9-C80C-407D-8372-B76372AC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BA8518-6FB5-4971-AE54-B7B19D696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519"/>
            <a:ext cx="10515600" cy="5146334"/>
          </a:xfrm>
        </p:spPr>
        <p:txBody>
          <a:bodyPr>
            <a:normAutofit fontScale="92500"/>
          </a:bodyPr>
          <a:lstStyle/>
          <a:p>
            <a:r>
              <a:rPr lang="en-US" altLang="ko-KR" dirty="0"/>
              <a:t>GitHub</a:t>
            </a:r>
            <a:r>
              <a:rPr lang="ko-KR" altLang="en-US" dirty="0"/>
              <a:t>상의 수정사항을 로컬 </a:t>
            </a:r>
            <a:r>
              <a:rPr lang="en-US" altLang="ko-KR" dirty="0"/>
              <a:t>Git </a:t>
            </a:r>
            <a:r>
              <a:rPr lang="ko-KR" altLang="en-US" dirty="0"/>
              <a:t>저장소로 끌어오는 작업</a:t>
            </a:r>
            <a:endParaRPr lang="en-US" altLang="ko-KR" dirty="0"/>
          </a:p>
          <a:p>
            <a:r>
              <a:rPr lang="en-US" altLang="ko-KR" dirty="0" err="1"/>
              <a:t>Ctrl+Shift+P</a:t>
            </a:r>
            <a:r>
              <a:rPr lang="en-US" altLang="ko-KR" dirty="0"/>
              <a:t> </a:t>
            </a:r>
            <a:r>
              <a:rPr lang="ko-KR" altLang="en-US" dirty="0"/>
              <a:t>후 </a:t>
            </a:r>
            <a:r>
              <a:rPr lang="en-US" altLang="ko-KR" dirty="0"/>
              <a:t>Git: Pull </a:t>
            </a:r>
            <a:r>
              <a:rPr lang="ko-KR" altLang="en-US" dirty="0"/>
              <a:t>실행</a:t>
            </a:r>
            <a:endParaRPr lang="en-US" altLang="ko-KR" dirty="0"/>
          </a:p>
          <a:p>
            <a:r>
              <a:rPr lang="ko-KR" altLang="en-US" dirty="0"/>
              <a:t>일반적으로는 </a:t>
            </a:r>
            <a:r>
              <a:rPr lang="en-US" altLang="ko-KR" dirty="0"/>
              <a:t>GitHub</a:t>
            </a:r>
            <a:r>
              <a:rPr lang="ko-KR" altLang="en-US" dirty="0"/>
              <a:t>에서 수정된 파일을 모두 내 </a:t>
            </a:r>
            <a:r>
              <a:rPr lang="en-US" altLang="ko-KR" dirty="0"/>
              <a:t>Git</a:t>
            </a:r>
            <a:r>
              <a:rPr lang="ko-KR" altLang="en-US" dirty="0"/>
              <a:t>으로 불러옴</a:t>
            </a:r>
            <a:endParaRPr lang="en-US" altLang="ko-KR" dirty="0"/>
          </a:p>
          <a:p>
            <a:r>
              <a:rPr lang="ko-KR" altLang="en-US" dirty="0"/>
              <a:t>하지만 </a:t>
            </a:r>
            <a:r>
              <a:rPr lang="en-US" altLang="ko-KR" dirty="0"/>
              <a:t>GitHub</a:t>
            </a:r>
            <a:r>
              <a:rPr lang="ko-KR" altLang="en-US" dirty="0"/>
              <a:t>에 </a:t>
            </a:r>
            <a:r>
              <a:rPr lang="ko-KR" altLang="en-US" dirty="0" err="1"/>
              <a:t>올라가있는</a:t>
            </a:r>
            <a:r>
              <a:rPr lang="ko-KR" altLang="en-US" dirty="0"/>
              <a:t> 파일과 내 로컬 </a:t>
            </a:r>
            <a:r>
              <a:rPr lang="en-US" altLang="ko-KR" dirty="0"/>
              <a:t>Git </a:t>
            </a:r>
            <a:r>
              <a:rPr lang="ko-KR" altLang="en-US" dirty="0"/>
              <a:t>내의 파일이 서로 다른 </a:t>
            </a:r>
            <a:r>
              <a:rPr lang="en-US" altLang="ko-KR" dirty="0"/>
              <a:t>History</a:t>
            </a:r>
            <a:r>
              <a:rPr lang="ko-KR" altLang="en-US" dirty="0"/>
              <a:t>를 가지고 있다면 </a:t>
            </a:r>
            <a:r>
              <a:rPr lang="en-US" altLang="ko-KR" dirty="0"/>
              <a:t>Merge</a:t>
            </a:r>
            <a:r>
              <a:rPr lang="ko-KR" altLang="en-US" dirty="0"/>
              <a:t>모드가 실행</a:t>
            </a:r>
            <a:endParaRPr lang="en-US" altLang="ko-KR" dirty="0"/>
          </a:p>
          <a:p>
            <a:pPr lvl="1"/>
            <a:r>
              <a:rPr lang="en-US" altLang="ko-KR" dirty="0"/>
              <a:t>A,B,C</a:t>
            </a:r>
            <a:r>
              <a:rPr lang="ko-KR" altLang="en-US" dirty="0"/>
              <a:t>가 </a:t>
            </a:r>
            <a:r>
              <a:rPr lang="en-US" altLang="ko-KR" dirty="0"/>
              <a:t>Clone</a:t>
            </a:r>
            <a:r>
              <a:rPr lang="ko-KR" altLang="en-US" dirty="0"/>
              <a:t>으로 같은 저장소를 </a:t>
            </a:r>
            <a:r>
              <a:rPr lang="ko-KR" altLang="en-US" dirty="0" err="1"/>
              <a:t>받아옴</a:t>
            </a:r>
            <a:endParaRPr lang="en-US" altLang="ko-KR" dirty="0"/>
          </a:p>
          <a:p>
            <a:pPr lvl="1"/>
            <a:r>
              <a:rPr lang="en-US" altLang="ko-KR" dirty="0"/>
              <a:t>A</a:t>
            </a:r>
            <a:r>
              <a:rPr lang="ko-KR" altLang="en-US" dirty="0"/>
              <a:t>가 수정 </a:t>
            </a:r>
            <a:r>
              <a:rPr lang="en-US" altLang="ko-KR" dirty="0"/>
              <a:t>-&gt; Commit -&gt; Push : </a:t>
            </a:r>
            <a:r>
              <a:rPr lang="ko-KR" altLang="en-US" dirty="0"/>
              <a:t>정상 실행되며 </a:t>
            </a:r>
            <a:r>
              <a:rPr lang="en-US" altLang="ko-KR" dirty="0"/>
              <a:t>GitHub</a:t>
            </a:r>
            <a:r>
              <a:rPr lang="ko-KR" altLang="en-US" dirty="0"/>
              <a:t>는 </a:t>
            </a:r>
            <a:r>
              <a:rPr lang="en-US" altLang="ko-KR" dirty="0"/>
              <a:t>A</a:t>
            </a:r>
            <a:r>
              <a:rPr lang="ko-KR" altLang="en-US" dirty="0"/>
              <a:t>의 수정본이 들어가게 됨</a:t>
            </a:r>
            <a:endParaRPr lang="en-US" altLang="ko-KR" dirty="0"/>
          </a:p>
          <a:p>
            <a:pPr lvl="1"/>
            <a:r>
              <a:rPr lang="ko-KR" altLang="en-US" dirty="0"/>
              <a:t>이 상태에서 같은 파일을 </a:t>
            </a:r>
            <a:r>
              <a:rPr lang="en-US" altLang="ko-KR" dirty="0"/>
              <a:t>B</a:t>
            </a:r>
            <a:r>
              <a:rPr lang="ko-KR" altLang="en-US" dirty="0"/>
              <a:t>가 수정 </a:t>
            </a:r>
            <a:r>
              <a:rPr lang="en-US" altLang="ko-KR" dirty="0"/>
              <a:t>-&gt; Commit -&gt; Push : </a:t>
            </a:r>
            <a:r>
              <a:rPr lang="ko-KR" altLang="en-US" dirty="0"/>
              <a:t>에러 발생</a:t>
            </a:r>
            <a:endParaRPr lang="en-US" altLang="ko-KR" dirty="0"/>
          </a:p>
          <a:p>
            <a:pPr lvl="1"/>
            <a:r>
              <a:rPr lang="ko-KR" altLang="en-US" dirty="0"/>
              <a:t>아무것도 수정 </a:t>
            </a:r>
            <a:r>
              <a:rPr lang="ko-KR" altLang="en-US" dirty="0" err="1"/>
              <a:t>안한</a:t>
            </a:r>
            <a:r>
              <a:rPr lang="ko-KR" altLang="en-US" dirty="0"/>
              <a:t> </a:t>
            </a:r>
            <a:r>
              <a:rPr lang="en-US" altLang="ko-KR" dirty="0"/>
              <a:t>C</a:t>
            </a:r>
            <a:r>
              <a:rPr lang="ko-KR" altLang="en-US" dirty="0"/>
              <a:t>가 </a:t>
            </a:r>
            <a:r>
              <a:rPr lang="en-US" altLang="ko-KR" dirty="0"/>
              <a:t>Pull : GitHub</a:t>
            </a:r>
            <a:r>
              <a:rPr lang="ko-KR" altLang="en-US" dirty="0"/>
              <a:t>의 파일이 정상적으로 </a:t>
            </a:r>
            <a:r>
              <a:rPr lang="en-US" altLang="ko-KR" dirty="0"/>
              <a:t>C</a:t>
            </a:r>
            <a:r>
              <a:rPr lang="ko-KR" altLang="en-US" dirty="0"/>
              <a:t>의 로컬 </a:t>
            </a:r>
            <a:r>
              <a:rPr lang="en-US" altLang="ko-KR" dirty="0"/>
              <a:t>Git</a:t>
            </a:r>
            <a:r>
              <a:rPr lang="ko-KR" altLang="en-US" dirty="0"/>
              <a:t>에 저장됨</a:t>
            </a:r>
            <a:endParaRPr lang="en-US" altLang="ko-KR" dirty="0"/>
          </a:p>
          <a:p>
            <a:pPr lvl="1"/>
            <a:r>
              <a:rPr lang="en-US" altLang="ko-KR" dirty="0"/>
              <a:t>B</a:t>
            </a:r>
            <a:r>
              <a:rPr lang="ko-KR" altLang="en-US" dirty="0"/>
              <a:t>가 </a:t>
            </a:r>
            <a:r>
              <a:rPr lang="en-US" altLang="ko-KR" dirty="0"/>
              <a:t>Pull -&gt; A</a:t>
            </a:r>
            <a:r>
              <a:rPr lang="ko-KR" altLang="en-US" dirty="0"/>
              <a:t>가 수정했던 파일과 </a:t>
            </a:r>
            <a:r>
              <a:rPr lang="en-US" altLang="ko-KR" dirty="0"/>
              <a:t>B</a:t>
            </a:r>
            <a:r>
              <a:rPr lang="ko-KR" altLang="en-US" dirty="0"/>
              <a:t>가 수정했던 파일의 변경 내역은 서로 다르므로 </a:t>
            </a:r>
            <a:r>
              <a:rPr lang="en-US" altLang="ko-KR" dirty="0"/>
              <a:t>B</a:t>
            </a:r>
            <a:r>
              <a:rPr lang="ko-KR" altLang="en-US" dirty="0"/>
              <a:t>에게서 </a:t>
            </a:r>
            <a:r>
              <a:rPr lang="en-US" altLang="ko-KR" dirty="0"/>
              <a:t>Merge</a:t>
            </a:r>
            <a:r>
              <a:rPr lang="ko-KR" altLang="en-US" dirty="0"/>
              <a:t>모드가 실행됨</a:t>
            </a:r>
          </a:p>
        </p:txBody>
      </p:sp>
    </p:spTree>
    <p:extLst>
      <p:ext uri="{BB962C8B-B14F-4D97-AF65-F5344CB8AC3E}">
        <p14:creationId xmlns:p14="http://schemas.microsoft.com/office/powerpoint/2010/main" val="6772830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03FC38-CBE0-4F0A-8A5E-D3EEECA65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Merge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1AB00D-9F99-4E9F-9FE7-A37551FC0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서로 다른 두 변경내역을 비교하여 하나의 파일로 합치는 작업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변경내역을 합친 뒤 </a:t>
            </a:r>
            <a:r>
              <a:rPr lang="en-US" altLang="ko-KR" dirty="0"/>
              <a:t>stage -&gt; commit -&gt; push</a:t>
            </a:r>
            <a:r>
              <a:rPr lang="ko-KR" altLang="en-US" dirty="0"/>
              <a:t>하면 정상실행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B4D362-063C-4C46-AE23-D39164B5F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276" y="2257915"/>
            <a:ext cx="9083544" cy="29366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708DDE-B079-4251-B276-898B4C5CB5B5}"/>
              </a:ext>
            </a:extLst>
          </p:cNvPr>
          <p:cNvSpPr txBox="1"/>
          <p:nvPr/>
        </p:nvSpPr>
        <p:spPr>
          <a:xfrm>
            <a:off x="6053176" y="3726232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A9B0B6"/>
                </a:solidFill>
              </a:rPr>
              <a:t>내가 수정했던 변경내역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1FCAFC-59B8-4868-B187-F973230A6AD9}"/>
              </a:ext>
            </a:extLst>
          </p:cNvPr>
          <p:cNvSpPr txBox="1"/>
          <p:nvPr/>
        </p:nvSpPr>
        <p:spPr>
          <a:xfrm>
            <a:off x="4594671" y="4455453"/>
            <a:ext cx="2606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A9B0B6"/>
                </a:solidFill>
              </a:rPr>
              <a:t>Pull</a:t>
            </a:r>
            <a:r>
              <a:rPr lang="ko-KR" altLang="en-US" b="1" dirty="0">
                <a:solidFill>
                  <a:srgbClr val="A9B0B6"/>
                </a:solidFill>
              </a:rPr>
              <a:t>로 가져온 변경내역</a:t>
            </a:r>
          </a:p>
        </p:txBody>
      </p:sp>
    </p:spTree>
    <p:extLst>
      <p:ext uri="{BB962C8B-B14F-4D97-AF65-F5344CB8AC3E}">
        <p14:creationId xmlns:p14="http://schemas.microsoft.com/office/powerpoint/2010/main" val="15647189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D88AF-8FCD-42E9-BEEA-B84EFD66E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 err="1"/>
              <a:t>참고할만한곳들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2FD1D4-F074-4DA1-BE4B-E3CD96DDD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en-US" altLang="ko-KR" dirty="0">
                <a:hlinkClick r:id="rId2"/>
              </a:rPr>
              <a:t>Git </a:t>
            </a:r>
            <a:r>
              <a:rPr lang="ko-KR" altLang="en-US" dirty="0">
                <a:hlinkClick r:id="rId2"/>
              </a:rPr>
              <a:t>사용 방법 정리</a:t>
            </a:r>
            <a:r>
              <a:rPr lang="en-US" altLang="ko-KR" dirty="0">
                <a:hlinkClick r:id="rId2"/>
              </a:rPr>
              <a:t>(commit, push, pull request, merge </a:t>
            </a:r>
            <a:r>
              <a:rPr lang="ko-KR" altLang="en-US" dirty="0">
                <a:hlinkClick r:id="rId2"/>
              </a:rPr>
              <a:t>등</a:t>
            </a:r>
            <a:r>
              <a:rPr lang="en-US" altLang="ko-KR" dirty="0">
                <a:hlinkClick r:id="rId2"/>
              </a:rPr>
              <a:t>) (tistory.com)</a:t>
            </a:r>
            <a:endParaRPr lang="en-US" altLang="ko-KR" dirty="0"/>
          </a:p>
          <a:p>
            <a:pPr lvl="1"/>
            <a:r>
              <a:rPr lang="ko-KR" altLang="en-US" dirty="0"/>
              <a:t>더 복잡하게 </a:t>
            </a:r>
            <a:r>
              <a:rPr lang="ko-KR" altLang="en-US" dirty="0" err="1"/>
              <a:t>설명된거같을거임</a:t>
            </a:r>
            <a:endParaRPr lang="en-US" altLang="ko-KR" dirty="0"/>
          </a:p>
          <a:p>
            <a:pPr lvl="1"/>
            <a:r>
              <a:rPr lang="en-US" altLang="ko-KR" dirty="0"/>
              <a:t>Merge</a:t>
            </a:r>
            <a:r>
              <a:rPr lang="ko-KR" altLang="en-US" dirty="0"/>
              <a:t>는 사실 다른 </a:t>
            </a:r>
            <a:r>
              <a:rPr lang="en-US" altLang="ko-KR" dirty="0"/>
              <a:t>Branch(</a:t>
            </a:r>
            <a:r>
              <a:rPr lang="ko-KR" altLang="en-US" dirty="0"/>
              <a:t>내 로컬</a:t>
            </a:r>
            <a:r>
              <a:rPr lang="en-US" altLang="ko-KR" dirty="0"/>
              <a:t>, GitHub </a:t>
            </a:r>
            <a:r>
              <a:rPr lang="ko-KR" altLang="en-US" dirty="0"/>
              <a:t>내부</a:t>
            </a:r>
            <a:r>
              <a:rPr lang="en-US" altLang="ko-KR" dirty="0"/>
              <a:t>)</a:t>
            </a:r>
            <a:r>
              <a:rPr lang="ko-KR" altLang="en-US" dirty="0"/>
              <a:t>를 합병하는 작업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VS CODE </a:t>
            </a:r>
            <a:r>
              <a:rPr lang="ko-KR" altLang="en-US" dirty="0">
                <a:hlinkClick r:id="rId3"/>
              </a:rPr>
              <a:t>로 버전관리하기 </a:t>
            </a:r>
            <a:r>
              <a:rPr lang="en-US" altLang="ko-KR" dirty="0">
                <a:hlinkClick r:id="rId3"/>
              </a:rPr>
              <a:t>- </a:t>
            </a:r>
            <a:r>
              <a:rPr lang="ko-KR" altLang="en-US" dirty="0" err="1">
                <a:hlinkClick r:id="rId3"/>
              </a:rPr>
              <a:t>코딩팁</a:t>
            </a:r>
            <a:r>
              <a:rPr lang="ko-KR" altLang="en-US" dirty="0">
                <a:hlinkClick r:id="rId3"/>
              </a:rPr>
              <a:t> </a:t>
            </a:r>
            <a:r>
              <a:rPr lang="en-US" altLang="ko-KR" dirty="0">
                <a:hlinkClick r:id="rId3"/>
              </a:rPr>
              <a:t>(opentutorials.org)</a:t>
            </a:r>
            <a:endParaRPr lang="en-US" altLang="ko-KR" dirty="0"/>
          </a:p>
          <a:p>
            <a:pPr lvl="1"/>
            <a:r>
              <a:rPr lang="ko-KR" altLang="en-US" dirty="0"/>
              <a:t>간략한 설명</a:t>
            </a:r>
            <a:endParaRPr lang="en-US" altLang="ko-KR" dirty="0"/>
          </a:p>
          <a:p>
            <a:pPr lvl="1"/>
            <a:r>
              <a:rPr lang="ko-KR" altLang="en-US" dirty="0"/>
              <a:t>오히려 저기 링크 </a:t>
            </a:r>
            <a:r>
              <a:rPr lang="ko-KR" altLang="en-US" dirty="0" err="1"/>
              <a:t>타고들어가시면</a:t>
            </a:r>
            <a:r>
              <a:rPr lang="ko-KR" altLang="en-US" dirty="0"/>
              <a:t> 더 자세해요</a:t>
            </a:r>
            <a:r>
              <a:rPr lang="en-US" altLang="ko-KR" dirty="0"/>
              <a:t>. </a:t>
            </a:r>
            <a:r>
              <a:rPr lang="ko-KR" altLang="en-US" dirty="0"/>
              <a:t>내용이 많으니 천천히 공부하시길</a:t>
            </a:r>
            <a:r>
              <a:rPr lang="en-US" altLang="ko-KR" dirty="0"/>
              <a:t>.</a:t>
            </a:r>
          </a:p>
          <a:p>
            <a:r>
              <a:rPr lang="en-US" altLang="ko-KR" dirty="0">
                <a:hlinkClick r:id="rId4"/>
              </a:rPr>
              <a:t>Git GUI </a:t>
            </a:r>
            <a:r>
              <a:rPr lang="ko-KR" altLang="en-US" dirty="0" err="1">
                <a:hlinkClick r:id="rId4"/>
              </a:rPr>
              <a:t>소스트리</a:t>
            </a:r>
            <a:r>
              <a:rPr lang="en-US" altLang="ko-KR" dirty="0">
                <a:hlinkClick r:id="rId4"/>
              </a:rPr>
              <a:t>(SourceTree) </a:t>
            </a:r>
            <a:r>
              <a:rPr lang="ko-KR" altLang="en-US" dirty="0">
                <a:hlinkClick r:id="rId4"/>
              </a:rPr>
              <a:t>설치방법과 사용방법 </a:t>
            </a:r>
            <a:r>
              <a:rPr lang="en-US" altLang="ko-KR" dirty="0">
                <a:hlinkClick r:id="rId4"/>
              </a:rPr>
              <a:t>(tistory.com)</a:t>
            </a:r>
            <a:endParaRPr lang="en-US" altLang="ko-KR" dirty="0"/>
          </a:p>
          <a:p>
            <a:pPr lvl="1"/>
            <a:r>
              <a:rPr lang="en-US" altLang="ko-KR" dirty="0"/>
              <a:t>Git</a:t>
            </a:r>
            <a:r>
              <a:rPr lang="ko-KR" altLang="en-US" dirty="0"/>
              <a:t>을 쉽게 쓰기 위한 툴로 널리 쓰이는 </a:t>
            </a:r>
            <a:r>
              <a:rPr lang="ko-KR" altLang="en-US" dirty="0" err="1"/>
              <a:t>소스트리입니다</a:t>
            </a:r>
            <a:r>
              <a:rPr lang="en-US" altLang="ko-KR" dirty="0"/>
              <a:t>. </a:t>
            </a:r>
            <a:r>
              <a:rPr lang="ko-KR" altLang="en-US" dirty="0"/>
              <a:t>우리의 </a:t>
            </a:r>
            <a:r>
              <a:rPr lang="en-US" altLang="ko-KR" dirty="0" err="1"/>
              <a:t>VSCode</a:t>
            </a:r>
            <a:r>
              <a:rPr lang="en-US" altLang="ko-KR" dirty="0"/>
              <a:t> GitHub </a:t>
            </a:r>
            <a:r>
              <a:rPr lang="ko-KR" altLang="en-US" dirty="0"/>
              <a:t>플러그인과 하는 일은 대동소이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87501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9C79CD-9D3F-4A8D-A583-FC73D87B8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Next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201136-8EEF-4FAA-848A-16A78B375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구성된 파이썬 환경에서 </a:t>
            </a:r>
            <a:r>
              <a:rPr lang="en-US" altLang="ko-KR" dirty="0"/>
              <a:t>test.py</a:t>
            </a:r>
            <a:r>
              <a:rPr lang="ko-KR" altLang="en-US" dirty="0"/>
              <a:t>와 </a:t>
            </a:r>
            <a:r>
              <a:rPr lang="en-US" altLang="ko-KR" dirty="0" err="1"/>
              <a:t>test.ipynb</a:t>
            </a:r>
            <a:r>
              <a:rPr lang="ko-KR" altLang="en-US" dirty="0"/>
              <a:t>파일을 만들어봅시다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해당 파일을 </a:t>
            </a:r>
            <a:r>
              <a:rPr lang="en-US" altLang="ko-KR" dirty="0"/>
              <a:t>GitHub</a:t>
            </a:r>
            <a:r>
              <a:rPr lang="ko-KR" altLang="en-US" dirty="0"/>
              <a:t>에 </a:t>
            </a:r>
            <a:r>
              <a:rPr lang="en-US" altLang="ko-KR" dirty="0"/>
              <a:t>push</a:t>
            </a:r>
            <a:r>
              <a:rPr lang="ko-KR" altLang="en-US" dirty="0"/>
              <a:t>해봅시다</a:t>
            </a:r>
            <a:endParaRPr lang="en-US" altLang="ko-KR" dirty="0"/>
          </a:p>
          <a:p>
            <a:r>
              <a:rPr lang="ko-KR" altLang="en-US" dirty="0"/>
              <a:t>다른 컴퓨터에서 해당 </a:t>
            </a:r>
            <a:r>
              <a:rPr lang="en-US" altLang="ko-KR" dirty="0"/>
              <a:t>GitHub </a:t>
            </a:r>
            <a:r>
              <a:rPr lang="ko-KR" altLang="en-US" dirty="0"/>
              <a:t>저장소를 </a:t>
            </a:r>
            <a:r>
              <a:rPr lang="en-US" altLang="ko-KR" dirty="0"/>
              <a:t>Clone</a:t>
            </a:r>
            <a:r>
              <a:rPr lang="ko-KR" altLang="en-US" dirty="0"/>
              <a:t>해본 뒤 파일을 수정해 다시 </a:t>
            </a:r>
            <a:r>
              <a:rPr lang="en-US" altLang="ko-KR" dirty="0"/>
              <a:t>push</a:t>
            </a:r>
            <a:r>
              <a:rPr lang="ko-KR" altLang="en-US" dirty="0"/>
              <a:t>해봅시다</a:t>
            </a:r>
            <a:endParaRPr lang="en-US" altLang="ko-KR" dirty="0"/>
          </a:p>
          <a:p>
            <a:r>
              <a:rPr lang="ko-KR" altLang="en-US" dirty="0"/>
              <a:t>처음 컴퓨터에서 </a:t>
            </a:r>
            <a:r>
              <a:rPr lang="en-US" altLang="ko-KR" dirty="0"/>
              <a:t>GitHub </a:t>
            </a:r>
            <a:r>
              <a:rPr lang="ko-KR" altLang="en-US" dirty="0"/>
              <a:t>저장소를 </a:t>
            </a:r>
            <a:r>
              <a:rPr lang="en-US" altLang="ko-KR" dirty="0"/>
              <a:t>pull</a:t>
            </a:r>
            <a:r>
              <a:rPr lang="ko-KR" altLang="en-US" dirty="0"/>
              <a:t>해봅시다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577063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FA3386-5FA4-453B-BE3C-0F5BE6495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4066"/>
            <a:ext cx="10515600" cy="1325563"/>
          </a:xfrm>
        </p:spPr>
        <p:txBody>
          <a:bodyPr/>
          <a:lstStyle/>
          <a:p>
            <a:r>
              <a:rPr lang="ko-KR" altLang="en-US" dirty="0"/>
              <a:t>번외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5A11966-244E-4EDD-97D9-ECE72F9B93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88891" y="2268993"/>
            <a:ext cx="6416719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AC9E0C-9E5F-4E78-8844-3E71644005CD}"/>
              </a:ext>
            </a:extLst>
          </p:cNvPr>
          <p:cNvSpPr txBox="1"/>
          <p:nvPr/>
        </p:nvSpPr>
        <p:spPr>
          <a:xfrm rot="16200000">
            <a:off x="4994090" y="4070740"/>
            <a:ext cx="1515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A9B0B6"/>
                </a:solidFill>
              </a:rPr>
              <a:t>평균 연봉 </a:t>
            </a:r>
            <a:r>
              <a:rPr lang="en-US" altLang="ko-KR" sz="1400" b="1" dirty="0">
                <a:solidFill>
                  <a:srgbClr val="A9B0B6"/>
                </a:solidFill>
              </a:rPr>
              <a:t>(</a:t>
            </a:r>
            <a:r>
              <a:rPr lang="ko-KR" altLang="en-US" sz="1400" b="1" dirty="0">
                <a:solidFill>
                  <a:srgbClr val="A9B0B6"/>
                </a:solidFill>
              </a:rPr>
              <a:t>달러</a:t>
            </a:r>
            <a:r>
              <a:rPr lang="en-US" altLang="ko-KR" sz="1400" b="1" dirty="0">
                <a:solidFill>
                  <a:srgbClr val="A9B0B6"/>
                </a:solidFill>
              </a:rPr>
              <a:t>)</a:t>
            </a:r>
            <a:endParaRPr lang="ko-KR" altLang="en-US" sz="1400" b="1" dirty="0">
              <a:solidFill>
                <a:srgbClr val="A9B0B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CE9101-E270-46CE-AB1C-E2F659637DD7}"/>
              </a:ext>
            </a:extLst>
          </p:cNvPr>
          <p:cNvSpPr txBox="1"/>
          <p:nvPr/>
        </p:nvSpPr>
        <p:spPr>
          <a:xfrm>
            <a:off x="7649339" y="6214313"/>
            <a:ext cx="22958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A9B0B6"/>
                </a:solidFill>
              </a:rPr>
              <a:t>전문 프로그래밍 경력 </a:t>
            </a:r>
            <a:r>
              <a:rPr lang="en-US" altLang="ko-KR" sz="1400" b="1" dirty="0">
                <a:solidFill>
                  <a:srgbClr val="A9B0B6"/>
                </a:solidFill>
              </a:rPr>
              <a:t>(</a:t>
            </a:r>
            <a:r>
              <a:rPr lang="ko-KR" altLang="en-US" sz="1400" b="1" dirty="0">
                <a:solidFill>
                  <a:srgbClr val="A9B0B6"/>
                </a:solidFill>
              </a:rPr>
              <a:t>년</a:t>
            </a:r>
            <a:r>
              <a:rPr lang="en-US" altLang="ko-KR" sz="1400" b="1" dirty="0">
                <a:solidFill>
                  <a:srgbClr val="A9B0B6"/>
                </a:solidFill>
              </a:rPr>
              <a:t>)</a:t>
            </a:r>
            <a:endParaRPr lang="ko-KR" altLang="en-US" sz="1400" b="1" dirty="0">
              <a:solidFill>
                <a:srgbClr val="A9B0B6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63E9D4-C815-487A-BD85-46D1D7227F70}"/>
              </a:ext>
            </a:extLst>
          </p:cNvPr>
          <p:cNvSpPr txBox="1"/>
          <p:nvPr/>
        </p:nvSpPr>
        <p:spPr>
          <a:xfrm>
            <a:off x="6962086" y="5892929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rgbClr val="FFFF00"/>
                </a:solidFill>
              </a:rPr>
              <a:t>대학원생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DE78AF-6017-4D3E-9380-2F46A7E75989}"/>
              </a:ext>
            </a:extLst>
          </p:cNvPr>
          <p:cNvSpPr txBox="1"/>
          <p:nvPr/>
        </p:nvSpPr>
        <p:spPr>
          <a:xfrm>
            <a:off x="6331144" y="4041458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rgbClr val="A9B0B6"/>
                </a:solidFill>
              </a:rPr>
              <a:t>데이터과학자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A44E72-2348-456D-A1FA-F16AAA372BA5}"/>
              </a:ext>
            </a:extLst>
          </p:cNvPr>
          <p:cNvSpPr txBox="1"/>
          <p:nvPr/>
        </p:nvSpPr>
        <p:spPr>
          <a:xfrm>
            <a:off x="7487369" y="3477695"/>
            <a:ext cx="11272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solidFill>
                  <a:srgbClr val="A9B0B6"/>
                </a:solidFill>
              </a:rPr>
              <a:t>데이터엔지니어</a:t>
            </a:r>
            <a:endParaRPr lang="ko-KR" altLang="en-US" sz="1050" b="1" dirty="0">
              <a:solidFill>
                <a:srgbClr val="A9B0B6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DB6DC2-8B91-4DBB-9406-2D97F455501C}"/>
              </a:ext>
            </a:extLst>
          </p:cNvPr>
          <p:cNvSpPr txBox="1"/>
          <p:nvPr/>
        </p:nvSpPr>
        <p:spPr>
          <a:xfrm>
            <a:off x="8734278" y="5476163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rgbClr val="A9B0B6"/>
                </a:solidFill>
              </a:rPr>
              <a:t>디자이너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BD0F67-FDD3-4CDC-97F4-C1F4412273B6}"/>
              </a:ext>
            </a:extLst>
          </p:cNvPr>
          <p:cNvSpPr txBox="1"/>
          <p:nvPr/>
        </p:nvSpPr>
        <p:spPr>
          <a:xfrm>
            <a:off x="9214328" y="5251325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solidFill>
                  <a:srgbClr val="A9B0B6"/>
                </a:solidFill>
              </a:rPr>
              <a:t>교육자</a:t>
            </a:r>
            <a:endParaRPr lang="ko-KR" altLang="en-US" sz="1050" b="1" dirty="0">
              <a:solidFill>
                <a:srgbClr val="A9B0B6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788DFE-766F-4EE1-B387-E378EC9E6F64}"/>
              </a:ext>
            </a:extLst>
          </p:cNvPr>
          <p:cNvSpPr txBox="1"/>
          <p:nvPr/>
        </p:nvSpPr>
        <p:spPr>
          <a:xfrm>
            <a:off x="10123599" y="4923264"/>
            <a:ext cx="13965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rgbClr val="A9B0B6"/>
                </a:solidFill>
              </a:rPr>
              <a:t>데이터베이스관리자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7CF1DB-0BA8-4283-99AE-B4115C29DD55}"/>
              </a:ext>
            </a:extLst>
          </p:cNvPr>
          <p:cNvSpPr txBox="1"/>
          <p:nvPr/>
        </p:nvSpPr>
        <p:spPr>
          <a:xfrm>
            <a:off x="9095915" y="3213133"/>
            <a:ext cx="14446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rgbClr val="A9B0B6"/>
                </a:solidFill>
              </a:rPr>
              <a:t>협업프로젝트 전문가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81B0EF-373E-42C6-9E12-866E90086DE8}"/>
              </a:ext>
            </a:extLst>
          </p:cNvPr>
          <p:cNvSpPr txBox="1"/>
          <p:nvPr/>
        </p:nvSpPr>
        <p:spPr>
          <a:xfrm>
            <a:off x="8918162" y="2696688"/>
            <a:ext cx="15119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err="1">
                <a:solidFill>
                  <a:srgbClr val="A9B0B6"/>
                </a:solidFill>
              </a:rPr>
              <a:t>협업플렛폼</a:t>
            </a:r>
            <a:r>
              <a:rPr lang="ko-KR" altLang="en-US" sz="1050" b="1" dirty="0">
                <a:solidFill>
                  <a:srgbClr val="A9B0B6"/>
                </a:solidFill>
              </a:rPr>
              <a:t> 설계자 </a:t>
            </a:r>
            <a:r>
              <a:rPr lang="ko-KR" altLang="en-US" sz="300" b="1" dirty="0" err="1">
                <a:solidFill>
                  <a:srgbClr val="A9B0B6"/>
                </a:solidFill>
              </a:rPr>
              <a:t>되고싶다</a:t>
            </a:r>
            <a:endParaRPr lang="ko-KR" altLang="en-US" sz="1050" b="1" dirty="0">
              <a:solidFill>
                <a:srgbClr val="A9B0B6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519422-ECA6-4037-A9F4-54C1F56E8514}"/>
              </a:ext>
            </a:extLst>
          </p:cNvPr>
          <p:cNvSpPr txBox="1"/>
          <p:nvPr/>
        </p:nvSpPr>
        <p:spPr>
          <a:xfrm>
            <a:off x="10228136" y="3978313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solidFill>
                  <a:srgbClr val="A9B0B6"/>
                </a:solidFill>
              </a:rPr>
              <a:t>제품관리자</a:t>
            </a:r>
            <a:endParaRPr lang="ko-KR" altLang="en-US" sz="1050" b="1" dirty="0">
              <a:solidFill>
                <a:srgbClr val="A9B0B6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237EEE-C220-40B5-B276-F1EBCECA5629}"/>
              </a:ext>
            </a:extLst>
          </p:cNvPr>
          <p:cNvSpPr txBox="1"/>
          <p:nvPr/>
        </p:nvSpPr>
        <p:spPr>
          <a:xfrm>
            <a:off x="10326377" y="4449579"/>
            <a:ext cx="11272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solidFill>
                  <a:srgbClr val="A9B0B6"/>
                </a:solidFill>
              </a:rPr>
              <a:t>임베디드개발자</a:t>
            </a:r>
            <a:endParaRPr lang="ko-KR" altLang="en-US" sz="1050" b="1" dirty="0">
              <a:solidFill>
                <a:srgbClr val="A9B0B6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9B8A34-9233-4D24-9864-260B09587EBF}"/>
              </a:ext>
            </a:extLst>
          </p:cNvPr>
          <p:cNvSpPr txBox="1"/>
          <p:nvPr/>
        </p:nvSpPr>
        <p:spPr>
          <a:xfrm>
            <a:off x="8918162" y="4772571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solidFill>
                  <a:srgbClr val="A9B0B6"/>
                </a:solidFill>
              </a:rPr>
              <a:t>시스템개발자</a:t>
            </a:r>
            <a:endParaRPr lang="ko-KR" altLang="en-US" sz="1050" b="1" dirty="0">
              <a:solidFill>
                <a:srgbClr val="A9B0B6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60E0DFF-AC76-4626-8C07-7066FC799C37}"/>
              </a:ext>
            </a:extLst>
          </p:cNvPr>
          <p:cNvSpPr txBox="1"/>
          <p:nvPr/>
        </p:nvSpPr>
        <p:spPr>
          <a:xfrm>
            <a:off x="7004447" y="4294315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solidFill>
                  <a:srgbClr val="A9B0B6"/>
                </a:solidFill>
              </a:rPr>
              <a:t>풀스택개발자</a:t>
            </a:r>
            <a:endParaRPr lang="ko-KR" altLang="en-US" sz="1050" b="1" dirty="0">
              <a:solidFill>
                <a:srgbClr val="A9B0B6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22AE56F-80DA-49FF-B890-0A4BCAFBC331}"/>
              </a:ext>
            </a:extLst>
          </p:cNvPr>
          <p:cNvSpPr txBox="1"/>
          <p:nvPr/>
        </p:nvSpPr>
        <p:spPr>
          <a:xfrm>
            <a:off x="319396" y="1836445"/>
            <a:ext cx="637706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</a:t>
            </a:r>
            <a:r>
              <a:rPr lang="ko-KR" altLang="en-US" dirty="0" err="1"/>
              <a:t>년차</a:t>
            </a:r>
            <a:r>
              <a:rPr lang="ko-KR" altLang="en-US" dirty="0"/>
              <a:t> 단순 제품관리자 연봉 </a:t>
            </a:r>
            <a:r>
              <a:rPr lang="en-US" altLang="ko-KR" dirty="0"/>
              <a:t>&lt; 9</a:t>
            </a:r>
            <a:r>
              <a:rPr lang="ko-KR" altLang="en-US" dirty="0" err="1"/>
              <a:t>년차</a:t>
            </a:r>
            <a:r>
              <a:rPr lang="ko-KR" altLang="en-US" dirty="0"/>
              <a:t> </a:t>
            </a:r>
            <a:r>
              <a:rPr lang="ko-KR" altLang="en-US" dirty="0" err="1"/>
              <a:t>데이터엔지니어</a:t>
            </a:r>
            <a:r>
              <a:rPr lang="ko-KR" altLang="en-US" dirty="0"/>
              <a:t> 연봉</a:t>
            </a:r>
            <a:endParaRPr lang="en-US" altLang="ko-KR" dirty="0"/>
          </a:p>
          <a:p>
            <a:r>
              <a:rPr lang="ko-KR" altLang="en-US" dirty="0"/>
              <a:t>무엇이 높은 연봉을 만드는가</a:t>
            </a:r>
            <a:r>
              <a:rPr lang="en-US" altLang="ko-KR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인력이 귀하다 </a:t>
            </a:r>
            <a:r>
              <a:rPr lang="en-US" altLang="ko-KR" dirty="0"/>
              <a:t>(</a:t>
            </a:r>
            <a:r>
              <a:rPr lang="ko-KR" altLang="en-US" dirty="0"/>
              <a:t>수많은 프로젝트를 원활히 주도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수학적 지식이 필요하다 </a:t>
            </a:r>
            <a:r>
              <a:rPr lang="en-US" altLang="ko-KR" dirty="0"/>
              <a:t>(</a:t>
            </a:r>
            <a:r>
              <a:rPr lang="ko-KR" altLang="en-US" dirty="0"/>
              <a:t>데이터 모델링</a:t>
            </a:r>
            <a:r>
              <a:rPr lang="en-US" altLang="ko-KR" dirty="0"/>
              <a:t>, </a:t>
            </a:r>
            <a:r>
              <a:rPr lang="ko-KR" altLang="en-US" dirty="0"/>
              <a:t>이론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더 큰 그림을 그려야 한다 </a:t>
            </a:r>
            <a:r>
              <a:rPr lang="en-US" altLang="ko-KR" dirty="0"/>
              <a:t>(</a:t>
            </a:r>
            <a:r>
              <a:rPr lang="ko-KR" altLang="en-US" dirty="0"/>
              <a:t>협업 자체를 설계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수요가 많아야 한다 </a:t>
            </a:r>
            <a:r>
              <a:rPr lang="en-US" altLang="ko-KR" dirty="0"/>
              <a:t>(21</a:t>
            </a:r>
            <a:r>
              <a:rPr lang="ko-KR" altLang="en-US" dirty="0"/>
              <a:t>세기 산업을 지탱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</a:rPr>
              <a:t>대학원생이 아니어야 한다 </a:t>
            </a:r>
            <a:r>
              <a:rPr lang="en-US" altLang="ko-KR" dirty="0">
                <a:solidFill>
                  <a:srgbClr val="FF0000"/>
                </a:solidFill>
              </a:rPr>
              <a:t>(…)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FF0000"/>
                </a:solidFill>
              </a:rPr>
              <a:t>8</a:t>
            </a:r>
            <a:r>
              <a:rPr lang="ko-KR" altLang="en-US" sz="1200" dirty="0" err="1">
                <a:solidFill>
                  <a:srgbClr val="FF0000"/>
                </a:solidFill>
              </a:rPr>
              <a:t>년차면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 err="1">
                <a:solidFill>
                  <a:srgbClr val="FF0000"/>
                </a:solidFill>
              </a:rPr>
              <a:t>포닥</a:t>
            </a:r>
            <a:r>
              <a:rPr lang="en-US" altLang="ko-KR" sz="1200" dirty="0">
                <a:solidFill>
                  <a:srgbClr val="FF0000"/>
                </a:solidFill>
              </a:rPr>
              <a:t>(30</a:t>
            </a:r>
            <a:r>
              <a:rPr lang="ko-KR" altLang="en-US" sz="1200" dirty="0" err="1">
                <a:solidFill>
                  <a:srgbClr val="FF0000"/>
                </a:solidFill>
              </a:rPr>
              <a:t>초중반</a:t>
            </a:r>
            <a:r>
              <a:rPr lang="en-US" altLang="ko-KR" sz="1200" dirty="0">
                <a:solidFill>
                  <a:srgbClr val="FF0000"/>
                </a:solidFill>
              </a:rPr>
              <a:t>~40</a:t>
            </a:r>
            <a:r>
              <a:rPr lang="ko-KR" altLang="en-US" sz="1200" dirty="0">
                <a:solidFill>
                  <a:srgbClr val="FF0000"/>
                </a:solidFill>
              </a:rPr>
              <a:t>세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  <a:r>
              <a:rPr lang="ko-KR" altLang="en-US" sz="1200" dirty="0">
                <a:solidFill>
                  <a:srgbClr val="FF0000"/>
                </a:solidFill>
              </a:rPr>
              <a:t>인데 연 </a:t>
            </a:r>
            <a:r>
              <a:rPr lang="en-US" altLang="ko-KR" sz="1200" dirty="0">
                <a:solidFill>
                  <a:srgbClr val="FF0000"/>
                </a:solidFill>
              </a:rPr>
              <a:t>4000….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8E0408D-D55C-4BFA-A254-FAC88FF2BE8C}"/>
              </a:ext>
            </a:extLst>
          </p:cNvPr>
          <p:cNvSpPr txBox="1"/>
          <p:nvPr/>
        </p:nvSpPr>
        <p:spPr>
          <a:xfrm>
            <a:off x="8918162" y="2941937"/>
            <a:ext cx="18517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rgbClr val="A9B0B6"/>
                </a:solidFill>
              </a:rPr>
              <a:t>(DevOps</a:t>
            </a:r>
            <a:r>
              <a:rPr lang="ko-KR" altLang="en-US" sz="800" b="1" dirty="0">
                <a:solidFill>
                  <a:srgbClr val="A9B0B6"/>
                </a:solidFill>
              </a:rPr>
              <a:t>와 </a:t>
            </a:r>
            <a:r>
              <a:rPr lang="en-US" altLang="ko-KR" sz="800" b="1" dirty="0">
                <a:solidFill>
                  <a:srgbClr val="A9B0B6"/>
                </a:solidFill>
              </a:rPr>
              <a:t>SRE</a:t>
            </a:r>
            <a:r>
              <a:rPr lang="ko-KR" altLang="en-US" sz="800" b="1" dirty="0">
                <a:solidFill>
                  <a:srgbClr val="A9B0B6"/>
                </a:solidFill>
              </a:rPr>
              <a:t>는 따로 </a:t>
            </a:r>
            <a:r>
              <a:rPr lang="ko-KR" altLang="en-US" sz="800" b="1" dirty="0" err="1">
                <a:solidFill>
                  <a:srgbClr val="A9B0B6"/>
                </a:solidFill>
              </a:rPr>
              <a:t>검색해볼것</a:t>
            </a:r>
            <a:r>
              <a:rPr lang="en-US" altLang="ko-KR" sz="800" b="1" dirty="0">
                <a:solidFill>
                  <a:srgbClr val="A9B0B6"/>
                </a:solidFill>
              </a:rPr>
              <a:t>)</a:t>
            </a:r>
            <a:endParaRPr lang="ko-KR" altLang="en-US" sz="800" b="1" dirty="0">
              <a:solidFill>
                <a:srgbClr val="A9B0B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660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5B061C20-EAAE-4080-A0BA-AECEA79A7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08" y="1269039"/>
            <a:ext cx="5289697" cy="459605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7081585-6F02-428B-A2DB-B2E5AD41F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VSCODE?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763C7C-1CD0-45F8-8E39-1A6BFAECF4E1}"/>
              </a:ext>
            </a:extLst>
          </p:cNvPr>
          <p:cNvSpPr txBox="1"/>
          <p:nvPr/>
        </p:nvSpPr>
        <p:spPr>
          <a:xfrm>
            <a:off x="1330134" y="1105535"/>
            <a:ext cx="1070641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dirty="0">
                <a:hlinkClick r:id="rId3"/>
              </a:rPr>
              <a:t>Stack Overflow Developer Survey 2020</a:t>
            </a:r>
            <a:endParaRPr lang="en-US" altLang="ko-KR" sz="1400" dirty="0"/>
          </a:p>
          <a:p>
            <a:pPr algn="r"/>
            <a:r>
              <a:rPr lang="en-US" altLang="ko-KR" sz="1400" dirty="0"/>
              <a:t>(</a:t>
            </a:r>
            <a:r>
              <a:rPr lang="ko-KR" altLang="en-US" sz="1400" dirty="0"/>
              <a:t>영문 프로그래밍의 지식</a:t>
            </a:r>
            <a:r>
              <a:rPr lang="en-US" altLang="ko-KR" sz="1400" dirty="0"/>
              <a:t>in</a:t>
            </a:r>
            <a:r>
              <a:rPr lang="ko-KR" altLang="en-US" sz="1400" dirty="0"/>
              <a:t>이라고 할 수 있는 </a:t>
            </a:r>
            <a:r>
              <a:rPr lang="en-US" altLang="ko-KR" sz="1400" dirty="0"/>
              <a:t>Stack Overflow</a:t>
            </a:r>
            <a:r>
              <a:rPr lang="ko-KR" altLang="en-US" sz="1400" dirty="0"/>
              <a:t>에서 이용자 상대로 설문조사한 결과</a:t>
            </a:r>
            <a:r>
              <a:rPr lang="en-US" altLang="ko-KR" sz="1400" dirty="0"/>
              <a:t>)</a:t>
            </a:r>
          </a:p>
          <a:p>
            <a:pPr algn="r"/>
            <a:r>
              <a:rPr lang="en-US" altLang="ko-KR" sz="1400" dirty="0"/>
              <a:t>…</a:t>
            </a:r>
            <a:r>
              <a:rPr lang="ko-KR" altLang="en-US" sz="1400" dirty="0"/>
              <a:t>에는 </a:t>
            </a:r>
            <a:r>
              <a:rPr lang="ko-KR" altLang="en-US" sz="1400" dirty="0" err="1"/>
              <a:t>왠일로</a:t>
            </a:r>
            <a:r>
              <a:rPr lang="ko-KR" altLang="en-US" sz="1400" dirty="0"/>
              <a:t> 빠졌음</a:t>
            </a:r>
            <a:r>
              <a:rPr lang="en-US" altLang="ko-KR" sz="1400" dirty="0"/>
              <a:t>. 19</a:t>
            </a:r>
            <a:r>
              <a:rPr lang="ko-KR" altLang="en-US" sz="1400" dirty="0"/>
              <a:t>년으로</a:t>
            </a:r>
            <a:r>
              <a:rPr lang="en-US" altLang="ko-KR" sz="1400" dirty="0"/>
              <a:t>…</a:t>
            </a:r>
          </a:p>
          <a:p>
            <a:pPr algn="r"/>
            <a:r>
              <a:rPr lang="en-US" altLang="ko-KR" sz="1400" dirty="0">
                <a:hlinkClick r:id="rId4"/>
              </a:rPr>
              <a:t>Stack Overflow Developer Survey 2019</a:t>
            </a:r>
            <a:endParaRPr lang="en-US" altLang="ko-KR" sz="1400" dirty="0"/>
          </a:p>
          <a:p>
            <a:pPr algn="r"/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E6342C-5D00-45B5-A517-389751CD94CD}"/>
              </a:ext>
            </a:extLst>
          </p:cNvPr>
          <p:cNvSpPr txBox="1"/>
          <p:nvPr/>
        </p:nvSpPr>
        <p:spPr>
          <a:xfrm>
            <a:off x="289693" y="5752465"/>
            <a:ext cx="727955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번외 </a:t>
            </a:r>
            <a:r>
              <a:rPr lang="en-US" altLang="ko-KR" sz="1600" dirty="0"/>
              <a:t>:</a:t>
            </a:r>
          </a:p>
          <a:p>
            <a:r>
              <a:rPr lang="en-US" altLang="ko-KR" sz="1600" dirty="0"/>
              <a:t>2020</a:t>
            </a:r>
            <a:r>
              <a:rPr lang="ko-KR" altLang="en-US" sz="1600" dirty="0"/>
              <a:t>년에 이 항목이 빠진 이유를 생각해보면</a:t>
            </a:r>
            <a:endParaRPr lang="en-US" altLang="ko-KR" sz="1600" dirty="0"/>
          </a:p>
          <a:p>
            <a:r>
              <a:rPr lang="ko-KR" altLang="en-US" sz="1600" b="1" dirty="0"/>
              <a:t>툴이 중요한 시대는 </a:t>
            </a:r>
            <a:r>
              <a:rPr lang="ko-KR" altLang="en-US" sz="1600" b="1" dirty="0" err="1"/>
              <a:t>지났다</a:t>
            </a:r>
            <a:r>
              <a:rPr lang="ko-KR" altLang="en-US" sz="1600" dirty="0" err="1"/>
              <a:t>라는</a:t>
            </a:r>
            <a:r>
              <a:rPr lang="ko-KR" altLang="en-US" sz="1600" dirty="0"/>
              <a:t> 결론이 도출됨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-</a:t>
            </a:r>
            <a:r>
              <a:rPr lang="ko-KR" altLang="en-US" sz="1600" dirty="0"/>
              <a:t>우리가 만드는 코드 중 오리지널의 비중보다 라이브러리의 비중이 커진 시대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32CBC99-ADF4-4BAD-B6B8-E0216218D444}"/>
              </a:ext>
            </a:extLst>
          </p:cNvPr>
          <p:cNvSpPr/>
          <p:nvPr/>
        </p:nvSpPr>
        <p:spPr>
          <a:xfrm>
            <a:off x="1411637" y="2337490"/>
            <a:ext cx="3665349" cy="2983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497171-29F7-49A4-9446-2A0E362FA2C4}"/>
              </a:ext>
            </a:extLst>
          </p:cNvPr>
          <p:cNvSpPr txBox="1"/>
          <p:nvPr/>
        </p:nvSpPr>
        <p:spPr>
          <a:xfrm>
            <a:off x="5076986" y="2234251"/>
            <a:ext cx="5385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/>
              <a:t>VSCode</a:t>
            </a:r>
            <a:r>
              <a:rPr lang="ko-KR" altLang="en-US" sz="1200" b="1" dirty="0"/>
              <a:t>는 </a:t>
            </a:r>
            <a:r>
              <a:rPr lang="en-US" altLang="ko-KR" sz="1200" b="1" dirty="0"/>
              <a:t>2015</a:t>
            </a:r>
            <a:r>
              <a:rPr lang="ko-KR" altLang="en-US" sz="1200" b="1" dirty="0"/>
              <a:t>년에 처음 나와 </a:t>
            </a:r>
            <a:r>
              <a:rPr lang="en-US" altLang="ko-KR" sz="1200" b="1" dirty="0"/>
              <a:t>5</a:t>
            </a:r>
            <a:r>
              <a:rPr lang="ko-KR" altLang="en-US" sz="1200" b="1" dirty="0" err="1"/>
              <a:t>년만에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1</a:t>
            </a:r>
            <a:r>
              <a:rPr lang="ko-KR" altLang="en-US" sz="1200" b="1" dirty="0"/>
              <a:t>등이 된 가장 </a:t>
            </a:r>
            <a:r>
              <a:rPr lang="ko-KR" altLang="en-US" sz="1200" b="1" dirty="0" err="1"/>
              <a:t>핫한</a:t>
            </a:r>
            <a:r>
              <a:rPr lang="ko-KR" altLang="en-US" sz="1200" b="1" dirty="0"/>
              <a:t> 툴</a:t>
            </a:r>
            <a:r>
              <a:rPr lang="en-US" altLang="ko-KR" sz="1200" b="1" dirty="0"/>
              <a:t>.</a:t>
            </a:r>
          </a:p>
          <a:p>
            <a:r>
              <a:rPr lang="ko-KR" altLang="en-US" sz="1200" b="1" dirty="0"/>
              <a:t>얘보다 </a:t>
            </a:r>
            <a:r>
              <a:rPr lang="ko-KR" altLang="en-US" sz="1200" b="1" dirty="0" err="1"/>
              <a:t>덜쓰는</a:t>
            </a:r>
            <a:r>
              <a:rPr lang="ko-KR" altLang="en-US" sz="1200" b="1" dirty="0"/>
              <a:t> 툴이 어떤 </a:t>
            </a:r>
            <a:r>
              <a:rPr lang="ko-KR" altLang="en-US" sz="1200" b="1" dirty="0" err="1"/>
              <a:t>애들이냐면</a:t>
            </a:r>
            <a:r>
              <a:rPr lang="en-US" altLang="ko-KR" sz="1200" b="1" dirty="0"/>
              <a:t>…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22C7408-93A3-432E-A91B-BFD59D8980E1}"/>
              </a:ext>
            </a:extLst>
          </p:cNvPr>
          <p:cNvSpPr/>
          <p:nvPr/>
        </p:nvSpPr>
        <p:spPr>
          <a:xfrm>
            <a:off x="1411637" y="2667276"/>
            <a:ext cx="3665349" cy="1739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F3D048-5253-4347-BECF-7C96261965AA}"/>
              </a:ext>
            </a:extLst>
          </p:cNvPr>
          <p:cNvSpPr txBox="1"/>
          <p:nvPr/>
        </p:nvSpPr>
        <p:spPr>
          <a:xfrm>
            <a:off x="5076986" y="2615730"/>
            <a:ext cx="5385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VS(</a:t>
            </a:r>
            <a:r>
              <a:rPr lang="ko-KR" altLang="en-US" sz="1200" dirty="0"/>
              <a:t>비주얼 스튜디오</a:t>
            </a:r>
            <a:r>
              <a:rPr lang="en-US" altLang="ko-KR" sz="1200" dirty="0"/>
              <a:t>)</a:t>
            </a:r>
            <a:r>
              <a:rPr lang="ko-KR" altLang="en-US" sz="1200" dirty="0"/>
              <a:t>는 윈도우 프로그램과 </a:t>
            </a:r>
            <a:r>
              <a:rPr lang="ko-KR" altLang="en-US" sz="1200" dirty="0" err="1"/>
              <a:t>뗄래야</a:t>
            </a:r>
            <a:r>
              <a:rPr lang="ko-KR" altLang="en-US" sz="1200" dirty="0"/>
              <a:t> 뗄 수 없는 툴</a:t>
            </a:r>
            <a:endParaRPr lang="en-US" altLang="ko-KR" sz="12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FB86C96-9150-4EF7-A9C5-58E13E25BE36}"/>
              </a:ext>
            </a:extLst>
          </p:cNvPr>
          <p:cNvSpPr/>
          <p:nvPr/>
        </p:nvSpPr>
        <p:spPr>
          <a:xfrm>
            <a:off x="1411637" y="2878663"/>
            <a:ext cx="3665349" cy="1739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7C2EF2-564F-4A60-9329-44F797CD47AF}"/>
              </a:ext>
            </a:extLst>
          </p:cNvPr>
          <p:cNvSpPr txBox="1"/>
          <p:nvPr/>
        </p:nvSpPr>
        <p:spPr>
          <a:xfrm>
            <a:off x="5076986" y="2827117"/>
            <a:ext cx="5385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그냥 메모장인데 아주 좋은 메모장 </a:t>
            </a:r>
            <a:r>
              <a:rPr lang="en-US" altLang="ko-KR" sz="1200" dirty="0"/>
              <a:t>1</a:t>
            </a:r>
            <a:r>
              <a:rPr lang="ko-KR" altLang="en-US" sz="1200" dirty="0"/>
              <a:t> </a:t>
            </a:r>
            <a:r>
              <a:rPr lang="en-US" altLang="ko-KR" sz="1200" dirty="0"/>
              <a:t>(</a:t>
            </a:r>
            <a:r>
              <a:rPr lang="ko-KR" altLang="en-US" sz="1200" dirty="0" err="1"/>
              <a:t>나이많은</a:t>
            </a:r>
            <a:r>
              <a:rPr lang="ko-KR" altLang="en-US" sz="1200" dirty="0"/>
              <a:t> 분들이 좋아함 </a:t>
            </a:r>
            <a:r>
              <a:rPr lang="en-US" altLang="ko-KR" sz="1200" dirty="0"/>
              <a:t>1)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B89988D-1274-4539-842D-79DD1591013F}"/>
              </a:ext>
            </a:extLst>
          </p:cNvPr>
          <p:cNvSpPr/>
          <p:nvPr/>
        </p:nvSpPr>
        <p:spPr>
          <a:xfrm>
            <a:off x="1411637" y="3094686"/>
            <a:ext cx="3665349" cy="1739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8605AB-FE70-4F15-81BE-CF0EA0FA089B}"/>
              </a:ext>
            </a:extLst>
          </p:cNvPr>
          <p:cNvSpPr txBox="1"/>
          <p:nvPr/>
        </p:nvSpPr>
        <p:spPr>
          <a:xfrm>
            <a:off x="5076986" y="3043140"/>
            <a:ext cx="5385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자바 그 자체</a:t>
            </a:r>
            <a:endParaRPr lang="en-US" altLang="ko-KR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B13058F-93A4-4174-A6D9-00EE95F23E1E}"/>
              </a:ext>
            </a:extLst>
          </p:cNvPr>
          <p:cNvSpPr/>
          <p:nvPr/>
        </p:nvSpPr>
        <p:spPr>
          <a:xfrm>
            <a:off x="1411637" y="3313025"/>
            <a:ext cx="3665349" cy="1739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21B4C8-ED08-4708-B337-CF207D78878E}"/>
              </a:ext>
            </a:extLst>
          </p:cNvPr>
          <p:cNvSpPr txBox="1"/>
          <p:nvPr/>
        </p:nvSpPr>
        <p:spPr>
          <a:xfrm>
            <a:off x="5076986" y="3261479"/>
            <a:ext cx="62768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리눅스의 </a:t>
            </a:r>
            <a:r>
              <a:rPr lang="en-US" altLang="ko-KR" sz="1200" dirty="0" err="1"/>
              <a:t>VSCode</a:t>
            </a:r>
            <a:r>
              <a:rPr lang="ko-KR" altLang="en-US" sz="1200" dirty="0"/>
              <a:t>같은 존재</a:t>
            </a:r>
            <a:r>
              <a:rPr lang="en-US" altLang="ko-KR" sz="1200" dirty="0"/>
              <a:t> (</a:t>
            </a:r>
            <a:r>
              <a:rPr lang="ko-KR" altLang="en-US" sz="1200" dirty="0"/>
              <a:t>나온 년도를 생각하면 </a:t>
            </a:r>
            <a:r>
              <a:rPr lang="en-US" altLang="ko-KR" sz="1200" dirty="0" err="1"/>
              <a:t>VSCode</a:t>
            </a:r>
            <a:r>
              <a:rPr lang="ko-KR" altLang="en-US" sz="1200" dirty="0"/>
              <a:t>가 윈도의 </a:t>
            </a:r>
            <a:r>
              <a:rPr lang="en-US" altLang="ko-KR" sz="1200" dirty="0"/>
              <a:t>Vim</a:t>
            </a:r>
            <a:r>
              <a:rPr lang="ko-KR" altLang="en-US" sz="1200" dirty="0"/>
              <a:t>같은 존재지만</a:t>
            </a:r>
            <a:r>
              <a:rPr lang="en-US" altLang="ko-KR" sz="1200" dirty="0"/>
              <a:t>)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C093E70-0BD9-48A2-8CD6-2FB9401E90F6}"/>
              </a:ext>
            </a:extLst>
          </p:cNvPr>
          <p:cNvSpPr/>
          <p:nvPr/>
        </p:nvSpPr>
        <p:spPr>
          <a:xfrm>
            <a:off x="1411637" y="3514982"/>
            <a:ext cx="3665349" cy="1739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18FE8A-4C4E-407C-B6D9-6ACC80ABD62D}"/>
              </a:ext>
            </a:extLst>
          </p:cNvPr>
          <p:cNvSpPr txBox="1"/>
          <p:nvPr/>
        </p:nvSpPr>
        <p:spPr>
          <a:xfrm>
            <a:off x="5076986" y="3463436"/>
            <a:ext cx="62768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그냥 메모장인데 아주 좋은 메모장 </a:t>
            </a:r>
            <a:r>
              <a:rPr lang="en-US" altLang="ko-KR" sz="1200" dirty="0"/>
              <a:t>2 (</a:t>
            </a:r>
            <a:r>
              <a:rPr lang="ko-KR" altLang="en-US" sz="1200" dirty="0" err="1"/>
              <a:t>나이많은</a:t>
            </a:r>
            <a:r>
              <a:rPr lang="ko-KR" altLang="en-US" sz="1200" dirty="0"/>
              <a:t> 분들이 좋아함 </a:t>
            </a:r>
            <a:r>
              <a:rPr lang="en-US" altLang="ko-KR" sz="1200" dirty="0"/>
              <a:t>2)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3AFC7D5-95F3-4386-AFBE-E7F3DE0C5859}"/>
              </a:ext>
            </a:extLst>
          </p:cNvPr>
          <p:cNvSpPr/>
          <p:nvPr/>
        </p:nvSpPr>
        <p:spPr>
          <a:xfrm>
            <a:off x="1411637" y="3716939"/>
            <a:ext cx="3665349" cy="1739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5E1367-892B-4C00-978F-48EB60A105AC}"/>
              </a:ext>
            </a:extLst>
          </p:cNvPr>
          <p:cNvSpPr txBox="1"/>
          <p:nvPr/>
        </p:nvSpPr>
        <p:spPr>
          <a:xfrm>
            <a:off x="5076986" y="3665393"/>
            <a:ext cx="62768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안드로이드 앱 </a:t>
            </a:r>
            <a:r>
              <a:rPr lang="ko-KR" altLang="en-US" sz="1200" dirty="0" err="1"/>
              <a:t>개발할때</a:t>
            </a:r>
            <a:r>
              <a:rPr lang="ko-KR" altLang="en-US" sz="1200" dirty="0"/>
              <a:t> 강매수준으로 필요함</a:t>
            </a:r>
            <a:r>
              <a:rPr lang="en-US" altLang="ko-KR" sz="1200" dirty="0"/>
              <a:t>.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08DFA69-BDB8-4837-B0AF-5091D61B7915}"/>
              </a:ext>
            </a:extLst>
          </p:cNvPr>
          <p:cNvSpPr/>
          <p:nvPr/>
        </p:nvSpPr>
        <p:spPr>
          <a:xfrm>
            <a:off x="1411637" y="3932835"/>
            <a:ext cx="3665349" cy="1739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004E396-DDC5-4F2A-9AC9-C3832F0F7028}"/>
              </a:ext>
            </a:extLst>
          </p:cNvPr>
          <p:cNvSpPr txBox="1"/>
          <p:nvPr/>
        </p:nvSpPr>
        <p:spPr>
          <a:xfrm>
            <a:off x="5076986" y="3881289"/>
            <a:ext cx="62768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‘</a:t>
            </a:r>
            <a:r>
              <a:rPr lang="ko-KR" altLang="en-US" sz="1200" dirty="0"/>
              <a:t>자바 그 자체</a:t>
            </a:r>
            <a:r>
              <a:rPr lang="en-US" altLang="ko-KR" sz="1200" dirty="0"/>
              <a:t>’</a:t>
            </a:r>
            <a:r>
              <a:rPr lang="ko-KR" altLang="en-US" sz="1200" dirty="0"/>
              <a:t>는 유료라서 같이 많이 쓰임</a:t>
            </a:r>
            <a:r>
              <a:rPr lang="en-US" altLang="ko-KR" sz="1200" dirty="0"/>
              <a:t>. </a:t>
            </a:r>
            <a:r>
              <a:rPr lang="ko-KR" altLang="en-US" sz="1200" dirty="0"/>
              <a:t>더 좋다고 하는 사람도 있고 맨날 둘이 싸움</a:t>
            </a:r>
            <a:r>
              <a:rPr lang="en-US" altLang="ko-KR" sz="1200" dirty="0"/>
              <a:t>.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8E7BFFD-2FAD-416C-B418-A473471BEC0F}"/>
              </a:ext>
            </a:extLst>
          </p:cNvPr>
          <p:cNvSpPr/>
          <p:nvPr/>
        </p:nvSpPr>
        <p:spPr>
          <a:xfrm>
            <a:off x="1411637" y="4151200"/>
            <a:ext cx="3665349" cy="1739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CC38E2-8F99-4A12-9816-9D32B0B0E582}"/>
              </a:ext>
            </a:extLst>
          </p:cNvPr>
          <p:cNvSpPr txBox="1"/>
          <p:nvPr/>
        </p:nvSpPr>
        <p:spPr>
          <a:xfrm>
            <a:off x="5076986" y="4099654"/>
            <a:ext cx="62768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VSCode</a:t>
            </a:r>
            <a:r>
              <a:rPr lang="en-US" altLang="ko-KR" sz="1200" dirty="0"/>
              <a:t> </a:t>
            </a:r>
            <a:r>
              <a:rPr lang="ko-KR" altLang="en-US" sz="1200" dirty="0"/>
              <a:t>파이썬 플러그인 등장 전 유일하게 </a:t>
            </a:r>
            <a:r>
              <a:rPr lang="ko-KR" altLang="en-US" sz="1200" dirty="0" err="1"/>
              <a:t>쓸만했던</a:t>
            </a:r>
            <a:r>
              <a:rPr lang="ko-KR" altLang="en-US" sz="1200" dirty="0"/>
              <a:t> 파이썬 </a:t>
            </a:r>
            <a:r>
              <a:rPr lang="en-US" altLang="ko-KR" sz="1200" dirty="0"/>
              <a:t>IDE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7BBBBE3-99FE-4864-B521-3A41F280D1A3}"/>
              </a:ext>
            </a:extLst>
          </p:cNvPr>
          <p:cNvSpPr/>
          <p:nvPr/>
        </p:nvSpPr>
        <p:spPr>
          <a:xfrm>
            <a:off x="1411637" y="4357894"/>
            <a:ext cx="3665349" cy="1739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EDE8C3-5FBE-4D4C-A3B5-1DDF64CC3BDC}"/>
              </a:ext>
            </a:extLst>
          </p:cNvPr>
          <p:cNvSpPr txBox="1"/>
          <p:nvPr/>
        </p:nvSpPr>
        <p:spPr>
          <a:xfrm>
            <a:off x="5076986" y="4306348"/>
            <a:ext cx="62768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그냥 메모장인데 아주 좋은 메모장 </a:t>
            </a:r>
            <a:r>
              <a:rPr lang="en-US" altLang="ko-KR" sz="1200" dirty="0"/>
              <a:t>3 (</a:t>
            </a:r>
            <a:r>
              <a:rPr lang="ko-KR" altLang="en-US" sz="1200" dirty="0" err="1"/>
              <a:t>나이많은</a:t>
            </a:r>
            <a:r>
              <a:rPr lang="ko-KR" altLang="en-US" sz="1200" dirty="0"/>
              <a:t> 분들이 좋아함 </a:t>
            </a:r>
            <a:r>
              <a:rPr lang="en-US" altLang="ko-KR" sz="1200" dirty="0"/>
              <a:t>3)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1C092D6-1C9E-4348-8BD2-953746DE26F3}"/>
              </a:ext>
            </a:extLst>
          </p:cNvPr>
          <p:cNvSpPr/>
          <p:nvPr/>
        </p:nvSpPr>
        <p:spPr>
          <a:xfrm>
            <a:off x="1411637" y="4569821"/>
            <a:ext cx="3665349" cy="1739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26E9F21-7D2B-42FC-8B18-9D6464391C5C}"/>
              </a:ext>
            </a:extLst>
          </p:cNvPr>
          <p:cNvSpPr txBox="1"/>
          <p:nvPr/>
        </p:nvSpPr>
        <p:spPr>
          <a:xfrm>
            <a:off x="5076986" y="4518275"/>
            <a:ext cx="62768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인터렉티브 파이썬</a:t>
            </a:r>
            <a:endParaRPr lang="en-US" altLang="ko-KR" sz="12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8FD8B0A-A95B-4D5E-BA9B-9C8EB1BDDC99}"/>
              </a:ext>
            </a:extLst>
          </p:cNvPr>
          <p:cNvSpPr/>
          <p:nvPr/>
        </p:nvSpPr>
        <p:spPr>
          <a:xfrm>
            <a:off x="1411637" y="4780330"/>
            <a:ext cx="3665349" cy="1739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CD4ABAA-8F55-4965-8E33-F7E17F3D1B15}"/>
              </a:ext>
            </a:extLst>
          </p:cNvPr>
          <p:cNvSpPr txBox="1"/>
          <p:nvPr/>
        </p:nvSpPr>
        <p:spPr>
          <a:xfrm>
            <a:off x="5076986" y="4728784"/>
            <a:ext cx="62768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맥북 점유율보다 낮은 </a:t>
            </a:r>
            <a:r>
              <a:rPr lang="ko-KR" altLang="en-US" sz="1200" dirty="0" err="1"/>
              <a:t>맥북전용</a:t>
            </a:r>
            <a:r>
              <a:rPr lang="ko-KR" altLang="en-US" sz="1200" dirty="0"/>
              <a:t> </a:t>
            </a:r>
            <a:r>
              <a:rPr lang="ko-KR" altLang="en-US" sz="1200" dirty="0" err="1"/>
              <a:t>개발툴</a:t>
            </a:r>
            <a:r>
              <a:rPr lang="en-US" altLang="ko-KR" sz="1200" dirty="0"/>
              <a:t>. </a:t>
            </a:r>
            <a:r>
              <a:rPr lang="ko-KR" altLang="en-US" sz="1200" dirty="0"/>
              <a:t>그런데 이거 없으면 앱스토어에 앱 </a:t>
            </a:r>
            <a:r>
              <a:rPr lang="ko-KR" altLang="en-US" sz="1200" dirty="0" err="1"/>
              <a:t>못올림</a:t>
            </a:r>
            <a:r>
              <a:rPr lang="en-US" altLang="ko-KR" sz="1200" dirty="0"/>
              <a:t>.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66E85DE-9AFA-4DD7-A65D-8BFEAFC6AF17}"/>
              </a:ext>
            </a:extLst>
          </p:cNvPr>
          <p:cNvSpPr/>
          <p:nvPr/>
        </p:nvSpPr>
        <p:spPr>
          <a:xfrm>
            <a:off x="1411637" y="4995048"/>
            <a:ext cx="3665349" cy="1739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6E0AB07-25C1-4D9E-8657-4A034DA0AF99}"/>
              </a:ext>
            </a:extLst>
          </p:cNvPr>
          <p:cNvSpPr txBox="1"/>
          <p:nvPr/>
        </p:nvSpPr>
        <p:spPr>
          <a:xfrm>
            <a:off x="5076986" y="4943502"/>
            <a:ext cx="62768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슬프게도 </a:t>
            </a:r>
            <a:r>
              <a:rPr lang="en-US" altLang="ko-KR" sz="1200" dirty="0"/>
              <a:t>PHP</a:t>
            </a:r>
            <a:r>
              <a:rPr lang="ko-KR" altLang="en-US" sz="1200" dirty="0"/>
              <a:t>는 메모장으로도 편집이 </a:t>
            </a:r>
            <a:r>
              <a:rPr lang="ko-KR" altLang="en-US" sz="1200" dirty="0" err="1"/>
              <a:t>되다보니</a:t>
            </a:r>
            <a:r>
              <a:rPr lang="en-US" altLang="ko-KR" sz="1200" dirty="0"/>
              <a:t>…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B3AB428-DE61-4580-8F75-C53EC2059688}"/>
              </a:ext>
            </a:extLst>
          </p:cNvPr>
          <p:cNvSpPr/>
          <p:nvPr/>
        </p:nvSpPr>
        <p:spPr>
          <a:xfrm>
            <a:off x="1411637" y="5188560"/>
            <a:ext cx="3665349" cy="3919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E99FD4B-6136-4FCC-88D5-D405C70291B0}"/>
              </a:ext>
            </a:extLst>
          </p:cNvPr>
          <p:cNvSpPr txBox="1"/>
          <p:nvPr/>
        </p:nvSpPr>
        <p:spPr>
          <a:xfrm>
            <a:off x="5076986" y="5269181"/>
            <a:ext cx="62768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아직 </a:t>
            </a:r>
            <a:r>
              <a:rPr lang="ko-KR" altLang="en-US" sz="1200" dirty="0" err="1"/>
              <a:t>살아계셨어요</a:t>
            </a:r>
            <a:r>
              <a:rPr lang="en-US" altLang="ko-KR" sz="1200" dirty="0"/>
              <a:t>…?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CD55223-D353-4673-9964-A95156111E67}"/>
              </a:ext>
            </a:extLst>
          </p:cNvPr>
          <p:cNvSpPr/>
          <p:nvPr/>
        </p:nvSpPr>
        <p:spPr>
          <a:xfrm>
            <a:off x="1411637" y="5606744"/>
            <a:ext cx="3665349" cy="2191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526BABB-3D5B-4B7C-A79E-21CDC8D05857}"/>
              </a:ext>
            </a:extLst>
          </p:cNvPr>
          <p:cNvSpPr txBox="1"/>
          <p:nvPr/>
        </p:nvSpPr>
        <p:spPr>
          <a:xfrm>
            <a:off x="5076986" y="5577804"/>
            <a:ext cx="62768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언어가 급 </a:t>
            </a:r>
            <a:r>
              <a:rPr lang="ko-KR" altLang="en-US" sz="1200" dirty="0" err="1"/>
              <a:t>핫해져서</a:t>
            </a:r>
            <a:r>
              <a:rPr lang="ko-KR" altLang="en-US" sz="1200" dirty="0"/>
              <a:t> 같이 떠올랐지만 </a:t>
            </a:r>
            <a:r>
              <a:rPr lang="en-US" altLang="ko-KR" sz="1200" dirty="0" err="1"/>
              <a:t>VSCode</a:t>
            </a:r>
            <a:r>
              <a:rPr lang="ko-KR" altLang="en-US" sz="1200" dirty="0"/>
              <a:t>가 </a:t>
            </a:r>
            <a:r>
              <a:rPr lang="en-US" altLang="ko-KR" sz="1200" dirty="0"/>
              <a:t>R</a:t>
            </a:r>
            <a:r>
              <a:rPr lang="ko-KR" altLang="en-US" sz="1200" dirty="0"/>
              <a:t>플러그인 생기며 점유율 </a:t>
            </a:r>
            <a:r>
              <a:rPr lang="ko-KR" altLang="en-US" sz="1200" dirty="0" err="1"/>
              <a:t>냠냠하는중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867914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5FABC-2968-4691-8E90-D93C653EA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VSCODE?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C88013-1AE8-44FB-8BED-F0C723924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현재 가장 </a:t>
            </a:r>
            <a:r>
              <a:rPr lang="ko-KR" altLang="en-US" dirty="0" err="1"/>
              <a:t>핫한</a:t>
            </a:r>
            <a:r>
              <a:rPr lang="ko-KR" altLang="en-US" dirty="0"/>
              <a:t> 텍스트 에디터이자 </a:t>
            </a:r>
            <a:r>
              <a:rPr lang="en-US" altLang="ko-KR" dirty="0"/>
              <a:t>IDE</a:t>
            </a:r>
          </a:p>
          <a:p>
            <a:r>
              <a:rPr lang="en-US" altLang="ko-KR" dirty="0"/>
              <a:t>‘</a:t>
            </a:r>
            <a:r>
              <a:rPr lang="ko-KR" altLang="en-US" dirty="0"/>
              <a:t>개발자들의 장난감</a:t>
            </a:r>
            <a:r>
              <a:rPr lang="en-US" altLang="ko-KR" dirty="0"/>
              <a:t>’, ‘</a:t>
            </a:r>
            <a:r>
              <a:rPr lang="ko-KR" altLang="en-US" dirty="0"/>
              <a:t>윈도우판 </a:t>
            </a:r>
            <a:r>
              <a:rPr lang="en-US" altLang="ko-KR" dirty="0"/>
              <a:t>Vim’, ‘</a:t>
            </a:r>
            <a:r>
              <a:rPr lang="ko-KR" altLang="en-US" dirty="0"/>
              <a:t>만능도구</a:t>
            </a:r>
            <a:r>
              <a:rPr lang="en-US" altLang="ko-KR" dirty="0"/>
              <a:t>’</a:t>
            </a:r>
          </a:p>
          <a:p>
            <a:r>
              <a:rPr lang="ko-KR" altLang="en-US" dirty="0"/>
              <a:t>기본적으로 텍스트 에디터만 제공하지만 플러그인으로 </a:t>
            </a:r>
            <a:r>
              <a:rPr lang="en-US" altLang="ko-KR" dirty="0"/>
              <a:t>IDE</a:t>
            </a:r>
            <a:r>
              <a:rPr lang="ko-KR" altLang="en-US" dirty="0"/>
              <a:t>로 변환 가능</a:t>
            </a:r>
            <a:endParaRPr lang="en-US" altLang="ko-KR" dirty="0"/>
          </a:p>
          <a:p>
            <a:pPr lvl="1"/>
            <a:r>
              <a:rPr lang="en-US" altLang="ko-KR" dirty="0" err="1"/>
              <a:t>VSCode</a:t>
            </a:r>
            <a:r>
              <a:rPr lang="en-US" altLang="ko-KR" dirty="0"/>
              <a:t> + Python plugin = </a:t>
            </a:r>
            <a:r>
              <a:rPr lang="en-US" altLang="ko-KR" dirty="0" err="1"/>
              <a:t>ipython</a:t>
            </a:r>
            <a:r>
              <a:rPr lang="en-US" altLang="ko-KR" dirty="0"/>
              <a:t>/python IDE</a:t>
            </a:r>
          </a:p>
          <a:p>
            <a:pPr lvl="1"/>
            <a:r>
              <a:rPr lang="en-US" altLang="ko-KR" dirty="0" err="1"/>
              <a:t>VSCode</a:t>
            </a:r>
            <a:r>
              <a:rPr lang="en-US" altLang="ko-KR" dirty="0"/>
              <a:t> + </a:t>
            </a:r>
            <a:r>
              <a:rPr lang="en-US" altLang="ko-KR" dirty="0" err="1"/>
              <a:t>.net</a:t>
            </a:r>
            <a:r>
              <a:rPr lang="en-US" altLang="ko-KR" dirty="0"/>
              <a:t> framework + C# plugin = C# IDE</a:t>
            </a:r>
          </a:p>
          <a:p>
            <a:pPr lvl="1"/>
            <a:r>
              <a:rPr lang="en-US" altLang="ko-KR" dirty="0" err="1"/>
              <a:t>VSCode</a:t>
            </a:r>
            <a:r>
              <a:rPr lang="en-US" altLang="ko-KR" dirty="0"/>
              <a:t> + </a:t>
            </a:r>
            <a:r>
              <a:rPr lang="en-US" altLang="ko-KR" dirty="0" err="1"/>
              <a:t>Coderunner</a:t>
            </a:r>
            <a:r>
              <a:rPr lang="en-US" altLang="ko-KR" dirty="0"/>
              <a:t> + C++ plugin = C++ IDE</a:t>
            </a:r>
          </a:p>
          <a:p>
            <a:pPr lvl="1"/>
            <a:r>
              <a:rPr lang="en-US" altLang="ko-KR" dirty="0"/>
              <a:t>HTML, PHP, Js, Typescript </a:t>
            </a:r>
            <a:r>
              <a:rPr lang="ko-KR" altLang="en-US" dirty="0"/>
              <a:t>등 존재하는 거의 모든 언어 플러그인 존재</a:t>
            </a:r>
          </a:p>
        </p:txBody>
      </p:sp>
    </p:spTree>
    <p:extLst>
      <p:ext uri="{BB962C8B-B14F-4D97-AF65-F5344CB8AC3E}">
        <p14:creationId xmlns:p14="http://schemas.microsoft.com/office/powerpoint/2010/main" val="1185071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F620A-0BE5-4CA5-B799-F2C85DA41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환경의 변화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41F7D-D448-4740-BB7F-F6F4024D4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err="1"/>
              <a:t>파이썬은</a:t>
            </a:r>
            <a:r>
              <a:rPr lang="ko-KR" altLang="en-US" dirty="0"/>
              <a:t> </a:t>
            </a:r>
            <a:r>
              <a:rPr lang="ko-KR" altLang="en-US" dirty="0" err="1"/>
              <a:t>아아아아아아주</a:t>
            </a:r>
            <a:r>
              <a:rPr lang="ko-KR" altLang="en-US" dirty="0"/>
              <a:t> 느린 언어</a:t>
            </a:r>
            <a:endParaRPr lang="en-US" altLang="ko-KR" dirty="0"/>
          </a:p>
          <a:p>
            <a:pPr lvl="1"/>
            <a:r>
              <a:rPr lang="ko-KR" altLang="en-US" dirty="0"/>
              <a:t>너무 </a:t>
            </a:r>
            <a:r>
              <a:rPr lang="ko-KR" altLang="en-US" dirty="0" err="1"/>
              <a:t>느려터져서</a:t>
            </a:r>
            <a:r>
              <a:rPr lang="ko-KR" altLang="en-US" dirty="0"/>
              <a:t> </a:t>
            </a:r>
            <a:r>
              <a:rPr lang="en-US" altLang="ko-KR" dirty="0"/>
              <a:t>NumPy</a:t>
            </a:r>
            <a:r>
              <a:rPr lang="ko-KR" altLang="en-US" dirty="0"/>
              <a:t>같이 좀 무거운 연산은 다 </a:t>
            </a:r>
            <a:r>
              <a:rPr lang="en-US" altLang="ko-KR" dirty="0"/>
              <a:t>C</a:t>
            </a:r>
            <a:r>
              <a:rPr lang="ko-KR" altLang="en-US" dirty="0"/>
              <a:t>로 </a:t>
            </a:r>
            <a:r>
              <a:rPr lang="ko-KR" altLang="en-US" dirty="0" err="1"/>
              <a:t>짜여있음</a:t>
            </a:r>
            <a:endParaRPr lang="en-US" altLang="ko-KR" dirty="0"/>
          </a:p>
          <a:p>
            <a:pPr lvl="1"/>
            <a:r>
              <a:rPr lang="en-US" altLang="ko-KR" dirty="0" err="1"/>
              <a:t>PyPy</a:t>
            </a:r>
            <a:r>
              <a:rPr lang="ko-KR" altLang="en-US" dirty="0"/>
              <a:t>라고 좀 빨라진 </a:t>
            </a:r>
            <a:r>
              <a:rPr lang="ko-KR" altLang="en-US" dirty="0" err="1"/>
              <a:t>파이썬도</a:t>
            </a:r>
            <a:r>
              <a:rPr lang="ko-KR" altLang="en-US" dirty="0"/>
              <a:t> 존재는 하지만</a:t>
            </a:r>
            <a:r>
              <a:rPr lang="en-US" altLang="ko-KR" dirty="0"/>
              <a:t>…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 err="1"/>
              <a:t>파이썬을</a:t>
            </a:r>
            <a:r>
              <a:rPr lang="ko-KR" altLang="en-US" dirty="0"/>
              <a:t> </a:t>
            </a:r>
            <a:r>
              <a:rPr lang="ko-KR" altLang="en-US" dirty="0" err="1"/>
              <a:t>파이썬으로</a:t>
            </a:r>
            <a:r>
              <a:rPr lang="ko-KR" altLang="en-US" dirty="0"/>
              <a:t> 만든 기괴한 녀석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빅데이터 처리</a:t>
            </a:r>
            <a:r>
              <a:rPr lang="en-US" altLang="ko-KR" dirty="0"/>
              <a:t>, ML</a:t>
            </a:r>
            <a:r>
              <a:rPr lang="ko-KR" altLang="en-US" dirty="0"/>
              <a:t>은 </a:t>
            </a:r>
            <a:r>
              <a:rPr lang="ko-KR" altLang="en-US" dirty="0" err="1"/>
              <a:t>아아아아아주</a:t>
            </a:r>
            <a:r>
              <a:rPr lang="ko-KR" altLang="en-US" dirty="0"/>
              <a:t> 무거운 연산</a:t>
            </a:r>
            <a:endParaRPr lang="en-US" altLang="ko-KR" dirty="0"/>
          </a:p>
          <a:p>
            <a:pPr lvl="1"/>
            <a:r>
              <a:rPr lang="ko-KR" altLang="en-US" dirty="0"/>
              <a:t>엄청난 양의 반복문이 </a:t>
            </a:r>
            <a:r>
              <a:rPr lang="ko-KR" altLang="en-US" dirty="0" err="1"/>
              <a:t>들어감</a:t>
            </a:r>
            <a:endParaRPr lang="en-US" altLang="ko-KR" dirty="0"/>
          </a:p>
          <a:p>
            <a:pPr lvl="1"/>
            <a:r>
              <a:rPr lang="en-US" altLang="ko-KR" dirty="0"/>
              <a:t>1000</a:t>
            </a:r>
            <a:r>
              <a:rPr lang="ko-KR" altLang="en-US" dirty="0" err="1"/>
              <a:t>줄짜리</a:t>
            </a:r>
            <a:r>
              <a:rPr lang="ko-KR" altLang="en-US" dirty="0"/>
              <a:t> 코드 돌리기 </a:t>
            </a:r>
            <a:r>
              <a:rPr lang="en-US" altLang="ko-KR" dirty="0"/>
              <a:t>vs 100</a:t>
            </a:r>
            <a:r>
              <a:rPr lang="ko-KR" altLang="en-US" dirty="0" err="1"/>
              <a:t>줄짜리</a:t>
            </a:r>
            <a:r>
              <a:rPr lang="ko-KR" altLang="en-US" dirty="0"/>
              <a:t> 코드 </a:t>
            </a:r>
            <a:r>
              <a:rPr lang="en-US" altLang="ko-KR" dirty="0"/>
              <a:t>100</a:t>
            </a:r>
            <a:r>
              <a:rPr lang="ko-KR" altLang="en-US" dirty="0"/>
              <a:t>번 반복시키기는 당연히 후자가 더 무거움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…</a:t>
            </a:r>
            <a:r>
              <a:rPr lang="ko-KR" altLang="en-US" dirty="0"/>
              <a:t>그런데 </a:t>
            </a:r>
            <a:r>
              <a:rPr lang="ko-KR" altLang="en-US" dirty="0" err="1"/>
              <a:t>파이썬은</a:t>
            </a:r>
            <a:r>
              <a:rPr lang="ko-KR" altLang="en-US" dirty="0"/>
              <a:t> 왜 빅데이터 처리</a:t>
            </a:r>
            <a:r>
              <a:rPr lang="en-US" altLang="ko-KR" dirty="0"/>
              <a:t>, ML</a:t>
            </a:r>
            <a:r>
              <a:rPr lang="ko-KR" altLang="en-US" dirty="0"/>
              <a:t>에서 </a:t>
            </a:r>
            <a:r>
              <a:rPr lang="ko-KR" altLang="en-US" dirty="0" err="1"/>
              <a:t>각광받는거지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b="1" dirty="0"/>
              <a:t>관련 라이브러리가 매우 충실함</a:t>
            </a:r>
            <a:endParaRPr lang="en-US" altLang="ko-KR" b="1" dirty="0"/>
          </a:p>
          <a:p>
            <a:pPr lvl="1"/>
            <a:r>
              <a:rPr lang="ko-KR" altLang="en-US" dirty="0"/>
              <a:t>진입장벽이 낮은 쉬운 문법</a:t>
            </a:r>
            <a:endParaRPr lang="en-US" altLang="ko-KR" dirty="0"/>
          </a:p>
          <a:p>
            <a:pPr lvl="1"/>
            <a:r>
              <a:rPr lang="ko-KR" altLang="en-US" b="1" dirty="0"/>
              <a:t>쉬운 문법 덕에 나타나는 월등한 생산성</a:t>
            </a:r>
          </a:p>
        </p:txBody>
      </p:sp>
    </p:spTree>
    <p:extLst>
      <p:ext uri="{BB962C8B-B14F-4D97-AF65-F5344CB8AC3E}">
        <p14:creationId xmlns:p14="http://schemas.microsoft.com/office/powerpoint/2010/main" val="1921787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950D7F-EB2B-47F8-B95C-5B3462C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환경의 변화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E25473-94AF-46FC-BC4A-AD06A0966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1658"/>
          </a:xfrm>
        </p:spPr>
        <p:txBody>
          <a:bodyPr>
            <a:normAutofit fontScale="92500"/>
          </a:bodyPr>
          <a:lstStyle/>
          <a:p>
            <a:r>
              <a:rPr lang="en-US" altLang="ko-KR" dirty="0"/>
              <a:t>‘</a:t>
            </a:r>
            <a:r>
              <a:rPr lang="ko-KR" altLang="en-US" dirty="0"/>
              <a:t>정말로 비용이 </a:t>
            </a:r>
            <a:r>
              <a:rPr lang="ko-KR" altLang="en-US" dirty="0" err="1"/>
              <a:t>드는건</a:t>
            </a:r>
            <a:r>
              <a:rPr lang="ko-KR" altLang="en-US" dirty="0"/>
              <a:t> 무엇인가</a:t>
            </a:r>
            <a:r>
              <a:rPr lang="en-US" altLang="ko-KR" dirty="0"/>
              <a:t>‘</a:t>
            </a:r>
          </a:p>
          <a:p>
            <a:pPr lvl="1"/>
            <a:r>
              <a:rPr lang="ko-KR" altLang="en-US" dirty="0"/>
              <a:t>컴퓨터는 가격이 급속도로 내려가고 있음</a:t>
            </a:r>
            <a:endParaRPr lang="en-US" altLang="ko-KR" dirty="0"/>
          </a:p>
          <a:p>
            <a:pPr lvl="1"/>
            <a:r>
              <a:rPr lang="ko-KR" altLang="en-US" dirty="0"/>
              <a:t>인건비는 해가 갈수록 올라감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IT</a:t>
            </a:r>
            <a:r>
              <a:rPr lang="ko-KR" altLang="en-US" dirty="0"/>
              <a:t>는 인력을 </a:t>
            </a:r>
            <a:r>
              <a:rPr lang="ko-KR" altLang="en-US" dirty="0" err="1"/>
              <a:t>갈아넣으면</a:t>
            </a:r>
            <a:r>
              <a:rPr lang="ko-KR" altLang="en-US" dirty="0"/>
              <a:t> </a:t>
            </a:r>
            <a:r>
              <a:rPr lang="ko-KR" altLang="en-US" dirty="0" err="1"/>
              <a:t>갈아넣은만큼</a:t>
            </a:r>
            <a:r>
              <a:rPr lang="ko-KR" altLang="en-US" dirty="0"/>
              <a:t> 성과가 나오지만</a:t>
            </a:r>
            <a:r>
              <a:rPr lang="en-US" altLang="ko-KR" dirty="0"/>
              <a:t>(</a:t>
            </a:r>
            <a:r>
              <a:rPr lang="ko-KR" altLang="en-US" dirty="0"/>
              <a:t>물리적 확장이 쉬움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ko-KR" altLang="en-US" dirty="0"/>
              <a:t>그 갈아야 하는 인력은 대개 대졸 이상의 고급인력 </a:t>
            </a:r>
            <a:r>
              <a:rPr lang="en-US" altLang="ko-KR" dirty="0"/>
              <a:t>-&gt; </a:t>
            </a:r>
            <a:r>
              <a:rPr lang="ko-KR" altLang="en-US" dirty="0"/>
              <a:t>비용이 비쌈</a:t>
            </a:r>
            <a:endParaRPr lang="en-US" altLang="ko-KR" dirty="0"/>
          </a:p>
          <a:p>
            <a:pPr lvl="1"/>
            <a:r>
              <a:rPr lang="ko-KR" altLang="en-US" dirty="0"/>
              <a:t>이 인력을 제한된 근로시간 내에 </a:t>
            </a:r>
            <a:r>
              <a:rPr lang="ko-KR" altLang="en-US" dirty="0" err="1"/>
              <a:t>뽕뽑아먹는게</a:t>
            </a:r>
            <a:r>
              <a:rPr lang="ko-KR" altLang="en-US" dirty="0"/>
              <a:t> </a:t>
            </a:r>
            <a:r>
              <a:rPr lang="en-US" altLang="ko-KR" dirty="0"/>
              <a:t>IT</a:t>
            </a:r>
            <a:r>
              <a:rPr lang="ko-KR" altLang="en-US" dirty="0"/>
              <a:t>기업의 운영철학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하드웨어비용 </a:t>
            </a:r>
            <a:r>
              <a:rPr lang="en-US" altLang="ko-KR" dirty="0"/>
              <a:t>&lt;&lt;&lt;&lt;&lt;&lt; </a:t>
            </a:r>
            <a:r>
              <a:rPr lang="ko-KR" altLang="en-US" dirty="0"/>
              <a:t>인건비</a:t>
            </a:r>
            <a:endParaRPr lang="en-US" altLang="ko-KR" dirty="0"/>
          </a:p>
          <a:p>
            <a:pPr lvl="2"/>
            <a:r>
              <a:rPr lang="ko-KR" altLang="en-US" dirty="0"/>
              <a:t>강력한 하드웨어 </a:t>
            </a:r>
            <a:r>
              <a:rPr lang="en-US" altLang="ko-KR" dirty="0"/>
              <a:t>+ </a:t>
            </a:r>
            <a:r>
              <a:rPr lang="ko-KR" altLang="en-US" dirty="0"/>
              <a:t>파이썬 </a:t>
            </a:r>
            <a:r>
              <a:rPr lang="en-US" altLang="ko-KR" dirty="0"/>
              <a:t>+ 3</a:t>
            </a:r>
            <a:r>
              <a:rPr lang="ko-KR" altLang="en-US" dirty="0"/>
              <a:t>시간만에 어지간한 대졸 </a:t>
            </a:r>
            <a:r>
              <a:rPr lang="ko-KR" altLang="en-US" dirty="0" err="1"/>
              <a:t>한명</a:t>
            </a:r>
            <a:r>
              <a:rPr lang="ko-KR" altLang="en-US" dirty="0"/>
              <a:t> 불러 완성되는 코드</a:t>
            </a:r>
            <a:endParaRPr lang="en-US" altLang="ko-KR" dirty="0"/>
          </a:p>
          <a:p>
            <a:pPr lvl="2"/>
            <a:r>
              <a:rPr lang="ko-KR" altLang="en-US" dirty="0"/>
              <a:t>좀 더 값싼 하드웨어 </a:t>
            </a:r>
            <a:r>
              <a:rPr lang="en-US" altLang="ko-KR" dirty="0"/>
              <a:t>+ C</a:t>
            </a:r>
            <a:r>
              <a:rPr lang="ko-KR" altLang="en-US" dirty="0"/>
              <a:t>로 메모리단위 최적화</a:t>
            </a:r>
            <a:br>
              <a:rPr lang="en-US" altLang="ko-KR" dirty="0"/>
            </a:br>
            <a:r>
              <a:rPr lang="en-US" altLang="ko-KR" dirty="0"/>
              <a:t>+ C</a:t>
            </a:r>
            <a:r>
              <a:rPr lang="ko-KR" altLang="en-US" dirty="0"/>
              <a:t>를 그렇게 잘 쓰는 전문가가 </a:t>
            </a:r>
            <a:r>
              <a:rPr lang="en-US" altLang="ko-KR" dirty="0"/>
              <a:t>25</a:t>
            </a:r>
            <a:r>
              <a:rPr lang="ko-KR" altLang="en-US" dirty="0"/>
              <a:t>시간 일해서 만드는 코드</a:t>
            </a:r>
            <a:endParaRPr lang="en-US" altLang="ko-KR" dirty="0"/>
          </a:p>
          <a:p>
            <a:pPr lvl="2"/>
            <a:r>
              <a:rPr lang="ko-KR" altLang="en-US" b="1" dirty="0"/>
              <a:t>당연히 후자가 더 비싸므로 기업에서도 </a:t>
            </a:r>
            <a:r>
              <a:rPr lang="ko-KR" altLang="en-US" b="1" dirty="0" err="1"/>
              <a:t>파이썬을</a:t>
            </a:r>
            <a:r>
              <a:rPr lang="ko-KR" altLang="en-US" b="1" dirty="0"/>
              <a:t> 쓰게 됨</a:t>
            </a:r>
            <a:r>
              <a:rPr lang="en-US" altLang="ko-KR" b="1" dirty="0"/>
              <a:t>!</a:t>
            </a:r>
          </a:p>
          <a:p>
            <a:pPr marL="914400" lvl="2" indent="0">
              <a:buNone/>
            </a:pPr>
            <a:r>
              <a:rPr lang="en-US" altLang="ko-KR" strike="sngStrike" dirty="0"/>
              <a:t>(</a:t>
            </a:r>
            <a:r>
              <a:rPr lang="ko-KR" altLang="en-US" strike="sngStrike" dirty="0" err="1"/>
              <a:t>뇌피셜</a:t>
            </a:r>
            <a:r>
              <a:rPr lang="ko-KR" altLang="en-US" strike="sngStrike" dirty="0"/>
              <a:t> 아닙니다</a:t>
            </a:r>
            <a:r>
              <a:rPr lang="en-US" altLang="ko-KR" strike="sngStrike" dirty="0"/>
              <a:t>. </a:t>
            </a:r>
            <a:r>
              <a:rPr lang="ko-KR" altLang="en-US" strike="sngStrike" dirty="0"/>
              <a:t>임베디드 펌웨어 일하는 친구도 지 </a:t>
            </a:r>
            <a:r>
              <a:rPr lang="en-US" altLang="ko-KR" strike="sngStrike" dirty="0"/>
              <a:t>1</a:t>
            </a:r>
            <a:r>
              <a:rPr lang="ko-KR" altLang="en-US" strike="sngStrike" dirty="0"/>
              <a:t>달 더 </a:t>
            </a:r>
            <a:r>
              <a:rPr lang="ko-KR" altLang="en-US" strike="sngStrike" dirty="0" err="1"/>
              <a:t>일할바에</a:t>
            </a:r>
            <a:r>
              <a:rPr lang="ko-KR" altLang="en-US" strike="sngStrike" dirty="0"/>
              <a:t> 칩셋이 </a:t>
            </a:r>
            <a:r>
              <a:rPr lang="en-US" altLang="ko-KR" strike="sngStrike" dirty="0"/>
              <a:t>1</a:t>
            </a:r>
            <a:r>
              <a:rPr lang="ko-KR" altLang="en-US" strike="sngStrike" dirty="0"/>
              <a:t>단계 </a:t>
            </a:r>
            <a:r>
              <a:rPr lang="ko-KR" altLang="en-US" strike="sngStrike" dirty="0" err="1"/>
              <a:t>업글된다고</a:t>
            </a:r>
            <a:r>
              <a:rPr lang="ko-KR" altLang="en-US" strike="sngStrike" dirty="0"/>
              <a:t> 증언함</a:t>
            </a:r>
            <a:r>
              <a:rPr lang="en-US" altLang="ko-KR" strike="sngStrike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3243569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7EDF7-2E74-45B3-B64C-64BD1431B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환경의 변화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5AFD24-449B-4F4B-B93E-D55A0BCEA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옛날의 프로그래밍 </a:t>
            </a:r>
            <a:r>
              <a:rPr lang="en-US" altLang="ko-KR" dirty="0"/>
              <a:t>: </a:t>
            </a:r>
            <a:r>
              <a:rPr lang="ko-KR" altLang="en-US" dirty="0"/>
              <a:t>처음부터 끝까지</a:t>
            </a:r>
            <a:r>
              <a:rPr lang="en-US" altLang="ko-KR" dirty="0"/>
              <a:t>, </a:t>
            </a:r>
            <a:r>
              <a:rPr lang="ko-KR" altLang="en-US" dirty="0"/>
              <a:t>바닥부터 천장까지</a:t>
            </a:r>
            <a:endParaRPr lang="en-US" altLang="ko-KR" dirty="0"/>
          </a:p>
          <a:p>
            <a:pPr lvl="1"/>
            <a:r>
              <a:rPr lang="ko-KR" altLang="en-US" dirty="0"/>
              <a:t>기반 시스템에 대한 이해</a:t>
            </a:r>
            <a:r>
              <a:rPr lang="en-US" altLang="ko-KR" dirty="0"/>
              <a:t> + </a:t>
            </a:r>
            <a:r>
              <a:rPr lang="ko-KR" altLang="en-US" dirty="0"/>
              <a:t>최적화에 대한 노하우 </a:t>
            </a:r>
            <a:r>
              <a:rPr lang="en-US" altLang="ko-KR" dirty="0"/>
              <a:t>+ </a:t>
            </a:r>
            <a:r>
              <a:rPr lang="ko-KR" altLang="en-US" dirty="0" err="1"/>
              <a:t>아키텍쳐</a:t>
            </a:r>
            <a:r>
              <a:rPr lang="en-US" altLang="ko-KR" dirty="0"/>
              <a:t>/</a:t>
            </a:r>
            <a:r>
              <a:rPr lang="ko-KR" altLang="en-US" dirty="0"/>
              <a:t>프레임워크의 설계</a:t>
            </a:r>
            <a:endParaRPr lang="en-US" altLang="ko-KR" dirty="0"/>
          </a:p>
          <a:p>
            <a:pPr lvl="1"/>
            <a:r>
              <a:rPr lang="ko-KR" altLang="en-US" dirty="0"/>
              <a:t>베이스부터 </a:t>
            </a:r>
            <a:r>
              <a:rPr lang="en-US" altLang="ko-KR" dirty="0"/>
              <a:t>‘</a:t>
            </a:r>
            <a:r>
              <a:rPr lang="ko-KR" altLang="en-US" dirty="0"/>
              <a:t>가장 최적화된 프로그램</a:t>
            </a:r>
            <a:r>
              <a:rPr lang="en-US" altLang="ko-KR" dirty="0"/>
              <a:t>’</a:t>
            </a:r>
            <a:r>
              <a:rPr lang="ko-KR" altLang="en-US" dirty="0"/>
              <a:t>을 </a:t>
            </a:r>
            <a:r>
              <a:rPr lang="en-US" altLang="ko-KR" dirty="0"/>
              <a:t>‘A</a:t>
            </a:r>
            <a:r>
              <a:rPr lang="ko-KR" altLang="en-US" dirty="0"/>
              <a:t>부터 </a:t>
            </a:r>
            <a:r>
              <a:rPr lang="en-US" altLang="ko-KR" dirty="0"/>
              <a:t>Z</a:t>
            </a:r>
            <a:r>
              <a:rPr lang="ko-KR" altLang="en-US" dirty="0"/>
              <a:t>까지</a:t>
            </a:r>
            <a:r>
              <a:rPr lang="en-US" altLang="ko-KR" dirty="0"/>
              <a:t>‘ </a:t>
            </a:r>
            <a:r>
              <a:rPr lang="ko-KR" altLang="en-US" dirty="0"/>
              <a:t>모두 </a:t>
            </a:r>
            <a:r>
              <a:rPr lang="ko-KR" altLang="en-US" dirty="0" err="1"/>
              <a:t>만들어냄</a:t>
            </a:r>
            <a:endParaRPr lang="en-US" altLang="ko-KR" dirty="0"/>
          </a:p>
          <a:p>
            <a:pPr lvl="1"/>
            <a:r>
              <a:rPr lang="ko-KR" altLang="en-US" dirty="0"/>
              <a:t>오픈소스에 대한 근본적인 적대감 </a:t>
            </a:r>
            <a:r>
              <a:rPr lang="en-US" altLang="ko-KR" dirty="0"/>
              <a:t>(‘</a:t>
            </a:r>
            <a:r>
              <a:rPr lang="ko-KR" altLang="en-US" dirty="0"/>
              <a:t>모르는 시스템은 독이다</a:t>
            </a:r>
            <a:r>
              <a:rPr lang="en-US" altLang="ko-KR" dirty="0"/>
              <a:t>’)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기반 라이브러리부터 모든 걸 회사의 노하우로 </a:t>
            </a:r>
            <a:r>
              <a:rPr lang="ko-KR" altLang="en-US" dirty="0" err="1"/>
              <a:t>쌓아올리는</a:t>
            </a:r>
            <a:r>
              <a:rPr lang="ko-KR" altLang="en-US" dirty="0"/>
              <a:t> </a:t>
            </a:r>
            <a:r>
              <a:rPr lang="ko-KR" altLang="en-US" dirty="0" err="1"/>
              <a:t>풀스택</a:t>
            </a:r>
            <a:r>
              <a:rPr lang="ko-KR" altLang="en-US" dirty="0"/>
              <a:t> 개발이 주류</a:t>
            </a:r>
            <a:endParaRPr lang="en-US" altLang="ko-KR" dirty="0"/>
          </a:p>
          <a:p>
            <a:pPr lvl="2"/>
            <a:r>
              <a:rPr lang="en-US" altLang="ko-KR" dirty="0"/>
              <a:t>Ex : </a:t>
            </a:r>
            <a:r>
              <a:rPr lang="ko-KR" altLang="en-US" dirty="0"/>
              <a:t>당시에는 </a:t>
            </a:r>
            <a:r>
              <a:rPr lang="ko-KR" altLang="en-US" dirty="0" err="1"/>
              <a:t>프로스트바이트</a:t>
            </a:r>
            <a:r>
              <a:rPr lang="ko-KR" altLang="en-US" dirty="0"/>
              <a:t> 엔진</a:t>
            </a:r>
            <a:r>
              <a:rPr lang="en-US" altLang="ko-KR" dirty="0"/>
              <a:t>, </a:t>
            </a:r>
            <a:r>
              <a:rPr lang="ko-KR" altLang="en-US" dirty="0" err="1"/>
              <a:t>언리얼</a:t>
            </a:r>
            <a:r>
              <a:rPr lang="ko-KR" altLang="en-US" dirty="0"/>
              <a:t> 엔진</a:t>
            </a:r>
            <a:r>
              <a:rPr lang="en-US" altLang="ko-KR" dirty="0"/>
              <a:t>, </a:t>
            </a:r>
            <a:r>
              <a:rPr lang="ko-KR" altLang="en-US" dirty="0" err="1"/>
              <a:t>크라이엔진</a:t>
            </a:r>
            <a:r>
              <a:rPr lang="ko-KR" altLang="en-US" dirty="0"/>
              <a:t> 등 </a:t>
            </a:r>
            <a:r>
              <a:rPr lang="ko-KR" altLang="en-US" dirty="0" err="1"/>
              <a:t>내노라하는</a:t>
            </a:r>
            <a:r>
              <a:rPr lang="ko-KR" altLang="en-US" dirty="0"/>
              <a:t> 게임사는 자기 회사 전용 엔진을 가지고 있었다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9225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E55A3-C14F-49F1-B0E3-6FD539141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환경의 변화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765808-373B-4EC5-9A3A-A1E1DBB1D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24048" cy="4854785"/>
          </a:xfrm>
        </p:spPr>
        <p:txBody>
          <a:bodyPr>
            <a:normAutofit/>
          </a:bodyPr>
          <a:lstStyle/>
          <a:p>
            <a:r>
              <a:rPr lang="ko-KR" altLang="en-US" dirty="0"/>
              <a:t>오늘날의 프로그래밍 </a:t>
            </a:r>
            <a:r>
              <a:rPr lang="en-US" altLang="ko-KR" dirty="0"/>
              <a:t>: ‘</a:t>
            </a:r>
            <a:r>
              <a:rPr lang="ko-KR" altLang="en-US" dirty="0"/>
              <a:t>생산성</a:t>
            </a:r>
            <a:r>
              <a:rPr lang="en-US" altLang="ko-KR" dirty="0"/>
              <a:t>’</a:t>
            </a:r>
          </a:p>
          <a:p>
            <a:pPr lvl="1"/>
            <a:r>
              <a:rPr lang="ko-KR" altLang="en-US" dirty="0"/>
              <a:t>고객의 피드백을 라이프사이클을 넘어 개발사이클에 포함시키는 애자일 모델 등이 전면 도입됨 </a:t>
            </a:r>
            <a:r>
              <a:rPr lang="en-US" altLang="ko-KR" dirty="0"/>
              <a:t>– 95%</a:t>
            </a:r>
            <a:r>
              <a:rPr lang="ko-KR" altLang="en-US" dirty="0"/>
              <a:t>의 </a:t>
            </a:r>
            <a:r>
              <a:rPr lang="ko-KR" altLang="en-US" dirty="0" err="1"/>
              <a:t>스타트업이</a:t>
            </a:r>
            <a:r>
              <a:rPr lang="ko-KR" altLang="en-US" dirty="0"/>
              <a:t> 애자일을 사용한다</a:t>
            </a:r>
            <a:endParaRPr lang="en-US" altLang="ko-KR" dirty="0"/>
          </a:p>
          <a:p>
            <a:pPr lvl="1"/>
            <a:r>
              <a:rPr lang="ko-KR" altLang="en-US" dirty="0"/>
              <a:t>실시간</a:t>
            </a:r>
            <a:r>
              <a:rPr lang="en-US" altLang="ko-KR" dirty="0"/>
              <a:t>/</a:t>
            </a:r>
            <a:r>
              <a:rPr lang="ko-KR" altLang="en-US" dirty="0"/>
              <a:t>빠른 작업</a:t>
            </a:r>
            <a:r>
              <a:rPr lang="en-US" altLang="ko-KR" dirty="0"/>
              <a:t>. </a:t>
            </a:r>
            <a:r>
              <a:rPr lang="ko-KR" altLang="en-US" dirty="0"/>
              <a:t>고객의 요구에 즉시 대응가능한 개발체계 필요</a:t>
            </a:r>
            <a:endParaRPr lang="en-US" altLang="ko-KR" dirty="0"/>
          </a:p>
          <a:p>
            <a:pPr lvl="1"/>
            <a:r>
              <a:rPr lang="ko-KR" altLang="en-US" dirty="0"/>
              <a:t>하드웨어 성능의 급격한 증가</a:t>
            </a:r>
            <a:r>
              <a:rPr lang="en-US" altLang="ko-KR" dirty="0"/>
              <a:t>(</a:t>
            </a:r>
            <a:r>
              <a:rPr lang="ko-KR" altLang="en-US" dirty="0"/>
              <a:t>무어의 법칙</a:t>
            </a:r>
            <a:r>
              <a:rPr lang="en-US" altLang="ko-KR" dirty="0"/>
              <a:t>) – </a:t>
            </a:r>
            <a:r>
              <a:rPr lang="ko-KR" altLang="en-US" dirty="0"/>
              <a:t>가용가능한 하드웨어 자원 급상승</a:t>
            </a:r>
            <a:endParaRPr lang="en-US" altLang="ko-KR" dirty="0"/>
          </a:p>
          <a:p>
            <a:pPr lvl="2"/>
            <a:r>
              <a:rPr lang="ko-KR" altLang="en-US" dirty="0"/>
              <a:t>불과 </a:t>
            </a:r>
            <a:r>
              <a:rPr lang="en-US" altLang="ko-KR" dirty="0"/>
              <a:t>2~3</a:t>
            </a:r>
            <a:r>
              <a:rPr lang="ko-KR" altLang="en-US" dirty="0" err="1"/>
              <a:t>년전만</a:t>
            </a:r>
            <a:r>
              <a:rPr lang="ko-KR" altLang="en-US" dirty="0"/>
              <a:t> 해도 인텔의 </a:t>
            </a:r>
            <a:r>
              <a:rPr lang="ko-KR" altLang="en-US" dirty="0" err="1"/>
              <a:t>쿼드코어</a:t>
            </a:r>
            <a:r>
              <a:rPr lang="ko-KR" altLang="en-US" dirty="0"/>
              <a:t> </a:t>
            </a:r>
            <a:r>
              <a:rPr lang="en-US" altLang="ko-KR" dirty="0"/>
              <a:t>CPU</a:t>
            </a:r>
            <a:r>
              <a:rPr lang="ko-KR" altLang="en-US" dirty="0"/>
              <a:t>는 </a:t>
            </a:r>
            <a:r>
              <a:rPr lang="ko-KR" altLang="en-US" dirty="0" err="1"/>
              <a:t>최고급품이었다</a:t>
            </a:r>
            <a:endParaRPr lang="en-US" altLang="ko-KR" dirty="0"/>
          </a:p>
          <a:p>
            <a:pPr lvl="2"/>
            <a:r>
              <a:rPr lang="ko-KR" altLang="en-US" dirty="0"/>
              <a:t>지금은 </a:t>
            </a:r>
            <a:r>
              <a:rPr lang="en-US" altLang="ko-KR" dirty="0"/>
              <a:t>AMD</a:t>
            </a:r>
            <a:r>
              <a:rPr lang="ko-KR" altLang="en-US" dirty="0"/>
              <a:t>사의 </a:t>
            </a:r>
            <a:r>
              <a:rPr lang="ko-KR" altLang="en-US" dirty="0" err="1"/>
              <a:t>라이젠</a:t>
            </a:r>
            <a:r>
              <a:rPr lang="ko-KR" altLang="en-US" dirty="0"/>
              <a:t> </a:t>
            </a:r>
            <a:r>
              <a:rPr lang="en-US" altLang="ko-KR" dirty="0"/>
              <a:t>6~12</a:t>
            </a:r>
            <a:r>
              <a:rPr lang="ko-KR" altLang="en-US" dirty="0"/>
              <a:t>코어는 되어야 비싼 </a:t>
            </a:r>
            <a:r>
              <a:rPr lang="en-US" altLang="ko-KR" dirty="0"/>
              <a:t>CPU </a:t>
            </a:r>
            <a:r>
              <a:rPr lang="ko-KR" altLang="en-US" dirty="0"/>
              <a:t>취급 받는다</a:t>
            </a:r>
            <a:endParaRPr lang="en-US" altLang="ko-KR" dirty="0"/>
          </a:p>
          <a:p>
            <a:pPr lvl="1"/>
            <a:r>
              <a:rPr lang="ko-KR" altLang="en-US" dirty="0"/>
              <a:t>그동안의 경험누적으로 거의 모든 분야의 라이브러리 오픈소스화</a:t>
            </a:r>
            <a:endParaRPr lang="en-US" altLang="ko-KR" dirty="0"/>
          </a:p>
          <a:p>
            <a:pPr lvl="2"/>
            <a:r>
              <a:rPr lang="en-US" altLang="ko-KR" dirty="0"/>
              <a:t>ML</a:t>
            </a:r>
            <a:r>
              <a:rPr lang="ko-KR" altLang="en-US" dirty="0"/>
              <a:t>분야는 오픈소스가 주도하는 수준에까지 이름</a:t>
            </a:r>
            <a:endParaRPr lang="en-US" altLang="ko-KR" dirty="0"/>
          </a:p>
          <a:p>
            <a:pPr lvl="1"/>
            <a:r>
              <a:rPr lang="ko-KR" altLang="en-US" dirty="0"/>
              <a:t>오픈소스의 검증된 성능과 안정성으로 기업들의 인식 변화</a:t>
            </a:r>
            <a:endParaRPr lang="en-US" altLang="ko-KR" dirty="0"/>
          </a:p>
          <a:p>
            <a:pPr lvl="2"/>
            <a:r>
              <a:rPr lang="ko-KR" altLang="en-US" dirty="0"/>
              <a:t>제대로 관리된 오픈소스는 </a:t>
            </a:r>
            <a:r>
              <a:rPr lang="en-US" altLang="ko-KR" dirty="0"/>
              <a:t>‘</a:t>
            </a:r>
            <a:r>
              <a:rPr lang="ko-KR" altLang="en-US" dirty="0"/>
              <a:t>믿을 수 없는 물건</a:t>
            </a:r>
            <a:r>
              <a:rPr lang="en-US" altLang="ko-KR" dirty="0"/>
              <a:t>‘</a:t>
            </a:r>
            <a:r>
              <a:rPr lang="ko-KR" altLang="en-US" dirty="0"/>
              <a:t>이 아닌 </a:t>
            </a:r>
            <a:r>
              <a:rPr lang="en-US" altLang="ko-KR" dirty="0"/>
              <a:t>‘</a:t>
            </a:r>
            <a:r>
              <a:rPr lang="ko-KR" altLang="en-US" dirty="0"/>
              <a:t>수천명에게 </a:t>
            </a:r>
            <a:r>
              <a:rPr lang="ko-KR" altLang="en-US" dirty="0" err="1"/>
              <a:t>검증받은</a:t>
            </a:r>
            <a:r>
              <a:rPr lang="ko-KR" altLang="en-US" dirty="0"/>
              <a:t> 물건</a:t>
            </a:r>
            <a:r>
              <a:rPr lang="en-US" altLang="ko-KR" dirty="0"/>
              <a:t>’</a:t>
            </a:r>
          </a:p>
          <a:p>
            <a:pPr lvl="2"/>
            <a:r>
              <a:rPr lang="ko-KR" altLang="en-US" dirty="0"/>
              <a:t>당장 리눅스 커널도 오픈소스다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9770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2747</Words>
  <Application>Microsoft Office PowerPoint</Application>
  <PresentationFormat>와이드스크린</PresentationFormat>
  <Paragraphs>368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0" baseType="lpstr">
      <vt:lpstr>맑은 고딕</vt:lpstr>
      <vt:lpstr>Arial</vt:lpstr>
      <vt:lpstr>Office 테마</vt:lpstr>
      <vt:lpstr>Practice 1</vt:lpstr>
      <vt:lpstr>텍스트 에디터 vs IDE</vt:lpstr>
      <vt:lpstr>텍스트 에디터 vs IDE</vt:lpstr>
      <vt:lpstr>WHY VSCODE?</vt:lpstr>
      <vt:lpstr>WHY VSCODE?</vt:lpstr>
      <vt:lpstr>개발 환경의 변화</vt:lpstr>
      <vt:lpstr>개발 환경의 변화</vt:lpstr>
      <vt:lpstr>개발 환경의 변화</vt:lpstr>
      <vt:lpstr>개발 환경의 변화</vt:lpstr>
      <vt:lpstr>WHY VSCODE ? – ‘Cross’</vt:lpstr>
      <vt:lpstr>WHY VSCODE ? – ‘Cross’</vt:lpstr>
      <vt:lpstr>One Platform, Code Everything</vt:lpstr>
      <vt:lpstr>One Platform, Code Everything</vt:lpstr>
      <vt:lpstr>WHY VSCODE? – ‘Powerful’</vt:lpstr>
      <vt:lpstr>One Platform, Do Everything</vt:lpstr>
      <vt:lpstr>One Platform, Do Everything</vt:lpstr>
      <vt:lpstr>One Platform, Do Everything</vt:lpstr>
      <vt:lpstr>WHY VSCODE? – ‘Light’</vt:lpstr>
      <vt:lpstr>WHY VSCODE?</vt:lpstr>
      <vt:lpstr>VSCode 설치</vt:lpstr>
      <vt:lpstr>기초 개발환경 세팅</vt:lpstr>
      <vt:lpstr>기초 개발환경 세팅</vt:lpstr>
      <vt:lpstr>기초 개발환경 세팅</vt:lpstr>
      <vt:lpstr>깃허브 저장소 생성</vt:lpstr>
      <vt:lpstr>깃허브 저장소 생성 후 Clone</vt:lpstr>
      <vt:lpstr>저장소 Clone</vt:lpstr>
      <vt:lpstr>파일 생성/수정</vt:lpstr>
      <vt:lpstr>파일 생성/수정</vt:lpstr>
      <vt:lpstr>Stage</vt:lpstr>
      <vt:lpstr>Commit</vt:lpstr>
      <vt:lpstr>Push</vt:lpstr>
      <vt:lpstr>…?</vt:lpstr>
      <vt:lpstr>Pull</vt:lpstr>
      <vt:lpstr>Merge</vt:lpstr>
      <vt:lpstr>Git 참고할만한곳들</vt:lpstr>
      <vt:lpstr>Next</vt:lpstr>
      <vt:lpstr>번외…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 1</dc:title>
  <dc:creator>이재호</dc:creator>
  <cp:lastModifiedBy>이재호</cp:lastModifiedBy>
  <cp:revision>23</cp:revision>
  <dcterms:created xsi:type="dcterms:W3CDTF">2020-12-28T12:13:10Z</dcterms:created>
  <dcterms:modified xsi:type="dcterms:W3CDTF">2020-12-28T16:04:19Z</dcterms:modified>
</cp:coreProperties>
</file>