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  <a:r>
              <a:rPr lang="en-US" baseline="0" dirty="0"/>
              <a:t> &amp; Profit by Region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0.17695071500057116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Sales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725457.82449999999</c:v>
                </c:pt>
                <c:pt idx="1">
                  <c:v>678781.24</c:v>
                </c:pt>
                <c:pt idx="2">
                  <c:v>501239.89079999999</c:v>
                </c:pt>
                <c:pt idx="3">
                  <c:v>391721.90500000003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9-4ED2-AF3D-56D0F26A76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108418.4489</c:v>
                </c:pt>
                <c:pt idx="1">
                  <c:v>91522.78</c:v>
                </c:pt>
                <c:pt idx="2">
                  <c:v>39706.362500000003</c:v>
                </c:pt>
                <c:pt idx="3">
                  <c:v>46749.4303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B9-4ED2-AF3D-56D0F26A76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0268927"/>
        <c:axId val="400292927"/>
      </c:barChart>
      <c:catAx>
        <c:axId val="40026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292927"/>
        <c:crosses val="autoZero"/>
        <c:auto val="1"/>
        <c:lblAlgn val="ctr"/>
        <c:lblOffset val="100"/>
        <c:noMultiLvlLbl val="0"/>
      </c:catAx>
      <c:valAx>
        <c:axId val="400292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26892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Profit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470889586808682"/>
          <c:y val="0.18567648271660259"/>
          <c:w val="0.68028315468678768"/>
          <c:h val="0.662778296743556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CEA-49B6-885F-1F1C0E64B945}"/>
              </c:ext>
            </c:extLst>
          </c:dPt>
          <c:dLbls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percentage"/>
            <c:noEndCap val="1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18451.272799999999</c:v>
                </c:pt>
                <c:pt idx="1">
                  <c:v>122490.8008</c:v>
                </c:pt>
                <c:pt idx="2">
                  <c:v>145454.94810000001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EA-49B6-885F-1F1C0E64B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294847"/>
        <c:axId val="400295807"/>
      </c:barChart>
      <c:catAx>
        <c:axId val="4002948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295807"/>
        <c:crosses val="autoZero"/>
        <c:auto val="1"/>
        <c:lblAlgn val="ctr"/>
        <c:lblOffset val="100"/>
        <c:noMultiLvlLbl val="0"/>
      </c:catAx>
      <c:valAx>
        <c:axId val="40029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294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115E-D017-6E51-F11D-A7CFE16F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61F13-0847-2F93-60B7-690CFC3C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99A-0E33-E373-9591-3ABA058B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4C9D-EEE7-9968-6335-DF678BD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76B4-BF55-E315-9691-89F26608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46F-C78C-99CD-E67B-32B657AB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C029-B5FB-7B3B-7649-AF2834D23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A73C-4B1B-EE19-4FE0-0DA6F102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838E-69C9-B1CF-8E7D-E0088963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1202-8DDC-7E4E-EF88-9C5AD0B0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05DEC-AFAD-6DEA-0A0F-29DB1C66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FC1E2-E9B7-581F-F943-0D057409B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535F-1AD7-5B1D-6D33-933E2839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394B-5453-28DD-D236-7E2F48CF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6C33-CEBB-B389-6082-CE7DC101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2CE6-BFBE-97FF-FBEA-13AA5FB7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17BE-E39C-5203-34DE-A7A605B6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5BF7-5DB0-6D87-1361-BB91E2B7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48E5-3F9A-F19B-DFB5-718B2526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E8F3-292B-5BD7-5DAF-483058A0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87A-6262-99BD-BDCB-959BC133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76D1-799F-42CA-E6AA-8F57863F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614C-EBE6-DA5A-C49A-E3CC52FD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45C8-6A97-0978-458E-A5E021FB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FCCD-EE61-79C0-5436-3F26EE82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F99-44F7-EEDD-6260-BED790A9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491B-E5FA-BA7F-2F17-4F2BC503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490B-829A-BDB5-E4AB-81EA07E7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9BD2-8C99-3E30-B5E6-BAB9BC9C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7882-CD7A-3A5D-2F06-08067FA9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948A-A55D-167B-0277-7F13DCB7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F37-2C00-3648-CDBE-8EC511E0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4862-0F45-2CDD-C1B8-2AE13A5D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2EA5B-DEDF-17B0-E2AB-FFA1779A0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8F99-4852-6DE5-574D-AE8432A0C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5BC55-7AA8-DAD4-4072-72F901CC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35306-C733-F3C5-66E7-558407EE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2227D-D509-B10E-7F2A-E60FB4CB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28A46-5331-6441-C5BA-A4CBB8D3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F17A-196A-D8E0-0874-2CD692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37D5-BF1F-BA3A-ED98-634A6070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5AAC5-C2AD-1CAA-00CB-83683D3A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A5A62-8DC6-4499-5894-58D40CEA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F45B-2CC0-1650-4D6B-A7466125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49175-EC7B-E5F4-F8DF-9CB80FB8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A541-8F47-DB9F-D41C-2CBD6362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9B03-081A-B419-4C03-209002E9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7D20-5B6D-F55D-0911-11C4E016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91C25-ECB3-3D3B-1C3D-7A3D8C16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AD9B-E545-6DB2-FB68-7A8DEC0B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AB50B-8824-9AAA-2939-DD683528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6A28-7A13-2D26-4D9E-EAA8722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C5D-A5DF-8994-CD97-27A5AA82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34E34-6521-DE50-A0EE-D6BE64E25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C9405-7654-78A0-0406-30542047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8A67F-D1C4-D27F-864A-A662F89F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4E06-810D-E59A-4416-65C9BD61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CDE63-C935-E96E-1823-08A1A296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ADA01-F39A-6B1F-E38B-4BCA5B6F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3370-A665-BDCB-D5AB-A79EEAD4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E841-164D-6F5A-E5FF-DCBCC5AA8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9DC6-11B4-492B-9462-9735693AB35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E2EE-618A-3944-9F14-BFEB2A122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121C-02F0-1405-AA08-3CF9A9E8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0D2F-771D-4019-AF1F-798B5E709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57A4AC-0AFC-1FE9-B463-683EFF647FB0}"/>
              </a:ext>
            </a:extLst>
          </p:cNvPr>
          <p:cNvSpPr/>
          <p:nvPr/>
        </p:nvSpPr>
        <p:spPr>
          <a:xfrm>
            <a:off x="0" y="-3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505050"/>
                </a:solidFill>
              </a:defRPr>
            </a:pPr>
            <a:r>
              <a:rPr lang="en-US" dirty="0"/>
              <a:t>`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FE70A-4ECB-54E6-FFAE-5BD1F8BF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10" y="0"/>
            <a:ext cx="9144000" cy="1091821"/>
          </a:xfrm>
        </p:spPr>
        <p:txBody>
          <a:bodyPr>
            <a:noAutofit/>
          </a:bodyPr>
          <a:lstStyle/>
          <a:p>
            <a:pPr algn="l">
              <a:defRPr sz="2800" b="1">
                <a:solidFill>
                  <a:srgbClr val="0066CC"/>
                </a:solidFill>
              </a:defRPr>
            </a:pPr>
            <a:r>
              <a:rPr lang="en-US" sz="3600" b="1" dirty="0">
                <a:solidFill>
                  <a:srgbClr val="00B050"/>
                </a:solidFill>
              </a:rPr>
              <a:t>Which regions and categories drive Superstore performance?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880F-DAB6-2667-76D3-93E685AF6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10" y="1295566"/>
            <a:ext cx="9144000" cy="369461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505050"/>
                </a:solidFill>
              </a:defRPr>
            </a:pPr>
            <a:r>
              <a:rPr lang="en-US" dirty="0">
                <a:solidFill>
                  <a:srgbClr val="00B050"/>
                </a:solidFill>
              </a:rPr>
              <a:t>Which region generates the most revenue and profit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FAA22D-E202-B247-02BD-0AF244E48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527456"/>
              </p:ext>
            </p:extLst>
          </p:nvPr>
        </p:nvGraphicFramePr>
        <p:xfrm>
          <a:off x="1041778" y="1879979"/>
          <a:ext cx="5054222" cy="3098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F522E-ECD4-259C-1192-429704B6C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553830"/>
              </p:ext>
            </p:extLst>
          </p:nvPr>
        </p:nvGraphicFramePr>
        <p:xfrm>
          <a:off x="6423477" y="1879979"/>
          <a:ext cx="4726745" cy="309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135FFD-CDA8-5D88-1EEA-DD312BF2584A}"/>
              </a:ext>
            </a:extLst>
          </p:cNvPr>
          <p:cNvSpPr txBox="1"/>
          <p:nvPr/>
        </p:nvSpPr>
        <p:spPr>
          <a:xfrm>
            <a:off x="1041778" y="5377670"/>
            <a:ext cx="999471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lang="en-US" sz="2000" dirty="0">
                <a:solidFill>
                  <a:srgbClr val="00B0F0"/>
                </a:solidFill>
              </a:rPr>
              <a:t>The West dominates sales and profit, while Technology is the strongest category. Furniture underperforms, suggesting room for margin improvement.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B5061-1DB4-FD11-C67F-EDD4BAB147C7}"/>
              </a:ext>
            </a:extLst>
          </p:cNvPr>
          <p:cNvSpPr txBox="1"/>
          <p:nvPr/>
        </p:nvSpPr>
        <p:spPr>
          <a:xfrm>
            <a:off x="1041778" y="6485204"/>
            <a:ext cx="4304714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lang="en-US" dirty="0"/>
              <a:t>© </a:t>
            </a:r>
            <a:r>
              <a:rPr lang="en-US" dirty="0">
                <a:solidFill>
                  <a:srgbClr val="00B050"/>
                </a:solidFill>
              </a:rPr>
              <a:t>Emmanuel Daraja | Data Analyst Portfolio</a:t>
            </a:r>
          </a:p>
        </p:txBody>
      </p:sp>
    </p:spTree>
    <p:extLst>
      <p:ext uri="{BB962C8B-B14F-4D97-AF65-F5344CB8AC3E}">
        <p14:creationId xmlns:p14="http://schemas.microsoft.com/office/powerpoint/2010/main" val="35068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Which regions and categories drive Superstore performance?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Faith Atenge</dc:creator>
  <cp:lastModifiedBy>Faith Atenge</cp:lastModifiedBy>
  <cp:revision>3</cp:revision>
  <dcterms:created xsi:type="dcterms:W3CDTF">2025-09-16T19:23:47Z</dcterms:created>
  <dcterms:modified xsi:type="dcterms:W3CDTF">2025-09-16T19:44:52Z</dcterms:modified>
</cp:coreProperties>
</file>