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F5171FDE-23E8-4CEF-BEDA-8687662F5B58}" type="datetimeFigureOut">
              <a:rPr lang="es-CO" smtClean="0"/>
              <a:t>25/04/2018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42497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58458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229470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8059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122673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F5171FDE-23E8-4CEF-BEDA-8687662F5B58}" type="datetimeFigureOut">
              <a:rPr lang="es-CO" smtClean="0"/>
              <a:t>25/04/2018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420231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F5171FDE-23E8-4CEF-BEDA-8687662F5B58}" type="datetimeFigureOut">
              <a:rPr lang="es-CO" smtClean="0"/>
              <a:t>25/04/2018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324895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171FDE-23E8-4CEF-BEDA-8687662F5B58}" type="datetimeFigureOut">
              <a:rPr lang="es-CO" smtClean="0"/>
              <a:t>25/04/2018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62971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171FDE-23E8-4CEF-BEDA-8687662F5B58}" type="datetimeFigureOut">
              <a:rPr lang="es-CO" smtClean="0"/>
              <a:t>25/04/2018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92636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171FDE-23E8-4CEF-BEDA-8687662F5B58}" type="datetimeFigureOut">
              <a:rPr lang="es-CO" smtClean="0"/>
              <a:t>25/04/2018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1863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5171FDE-23E8-4CEF-BEDA-8687662F5B58}" type="datetimeFigureOut">
              <a:rPr lang="es-CO" smtClean="0"/>
              <a:t>25/04/2018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243594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537260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5171FDE-23E8-4CEF-BEDA-8687662F5B58}" type="datetimeFigureOut">
              <a:rPr lang="es-CO" smtClean="0"/>
              <a:t>25/04/2018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7168309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5171FDE-23E8-4CEF-BEDA-8687662F5B58}" type="datetimeFigureOut">
              <a:rPr lang="es-CO" smtClean="0"/>
              <a:t>25/04/2018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224088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FDE-23E8-4CEF-BEDA-8687662F5B58}" type="datetimeFigureOut">
              <a:rPr lang="es-CO" smtClean="0"/>
              <a:t>25/04/2018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235521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29866781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5171FDE-23E8-4CEF-BEDA-8687662F5B58}" type="datetimeFigureOut">
              <a:rPr lang="es-CO" smtClean="0"/>
              <a:t>25/04/2018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2BE567-51C6-448D-A9F0-ADEE3746E443}" type="slidenum">
              <a:rPr lang="es-CO" smtClean="0"/>
              <a:t>‹Nº›</a:t>
            </a:fld>
            <a:endParaRPr lang="es-CO"/>
          </a:p>
        </p:txBody>
      </p:sp>
    </p:spTree>
    <p:extLst>
      <p:ext uri="{BB962C8B-B14F-4D97-AF65-F5344CB8AC3E}">
        <p14:creationId xmlns:p14="http://schemas.microsoft.com/office/powerpoint/2010/main" val="385162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5171FDE-23E8-4CEF-BEDA-8687662F5B58}" type="datetimeFigureOut">
              <a:rPr lang="es-CO" smtClean="0"/>
              <a:t>25/04/2018</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BE567-51C6-448D-A9F0-ADEE3746E443}" type="slidenum">
              <a:rPr lang="es-CO" smtClean="0"/>
              <a:t>‹Nº›</a:t>
            </a:fld>
            <a:endParaRPr lang="es-CO"/>
          </a:p>
        </p:txBody>
      </p:sp>
    </p:spTree>
    <p:extLst>
      <p:ext uri="{BB962C8B-B14F-4D97-AF65-F5344CB8AC3E}">
        <p14:creationId xmlns:p14="http://schemas.microsoft.com/office/powerpoint/2010/main" val="28356232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8080/PoliBooking/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0174CD-7398-4D9E-B660-0146EEC7854C}"/>
              </a:ext>
            </a:extLst>
          </p:cNvPr>
          <p:cNvSpPr>
            <a:spLocks noGrp="1"/>
          </p:cNvSpPr>
          <p:nvPr>
            <p:ph type="ctrTitle"/>
          </p:nvPr>
        </p:nvSpPr>
        <p:spPr>
          <a:xfrm>
            <a:off x="1524000" y="2693116"/>
            <a:ext cx="9144000" cy="2387600"/>
          </a:xfrm>
        </p:spPr>
        <p:txBody>
          <a:bodyPr>
            <a:noAutofit/>
          </a:bodyPr>
          <a:lstStyle/>
          <a:p>
            <a:r>
              <a:rPr lang="es-CO" sz="13800" dirty="0">
                <a:latin typeface="After Night" pitchFamily="2" charset="0"/>
              </a:rPr>
              <a:t>PoliBooking</a:t>
            </a:r>
            <a:endParaRPr lang="es-CO" sz="16600" dirty="0">
              <a:latin typeface="After Night" pitchFamily="2" charset="0"/>
            </a:endParaRPr>
          </a:p>
        </p:txBody>
      </p:sp>
      <p:sp>
        <p:nvSpPr>
          <p:cNvPr id="3" name="Subtítulo 2">
            <a:extLst>
              <a:ext uri="{FF2B5EF4-FFF2-40B4-BE49-F238E27FC236}">
                <a16:creationId xmlns:a16="http://schemas.microsoft.com/office/drawing/2014/main" id="{1EB89905-48B1-4B2E-949F-8DE75C82D318}"/>
              </a:ext>
            </a:extLst>
          </p:cNvPr>
          <p:cNvSpPr>
            <a:spLocks noGrp="1"/>
          </p:cNvSpPr>
          <p:nvPr>
            <p:ph type="subTitle" idx="1"/>
          </p:nvPr>
        </p:nvSpPr>
        <p:spPr>
          <a:xfrm>
            <a:off x="2760372" y="4569273"/>
            <a:ext cx="9144000" cy="1655762"/>
          </a:xfrm>
        </p:spPr>
        <p:txBody>
          <a:bodyPr/>
          <a:lstStyle/>
          <a:p>
            <a:r>
              <a:rPr lang="es-CO" dirty="0"/>
              <a:t>Politécnico Grancolombiano </a:t>
            </a:r>
          </a:p>
        </p:txBody>
      </p:sp>
      <p:pic>
        <p:nvPicPr>
          <p:cNvPr id="1028" name="Picture 4" descr="https://www.poli.edu.co/sites/default/files/logos/logo_poli_nuevo_footer-ver2.png">
            <a:extLst>
              <a:ext uri="{FF2B5EF4-FFF2-40B4-BE49-F238E27FC236}">
                <a16:creationId xmlns:a16="http://schemas.microsoft.com/office/drawing/2014/main" id="{E861EF5E-3C7C-4B0B-A333-7C94859B6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372973"/>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8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3BD47-09FB-4CC4-84DD-B1D03DDAD361}"/>
              </a:ext>
            </a:extLst>
          </p:cNvPr>
          <p:cNvSpPr>
            <a:spLocks noGrp="1"/>
          </p:cNvSpPr>
          <p:nvPr>
            <p:ph type="title"/>
          </p:nvPr>
        </p:nvSpPr>
        <p:spPr/>
        <p:txBody>
          <a:bodyPr/>
          <a:lstStyle/>
          <a:p>
            <a:r>
              <a:rPr lang="es-CO" b="1" dirty="0">
                <a:latin typeface="Baskerville Old Face" panose="02020602080505020303" pitchFamily="18" charset="0"/>
              </a:rPr>
              <a:t>¿Qué es PoliBooking?</a:t>
            </a:r>
          </a:p>
        </p:txBody>
      </p:sp>
      <p:sp>
        <p:nvSpPr>
          <p:cNvPr id="3" name="Marcador de contenido 2">
            <a:extLst>
              <a:ext uri="{FF2B5EF4-FFF2-40B4-BE49-F238E27FC236}">
                <a16:creationId xmlns:a16="http://schemas.microsoft.com/office/drawing/2014/main" id="{A99F5A5F-BA82-4067-8F4B-5782AC9D5535}"/>
              </a:ext>
            </a:extLst>
          </p:cNvPr>
          <p:cNvSpPr>
            <a:spLocks noGrp="1"/>
          </p:cNvSpPr>
          <p:nvPr>
            <p:ph idx="1"/>
          </p:nvPr>
        </p:nvSpPr>
        <p:spPr/>
        <p:txBody>
          <a:bodyPr>
            <a:normAutofit fontScale="92500" lnSpcReduction="20000"/>
          </a:bodyPr>
          <a:lstStyle/>
          <a:p>
            <a:pPr algn="just"/>
            <a:r>
              <a:rPr lang="es-MX" sz="3200" dirty="0"/>
              <a:t>El propósito de PoliBooking es brindarle a los usuarios, principalmente estudiantes de la universidad, la facilidad de encontrar los espacios que necesiten en un tiempo real y confiable; por medio de una herramienta de fácil acceso creada por los mismos estudiantes. Esto con el fin de disminuir los a veces ineficientes procesos. Se prestan dos servicios principalmente:</a:t>
            </a:r>
          </a:p>
          <a:p>
            <a:endParaRPr lang="es-MX" dirty="0"/>
          </a:p>
          <a:p>
            <a:pPr lvl="1"/>
            <a:r>
              <a:rPr lang="es-MX" dirty="0"/>
              <a:t>En Biblioteca</a:t>
            </a:r>
          </a:p>
          <a:p>
            <a:pPr lvl="2"/>
            <a:r>
              <a:rPr lang="es-MX" dirty="0"/>
              <a:t>Préstamo de cubículos</a:t>
            </a:r>
          </a:p>
          <a:p>
            <a:pPr lvl="1"/>
            <a:r>
              <a:rPr lang="es-MX" dirty="0"/>
              <a:t>En Gimnasio</a:t>
            </a:r>
          </a:p>
          <a:p>
            <a:pPr lvl="2"/>
            <a:r>
              <a:rPr lang="es-MX" dirty="0"/>
              <a:t>Asignación de Turnos</a:t>
            </a:r>
            <a:endParaRPr lang="es-CO" dirty="0"/>
          </a:p>
        </p:txBody>
      </p:sp>
      <p:pic>
        <p:nvPicPr>
          <p:cNvPr id="2050" name="Picture 2" descr="https://www.poli.edu.co/sites/default/files/logos/logo_poli_nuevo_footer-ver2.png">
            <a:extLst>
              <a:ext uri="{FF2B5EF4-FFF2-40B4-BE49-F238E27FC236}">
                <a16:creationId xmlns:a16="http://schemas.microsoft.com/office/drawing/2014/main" id="{F5385CF8-4011-4C55-BB8A-872D9054A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425" y="365125"/>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38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C451C-9907-423D-B9D5-08F91C61E62C}"/>
              </a:ext>
            </a:extLst>
          </p:cNvPr>
          <p:cNvSpPr>
            <a:spLocks noGrp="1"/>
          </p:cNvSpPr>
          <p:nvPr>
            <p:ph type="title"/>
          </p:nvPr>
        </p:nvSpPr>
        <p:spPr/>
        <p:txBody>
          <a:bodyPr/>
          <a:lstStyle/>
          <a:p>
            <a:r>
              <a:rPr lang="es-CO" b="1" dirty="0">
                <a:latin typeface="Baskerville Old Face" panose="02020602080505020303" pitchFamily="18" charset="0"/>
              </a:rPr>
              <a:t>Alcance</a:t>
            </a:r>
          </a:p>
        </p:txBody>
      </p:sp>
      <p:sp>
        <p:nvSpPr>
          <p:cNvPr id="3" name="Marcador de contenido 2">
            <a:extLst>
              <a:ext uri="{FF2B5EF4-FFF2-40B4-BE49-F238E27FC236}">
                <a16:creationId xmlns:a16="http://schemas.microsoft.com/office/drawing/2014/main" id="{0918C44B-C590-4913-B7EC-D9D472B71DDB}"/>
              </a:ext>
            </a:extLst>
          </p:cNvPr>
          <p:cNvSpPr>
            <a:spLocks noGrp="1"/>
          </p:cNvSpPr>
          <p:nvPr>
            <p:ph idx="1"/>
          </p:nvPr>
        </p:nvSpPr>
        <p:spPr/>
        <p:txBody>
          <a:bodyPr>
            <a:normAutofit/>
          </a:bodyPr>
          <a:lstStyle/>
          <a:p>
            <a:r>
              <a:rPr lang="es-CO" sz="3600" dirty="0"/>
              <a:t>El servicio se prestará para estudiantes y colaboradores del campus Politécnico Gran Colombiano, Sede Bogotá (inicialmente).</a:t>
            </a:r>
          </a:p>
        </p:txBody>
      </p:sp>
      <p:pic>
        <p:nvPicPr>
          <p:cNvPr id="3074" name="Picture 2" descr="https://www.poli.edu.co/sites/default/files/logos/logo_poli_nuevo_footer-ver2.png">
            <a:extLst>
              <a:ext uri="{FF2B5EF4-FFF2-40B4-BE49-F238E27FC236}">
                <a16:creationId xmlns:a16="http://schemas.microsoft.com/office/drawing/2014/main" id="{C549D63C-40D3-4EE7-B4CF-9D0C66394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425" y="365125"/>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0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93EA17-7585-4797-A1C4-937E9ECC17BB}"/>
              </a:ext>
            </a:extLst>
          </p:cNvPr>
          <p:cNvSpPr>
            <a:spLocks noGrp="1"/>
          </p:cNvSpPr>
          <p:nvPr>
            <p:ph type="title"/>
          </p:nvPr>
        </p:nvSpPr>
        <p:spPr/>
        <p:txBody>
          <a:bodyPr/>
          <a:lstStyle/>
          <a:p>
            <a:r>
              <a:rPr lang="es-CO" b="1" dirty="0">
                <a:latin typeface="Baskerville Old Face" panose="02020602080505020303" pitchFamily="18" charset="0"/>
              </a:rPr>
              <a:t>Objetivos</a:t>
            </a:r>
          </a:p>
        </p:txBody>
      </p:sp>
      <p:sp>
        <p:nvSpPr>
          <p:cNvPr id="3" name="Marcador de contenido 2">
            <a:extLst>
              <a:ext uri="{FF2B5EF4-FFF2-40B4-BE49-F238E27FC236}">
                <a16:creationId xmlns:a16="http://schemas.microsoft.com/office/drawing/2014/main" id="{BF9BCAA1-6FED-41E9-9A93-75148969666C}"/>
              </a:ext>
            </a:extLst>
          </p:cNvPr>
          <p:cNvSpPr>
            <a:spLocks noGrp="1"/>
          </p:cNvSpPr>
          <p:nvPr>
            <p:ph idx="1"/>
          </p:nvPr>
        </p:nvSpPr>
        <p:spPr/>
        <p:txBody>
          <a:bodyPr>
            <a:normAutofit/>
          </a:bodyPr>
          <a:lstStyle/>
          <a:p>
            <a:pPr marL="457200" lvl="1" indent="0">
              <a:buNone/>
            </a:pPr>
            <a:endParaRPr lang="es-CO" sz="2000" dirty="0"/>
          </a:p>
          <a:p>
            <a:pPr marL="0" indent="0">
              <a:buNone/>
            </a:pPr>
            <a:r>
              <a:rPr lang="es-MX" sz="2400" dirty="0"/>
              <a:t>•	Agendar los servicios prestados por la biblioteca y bienestar</a:t>
            </a:r>
            <a:r>
              <a:rPr lang="es-MX" sz="2400"/>
              <a:t>. </a:t>
            </a:r>
          </a:p>
          <a:p>
            <a:pPr marL="0" indent="0">
              <a:buNone/>
            </a:pPr>
            <a:r>
              <a:rPr lang="es-MX" sz="2400"/>
              <a:t>•</a:t>
            </a:r>
            <a:r>
              <a:rPr lang="es-MX" sz="2400" dirty="0"/>
              <a:t>	Acceder a la información de cada servicio disponible.</a:t>
            </a:r>
            <a:endParaRPr lang="es-CO" sz="2400" dirty="0"/>
          </a:p>
          <a:p>
            <a:pPr marL="0" indent="0">
              <a:buNone/>
            </a:pPr>
            <a:r>
              <a:rPr lang="es-MX" sz="2400" dirty="0"/>
              <a:t>•	Reducir el uso innecesario de espacios dentro de la universidad.</a:t>
            </a:r>
            <a:endParaRPr lang="es-CO" sz="2400" dirty="0"/>
          </a:p>
          <a:p>
            <a:pPr marL="0" indent="0">
              <a:buNone/>
            </a:pPr>
            <a:r>
              <a:rPr lang="es-MX" sz="2400" dirty="0"/>
              <a:t>•	Agilizar el tiempo de consulta en los diferentes espacios de la universidad.</a:t>
            </a:r>
            <a:endParaRPr lang="es-CO" sz="2400" dirty="0"/>
          </a:p>
          <a:p>
            <a:pPr marL="0" indent="0">
              <a:buNone/>
            </a:pPr>
            <a:r>
              <a:rPr lang="es-MX" sz="2400" dirty="0"/>
              <a:t>•	Evitar los conflictos con otros usuarios por disponibilidad de espacios.</a:t>
            </a:r>
            <a:endParaRPr lang="es-CO" sz="2400" dirty="0"/>
          </a:p>
          <a:p>
            <a:pPr marL="0" indent="0">
              <a:buNone/>
            </a:pPr>
            <a:r>
              <a:rPr lang="es-MX" sz="2400" dirty="0"/>
              <a:t>•	Automatización de procesos académicos.</a:t>
            </a:r>
            <a:endParaRPr lang="es-CO" sz="2400" dirty="0"/>
          </a:p>
          <a:p>
            <a:endParaRPr lang="es-CO" dirty="0"/>
          </a:p>
        </p:txBody>
      </p:sp>
      <p:pic>
        <p:nvPicPr>
          <p:cNvPr id="4098" name="Picture 2" descr="https://www.poli.edu.co/sites/default/files/logos/logo_poli_nuevo_footer-ver2.png">
            <a:extLst>
              <a:ext uri="{FF2B5EF4-FFF2-40B4-BE49-F238E27FC236}">
                <a16:creationId xmlns:a16="http://schemas.microsoft.com/office/drawing/2014/main" id="{F57C3AE8-ACD6-4607-88D9-87DCB5B3A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425" y="365125"/>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0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475CC-D77B-46DC-BEDE-CDA41823DA8A}"/>
              </a:ext>
            </a:extLst>
          </p:cNvPr>
          <p:cNvSpPr>
            <a:spLocks noGrp="1"/>
          </p:cNvSpPr>
          <p:nvPr>
            <p:ph type="title"/>
          </p:nvPr>
        </p:nvSpPr>
        <p:spPr/>
        <p:txBody>
          <a:bodyPr/>
          <a:lstStyle/>
          <a:p>
            <a:r>
              <a:rPr lang="es-CO" b="1" dirty="0">
                <a:latin typeface="Baskerville Old Face" panose="02020602080505020303" pitchFamily="18" charset="0"/>
              </a:rPr>
              <a:t>Visión</a:t>
            </a:r>
          </a:p>
        </p:txBody>
      </p:sp>
      <p:sp>
        <p:nvSpPr>
          <p:cNvPr id="3" name="Marcador de contenido 2">
            <a:extLst>
              <a:ext uri="{FF2B5EF4-FFF2-40B4-BE49-F238E27FC236}">
                <a16:creationId xmlns:a16="http://schemas.microsoft.com/office/drawing/2014/main" id="{1AB0AB84-BEC8-4C36-9085-AED666C9D62B}"/>
              </a:ext>
            </a:extLst>
          </p:cNvPr>
          <p:cNvSpPr>
            <a:spLocks noGrp="1"/>
          </p:cNvSpPr>
          <p:nvPr>
            <p:ph idx="1"/>
          </p:nvPr>
        </p:nvSpPr>
        <p:spPr/>
        <p:txBody>
          <a:bodyPr/>
          <a:lstStyle/>
          <a:p>
            <a:pPr algn="just"/>
            <a:r>
              <a:rPr lang="es-MX" sz="3200" dirty="0"/>
              <a:t>Ser una aplicación utilizada por más del 80% de los estudiantes y colaboradores del Politécnico Grancolombiano, reconocida por su funcionalidad, practicidad, sencillez de uso y amabilidad con los usuarios; además de la efectividad en su propósito.</a:t>
            </a:r>
            <a:endParaRPr lang="es-CO" sz="3200" dirty="0"/>
          </a:p>
          <a:p>
            <a:endParaRPr lang="es-CO" dirty="0"/>
          </a:p>
        </p:txBody>
      </p:sp>
      <p:pic>
        <p:nvPicPr>
          <p:cNvPr id="5122" name="Picture 2" descr="https://www.poli.edu.co/sites/default/files/logos/logo_poli_nuevo_footer-ver2.png">
            <a:extLst>
              <a:ext uri="{FF2B5EF4-FFF2-40B4-BE49-F238E27FC236}">
                <a16:creationId xmlns:a16="http://schemas.microsoft.com/office/drawing/2014/main" id="{851B088E-359E-4811-A3E0-1BFCD0C8A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425" y="365125"/>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57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27672-9CEE-4017-9E97-556F87D95F73}"/>
              </a:ext>
            </a:extLst>
          </p:cNvPr>
          <p:cNvSpPr>
            <a:spLocks noGrp="1"/>
          </p:cNvSpPr>
          <p:nvPr>
            <p:ph type="title"/>
          </p:nvPr>
        </p:nvSpPr>
        <p:spPr/>
        <p:txBody>
          <a:bodyPr/>
          <a:lstStyle/>
          <a:p>
            <a:r>
              <a:rPr lang="es-CO" b="1" dirty="0">
                <a:latin typeface="Baskerville Old Face" panose="02020602080505020303" pitchFamily="18" charset="0"/>
              </a:rPr>
              <a:t>Servicio de Biblioteca</a:t>
            </a:r>
            <a:r>
              <a:rPr lang="es-CO" dirty="0"/>
              <a:t>		</a:t>
            </a:r>
          </a:p>
        </p:txBody>
      </p:sp>
      <p:sp>
        <p:nvSpPr>
          <p:cNvPr id="3" name="Marcador de contenido 2">
            <a:extLst>
              <a:ext uri="{FF2B5EF4-FFF2-40B4-BE49-F238E27FC236}">
                <a16:creationId xmlns:a16="http://schemas.microsoft.com/office/drawing/2014/main" id="{A482910A-C916-4B96-84E7-E7A5D12D9FD5}"/>
              </a:ext>
            </a:extLst>
          </p:cNvPr>
          <p:cNvSpPr>
            <a:spLocks noGrp="1"/>
          </p:cNvSpPr>
          <p:nvPr>
            <p:ph idx="1"/>
          </p:nvPr>
        </p:nvSpPr>
        <p:spPr/>
        <p:txBody>
          <a:bodyPr>
            <a:normAutofit/>
          </a:bodyPr>
          <a:lstStyle/>
          <a:p>
            <a:pPr algn="just"/>
            <a:r>
              <a:rPr lang="es-CO" sz="3200" dirty="0"/>
              <a:t>Se espera que el servicio en la Biblioteca facilite a los estudiantes el acceso a los cubículos de estudio dentro de la misma de manera remota, con las mismas condiciones en las que se prestan presencialmente, en el que cada cubículo tiene un tiempo de préstamo de 2 horas.</a:t>
            </a:r>
          </a:p>
        </p:txBody>
      </p:sp>
      <p:pic>
        <p:nvPicPr>
          <p:cNvPr id="6146" name="Picture 2" descr="https://www.poli.edu.co/sites/default/files/logos/logo_poli_nuevo_footer-ver2.png">
            <a:extLst>
              <a:ext uri="{FF2B5EF4-FFF2-40B4-BE49-F238E27FC236}">
                <a16:creationId xmlns:a16="http://schemas.microsoft.com/office/drawing/2014/main" id="{7910903B-E4C8-450A-AAD9-AB84EC5E7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425" y="365125"/>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84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EB10B-7DEE-44C0-8058-429A0E49D7C0}"/>
              </a:ext>
            </a:extLst>
          </p:cNvPr>
          <p:cNvSpPr>
            <a:spLocks noGrp="1"/>
          </p:cNvSpPr>
          <p:nvPr>
            <p:ph type="title"/>
          </p:nvPr>
        </p:nvSpPr>
        <p:spPr/>
        <p:txBody>
          <a:bodyPr/>
          <a:lstStyle/>
          <a:p>
            <a:r>
              <a:rPr lang="es-CO" b="1" dirty="0">
                <a:latin typeface="Baskerville Old Face" panose="02020602080505020303" pitchFamily="18" charset="0"/>
              </a:rPr>
              <a:t>Servicio de Gimnasio</a:t>
            </a:r>
          </a:p>
        </p:txBody>
      </p:sp>
      <p:sp>
        <p:nvSpPr>
          <p:cNvPr id="3" name="Marcador de contenido 2">
            <a:extLst>
              <a:ext uri="{FF2B5EF4-FFF2-40B4-BE49-F238E27FC236}">
                <a16:creationId xmlns:a16="http://schemas.microsoft.com/office/drawing/2014/main" id="{D5986C6D-C1EA-47FE-AC24-72482AC2F427}"/>
              </a:ext>
            </a:extLst>
          </p:cNvPr>
          <p:cNvSpPr>
            <a:spLocks noGrp="1"/>
          </p:cNvSpPr>
          <p:nvPr>
            <p:ph idx="1"/>
          </p:nvPr>
        </p:nvSpPr>
        <p:spPr/>
        <p:txBody>
          <a:bodyPr/>
          <a:lstStyle/>
          <a:p>
            <a:pPr algn="just"/>
            <a:r>
              <a:rPr lang="es-CO" sz="3200" dirty="0"/>
              <a:t>Se espera que el servicio en el Gimnasio facilite a los estudiantes el acceso a un turno dentro del gimnasio de manera remota, con las mismas condiciones en las que se prestan presencialmente, en el que se tiene un limite de estudiantes y un limite de tiempo establecido de una hora y 30 minutos</a:t>
            </a:r>
            <a:r>
              <a:rPr lang="es-CO" sz="3200" u="sng" dirty="0"/>
              <a:t>.</a:t>
            </a:r>
            <a:endParaRPr lang="es-CO" sz="3200" dirty="0"/>
          </a:p>
          <a:p>
            <a:endParaRPr lang="es-CO" dirty="0"/>
          </a:p>
        </p:txBody>
      </p:sp>
      <p:pic>
        <p:nvPicPr>
          <p:cNvPr id="7170" name="Picture 2" descr="https://www.poli.edu.co/sites/default/files/logos/logo_poli_nuevo_footer-ver2.png">
            <a:extLst>
              <a:ext uri="{FF2B5EF4-FFF2-40B4-BE49-F238E27FC236}">
                <a16:creationId xmlns:a16="http://schemas.microsoft.com/office/drawing/2014/main" id="{5123C324-5379-451F-AAB9-F542F027A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425" y="365125"/>
            <a:ext cx="14287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87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03A34-FA80-4EDB-977E-59B40C49264C}"/>
              </a:ext>
            </a:extLst>
          </p:cNvPr>
          <p:cNvSpPr>
            <a:spLocks noGrp="1"/>
          </p:cNvSpPr>
          <p:nvPr>
            <p:ph type="title"/>
          </p:nvPr>
        </p:nvSpPr>
        <p:spPr/>
        <p:txBody>
          <a:bodyPr/>
          <a:lstStyle/>
          <a:p>
            <a:r>
              <a:rPr lang="es-CO" dirty="0">
                <a:latin typeface="Baskerville Old Face" panose="02020602080505020303" pitchFamily="18" charset="0"/>
              </a:rPr>
              <a:t>Acceso a la web</a:t>
            </a:r>
          </a:p>
        </p:txBody>
      </p:sp>
      <p:sp>
        <p:nvSpPr>
          <p:cNvPr id="3" name="Marcador de contenido 2">
            <a:extLst>
              <a:ext uri="{FF2B5EF4-FFF2-40B4-BE49-F238E27FC236}">
                <a16:creationId xmlns:a16="http://schemas.microsoft.com/office/drawing/2014/main" id="{EB129822-BA9A-4599-99BA-281378E6BB79}"/>
              </a:ext>
            </a:extLst>
          </p:cNvPr>
          <p:cNvSpPr>
            <a:spLocks noGrp="1"/>
          </p:cNvSpPr>
          <p:nvPr>
            <p:ph idx="1"/>
          </p:nvPr>
        </p:nvSpPr>
        <p:spPr/>
        <p:txBody>
          <a:bodyPr/>
          <a:lstStyle/>
          <a:p>
            <a:pPr marL="0" indent="0">
              <a:buNone/>
            </a:pPr>
            <a:endParaRPr lang="es-CO" dirty="0">
              <a:hlinkClick r:id="rId2"/>
            </a:endParaRPr>
          </a:p>
          <a:p>
            <a:r>
              <a:rPr lang="es-CO" dirty="0">
                <a:hlinkClick r:id="rId2"/>
              </a:rPr>
              <a:t>http://localhost:8080/PoliBooking/home</a:t>
            </a:r>
            <a:r>
              <a:rPr lang="es-CO" dirty="0"/>
              <a:t> </a:t>
            </a:r>
          </a:p>
        </p:txBody>
      </p:sp>
    </p:spTree>
    <p:extLst>
      <p:ext uri="{BB962C8B-B14F-4D97-AF65-F5344CB8AC3E}">
        <p14:creationId xmlns:p14="http://schemas.microsoft.com/office/powerpoint/2010/main" val="1964441821"/>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121</TotalTime>
  <Words>274</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After Night</vt:lpstr>
      <vt:lpstr>Arial</vt:lpstr>
      <vt:lpstr>Baskerville Old Face</vt:lpstr>
      <vt:lpstr>Corbel</vt:lpstr>
      <vt:lpstr>Profundidad</vt:lpstr>
      <vt:lpstr>PoliBooking</vt:lpstr>
      <vt:lpstr>¿Qué es PoliBooking?</vt:lpstr>
      <vt:lpstr>Alcance</vt:lpstr>
      <vt:lpstr>Objetivos</vt:lpstr>
      <vt:lpstr>Visión</vt:lpstr>
      <vt:lpstr>Servicio de Biblioteca  </vt:lpstr>
      <vt:lpstr>Servicio de Gimnasio</vt:lpstr>
      <vt:lpstr>Acceso a la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PoliBooking</dc:title>
  <dc:creator>EDWAR ALEJANDRO AREVALO NOCUA</dc:creator>
  <cp:lastModifiedBy>EDWAR ALEJANDRO AREVALO NOCUA</cp:lastModifiedBy>
  <cp:revision>10</cp:revision>
  <dcterms:created xsi:type="dcterms:W3CDTF">2018-04-25T22:18:38Z</dcterms:created>
  <dcterms:modified xsi:type="dcterms:W3CDTF">2018-04-26T00:48:28Z</dcterms:modified>
</cp:coreProperties>
</file>