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5" r:id="rId11"/>
    <p:sldId id="278" r:id="rId12"/>
    <p:sldId id="273" r:id="rId13"/>
    <p:sldId id="282" r:id="rId14"/>
    <p:sldId id="267" r:id="rId15"/>
    <p:sldId id="269" r:id="rId16"/>
    <p:sldId id="270" r:id="rId17"/>
    <p:sldId id="26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1" autoAdjust="0"/>
    <p:restoredTop sz="94671" autoAdjust="0"/>
  </p:normalViewPr>
  <p:slideViewPr>
    <p:cSldViewPr>
      <p:cViewPr varScale="1">
        <p:scale>
          <a:sx n="70" d="100"/>
          <a:sy n="70" d="100"/>
        </p:scale>
        <p:origin x="-3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2E3D7-CBD8-4459-9AA5-BE743C501CD2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3D7E-DDB7-4A84-923F-16EA9AE1E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858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DFECB-1629-4554-8A98-9D9248BA4C82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4AE8-4E56-4C00-A60F-30CBAAB2F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B4AE8-4E56-4C00-A60F-30CBAAB2FC1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Permettre à chacun de s’exprime</a:t>
            </a:r>
            <a:r>
              <a:rPr lang="fr-FR" baseline="0" dirty="0" smtClean="0"/>
              <a:t> librement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B4AE8-4E56-4C00-A60F-30CBAAB2FC1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17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Difficulté et objectifs !!!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B4AE8-4E56-4C00-A60F-30CBAAB2FC1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2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A335F0-B3AF-4561-93E8-301535CA1C75}" type="datetime1">
              <a:rPr lang="fr-FR" smtClean="0"/>
              <a:t>16/05/2016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20F70D-425B-497B-B501-5028E1043306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E93798-9926-440C-B896-0A74C0D30699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70F3F3-F3FA-466D-9066-BB7AF98A46EB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C3086A-A8F0-4C7F-B075-D033E7545C76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54DBC1-0373-4C5C-94D0-EAC9E24439A7}" type="datetime1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0D8083-3EFC-40BC-964D-B3E1717BD59D}" type="datetime1">
              <a:rPr lang="fr-FR" smtClean="0"/>
              <a:t>16/05/2016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77B2E7-32ED-477C-BF8E-2F630E7A5BF3}" type="datetime1">
              <a:rPr lang="fr-FR" smtClean="0"/>
              <a:t>16/05/2016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69E66-C015-4953-9DC4-622962EBCB8D}" type="datetime1">
              <a:rPr lang="fr-FR" smtClean="0"/>
              <a:t>16/05/2016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54F7A6F-5E9E-4648-90CA-F8531005C41A}" type="datetime1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4793A3-C344-48BC-AFD7-279083FA6B9B}" type="datetime1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46FF97-47ED-43D9-822B-25281139E13F}" type="datetime1">
              <a:rPr lang="fr-FR" smtClean="0"/>
              <a:t>16/05/2016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E4D6E0-3179-4FF3-8C93-E4BAB17DD437}" type="slidenum">
              <a:rPr lang="fr-FR" smtClean="0"/>
              <a:t>‹N°›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1089"/>
            <a:ext cx="2523480" cy="12919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Application mobile d'aide au déplacement dans un centre commercial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772400" cy="1199704"/>
          </a:xfrm>
        </p:spPr>
        <p:txBody>
          <a:bodyPr/>
          <a:lstStyle/>
          <a:p>
            <a:r>
              <a:rPr lang="fr-FR" dirty="0" smtClean="0"/>
              <a:t>Projet développement ING2 2016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38" y="116632"/>
            <a:ext cx="2502479" cy="12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71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5525288" y="3677418"/>
            <a:ext cx="3522563" cy="2074002"/>
            <a:chOff x="4499992" y="3460358"/>
            <a:chExt cx="4458667" cy="3086061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9992" y="3645024"/>
              <a:ext cx="4206877" cy="2177060"/>
            </a:xfrm>
            <a:prstGeom prst="rect">
              <a:avLst/>
            </a:prstGeom>
          </p:spPr>
        </p:pic>
        <p:sp>
          <p:nvSpPr>
            <p:cNvPr id="8" name="Flèche droite 7"/>
            <p:cNvSpPr/>
            <p:nvPr/>
          </p:nvSpPr>
          <p:spPr>
            <a:xfrm rot="16200000">
              <a:off x="6522425" y="5719413"/>
              <a:ext cx="450050" cy="28803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638873" y="6088455"/>
              <a:ext cx="2074420" cy="45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rgbClr val="C00000"/>
                  </a:solidFill>
                </a:rPr>
                <a:t>Démarrage</a:t>
              </a:r>
              <a:endParaRPr lang="fr-FR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Flèche droite 10"/>
            <p:cNvSpPr/>
            <p:nvPr/>
          </p:nvSpPr>
          <p:spPr>
            <a:xfrm rot="5400000">
              <a:off x="7581507" y="3942056"/>
              <a:ext cx="450050" cy="288034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662514" y="3460358"/>
              <a:ext cx="1296145" cy="457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smtClean="0">
                  <a:solidFill>
                    <a:srgbClr val="C00000"/>
                  </a:solidFill>
                </a:rPr>
                <a:t>Feedback</a:t>
              </a:r>
              <a:endParaRPr lang="fr-FR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Phase 1 : «Quoi ? »</a:t>
            </a:r>
          </a:p>
          <a:p>
            <a:pPr lvl="1"/>
            <a:r>
              <a:rPr lang="fr-FR" dirty="0"/>
              <a:t>Découper l’itinéraire par étage</a:t>
            </a:r>
          </a:p>
          <a:p>
            <a:pPr lvl="2"/>
            <a:r>
              <a:rPr lang="fr-FR" dirty="0" smtClean="0"/>
              <a:t>Récupérer toutes les </a:t>
            </a:r>
            <a:r>
              <a:rPr lang="fr-FR" dirty="0" err="1" smtClean="0"/>
              <a:t>polylignes</a:t>
            </a:r>
            <a:r>
              <a:rPr lang="fr-FR" dirty="0" smtClean="0"/>
              <a:t> </a:t>
            </a:r>
            <a:r>
              <a:rPr lang="fr-FR" dirty="0" smtClean="0"/>
              <a:t>d’un niveau</a:t>
            </a:r>
          </a:p>
          <a:p>
            <a:pPr lvl="2"/>
            <a:r>
              <a:rPr lang="fr-FR" dirty="0"/>
              <a:t>U</a:t>
            </a:r>
            <a:r>
              <a:rPr lang="fr-FR" dirty="0" smtClean="0"/>
              <a:t>nifier </a:t>
            </a:r>
            <a:r>
              <a:rPr lang="fr-FR" dirty="0"/>
              <a:t>ces </a:t>
            </a:r>
            <a:r>
              <a:rPr lang="fr-FR" dirty="0" err="1"/>
              <a:t>polylignes</a:t>
            </a:r>
            <a:r>
              <a:rPr lang="fr-FR" dirty="0"/>
              <a:t> pour ce niveau </a:t>
            </a:r>
          </a:p>
          <a:p>
            <a:pPr lvl="2"/>
            <a:r>
              <a:rPr lang="fr-FR" dirty="0" smtClean="0"/>
              <a:t>Projeter cette </a:t>
            </a:r>
            <a:r>
              <a:rPr lang="fr-FR" dirty="0" err="1"/>
              <a:t>polyligne</a:t>
            </a:r>
            <a:r>
              <a:rPr lang="fr-FR" dirty="0"/>
              <a:t> dans le système local du </a:t>
            </a:r>
            <a:r>
              <a:rPr lang="fr-FR" dirty="0" smtClean="0"/>
              <a:t>smartphone</a:t>
            </a:r>
          </a:p>
          <a:p>
            <a:pPr lvl="2"/>
            <a:r>
              <a:rPr lang="fr-FR" dirty="0" err="1" smtClean="0"/>
              <a:t>Intersecter</a:t>
            </a:r>
            <a:r>
              <a:rPr lang="fr-FR" dirty="0" smtClean="0"/>
              <a:t> avec l’itinéraire </a:t>
            </a:r>
          </a:p>
          <a:p>
            <a:pPr lvl="2"/>
            <a:endParaRPr lang="fr-FR" dirty="0" smtClean="0"/>
          </a:p>
          <a:p>
            <a:r>
              <a:rPr lang="fr-FR" dirty="0" smtClean="0"/>
              <a:t>Phase 2 : « Comment ? »</a:t>
            </a:r>
          </a:p>
          <a:p>
            <a:pPr lvl="1"/>
            <a:r>
              <a:rPr lang="fr-FR" dirty="0" smtClean="0"/>
              <a:t>Tableau de tâche avec le coût</a:t>
            </a:r>
            <a:br>
              <a:rPr lang="fr-FR" dirty="0" smtClean="0"/>
            </a:br>
            <a:r>
              <a:rPr lang="fr-FR" i="1" dirty="0" smtClean="0"/>
              <a:t>(to do/</a:t>
            </a:r>
            <a:r>
              <a:rPr lang="fr-FR" i="1" dirty="0" err="1" smtClean="0"/>
              <a:t>doing</a:t>
            </a:r>
            <a:r>
              <a:rPr lang="fr-FR" i="1" dirty="0" smtClean="0"/>
              <a:t>/</a:t>
            </a:r>
            <a:r>
              <a:rPr lang="fr-FR" i="1" dirty="0" err="1" smtClean="0"/>
              <a:t>done</a:t>
            </a:r>
            <a:r>
              <a:rPr lang="fr-FR" i="1" dirty="0" smtClean="0"/>
              <a:t>)</a:t>
            </a:r>
            <a:r>
              <a:rPr lang="fr-FR" i="1" dirty="0" smtClean="0"/>
              <a:t> </a:t>
            </a:r>
            <a:endParaRPr lang="fr-FR" i="1" dirty="0" smtClean="0"/>
          </a:p>
          <a:p>
            <a:pPr lvl="1"/>
            <a:r>
              <a:rPr lang="fr-FR" dirty="0" smtClean="0"/>
              <a:t>Développement </a:t>
            </a:r>
            <a:r>
              <a:rPr lang="fr-FR" dirty="0"/>
              <a:t>vertical </a:t>
            </a:r>
            <a:endParaRPr lang="fr-FR" dirty="0" smtClean="0"/>
          </a:p>
          <a:p>
            <a:pPr lvl="1"/>
            <a:r>
              <a:rPr lang="fr-FR" dirty="0" smtClean="0"/>
              <a:t>Choix des tâches</a:t>
            </a:r>
          </a:p>
          <a:p>
            <a:pPr marL="393192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</a:t>
            </a:r>
            <a:r>
              <a:rPr lang="fr-FR" dirty="0" smtClean="0"/>
              <a:t>- Daily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5F4D-3F23-4190-9D88-304A23CD2356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01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Revue de Sprint</a:t>
            </a:r>
          </a:p>
          <a:p>
            <a:pPr lvl="1"/>
            <a:r>
              <a:rPr lang="fr-FR" dirty="0" smtClean="0"/>
              <a:t>Retour donné par le </a:t>
            </a:r>
            <a:r>
              <a:rPr lang="fr-FR" dirty="0" err="1" smtClean="0"/>
              <a:t>ProductOwner</a:t>
            </a:r>
            <a:endParaRPr lang="fr-FR" dirty="0" smtClean="0"/>
          </a:p>
          <a:p>
            <a:pPr marL="393192" lvl="1" indent="0">
              <a:buNone/>
            </a:pPr>
            <a:endParaRPr lang="fr-FR" dirty="0"/>
          </a:p>
          <a:p>
            <a:pPr marL="393192" lvl="1" indent="0">
              <a:buNone/>
            </a:pPr>
            <a:endParaRPr lang="fr-FR" dirty="0" smtClean="0"/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Rétrospective de Sprint</a:t>
            </a:r>
          </a:p>
          <a:p>
            <a:pPr lvl="1"/>
            <a:r>
              <a:rPr lang="fr-FR" dirty="0" smtClean="0"/>
              <a:t>Animé par le </a:t>
            </a:r>
            <a:r>
              <a:rPr lang="fr-FR" dirty="0" err="1" smtClean="0"/>
              <a:t>ScrumMaster</a:t>
            </a:r>
            <a:endParaRPr lang="fr-FR" dirty="0" smtClean="0"/>
          </a:p>
          <a:p>
            <a:pPr lvl="1"/>
            <a:r>
              <a:rPr lang="fr-FR" dirty="0" smtClean="0"/>
              <a:t>Perfectionnement </a:t>
            </a:r>
          </a:p>
          <a:p>
            <a:pPr lvl="1"/>
            <a:r>
              <a:rPr lang="fr-FR" dirty="0" smtClean="0"/>
              <a:t>Souder l’</a:t>
            </a:r>
            <a:r>
              <a:rPr lang="fr-FR" dirty="0"/>
              <a:t>é</a:t>
            </a:r>
            <a:r>
              <a:rPr lang="fr-FR" dirty="0" smtClean="0"/>
              <a:t>quipe </a:t>
            </a:r>
          </a:p>
          <a:p>
            <a:pPr marL="393192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Feedback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493" y="3789040"/>
            <a:ext cx="2438400" cy="1621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9"/>
          <a:stretch/>
        </p:blipFill>
        <p:spPr>
          <a:xfrm>
            <a:off x="6444208" y="1556792"/>
            <a:ext cx="2420685" cy="1800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34EE-BF32-4D6B-896B-C6FBD8216123}" type="datetime1">
              <a:rPr lang="fr-FR" smtClean="0"/>
              <a:t>16/05/2016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40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 prévisionnel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15" y="0"/>
            <a:ext cx="9153015" cy="6858000"/>
          </a:xfrm>
          <a:prstGeom prst="rect">
            <a:avLst/>
          </a:prstGeo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9B8A-867F-4163-A9B0-ED82938E4284}" type="datetime1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8" name="Titre 2"/>
          <p:cNvSpPr txBox="1">
            <a:spLocks/>
          </p:cNvSpPr>
          <p:nvPr/>
        </p:nvSpPr>
        <p:spPr>
          <a:xfrm>
            <a:off x="609600" y="0"/>
            <a:ext cx="8229600" cy="64800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fr-FR" dirty="0" smtClean="0">
                <a:solidFill>
                  <a:srgbClr val="C00000"/>
                </a:solidFill>
              </a:rPr>
              <a:t>GANTT Prévisionnel 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912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0F3F3-F3FA-466D-9066-BB7AF98A46EB}" type="datetime1">
              <a:rPr lang="fr-FR" smtClean="0"/>
              <a:t>16/05/2016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D6E0-3179-4FF3-8C93-E4BAB17DD437}" type="slidenum">
              <a:rPr lang="fr-FR" smtClean="0"/>
              <a:t>13</a:t>
            </a:fld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" t="23106" r="17045" b="16666"/>
          <a:stretch/>
        </p:blipFill>
        <p:spPr bwMode="auto">
          <a:xfrm>
            <a:off x="1043608" y="1412776"/>
            <a:ext cx="7716982" cy="4405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err="1" smtClean="0"/>
              <a:t>Burndown</a:t>
            </a:r>
            <a:r>
              <a:rPr lang="fr-FR" dirty="0" smtClean="0"/>
              <a:t> </a:t>
            </a:r>
            <a:r>
              <a:rPr lang="fr-FR" dirty="0" smtClean="0"/>
              <a:t>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331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/>
          <a:lstStyle/>
          <a:p>
            <a:r>
              <a:rPr lang="fr-FR" dirty="0" smtClean="0"/>
              <a:t>Solution proposée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3C1-9CD6-4BB0-9C87-F81B911C3BDE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00741"/>
            <a:ext cx="2880320" cy="5120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09" y="1340768"/>
            <a:ext cx="2808312" cy="4992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24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technique </a:t>
            </a:r>
          </a:p>
          <a:p>
            <a:pPr lvl="1"/>
            <a:r>
              <a:rPr lang="fr-FR" dirty="0" smtClean="0"/>
              <a:t>Proposition et test d’une application mobile</a:t>
            </a:r>
          </a:p>
          <a:p>
            <a:pPr lvl="1"/>
            <a:r>
              <a:rPr lang="fr-FR" dirty="0" smtClean="0"/>
              <a:t>Utilisation combinée de différentes types de données et logiciels </a:t>
            </a:r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Gestion d’une relation client</a:t>
            </a:r>
          </a:p>
          <a:p>
            <a:pPr lvl="1"/>
            <a:r>
              <a:rPr lang="fr-FR" dirty="0" smtClean="0"/>
              <a:t>Jalons, calendrier, spécifications… </a:t>
            </a:r>
          </a:p>
          <a:p>
            <a:endParaRPr lang="fr-FR" dirty="0" smtClean="0"/>
          </a:p>
          <a:p>
            <a:r>
              <a:rPr lang="fr-FR" dirty="0" smtClean="0"/>
              <a:t>Gestion d’une relation interne</a:t>
            </a:r>
          </a:p>
          <a:p>
            <a:pPr lvl="1"/>
            <a:r>
              <a:rPr lang="fr-FR" dirty="0" smtClean="0"/>
              <a:t>Organisation, prise de </a:t>
            </a:r>
            <a:r>
              <a:rPr lang="fr-FR" dirty="0" smtClean="0"/>
              <a:t>décision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4474-C364-46FF-B765-82E31B029D0F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604448" y="6407944"/>
            <a:ext cx="365760" cy="365125"/>
          </a:xfrm>
        </p:spPr>
        <p:txBody>
          <a:bodyPr/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405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Indoor </a:t>
            </a:r>
            <a:r>
              <a:rPr lang="fr-FR" dirty="0" err="1" smtClean="0"/>
              <a:t>Positioning</a:t>
            </a:r>
            <a:r>
              <a:rPr lang="fr-FR" dirty="0" smtClean="0"/>
              <a:t> System (IPS)</a:t>
            </a:r>
          </a:p>
          <a:p>
            <a:pPr lvl="1"/>
            <a:r>
              <a:rPr lang="fr-FR" dirty="0" smtClean="0"/>
              <a:t>Wifi</a:t>
            </a:r>
          </a:p>
          <a:p>
            <a:pPr lvl="1"/>
            <a:r>
              <a:rPr lang="fr-FR" dirty="0" smtClean="0"/>
              <a:t>Bluetooth (</a:t>
            </a:r>
            <a:r>
              <a:rPr lang="fr-FR" dirty="0" err="1" smtClean="0"/>
              <a:t>Beacons</a:t>
            </a:r>
            <a:r>
              <a:rPr lang="fr-FR" dirty="0" smtClean="0"/>
              <a:t>) </a:t>
            </a:r>
          </a:p>
          <a:p>
            <a:pPr lvl="1"/>
            <a:r>
              <a:rPr lang="fr-FR" dirty="0" err="1" smtClean="0"/>
              <a:t>Geomagnétique</a:t>
            </a:r>
            <a:endParaRPr lang="fr-FR" dirty="0" smtClean="0"/>
          </a:p>
          <a:p>
            <a:pPr marL="393192" lvl="1" indent="0">
              <a:buNone/>
            </a:pPr>
            <a:r>
              <a:rPr lang="fr-FR" dirty="0" smtClean="0"/>
              <a:t> </a:t>
            </a:r>
          </a:p>
          <a:p>
            <a:r>
              <a:rPr lang="fr-FR" dirty="0" smtClean="0"/>
              <a:t>Entreprises</a:t>
            </a:r>
            <a:endParaRPr lang="fr-FR" dirty="0"/>
          </a:p>
          <a:p>
            <a:pPr lvl="1"/>
            <a:r>
              <a:rPr lang="fr-FR" dirty="0" err="1" smtClean="0"/>
              <a:t>Insiteo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Visio Globe 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Indoor atlas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plus loin…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97" y="2996952"/>
            <a:ext cx="4782276" cy="2483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7202-DA4A-41D4-AA96-E71C32A77617}" type="datetime1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802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11560" y="5013176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23C1-A31A-4D60-B31A-B6B271441CFB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76672"/>
            <a:ext cx="5256584" cy="50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08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Définitions du besoin et des objectifs</a:t>
            </a:r>
            <a:endParaRPr lang="fr-FR" dirty="0" smtClean="0"/>
          </a:p>
          <a:p>
            <a:r>
              <a:rPr lang="fr-FR" dirty="0" smtClean="0"/>
              <a:t>Stratégies</a:t>
            </a:r>
          </a:p>
          <a:p>
            <a:pPr lvl="1"/>
            <a:r>
              <a:rPr lang="fr-FR" dirty="0" smtClean="0"/>
              <a:t>Techniques </a:t>
            </a:r>
          </a:p>
          <a:p>
            <a:pPr lvl="1"/>
            <a:r>
              <a:rPr lang="fr-FR" dirty="0" smtClean="0"/>
              <a:t>Organisationnelles</a:t>
            </a:r>
          </a:p>
          <a:p>
            <a:pPr marL="393192" lvl="1" indent="0">
              <a:buNone/>
            </a:pPr>
            <a:endParaRPr lang="fr-FR" dirty="0" smtClean="0"/>
          </a:p>
          <a:p>
            <a:r>
              <a:rPr lang="fr-FR" dirty="0" smtClean="0"/>
              <a:t>Solution apportée</a:t>
            </a:r>
          </a:p>
          <a:p>
            <a:pPr lvl="1"/>
            <a:r>
              <a:rPr lang="fr-FR" dirty="0" smtClean="0"/>
              <a:t>Définition</a:t>
            </a:r>
          </a:p>
          <a:p>
            <a:pPr lvl="1"/>
            <a:r>
              <a:rPr lang="fr-FR" dirty="0" smtClean="0"/>
              <a:t>Objectifs atteints </a:t>
            </a:r>
            <a:r>
              <a:rPr lang="fr-FR" dirty="0" smtClean="0"/>
              <a:t>et difficultés 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DAF2-7B0B-4A19-B748-C4854F09E774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62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4" y="2996952"/>
            <a:ext cx="8229600" cy="3171808"/>
          </a:xfrm>
        </p:spPr>
        <p:txBody>
          <a:bodyPr/>
          <a:lstStyle/>
          <a:p>
            <a:r>
              <a:rPr lang="fr-FR" dirty="0" smtClean="0"/>
              <a:t>Centre commercial situé à Noisy-le-Grand</a:t>
            </a:r>
          </a:p>
          <a:p>
            <a:r>
              <a:rPr lang="fr-FR" dirty="0" smtClean="0"/>
              <a:t>56 000 m²</a:t>
            </a:r>
          </a:p>
          <a:p>
            <a:r>
              <a:rPr lang="fr-FR" dirty="0" smtClean="0"/>
              <a:t>3 niveaux </a:t>
            </a:r>
          </a:p>
          <a:p>
            <a:r>
              <a:rPr lang="fr-FR" dirty="0" smtClean="0"/>
              <a:t>160 commerces</a:t>
            </a:r>
          </a:p>
          <a:p>
            <a:r>
              <a:rPr lang="fr-FR" dirty="0" smtClean="0"/>
              <a:t>12.5 millions de visiteurs par an </a:t>
            </a:r>
          </a:p>
          <a:p>
            <a:r>
              <a:rPr lang="fr-FR" dirty="0" smtClean="0"/>
              <a:t>335 millions d’euros de chiffre d’affaires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Arcades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66" y="1231247"/>
            <a:ext cx="2088232" cy="1571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231247"/>
            <a:ext cx="2485594" cy="1657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D9E5-95C3-4527-90E0-7059F67D97B2}" type="datetime1">
              <a:rPr lang="fr-FR" smtClean="0"/>
              <a:t>16/05/2016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29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4697760"/>
            <a:ext cx="8229600" cy="1226938"/>
          </a:xfrm>
        </p:spPr>
        <p:txBody>
          <a:bodyPr/>
          <a:lstStyle/>
          <a:p>
            <a:r>
              <a:rPr lang="fr-FR" dirty="0" smtClean="0"/>
              <a:t>Graphe géomètres 2</a:t>
            </a:r>
            <a:r>
              <a:rPr lang="fr-FR" baseline="30000" dirty="0" smtClean="0"/>
              <a:t>ème</a:t>
            </a:r>
            <a:r>
              <a:rPr lang="fr-FR" dirty="0" smtClean="0"/>
              <a:t> année </a:t>
            </a:r>
          </a:p>
          <a:p>
            <a:r>
              <a:rPr lang="fr-FR" dirty="0" smtClean="0"/>
              <a:t>Janvier 2016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Situation existante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02" y="1196752"/>
            <a:ext cx="1568087" cy="114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43FF-53E5-40FE-8A5D-4DCFA3FA6FF3}" type="datetime1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412776"/>
            <a:ext cx="3613893" cy="328498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36912"/>
            <a:ext cx="4616870" cy="1592024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5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03656"/>
          </a:xfrm>
        </p:spPr>
        <p:txBody>
          <a:bodyPr/>
          <a:lstStyle/>
          <a:p>
            <a:r>
              <a:rPr lang="fr-FR" dirty="0" smtClean="0"/>
              <a:t>Faciliter le déplacement indoor </a:t>
            </a:r>
          </a:p>
          <a:p>
            <a:pPr lvl="1"/>
            <a:r>
              <a:rPr lang="fr-FR" dirty="0" smtClean="0"/>
              <a:t>Utilisation du GPS impossible</a:t>
            </a:r>
          </a:p>
          <a:p>
            <a:pPr lvl="1"/>
            <a:r>
              <a:rPr lang="fr-FR" dirty="0" smtClean="0"/>
              <a:t>Renseignements fixes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836468"/>
            <a:ext cx="3270983" cy="1681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contenu 1"/>
          <p:cNvSpPr txBox="1">
            <a:spLocks/>
          </p:cNvSpPr>
          <p:nvPr/>
        </p:nvSpPr>
        <p:spPr>
          <a:xfrm>
            <a:off x="467544" y="4725144"/>
            <a:ext cx="8229600" cy="13681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 smtClean="0"/>
              <a:t>Aide à la décision pour l’achat d’article</a:t>
            </a:r>
          </a:p>
          <a:p>
            <a:pPr lvl="1"/>
            <a:r>
              <a:rPr lang="fr-FR" dirty="0" smtClean="0"/>
              <a:t>160 commerces divisés en </a:t>
            </a:r>
            <a:r>
              <a:rPr lang="fr-FR" dirty="0" smtClean="0"/>
              <a:t>12</a:t>
            </a:r>
            <a:r>
              <a:rPr lang="fr-FR" dirty="0" smtClean="0"/>
              <a:t> </a:t>
            </a:r>
            <a:r>
              <a:rPr lang="fr-FR" dirty="0" smtClean="0"/>
              <a:t>catégories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791451"/>
            <a:ext cx="2664296" cy="1771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F1A7-E292-44E4-8618-FBE0AA186CB8}" type="datetime1">
              <a:rPr lang="fr-FR" smtClean="0"/>
              <a:t>16/05/2016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62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Développer une solution mobile d’optimisation du déplacement indoor  </a:t>
            </a:r>
          </a:p>
          <a:p>
            <a:pPr marL="109728" indent="0">
              <a:buNone/>
            </a:pPr>
            <a:endParaRPr lang="fr-FR" dirty="0"/>
          </a:p>
          <a:p>
            <a:r>
              <a:rPr lang="fr-FR" dirty="0" smtClean="0"/>
              <a:t>Difficultés </a:t>
            </a:r>
          </a:p>
          <a:p>
            <a:pPr lvl="1"/>
            <a:r>
              <a:rPr lang="fr-FR" dirty="0" smtClean="0"/>
              <a:t>Multi-niveaux </a:t>
            </a:r>
          </a:p>
          <a:p>
            <a:pPr lvl="1"/>
            <a:r>
              <a:rPr lang="fr-FR" dirty="0" smtClean="0"/>
              <a:t>Restrictions </a:t>
            </a:r>
            <a:endParaRPr lang="fr-FR" dirty="0" smtClean="0"/>
          </a:p>
          <a:p>
            <a:pPr lvl="1"/>
            <a:r>
              <a:rPr lang="fr-FR" dirty="0" smtClean="0"/>
              <a:t>Technologies nouvelles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i="1" dirty="0" smtClean="0"/>
              <a:t>Géolocalisation indoor</a:t>
            </a:r>
            <a:endParaRPr lang="fr-FR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5A97-1989-4545-BF98-CDC16AB199BF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444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33357" y="3275747"/>
            <a:ext cx="8229600" cy="1731648"/>
          </a:xfrm>
        </p:spPr>
        <p:txBody>
          <a:bodyPr>
            <a:normAutofit/>
          </a:bodyPr>
          <a:lstStyle/>
          <a:p>
            <a:r>
              <a:rPr lang="fr-FR" dirty="0" smtClean="0"/>
              <a:t>Choix des outils </a:t>
            </a:r>
          </a:p>
          <a:p>
            <a:pPr lvl="1"/>
            <a:r>
              <a:rPr lang="fr-FR" dirty="0" smtClean="0"/>
              <a:t>Développement Android </a:t>
            </a:r>
          </a:p>
          <a:p>
            <a:pPr lvl="1"/>
            <a:r>
              <a:rPr lang="fr-FR" dirty="0" err="1"/>
              <a:t>ArcGIS</a:t>
            </a:r>
            <a:r>
              <a:rPr lang="fr-FR" dirty="0"/>
              <a:t>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smtClean="0"/>
              <a:t>SDK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Stratégies</a:t>
            </a:r>
            <a:endParaRPr lang="fr-FR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458331" y="1700808"/>
            <a:ext cx="8229600" cy="115212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/>
              <a:t>Choix </a:t>
            </a:r>
            <a:r>
              <a:rPr lang="fr-FR" dirty="0" smtClean="0"/>
              <a:t>du schéma d’organisation de développement </a:t>
            </a:r>
            <a:endParaRPr lang="fr-FR" dirty="0"/>
          </a:p>
          <a:p>
            <a:pPr lvl="1"/>
            <a:r>
              <a:rPr lang="fr-FR" b="1" dirty="0" smtClean="0"/>
              <a:t>Méthode agile</a:t>
            </a: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085184"/>
            <a:ext cx="3024336" cy="1220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085184"/>
            <a:ext cx="967756" cy="115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176391"/>
            <a:ext cx="914402" cy="914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806" y="2291407"/>
            <a:ext cx="1529527" cy="468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477" y="2175131"/>
            <a:ext cx="648072" cy="648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15" y="2238874"/>
            <a:ext cx="780878" cy="52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8880-6429-4F39-A64B-65B9C9E90BEE}" type="datetime1">
              <a:rPr lang="fr-FR" smtClean="0"/>
              <a:t>16/05/2016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183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4558655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Méthode » </a:t>
            </a:r>
            <a:r>
              <a:rPr lang="fr-FR" dirty="0"/>
              <a:t>SCRUM</a:t>
            </a:r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611560" y="3948662"/>
            <a:ext cx="8229600" cy="173164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900" dirty="0"/>
              <a:t>Définition</a:t>
            </a:r>
          </a:p>
          <a:p>
            <a:pPr marL="393192" lvl="1" indent="0">
              <a:buNone/>
            </a:pPr>
            <a:r>
              <a:rPr lang="fr-FR" i="1" dirty="0" smtClean="0"/>
              <a:t>«</a:t>
            </a:r>
            <a:r>
              <a:rPr lang="fr-FR" i="1" dirty="0"/>
              <a:t> cadre de travail permettant de répondre à des problèmes complexes et changeants, tout en livrant de manière productive et créative des produits de la plus grande valeur possible »</a:t>
            </a:r>
          </a:p>
          <a:p>
            <a:pPr lvl="1"/>
            <a:endParaRPr lang="fr-FR" dirty="0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D852E-1952-4A0E-B20E-923B7B007B50}" type="datetime1">
              <a:rPr lang="fr-FR" smtClean="0"/>
              <a:t>16/05/2016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b="2351"/>
          <a:stretch/>
        </p:blipFill>
        <p:spPr>
          <a:xfrm>
            <a:off x="5580112" y="1700808"/>
            <a:ext cx="3332585" cy="2403958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0" y="0"/>
            <a:ext cx="9144000" cy="6858000"/>
            <a:chOff x="0" y="1"/>
            <a:chExt cx="9144000" cy="685800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2" b="2351"/>
            <a:stretch/>
          </p:blipFill>
          <p:spPr>
            <a:xfrm>
              <a:off x="0" y="1"/>
              <a:ext cx="9144000" cy="6858000"/>
            </a:xfrm>
            <a:prstGeom prst="rect">
              <a:avLst/>
            </a:prstGeom>
          </p:spPr>
        </p:pic>
        <p:sp>
          <p:nvSpPr>
            <p:cNvPr id="11" name="Titre 2"/>
            <p:cNvSpPr txBox="1">
              <a:spLocks/>
            </p:cNvSpPr>
            <p:nvPr/>
          </p:nvSpPr>
          <p:spPr>
            <a:xfrm>
              <a:off x="1691680" y="260648"/>
              <a:ext cx="3386336" cy="1143000"/>
            </a:xfrm>
            <a:prstGeom prst="rect">
              <a:avLst/>
            </a:prstGeom>
          </p:spPr>
          <p:txBody>
            <a:bodyPr vert="horz" rtlCol="0" anchor="ctr">
              <a:normAutofit/>
              <a:scene3d>
                <a:camera prst="orthographicFront"/>
                <a:lightRig rig="soft" dir="t"/>
              </a:scene3d>
              <a:sp3d prstMaterial="softEdge">
                <a:bevelT w="25400" h="25400"/>
              </a:sp3d>
            </a:bodyPr>
            <a:lstStyle>
              <a:lvl1pPr algn="l" rtl="0" eaLnBrk="1" latinLnBrk="0" hangingPunct="1">
                <a:spcBef>
                  <a:spcPct val="0"/>
                </a:spcBef>
                <a:buNone/>
                <a:defRPr kumimoji="0" sz="4100" b="1" kern="120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  <a:extLst/>
            </a:lstStyle>
            <a:p>
              <a:r>
                <a:rPr lang="fr-FR" dirty="0" smtClean="0"/>
                <a:t>Architecture</a:t>
              </a:r>
              <a:endParaRPr lang="fr-FR" dirty="0"/>
            </a:p>
          </p:txBody>
        </p:sp>
      </p:grp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104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Description des principaux objectifs </a:t>
            </a:r>
          </a:p>
          <a:p>
            <a:pPr lvl="1"/>
            <a:r>
              <a:rPr lang="fr-FR" dirty="0" smtClean="0"/>
              <a:t>Correction du Graphe</a:t>
            </a:r>
          </a:p>
          <a:p>
            <a:pPr lvl="1"/>
            <a:r>
              <a:rPr lang="fr-FR" dirty="0" smtClean="0"/>
              <a:t>Publication du service</a:t>
            </a:r>
          </a:p>
          <a:p>
            <a:pPr lvl="1"/>
            <a:r>
              <a:rPr lang="fr-FR" dirty="0" smtClean="0"/>
              <a:t>Développement Android</a:t>
            </a:r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/>
              <a:t>Construction collaborative </a:t>
            </a:r>
            <a:r>
              <a:rPr lang="fr-FR" dirty="0" smtClean="0"/>
              <a:t>du </a:t>
            </a:r>
            <a:r>
              <a:rPr lang="fr-FR" i="1" dirty="0" smtClean="0"/>
              <a:t>Product </a:t>
            </a:r>
            <a:r>
              <a:rPr lang="fr-FR" i="1" dirty="0" err="1" smtClean="0"/>
              <a:t>Backlog</a:t>
            </a:r>
            <a:r>
              <a:rPr lang="fr-FR" i="1" dirty="0" smtClean="0"/>
              <a:t> </a:t>
            </a:r>
          </a:p>
          <a:p>
            <a:pPr lvl="1"/>
            <a:r>
              <a:rPr lang="fr-FR" dirty="0" smtClean="0"/>
              <a:t>Découper l’itinéraire par étage</a:t>
            </a:r>
          </a:p>
          <a:p>
            <a:pPr lvl="1"/>
            <a:r>
              <a:rPr lang="fr-FR" dirty="0" smtClean="0"/>
              <a:t>Prise en compte des restrictions </a:t>
            </a:r>
          </a:p>
          <a:p>
            <a:pPr lvl="1"/>
            <a:r>
              <a:rPr lang="fr-FR" dirty="0" smtClean="0"/>
              <a:t>Se </a:t>
            </a:r>
            <a:r>
              <a:rPr lang="fr-FR" dirty="0" err="1" smtClean="0"/>
              <a:t>géolocaliser</a:t>
            </a:r>
            <a:endParaRPr lang="fr-FR" dirty="0" smtClean="0"/>
          </a:p>
          <a:p>
            <a:pPr marL="109728" indent="0">
              <a:buNone/>
            </a:pPr>
            <a:endParaRPr lang="fr-FR" dirty="0" smtClean="0"/>
          </a:p>
          <a:p>
            <a:r>
              <a:rPr lang="fr-FR" dirty="0" smtClean="0"/>
              <a:t>Estimer la complexité/coût des fonctionnalités à développer (</a:t>
            </a:r>
            <a:r>
              <a:rPr lang="fr-FR" i="1" dirty="0" smtClean="0"/>
              <a:t>planning poker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Trier par valeurs </a:t>
            </a:r>
            <a:r>
              <a:rPr lang="fr-FR" dirty="0" smtClean="0"/>
              <a:t>ajoutées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i="1" dirty="0" smtClean="0"/>
              <a:t>(XS, S, M, L, XL, </a:t>
            </a:r>
            <a:r>
              <a:rPr lang="fr-FR" i="1" dirty="0" smtClean="0"/>
              <a:t>XXL)</a:t>
            </a:r>
            <a:endParaRPr lang="fr-FR" i="1" dirty="0" smtClean="0"/>
          </a:p>
          <a:p>
            <a:pPr marL="393192" lvl="1" indent="0">
              <a:buNone/>
            </a:pPr>
            <a:endParaRPr lang="fr-FR" i="1" dirty="0" smtClean="0"/>
          </a:p>
          <a:p>
            <a:pPr lvl="1"/>
            <a:endParaRPr lang="fr-FR" i="1" dirty="0"/>
          </a:p>
          <a:p>
            <a:pPr lvl="1"/>
            <a:endParaRPr lang="fr-FR" i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Vision du produit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64BA-20F1-4638-A38E-92B98572C0B5}" type="datetime1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Projet Développement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 smtClean="0"/>
              <a:t>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77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1753</TotalTime>
  <Words>352</Words>
  <Application>Microsoft Office PowerPoint</Application>
  <PresentationFormat>Affichage à l'écran (4:3)</PresentationFormat>
  <Paragraphs>165</Paragraphs>
  <Slides>17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Rotonde</vt:lpstr>
      <vt:lpstr>Application mobile d'aide au déplacement dans un centre commercial</vt:lpstr>
      <vt:lpstr>Sommaire</vt:lpstr>
      <vt:lpstr>Les Arcades </vt:lpstr>
      <vt:lpstr>Situation existante </vt:lpstr>
      <vt:lpstr>Besoin</vt:lpstr>
      <vt:lpstr>Objectifs</vt:lpstr>
      <vt:lpstr>Stratégies</vt:lpstr>
      <vt:lpstr>« Méthode » SCRUM</vt:lpstr>
      <vt:lpstr>Vision du produit</vt:lpstr>
      <vt:lpstr>Sprint - Daily Scrum</vt:lpstr>
      <vt:lpstr>Feedback</vt:lpstr>
      <vt:lpstr>Gant prévisionnel </vt:lpstr>
      <vt:lpstr>Burndown chart</vt:lpstr>
      <vt:lpstr>Solution proposée</vt:lpstr>
      <vt:lpstr>Conclusion</vt:lpstr>
      <vt:lpstr>Pour aller plus loin… </vt:lpstr>
      <vt:lpstr>Merci de votre attention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cmenut</dc:creator>
  <cp:lastModifiedBy>cmenut</cp:lastModifiedBy>
  <cp:revision>70</cp:revision>
  <dcterms:created xsi:type="dcterms:W3CDTF">2016-05-13T04:19:39Z</dcterms:created>
  <dcterms:modified xsi:type="dcterms:W3CDTF">2016-05-16T19:34:16Z</dcterms:modified>
</cp:coreProperties>
</file>