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1" r:id="rId1"/>
  </p:sldMasterIdLst>
  <p:notesMasterIdLst>
    <p:notesMasterId r:id="rId16"/>
  </p:notesMasterIdLst>
  <p:sldIdLst>
    <p:sldId id="266" r:id="rId2"/>
    <p:sldId id="257" r:id="rId3"/>
    <p:sldId id="264" r:id="rId4"/>
    <p:sldId id="268" r:id="rId5"/>
    <p:sldId id="261" r:id="rId6"/>
    <p:sldId id="262" r:id="rId7"/>
    <p:sldId id="263" r:id="rId8"/>
    <p:sldId id="260" r:id="rId9"/>
    <p:sldId id="271" r:id="rId10"/>
    <p:sldId id="258" r:id="rId11"/>
    <p:sldId id="265" r:id="rId12"/>
    <p:sldId id="25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DE3"/>
    <a:srgbClr val="171B0C"/>
    <a:srgbClr val="161A0C"/>
    <a:srgbClr val="181B0D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9"/>
    <p:restoredTop sz="91429"/>
  </p:normalViewPr>
  <p:slideViewPr>
    <p:cSldViewPr snapToGrid="0" snapToObjects="1">
      <p:cViewPr varScale="1">
        <p:scale>
          <a:sx n="83" d="100"/>
          <a:sy n="83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22129-CAE9-7440-A1E0-8042973CD6B7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04B3-EF64-9047-94A8-330B52744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2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71688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5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7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4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064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8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4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7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920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00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05D94-295F-E146-8906-9745715035D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812925"/>
            <a:ext cx="8361363" cy="2098675"/>
          </a:xfrm>
        </p:spPr>
        <p:txBody>
          <a:bodyPr/>
          <a:lstStyle/>
          <a:p>
            <a:r>
              <a:rPr kumimoji="1" lang="ja-JP" altLang="en-US"/>
              <a:t>　　　　　　　　　　　　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5C3048-31E1-0D46-B64E-73943064CC8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361062" y="5242176"/>
            <a:ext cx="8259762" cy="1085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2in1</a:t>
            </a:r>
          </a:p>
          <a:p>
            <a:pPr marL="0" indent="0" algn="ctr">
              <a:buNone/>
            </a:pPr>
            <a:r>
              <a:rPr kumimoji="1"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K17017</a:t>
            </a:r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__</a:t>
            </a:r>
            <a:r>
              <a:rPr kumimoji="1"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今枝佑樹</a:t>
            </a:r>
            <a:r>
              <a:rPr kumimoji="1"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    K17115__</a:t>
            </a:r>
            <a:r>
              <a:rPr kumimoji="1"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本田</a:t>
            </a:r>
            <a:r>
              <a:rPr kumimoji="1" lang="ja-JP" altLang="en-US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耕</a:t>
            </a:r>
            <a:r>
              <a:rPr lang="ja-JP" altLang="en-US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大</a:t>
            </a:r>
            <a:endParaRPr kumimoji="1" lang="ja-JP" altLang="en-US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75BFDB-E768-4E4F-91D0-380CF88EC9B1}"/>
              </a:ext>
            </a:extLst>
          </p:cNvPr>
          <p:cNvSpPr txBox="1"/>
          <p:nvPr/>
        </p:nvSpPr>
        <p:spPr>
          <a:xfrm>
            <a:off x="3921099" y="2116800"/>
            <a:ext cx="5141087" cy="3108543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kumimoji="1" lang="en-US" altLang="ja-JP" sz="19900" b="1" spc="600" dirty="0">
                <a:ln w="28575" cap="sq">
                  <a:noFill/>
                  <a:prstDash val="solid"/>
                </a:ln>
                <a:solidFill>
                  <a:srgbClr val="F0EDE3"/>
                </a:solidFill>
                <a:effectLst>
                  <a:outerShdw blurRad="50800" dist="50800" dir="20760000" algn="ctr" rotWithShape="0">
                    <a:srgbClr val="000000">
                      <a:alpha val="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Menlo" panose="020B0609030804020204" pitchFamily="49" charset="0"/>
              </a:rPr>
              <a:t>INK</a:t>
            </a:r>
            <a:endParaRPr kumimoji="1" lang="ja-JP" altLang="en-US" sz="8000" b="1" spc="600">
              <a:ln w="28575" cap="sq">
                <a:noFill/>
                <a:prstDash val="solid"/>
              </a:ln>
              <a:solidFill>
                <a:srgbClr val="F0EDE3"/>
              </a:solidFill>
              <a:effectLst>
                <a:outerShdw blurRad="50800" dist="50800" dir="20760000" algn="ctr" rotWithShape="0">
                  <a:srgbClr val="000000">
                    <a:alpha val="0"/>
                  </a:srgb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5F64ED-06E7-AF49-A826-01EEA9F10B83}"/>
              </a:ext>
            </a:extLst>
          </p:cNvPr>
          <p:cNvSpPr/>
          <p:nvPr/>
        </p:nvSpPr>
        <p:spPr>
          <a:xfrm>
            <a:off x="2665287" y="1357925"/>
            <a:ext cx="815850" cy="3339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6D8F43F-EC6F-A24F-B19F-D235ACEE7378}"/>
              </a:ext>
            </a:extLst>
          </p:cNvPr>
          <p:cNvSpPr/>
          <p:nvPr/>
        </p:nvSpPr>
        <p:spPr>
          <a:xfrm>
            <a:off x="2665287" y="4483768"/>
            <a:ext cx="7314091" cy="21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3A10D22-1D01-1745-94F8-BB037EDC8630}"/>
              </a:ext>
            </a:extLst>
          </p:cNvPr>
          <p:cNvSpPr txBox="1"/>
          <p:nvPr/>
        </p:nvSpPr>
        <p:spPr>
          <a:xfrm>
            <a:off x="3920400" y="2116800"/>
            <a:ext cx="5141087" cy="3108543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kumimoji="1" lang="en-US" altLang="ja-JP" sz="19900" b="1" spc="600" dirty="0">
                <a:ln w="22225" cap="sq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50800" dir="20760000" algn="ctr" rotWithShape="0">
                    <a:srgbClr val="000000">
                      <a:alpha val="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Menlo" panose="020B0609030804020204" pitchFamily="49" charset="0"/>
              </a:rPr>
              <a:t>INK</a:t>
            </a:r>
            <a:endParaRPr kumimoji="1" lang="ja-JP" altLang="en-US" sz="8000" b="1" spc="600">
              <a:ln w="22225" cap="sq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50800" dir="20760000" algn="ctr" rotWithShape="0">
                  <a:srgbClr val="000000">
                    <a:alpha val="0"/>
                  </a:srgb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5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283AE210-8C73-C74C-A9FE-5E73A31F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81855" cy="1570512"/>
          </a:xfrm>
        </p:spPr>
        <p:txBody>
          <a:bodyPr/>
          <a:lstStyle/>
          <a:p>
            <a:r>
              <a:rPr kumimoji="1" lang="en-US" altLang="ja-JP" dirty="0"/>
              <a:t>_______</a:t>
            </a:r>
            <a:r>
              <a:rPr kumimoji="1" lang="ja-JP" altLang="en-US"/>
              <a:t>制作物の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BCC327-1D3D-ED47-AF40-1BF841D7F88F}"/>
              </a:ext>
            </a:extLst>
          </p:cNvPr>
          <p:cNvSpPr/>
          <p:nvPr/>
        </p:nvSpPr>
        <p:spPr>
          <a:xfrm>
            <a:off x="5637470" y="6015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400">
                <a:solidFill>
                  <a:srgbClr val="191B0E"/>
                </a:solidFill>
                <a:cs typeface="+mj-cs"/>
              </a:rPr>
              <a:t>実演</a:t>
            </a:r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5E0CE5-F498-9945-8E98-0BA0917CFE30}"/>
              </a:ext>
            </a:extLst>
          </p:cNvPr>
          <p:cNvSpPr txBox="1"/>
          <p:nvPr/>
        </p:nvSpPr>
        <p:spPr>
          <a:xfrm rot="16200000">
            <a:off x="-1922367" y="4481286"/>
            <a:ext cx="4262396" cy="661720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alpha val="45000"/>
                  </a:schemeClr>
                </a:solidFill>
                <a:effectLst>
                  <a:glow>
                    <a:schemeClr val="accent1"/>
                  </a:glow>
                  <a:outerShdw dist="50800" dir="54000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INK</a:t>
            </a:r>
            <a:endParaRPr lang="ja-JP" altLang="en-US" sz="3200">
              <a:solidFill>
                <a:schemeClr val="tx1">
                  <a:alpha val="45000"/>
                </a:schemeClr>
              </a:solidFill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18E258-D9EC-5B46-BAC7-313C2DDE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8077" t="18243" r="2041" b="2963"/>
          <a:stretch/>
        </p:blipFill>
        <p:spPr>
          <a:xfrm rot="5400000">
            <a:off x="2186506" y="913452"/>
            <a:ext cx="2890207" cy="4504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B07A7A9-109E-5B4A-B3B2-6C9E8EA6F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b="58346"/>
          <a:stretch/>
        </p:blipFill>
        <p:spPr>
          <a:xfrm>
            <a:off x="1379474" y="4812147"/>
            <a:ext cx="5006001" cy="158147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8CA114B-F064-984A-826F-07D36F6BA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l="27250" t="22786"/>
          <a:stretch/>
        </p:blipFill>
        <p:spPr>
          <a:xfrm>
            <a:off x="6723529" y="3464067"/>
            <a:ext cx="5044296" cy="3011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C6047F8-48FA-0C41-BE63-F6C2D8BF9A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0000"/>
          </a:blip>
          <a:srcRect b="67100"/>
          <a:stretch/>
        </p:blipFill>
        <p:spPr>
          <a:xfrm>
            <a:off x="5992415" y="1580437"/>
            <a:ext cx="5952367" cy="1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283AE210-8C73-C74C-A9FE-5E73A31F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81855" cy="1570512"/>
          </a:xfrm>
        </p:spPr>
        <p:txBody>
          <a:bodyPr/>
          <a:lstStyle/>
          <a:p>
            <a:r>
              <a:rPr kumimoji="1" lang="en-US" altLang="ja-JP" dirty="0"/>
              <a:t>_______</a:t>
            </a:r>
            <a:r>
              <a:rPr kumimoji="1" lang="ja-JP" altLang="en-US"/>
              <a:t>このプロジェクトの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780E8CF-1F14-A04D-AF29-986BD3932C38}"/>
              </a:ext>
            </a:extLst>
          </p:cNvPr>
          <p:cNvSpPr txBox="1"/>
          <p:nvPr/>
        </p:nvSpPr>
        <p:spPr>
          <a:xfrm>
            <a:off x="1579845" y="516346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目標達成度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BCC327-1D3D-ED47-AF40-1BF841D7F88F}"/>
              </a:ext>
            </a:extLst>
          </p:cNvPr>
          <p:cNvSpPr/>
          <p:nvPr/>
        </p:nvSpPr>
        <p:spPr>
          <a:xfrm>
            <a:off x="8368241" y="63796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400">
                <a:solidFill>
                  <a:srgbClr val="191B0E"/>
                </a:solidFill>
                <a:cs typeface="+mj-cs"/>
              </a:rPr>
              <a:t>達成度</a:t>
            </a:r>
            <a:endParaRPr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CE3D685F-BAF5-3446-8835-FC548E7C5848}"/>
              </a:ext>
            </a:extLst>
          </p:cNvPr>
          <p:cNvSpPr/>
          <p:nvPr/>
        </p:nvSpPr>
        <p:spPr>
          <a:xfrm>
            <a:off x="2837437" y="5892505"/>
            <a:ext cx="6333068" cy="3386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F80867-1FC3-7A49-8081-C9FAC3FE0092}"/>
              </a:ext>
            </a:extLst>
          </p:cNvPr>
          <p:cNvSpPr txBox="1"/>
          <p:nvPr/>
        </p:nvSpPr>
        <p:spPr>
          <a:xfrm>
            <a:off x="2749396" y="63148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r>
              <a:rPr kumimoji="1" lang="ja-JP" altLang="en-US"/>
              <a:t>％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8E6913-852F-5848-BD63-48B4A5612945}"/>
              </a:ext>
            </a:extLst>
          </p:cNvPr>
          <p:cNvSpPr txBox="1"/>
          <p:nvPr/>
        </p:nvSpPr>
        <p:spPr>
          <a:xfrm>
            <a:off x="5687331" y="63148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/>
              <a:t>％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104DC17-2F9E-324B-9AA5-15A536874600}"/>
              </a:ext>
            </a:extLst>
          </p:cNvPr>
          <p:cNvSpPr txBox="1"/>
          <p:nvPr/>
        </p:nvSpPr>
        <p:spPr>
          <a:xfrm>
            <a:off x="8697322" y="631543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100</a:t>
            </a:r>
            <a:r>
              <a:rPr kumimoji="1" lang="ja-JP" altLang="en-US"/>
              <a:t>％</a:t>
            </a:r>
          </a:p>
        </p:txBody>
      </p:sp>
      <p:sp>
        <p:nvSpPr>
          <p:cNvPr id="4" name="片側の 2 つの角を丸めた四角形 3">
            <a:extLst>
              <a:ext uri="{FF2B5EF4-FFF2-40B4-BE49-F238E27FC236}">
                <a16:creationId xmlns:a16="http://schemas.microsoft.com/office/drawing/2014/main" id="{2CFFCD3C-EABF-7643-98B5-0BBE3A9C557F}"/>
              </a:ext>
            </a:extLst>
          </p:cNvPr>
          <p:cNvSpPr/>
          <p:nvPr/>
        </p:nvSpPr>
        <p:spPr>
          <a:xfrm rot="16200000">
            <a:off x="5864861" y="2932738"/>
            <a:ext cx="273845" cy="6267421"/>
          </a:xfrm>
          <a:prstGeom prst="round2SameRect">
            <a:avLst>
              <a:gd name="adj1" fmla="val 7792"/>
              <a:gd name="adj2" fmla="val 914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11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5E0CE5-F498-9945-8E98-0BA0917CFE30}"/>
              </a:ext>
            </a:extLst>
          </p:cNvPr>
          <p:cNvSpPr txBox="1"/>
          <p:nvPr/>
        </p:nvSpPr>
        <p:spPr>
          <a:xfrm rot="16200000">
            <a:off x="-1919174" y="4467590"/>
            <a:ext cx="4262396" cy="661720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alpha val="45000"/>
                  </a:schemeClr>
                </a:solidFill>
                <a:effectLst>
                  <a:glow>
                    <a:schemeClr val="accent1"/>
                  </a:glow>
                  <a:outerShdw dist="50800" dir="54000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INK</a:t>
            </a:r>
            <a:endParaRPr lang="ja-JP" altLang="en-US" sz="3200">
              <a:solidFill>
                <a:schemeClr val="tx1">
                  <a:alpha val="45000"/>
                </a:schemeClr>
              </a:solidFill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AC9CC2-3BED-644D-94B5-7D0E80107FB8}"/>
              </a:ext>
            </a:extLst>
          </p:cNvPr>
          <p:cNvSpPr txBox="1"/>
          <p:nvPr/>
        </p:nvSpPr>
        <p:spPr>
          <a:xfrm>
            <a:off x="1579845" y="167453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/>
              <a:t>予定されていたタスク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D506DC-D3EE-3647-B0FE-8E821DF351A7}"/>
              </a:ext>
            </a:extLst>
          </p:cNvPr>
          <p:cNvSpPr txBox="1"/>
          <p:nvPr/>
        </p:nvSpPr>
        <p:spPr>
          <a:xfrm>
            <a:off x="2309345" y="2256312"/>
            <a:ext cx="7888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必要となる材料調達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回路組み立てと</a:t>
            </a:r>
            <a:r>
              <a:rPr kumimoji="1" lang="en-US" altLang="ja-JP" sz="2400" dirty="0"/>
              <a:t>Raspberry Pi</a:t>
            </a:r>
            <a:r>
              <a:rPr kumimoji="1" lang="ja-JP" altLang="en-US" sz="2400"/>
              <a:t>のセットアップ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エレコンに赤外線の学習をさせる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エレコンに学習した赤外線データを発信させる</a:t>
            </a:r>
            <a:endParaRPr kumimoji="1" lang="en-US" altLang="ja-JP" sz="10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入力を判別する仕組みの構築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入力とそれに対応する出力との紐付け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常時監視といった細かな機能の実装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BEB3D1-8B25-C74C-B8B2-4D9488CFF1C0}"/>
              </a:ext>
            </a:extLst>
          </p:cNvPr>
          <p:cNvCxnSpPr>
            <a:cxnSpLocks/>
          </p:cNvCxnSpPr>
          <p:nvPr/>
        </p:nvCxnSpPr>
        <p:spPr>
          <a:xfrm flipV="1">
            <a:off x="2309345" y="7369400"/>
            <a:ext cx="7675903" cy="29926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ドーナツ 13">
            <a:extLst>
              <a:ext uri="{FF2B5EF4-FFF2-40B4-BE49-F238E27FC236}">
                <a16:creationId xmlns:a16="http://schemas.microsoft.com/office/drawing/2014/main" id="{EB1C7AE9-41A0-CC42-9FBE-8973C8624590}"/>
              </a:ext>
            </a:extLst>
          </p:cNvPr>
          <p:cNvSpPr/>
          <p:nvPr/>
        </p:nvSpPr>
        <p:spPr>
          <a:xfrm>
            <a:off x="2008071" y="2302932"/>
            <a:ext cx="301274" cy="317700"/>
          </a:xfrm>
          <a:prstGeom prst="donut">
            <a:avLst>
              <a:gd name="adj" fmla="val 70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ドーナツ 28">
            <a:extLst>
              <a:ext uri="{FF2B5EF4-FFF2-40B4-BE49-F238E27FC236}">
                <a16:creationId xmlns:a16="http://schemas.microsoft.com/office/drawing/2014/main" id="{1C9D2368-3D96-2342-9B55-8548BD6C66FE}"/>
              </a:ext>
            </a:extLst>
          </p:cNvPr>
          <p:cNvSpPr/>
          <p:nvPr/>
        </p:nvSpPr>
        <p:spPr>
          <a:xfrm>
            <a:off x="2008071" y="2667252"/>
            <a:ext cx="301274" cy="317700"/>
          </a:xfrm>
          <a:prstGeom prst="donut">
            <a:avLst>
              <a:gd name="adj" fmla="val 70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ドーナツ 29">
            <a:extLst>
              <a:ext uri="{FF2B5EF4-FFF2-40B4-BE49-F238E27FC236}">
                <a16:creationId xmlns:a16="http://schemas.microsoft.com/office/drawing/2014/main" id="{44E851F8-C0D5-7644-8B01-4F6E9CB316D2}"/>
              </a:ext>
            </a:extLst>
          </p:cNvPr>
          <p:cNvSpPr/>
          <p:nvPr/>
        </p:nvSpPr>
        <p:spPr>
          <a:xfrm>
            <a:off x="2008071" y="3027869"/>
            <a:ext cx="301274" cy="317700"/>
          </a:xfrm>
          <a:prstGeom prst="donut">
            <a:avLst>
              <a:gd name="adj" fmla="val 70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ドーナツ 31">
            <a:extLst>
              <a:ext uri="{FF2B5EF4-FFF2-40B4-BE49-F238E27FC236}">
                <a16:creationId xmlns:a16="http://schemas.microsoft.com/office/drawing/2014/main" id="{DFD6489A-795B-5047-BC36-F7E297483C38}"/>
              </a:ext>
            </a:extLst>
          </p:cNvPr>
          <p:cNvSpPr/>
          <p:nvPr/>
        </p:nvSpPr>
        <p:spPr>
          <a:xfrm>
            <a:off x="2008071" y="3393675"/>
            <a:ext cx="301274" cy="317700"/>
          </a:xfrm>
          <a:prstGeom prst="donut">
            <a:avLst>
              <a:gd name="adj" fmla="val 70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ドーナツ 24">
            <a:extLst>
              <a:ext uri="{FF2B5EF4-FFF2-40B4-BE49-F238E27FC236}">
                <a16:creationId xmlns:a16="http://schemas.microsoft.com/office/drawing/2014/main" id="{5C69A43D-9388-FB4A-9F9B-C69E2513DB30}"/>
              </a:ext>
            </a:extLst>
          </p:cNvPr>
          <p:cNvSpPr/>
          <p:nvPr/>
        </p:nvSpPr>
        <p:spPr>
          <a:xfrm>
            <a:off x="2008071" y="3740894"/>
            <a:ext cx="301274" cy="317700"/>
          </a:xfrm>
          <a:prstGeom prst="donut">
            <a:avLst>
              <a:gd name="adj" fmla="val 70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ドーナツ 25">
            <a:extLst>
              <a:ext uri="{FF2B5EF4-FFF2-40B4-BE49-F238E27FC236}">
                <a16:creationId xmlns:a16="http://schemas.microsoft.com/office/drawing/2014/main" id="{A32004BA-9C72-F043-BBF6-85752D81C1C4}"/>
              </a:ext>
            </a:extLst>
          </p:cNvPr>
          <p:cNvSpPr/>
          <p:nvPr/>
        </p:nvSpPr>
        <p:spPr>
          <a:xfrm>
            <a:off x="2008071" y="4467724"/>
            <a:ext cx="301274" cy="317700"/>
          </a:xfrm>
          <a:prstGeom prst="donut">
            <a:avLst>
              <a:gd name="adj" fmla="val 70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ドーナツ 26">
            <a:extLst>
              <a:ext uri="{FF2B5EF4-FFF2-40B4-BE49-F238E27FC236}">
                <a16:creationId xmlns:a16="http://schemas.microsoft.com/office/drawing/2014/main" id="{1AA9E26D-AC5B-774E-8F00-3120D4B57FB3}"/>
              </a:ext>
            </a:extLst>
          </p:cNvPr>
          <p:cNvSpPr/>
          <p:nvPr/>
        </p:nvSpPr>
        <p:spPr>
          <a:xfrm>
            <a:off x="2008071" y="4104309"/>
            <a:ext cx="301274" cy="317700"/>
          </a:xfrm>
          <a:prstGeom prst="donut">
            <a:avLst>
              <a:gd name="adj" fmla="val 70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片側の 2 つの角を丸めた四角形 20">
            <a:extLst>
              <a:ext uri="{FF2B5EF4-FFF2-40B4-BE49-F238E27FC236}">
                <a16:creationId xmlns:a16="http://schemas.microsoft.com/office/drawing/2014/main" id="{14A8B665-858A-994A-A271-51D5082550E8}"/>
              </a:ext>
            </a:extLst>
          </p:cNvPr>
          <p:cNvSpPr/>
          <p:nvPr/>
        </p:nvSpPr>
        <p:spPr>
          <a:xfrm rot="16200000">
            <a:off x="9414637" y="5553960"/>
            <a:ext cx="273845" cy="1024973"/>
          </a:xfrm>
          <a:prstGeom prst="round2SameRect">
            <a:avLst>
              <a:gd name="adj1" fmla="val 7792"/>
              <a:gd name="adj2" fmla="val 914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11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2823F6-2C8D-9D45-B0FB-2F35645B05E1}"/>
              </a:ext>
            </a:extLst>
          </p:cNvPr>
          <p:cNvSpPr txBox="1"/>
          <p:nvPr/>
        </p:nvSpPr>
        <p:spPr>
          <a:xfrm>
            <a:off x="9306959" y="6221762"/>
            <a:ext cx="2076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FF000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110</a:t>
            </a:r>
            <a:r>
              <a:rPr kumimoji="1" lang="ja-JP" altLang="en-US" sz="4000" b="1">
                <a:solidFill>
                  <a:srgbClr val="FF000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394462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0" grpId="1"/>
      <p:bldP spid="20" grpId="2"/>
      <p:bldP spid="4" grpId="0" animBg="1"/>
      <p:bldP spid="21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9AAEDB1-820F-FB40-83CC-F888BF4D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81855" cy="1570512"/>
          </a:xfrm>
        </p:spPr>
        <p:txBody>
          <a:bodyPr/>
          <a:lstStyle/>
          <a:p>
            <a:r>
              <a:rPr kumimoji="1" lang="en-US" altLang="ja-JP" dirty="0"/>
              <a:t>_______</a:t>
            </a:r>
            <a:r>
              <a:rPr kumimoji="1" lang="ja-JP" altLang="en-US"/>
              <a:t>これからの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A9A274-900C-B44E-93CD-713E6EEF2DC9}"/>
              </a:ext>
            </a:extLst>
          </p:cNvPr>
          <p:cNvSpPr txBox="1"/>
          <p:nvPr/>
        </p:nvSpPr>
        <p:spPr>
          <a:xfrm>
            <a:off x="1525773" y="1841728"/>
            <a:ext cx="692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n"/>
            </a:pPr>
            <a:r>
              <a:rPr kumimoji="1" lang="ja-JP" altLang="en-US" sz="2800"/>
              <a:t>学習モードの実装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CC5931-15D5-174E-8947-B9A8AD5E9E8A}"/>
              </a:ext>
            </a:extLst>
          </p:cNvPr>
          <p:cNvSpPr txBox="1"/>
          <p:nvPr/>
        </p:nvSpPr>
        <p:spPr>
          <a:xfrm>
            <a:off x="2141723" y="2421127"/>
            <a:ext cx="1167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--&gt;</a:t>
            </a:r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 動的な入力</a:t>
            </a:r>
            <a:r>
              <a:rPr kumimoji="1" lang="en-US" altLang="ja-JP" sz="2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-</a:t>
            </a:r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出力の対応付けができるようになる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A86952D-A588-8644-853A-F376B4008AD5}"/>
              </a:ext>
            </a:extLst>
          </p:cNvPr>
          <p:cNvSpPr txBox="1"/>
          <p:nvPr/>
        </p:nvSpPr>
        <p:spPr>
          <a:xfrm>
            <a:off x="1525773" y="3174561"/>
            <a:ext cx="9602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-US" altLang="ja-JP" sz="2800" dirty="0"/>
              <a:t> GUI</a:t>
            </a:r>
            <a:r>
              <a:rPr kumimoji="1" lang="ja-JP" altLang="en-US" sz="2800"/>
              <a:t>アプリケーションの作成</a:t>
            </a:r>
            <a:br>
              <a:rPr kumimoji="1" lang="en-US" altLang="ja-JP" sz="2800" dirty="0"/>
            </a:br>
            <a:endParaRPr kumimoji="1" lang="ja-JP" altLang="en-US" sz="28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0D3851-A8F6-B946-96E1-08A6BC46A7B4}"/>
              </a:ext>
            </a:extLst>
          </p:cNvPr>
          <p:cNvSpPr/>
          <p:nvPr/>
        </p:nvSpPr>
        <p:spPr>
          <a:xfrm>
            <a:off x="6157147" y="582568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400">
                <a:solidFill>
                  <a:srgbClr val="191B0E"/>
                </a:solidFill>
                <a:cs typeface="+mj-cs"/>
              </a:rPr>
              <a:t>発展案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3A0F9D-0277-784D-9AB6-90F854499BEE}"/>
              </a:ext>
            </a:extLst>
          </p:cNvPr>
          <p:cNvSpPr txBox="1"/>
          <p:nvPr/>
        </p:nvSpPr>
        <p:spPr>
          <a:xfrm rot="16200000">
            <a:off x="-1922367" y="4481286"/>
            <a:ext cx="4262396" cy="661720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alpha val="45000"/>
                  </a:schemeClr>
                </a:solidFill>
                <a:effectLst>
                  <a:glow>
                    <a:schemeClr val="accent1"/>
                  </a:glow>
                  <a:outerShdw dist="50800" dir="54000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INK</a:t>
            </a:r>
            <a:endParaRPr lang="ja-JP" altLang="en-US" sz="3200">
              <a:solidFill>
                <a:schemeClr val="tx1">
                  <a:alpha val="45000"/>
                </a:schemeClr>
              </a:solidFill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49EDBE-0426-1141-89CB-9188576A1E77}"/>
              </a:ext>
            </a:extLst>
          </p:cNvPr>
          <p:cNvSpPr txBox="1"/>
          <p:nvPr/>
        </p:nvSpPr>
        <p:spPr>
          <a:xfrm>
            <a:off x="2198934" y="3692405"/>
            <a:ext cx="1167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--&gt; </a:t>
            </a:r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ユーザに対して視覚的なレスポンスができる</a:t>
            </a:r>
            <a:endParaRPr kumimoji="1" lang="en-US" altLang="ja-JP" sz="2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kumimoji="1" lang="en-US" altLang="ja-JP" sz="2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--&gt; </a:t>
            </a:r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アプリケーションからでも家電の操作ができるようになる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A4AC0A-72DD-0E48-8CAD-D165865BB5C1}"/>
              </a:ext>
            </a:extLst>
          </p:cNvPr>
          <p:cNvSpPr txBox="1"/>
          <p:nvPr/>
        </p:nvSpPr>
        <p:spPr>
          <a:xfrm>
            <a:off x="1525773" y="4932029"/>
            <a:ext cx="9602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-US" altLang="ja-JP" sz="2800" dirty="0"/>
              <a:t> </a:t>
            </a:r>
            <a:r>
              <a:rPr kumimoji="1" lang="ja-JP" altLang="en-US" sz="2800"/>
              <a:t>長押しの判定</a:t>
            </a:r>
            <a:br>
              <a:rPr kumimoji="1" lang="en-US" altLang="ja-JP" sz="2800" dirty="0"/>
            </a:br>
            <a:endParaRPr kumimoji="1" lang="ja-JP" altLang="en-US" sz="28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BB97CB-45C3-8942-9436-6588298053A7}"/>
              </a:ext>
            </a:extLst>
          </p:cNvPr>
          <p:cNvSpPr txBox="1"/>
          <p:nvPr/>
        </p:nvSpPr>
        <p:spPr>
          <a:xfrm>
            <a:off x="2141723" y="5431167"/>
            <a:ext cx="1167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--&gt; VOL UP</a:t>
            </a:r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を長押しといった動作ができるようになる</a:t>
            </a:r>
            <a:endParaRPr kumimoji="1" lang="en-US" altLang="ja-JP" sz="2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38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B10D4E2-D5AB-E343-AB48-3EEC6227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81855" cy="1570512"/>
          </a:xfrm>
        </p:spPr>
        <p:txBody>
          <a:bodyPr/>
          <a:lstStyle/>
          <a:p>
            <a:r>
              <a:rPr kumimoji="1" lang="en-US" altLang="ja-JP" dirty="0"/>
              <a:t>_______</a:t>
            </a:r>
            <a:r>
              <a:rPr lang="ja-JP" altLang="en-US"/>
              <a:t>反省点＆評価点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6045C9-ACE0-2942-BD75-4D016F0C990A}"/>
              </a:ext>
            </a:extLst>
          </p:cNvPr>
          <p:cNvSpPr txBox="1"/>
          <p:nvPr/>
        </p:nvSpPr>
        <p:spPr>
          <a:xfrm>
            <a:off x="1761631" y="1684526"/>
            <a:ext cx="107869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　バックアップが不十分</a:t>
            </a:r>
            <a:endParaRPr kumimoji="1" lang="en-US" altLang="ja-JP" sz="3600" dirty="0"/>
          </a:p>
          <a:p>
            <a:pPr marL="971550" lvl="1" indent="-514350">
              <a:buFont typeface="Wingdings" pitchFamily="2" charset="2"/>
              <a:buChar char="p"/>
            </a:pPr>
            <a:r>
              <a:rPr kumimoji="1" lang="ja-JP" altLang="en-US" sz="3200"/>
              <a:t>うまくいかないことを前提に進めるべき</a:t>
            </a:r>
            <a:endParaRPr kumimoji="1" lang="en-US" altLang="ja-JP" sz="3200" dirty="0"/>
          </a:p>
          <a:p>
            <a:pPr marL="971550" lvl="1" indent="-514350">
              <a:buFont typeface="Wingdings" pitchFamily="2" charset="2"/>
              <a:buChar char="p"/>
            </a:pPr>
            <a:r>
              <a:rPr kumimoji="1" lang="ja-JP" altLang="en-US" sz="3200"/>
              <a:t>部品は余裕を持っておく</a:t>
            </a:r>
            <a:endParaRPr kumimoji="1" lang="en-US" altLang="ja-JP" sz="3200" dirty="0"/>
          </a:p>
          <a:p>
            <a:pPr lvl="1"/>
            <a:endParaRPr kumimoji="1" lang="en-US" altLang="ja-JP" sz="3600" dirty="0"/>
          </a:p>
          <a:p>
            <a:r>
              <a:rPr kumimoji="1" lang="ja-JP" altLang="en-US" sz="3600"/>
              <a:t>　ある程度前から集まる日、時間を決めるべき</a:t>
            </a:r>
            <a:endParaRPr kumimoji="1" lang="en-US" altLang="ja-JP" sz="3600" dirty="0"/>
          </a:p>
          <a:p>
            <a:pPr marL="1028700" lvl="1" indent="-571500">
              <a:buFont typeface="Wingdings" pitchFamily="2" charset="2"/>
              <a:buChar char="p"/>
            </a:pPr>
            <a:r>
              <a:rPr kumimoji="1" lang="en-US" altLang="ja-JP" sz="3200" dirty="0"/>
              <a:t>1</a:t>
            </a:r>
            <a:r>
              <a:rPr kumimoji="1" lang="ja-JP" altLang="en-US" sz="3200"/>
              <a:t>週間前だと予定があってなかなか厳しかった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CAF9BF-567F-E641-A040-4DC688B22F68}"/>
              </a:ext>
            </a:extLst>
          </p:cNvPr>
          <p:cNvSpPr txBox="1"/>
          <p:nvPr/>
        </p:nvSpPr>
        <p:spPr>
          <a:xfrm>
            <a:off x="1761631" y="5373208"/>
            <a:ext cx="107869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　作業の分担がうまくできた</a:t>
            </a:r>
            <a:endParaRPr kumimoji="1" lang="en-US" altLang="ja-JP" sz="3600" dirty="0"/>
          </a:p>
          <a:p>
            <a:pPr marL="914400" lvl="1" indent="-457200">
              <a:buFont typeface="Wingdings" pitchFamily="2" charset="2"/>
              <a:buChar char="p"/>
            </a:pPr>
            <a:r>
              <a:rPr kumimoji="1" lang="ja-JP" altLang="en-US" sz="3200"/>
              <a:t>効率的に作業を行えた</a:t>
            </a:r>
            <a:r>
              <a:rPr kumimoji="1" lang="en-US" altLang="ja-JP" sz="3200" dirty="0"/>
              <a:t>	</a:t>
            </a: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8BB8438D-C738-0540-8DFC-8ABC6F754CCC}"/>
              </a:ext>
            </a:extLst>
          </p:cNvPr>
          <p:cNvSpPr/>
          <p:nvPr/>
        </p:nvSpPr>
        <p:spPr>
          <a:xfrm>
            <a:off x="1488748" y="5304949"/>
            <a:ext cx="568652" cy="569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乗算記号 2">
            <a:extLst>
              <a:ext uri="{FF2B5EF4-FFF2-40B4-BE49-F238E27FC236}">
                <a16:creationId xmlns:a16="http://schemas.microsoft.com/office/drawing/2014/main" id="{D078EC5E-011B-3F40-B077-86512340C7BC}"/>
              </a:ext>
            </a:extLst>
          </p:cNvPr>
          <p:cNvSpPr/>
          <p:nvPr/>
        </p:nvSpPr>
        <p:spPr>
          <a:xfrm>
            <a:off x="1383043" y="1582216"/>
            <a:ext cx="780063" cy="785256"/>
          </a:xfrm>
          <a:prstGeom prst="mathMultiply">
            <a:avLst>
              <a:gd name="adj1" fmla="val 741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5F422C33-5E72-DA43-9E1F-763611E313EA}"/>
              </a:ext>
            </a:extLst>
          </p:cNvPr>
          <p:cNvSpPr/>
          <p:nvPr/>
        </p:nvSpPr>
        <p:spPr>
          <a:xfrm>
            <a:off x="1371599" y="3614216"/>
            <a:ext cx="780063" cy="785256"/>
          </a:xfrm>
          <a:prstGeom prst="mathMultiply">
            <a:avLst>
              <a:gd name="adj1" fmla="val 741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5E0CE5-F498-9945-8E98-0BA0917CFE30}"/>
              </a:ext>
            </a:extLst>
          </p:cNvPr>
          <p:cNvSpPr txBox="1"/>
          <p:nvPr/>
        </p:nvSpPr>
        <p:spPr>
          <a:xfrm rot="16200000">
            <a:off x="-1922367" y="4481286"/>
            <a:ext cx="4262396" cy="661720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alpha val="45000"/>
                  </a:schemeClr>
                </a:solidFill>
                <a:effectLst>
                  <a:glow>
                    <a:schemeClr val="accent1"/>
                  </a:glow>
                  <a:outerShdw dist="50800" dir="54000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INK</a:t>
            </a:r>
            <a:endParaRPr lang="ja-JP" altLang="en-US" sz="3200">
              <a:solidFill>
                <a:schemeClr val="tx1">
                  <a:alpha val="45000"/>
                </a:schemeClr>
              </a:solidFill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AF64D9-1E35-0346-86C6-DB01B3E258BB}"/>
              </a:ext>
            </a:extLst>
          </p:cNvPr>
          <p:cNvSpPr/>
          <p:nvPr/>
        </p:nvSpPr>
        <p:spPr>
          <a:xfrm>
            <a:off x="648929" y="4178716"/>
            <a:ext cx="4586748" cy="854336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EEEA45-69B9-5D45-BD7F-5223788A9BDE}"/>
              </a:ext>
            </a:extLst>
          </p:cNvPr>
          <p:cNvSpPr/>
          <p:nvPr/>
        </p:nvSpPr>
        <p:spPr>
          <a:xfrm>
            <a:off x="539691" y="2028273"/>
            <a:ext cx="4695986" cy="962577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D6BC370-8DC0-6D44-B00F-6D5940A5E05C}"/>
              </a:ext>
            </a:extLst>
          </p:cNvPr>
          <p:cNvSpPr/>
          <p:nvPr/>
        </p:nvSpPr>
        <p:spPr>
          <a:xfrm>
            <a:off x="648929" y="6220918"/>
            <a:ext cx="4586748" cy="637082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101C1A-5006-1744-AD83-BE78D42CD734}"/>
              </a:ext>
            </a:extLst>
          </p:cNvPr>
          <p:cNvSpPr txBox="1"/>
          <p:nvPr/>
        </p:nvSpPr>
        <p:spPr>
          <a:xfrm>
            <a:off x="5874736" y="3933456"/>
            <a:ext cx="383411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3900" b="1" dirty="0">
                <a:solidFill>
                  <a:srgbClr val="171B0C"/>
                </a:solidFill>
              </a:rPr>
              <a:t>N</a:t>
            </a:r>
            <a:endParaRPr kumimoji="1" lang="ja-JP" altLang="en-US" sz="1400" b="1">
              <a:solidFill>
                <a:srgbClr val="171B0C"/>
              </a:solidFill>
            </a:endParaRPr>
          </a:p>
        </p:txBody>
      </p:sp>
      <p:sp>
        <p:nvSpPr>
          <p:cNvPr id="14" name="片側の 2 つの角を丸めた四角形 13">
            <a:extLst>
              <a:ext uri="{FF2B5EF4-FFF2-40B4-BE49-F238E27FC236}">
                <a16:creationId xmlns:a16="http://schemas.microsoft.com/office/drawing/2014/main" id="{C47F1BCA-7FB5-5A45-9F7D-69F99AED9BDC}"/>
              </a:ext>
            </a:extLst>
          </p:cNvPr>
          <p:cNvSpPr/>
          <p:nvPr/>
        </p:nvSpPr>
        <p:spPr>
          <a:xfrm rot="5400000">
            <a:off x="8193323" y="4895296"/>
            <a:ext cx="2098722" cy="1846582"/>
          </a:xfrm>
          <a:prstGeom prst="round2SameRect">
            <a:avLst/>
          </a:prstGeom>
          <a:solidFill>
            <a:srgbClr val="161A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39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FB58-4ACA-BA46-A0BC-11EF7002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81855" cy="1570512"/>
          </a:xfrm>
        </p:spPr>
        <p:txBody>
          <a:bodyPr/>
          <a:lstStyle/>
          <a:p>
            <a:r>
              <a:rPr kumimoji="1" lang="en-US" altLang="ja-JP" dirty="0"/>
              <a:t>______</a:t>
            </a:r>
            <a:r>
              <a:rPr kumimoji="1" lang="ja-JP" altLang="en-US"/>
              <a:t>完成</a:t>
            </a:r>
            <a:r>
              <a:rPr lang="ja-JP" altLang="en-US"/>
              <a:t>報告の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C0C427-BAA8-2B4D-BBE8-E867C2BB8A96}"/>
              </a:ext>
            </a:extLst>
          </p:cNvPr>
          <p:cNvSpPr txBox="1"/>
          <p:nvPr/>
        </p:nvSpPr>
        <p:spPr>
          <a:xfrm>
            <a:off x="1932762" y="2057837"/>
            <a:ext cx="865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プロジェクト名と制作物について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9A53D6-F99B-B94F-95AD-810E8B344E13}"/>
              </a:ext>
            </a:extLst>
          </p:cNvPr>
          <p:cNvSpPr/>
          <p:nvPr/>
        </p:nvSpPr>
        <p:spPr>
          <a:xfrm>
            <a:off x="5900534" y="641216"/>
            <a:ext cx="13708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400">
                <a:solidFill>
                  <a:srgbClr val="191B0E"/>
                </a:solidFill>
                <a:cs typeface="+mj-cs"/>
              </a:rPr>
              <a:t>流れ</a:t>
            </a:r>
            <a:r>
              <a:rPr kumimoji="1" lang="ja-JP" altLang="en-US"/>
              <a:t> </a:t>
            </a:r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0AAFD7-72DB-C342-A5C5-1A34FBFBCFA7}"/>
              </a:ext>
            </a:extLst>
          </p:cNvPr>
          <p:cNvSpPr txBox="1"/>
          <p:nvPr/>
        </p:nvSpPr>
        <p:spPr>
          <a:xfrm>
            <a:off x="3017763" y="3226657"/>
            <a:ext cx="64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制作物の仕様の説明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7A6A2F-9471-554D-A2FB-76153FD83E07}"/>
              </a:ext>
            </a:extLst>
          </p:cNvPr>
          <p:cNvSpPr txBox="1"/>
          <p:nvPr/>
        </p:nvSpPr>
        <p:spPr>
          <a:xfrm>
            <a:off x="3315280" y="4407654"/>
            <a:ext cx="64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実演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A8A2BF-7DCA-1B4D-A219-E91E54B0A857}"/>
              </a:ext>
            </a:extLst>
          </p:cNvPr>
          <p:cNvSpPr txBox="1"/>
          <p:nvPr/>
        </p:nvSpPr>
        <p:spPr>
          <a:xfrm>
            <a:off x="2304262" y="5503615"/>
            <a:ext cx="850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まとめ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9FBD36A-BFD8-D34D-A57B-F9C1924F0F31}"/>
              </a:ext>
            </a:extLst>
          </p:cNvPr>
          <p:cNvSpPr txBox="1"/>
          <p:nvPr/>
        </p:nvSpPr>
        <p:spPr>
          <a:xfrm rot="16200000">
            <a:off x="-1922367" y="4481286"/>
            <a:ext cx="4262396" cy="661720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alpha val="45000"/>
                  </a:schemeClr>
                </a:solidFill>
                <a:effectLst>
                  <a:glow>
                    <a:schemeClr val="accent1"/>
                  </a:glow>
                  <a:outerShdw dist="50800" dir="54000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INK</a:t>
            </a:r>
            <a:endParaRPr lang="ja-JP" altLang="en-US" sz="3200">
              <a:solidFill>
                <a:schemeClr val="tx1">
                  <a:alpha val="45000"/>
                </a:schemeClr>
              </a:solidFill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5D96F5BC-1EB5-9F4D-9111-EFB0BCEB4541}"/>
              </a:ext>
            </a:extLst>
          </p:cNvPr>
          <p:cNvSpPr/>
          <p:nvPr/>
        </p:nvSpPr>
        <p:spPr>
          <a:xfrm rot="5400000">
            <a:off x="6336595" y="2680129"/>
            <a:ext cx="498764" cy="52248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1CC3D9B1-582D-1D4E-B045-6393FA2BB3E3}"/>
              </a:ext>
            </a:extLst>
          </p:cNvPr>
          <p:cNvSpPr/>
          <p:nvPr/>
        </p:nvSpPr>
        <p:spPr>
          <a:xfrm rot="5400000">
            <a:off x="6336594" y="3824169"/>
            <a:ext cx="498764" cy="52248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9E244F88-AA4A-DF49-93ED-D88F53363EEE}"/>
              </a:ext>
            </a:extLst>
          </p:cNvPr>
          <p:cNvSpPr/>
          <p:nvPr/>
        </p:nvSpPr>
        <p:spPr>
          <a:xfrm rot="5400000">
            <a:off x="6336594" y="5017556"/>
            <a:ext cx="498764" cy="52248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1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FB58-4ACA-BA46-A0BC-11EF7002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81855" cy="1570512"/>
          </a:xfrm>
        </p:spPr>
        <p:txBody>
          <a:bodyPr/>
          <a:lstStyle/>
          <a:p>
            <a:r>
              <a:rPr kumimoji="1" lang="en-US" altLang="ja-JP" dirty="0"/>
              <a:t>______</a:t>
            </a:r>
            <a:r>
              <a:rPr lang="ja-JP" altLang="en-US"/>
              <a:t>プロジェクト名と制作物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9FBD36A-BFD8-D34D-A57B-F9C1924F0F31}"/>
              </a:ext>
            </a:extLst>
          </p:cNvPr>
          <p:cNvSpPr txBox="1"/>
          <p:nvPr/>
        </p:nvSpPr>
        <p:spPr>
          <a:xfrm rot="16200000">
            <a:off x="-1922367" y="4481286"/>
            <a:ext cx="4262396" cy="661720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alpha val="45000"/>
                  </a:schemeClr>
                </a:solidFill>
                <a:effectLst>
                  <a:glow>
                    <a:schemeClr val="accent1"/>
                  </a:glow>
                  <a:outerShdw dist="50800" dir="54000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INK</a:t>
            </a:r>
            <a:endParaRPr lang="ja-JP" altLang="en-US" sz="3200">
              <a:solidFill>
                <a:schemeClr val="tx1">
                  <a:alpha val="45000"/>
                </a:schemeClr>
              </a:solidFill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BC9F1B-AC0E-2F4A-8E55-52B24296230D}"/>
              </a:ext>
            </a:extLst>
          </p:cNvPr>
          <p:cNvSpPr txBox="1"/>
          <p:nvPr/>
        </p:nvSpPr>
        <p:spPr>
          <a:xfrm>
            <a:off x="1648690" y="2006985"/>
            <a:ext cx="11196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n"/>
            </a:pPr>
            <a:r>
              <a:rPr kumimoji="1" lang="ja-JP" altLang="en-US" sz="3200"/>
              <a:t>プロジェクト名は</a:t>
            </a:r>
            <a:r>
              <a:rPr kumimoji="1" lang="en-US" altLang="ja-JP" sz="4000" dirty="0"/>
              <a:t> </a:t>
            </a:r>
            <a:r>
              <a:rPr kumimoji="1" lang="en-US" altLang="ja-JP" sz="4400" dirty="0"/>
              <a:t>LINK</a:t>
            </a:r>
          </a:p>
          <a:p>
            <a:endParaRPr kumimoji="1" lang="en-US" altLang="ja-JP" sz="800" dirty="0"/>
          </a:p>
          <a:p>
            <a:pPr marL="1143000" lvl="1" indent="-685800">
              <a:buFont typeface="Wingdings" pitchFamily="2" charset="2"/>
              <a:buChar char="p"/>
            </a:pPr>
            <a:r>
              <a:rPr kumimoji="1" lang="en-US" altLang="ja-JP" sz="2400" dirty="0"/>
              <a:t>IoT</a:t>
            </a:r>
            <a:r>
              <a:rPr kumimoji="1" lang="ja-JP" altLang="en-US" sz="2400"/>
              <a:t>化が進む現在において</a:t>
            </a:r>
            <a:r>
              <a:rPr kumimoji="1" lang="en-US" altLang="ja-JP" sz="2400" dirty="0"/>
              <a:t>            </a:t>
            </a:r>
            <a:r>
              <a:rPr kumimoji="1" lang="ja-JP" altLang="en-US" sz="2400"/>
              <a:t>というワードはホット</a:t>
            </a:r>
            <a:endParaRPr kumimoji="1" lang="en-US" altLang="ja-JP" sz="2400" dirty="0"/>
          </a:p>
          <a:p>
            <a:pPr lvl="1"/>
            <a:r>
              <a:rPr kumimoji="1" lang="ja-JP" altLang="en-US" sz="400"/>
              <a:t>　</a:t>
            </a:r>
            <a:endParaRPr kumimoji="1" lang="en-US" altLang="ja-JP" sz="300" dirty="0"/>
          </a:p>
          <a:p>
            <a:pPr marL="1143000" lvl="1" indent="-685800">
              <a:buFont typeface="Wingdings" pitchFamily="2" charset="2"/>
              <a:buChar char="p"/>
            </a:pPr>
            <a:r>
              <a:rPr kumimoji="1" lang="ja-JP" altLang="en-US" sz="2400"/>
              <a:t>モノ同士を繋げてなにか面白いことを実現したい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6FA408-5A1D-9C48-8375-8C44F0D7647E}"/>
              </a:ext>
            </a:extLst>
          </p:cNvPr>
          <p:cNvSpPr txBox="1"/>
          <p:nvPr/>
        </p:nvSpPr>
        <p:spPr>
          <a:xfrm>
            <a:off x="1648690" y="4269225"/>
            <a:ext cx="111960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n"/>
            </a:pPr>
            <a:r>
              <a:rPr kumimoji="1" lang="ja-JP" altLang="en-US" sz="3200"/>
              <a:t>制作物は</a:t>
            </a:r>
            <a:r>
              <a:rPr kumimoji="1" lang="en-US" altLang="ja-JP" sz="4000" dirty="0"/>
              <a:t> </a:t>
            </a:r>
            <a:r>
              <a:rPr kumimoji="1" lang="ja-JP" altLang="en-US" sz="40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エレコン</a:t>
            </a:r>
            <a:endParaRPr kumimoji="1" lang="en-US" altLang="ja-JP" sz="4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kumimoji="1" lang="en-US" altLang="ja-JP" sz="900" dirty="0"/>
          </a:p>
          <a:p>
            <a:pPr marL="1143000" lvl="1" indent="-685800">
              <a:buFont typeface="Wingdings" pitchFamily="2" charset="2"/>
              <a:buChar char="p"/>
            </a:pPr>
            <a:r>
              <a:rPr kumimoji="1" lang="ja-JP" altLang="en-US" sz="2400"/>
              <a:t>簡単に言えば</a:t>
            </a:r>
            <a:endParaRPr kumimoji="1" lang="en-US" altLang="ja-JP" sz="2400" dirty="0"/>
          </a:p>
          <a:p>
            <a:pPr lvl="1"/>
            <a:r>
              <a:rPr kumimoji="1" lang="ja-JP" altLang="en-US" sz="500"/>
              <a:t>　</a:t>
            </a:r>
            <a:endParaRPr kumimoji="1" lang="en-US" altLang="ja-JP" sz="900" dirty="0"/>
          </a:p>
          <a:p>
            <a:pPr marL="1143000" lvl="1" indent="-685800">
              <a:buFont typeface="Wingdings" pitchFamily="2" charset="2"/>
              <a:buChar char="p"/>
            </a:pPr>
            <a:r>
              <a:rPr kumimoji="1" lang="ja-JP" altLang="en-US" sz="2400"/>
              <a:t>入力された赤外線信号に対応した赤外線信号を出力する</a:t>
            </a:r>
            <a:endParaRPr kumimoji="1" lang="en-US" altLang="ja-JP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7D06E2F-7B08-B84D-8422-5880511FFEE8}"/>
              </a:ext>
            </a:extLst>
          </p:cNvPr>
          <p:cNvSpPr/>
          <p:nvPr/>
        </p:nvSpPr>
        <p:spPr>
          <a:xfrm>
            <a:off x="4619645" y="502403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>
                <a:solidFill>
                  <a:prstClr val="black"/>
                </a:solidFill>
              </a:rPr>
              <a:t>リモコン信号のコンバーター</a:t>
            </a:r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4271DE-26E5-F748-812F-0F97274CE763}"/>
              </a:ext>
            </a:extLst>
          </p:cNvPr>
          <p:cNvSpPr/>
          <p:nvPr/>
        </p:nvSpPr>
        <p:spPr>
          <a:xfrm>
            <a:off x="6232771" y="280110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>
                <a:solidFill>
                  <a:prstClr val="black"/>
                </a:solidFill>
              </a:rPr>
              <a:t>繋がり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8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40"/>
                            </p:stCondLst>
                            <p:childTnLst>
                              <p:par>
                                <p:cTn id="8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FB58-4ACA-BA46-A0BC-11EF7002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81855" cy="1570512"/>
          </a:xfrm>
        </p:spPr>
        <p:txBody>
          <a:bodyPr/>
          <a:lstStyle/>
          <a:p>
            <a:r>
              <a:rPr kumimoji="1" lang="en-US" altLang="ja-JP" dirty="0"/>
              <a:t>______</a:t>
            </a:r>
            <a:r>
              <a:rPr lang="ja-JP" altLang="en-US"/>
              <a:t>エレコンの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9FBD36A-BFD8-D34D-A57B-F9C1924F0F31}"/>
              </a:ext>
            </a:extLst>
          </p:cNvPr>
          <p:cNvSpPr txBox="1"/>
          <p:nvPr/>
        </p:nvSpPr>
        <p:spPr>
          <a:xfrm rot="16200000">
            <a:off x="-1922367" y="4481286"/>
            <a:ext cx="4262396" cy="661720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alpha val="45000"/>
                  </a:schemeClr>
                </a:solidFill>
                <a:effectLst>
                  <a:glow>
                    <a:schemeClr val="accent1"/>
                  </a:glow>
                  <a:outerShdw dist="50800" dir="54000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INK</a:t>
            </a:r>
            <a:endParaRPr lang="ja-JP" altLang="en-US" sz="3200">
              <a:solidFill>
                <a:schemeClr val="tx1">
                  <a:alpha val="45000"/>
                </a:schemeClr>
              </a:solidFill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6FA408-5A1D-9C48-8375-8C44F0D7647E}"/>
              </a:ext>
            </a:extLst>
          </p:cNvPr>
          <p:cNvSpPr txBox="1"/>
          <p:nvPr/>
        </p:nvSpPr>
        <p:spPr>
          <a:xfrm>
            <a:off x="1618710" y="1742430"/>
            <a:ext cx="11196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n"/>
            </a:pPr>
            <a:r>
              <a:rPr kumimoji="1" lang="ja-JP" altLang="en-US" sz="3600">
                <a:latin typeface="Hiragino Sans W4" panose="020B0400000000000000" pitchFamily="34" charset="-128"/>
                <a:ea typeface="Hiragino Sans W4" panose="020B0400000000000000" pitchFamily="34" charset="-128"/>
              </a:rPr>
              <a:t>使わないリモコンを再利用できる！</a:t>
            </a:r>
            <a:endParaRPr kumimoji="1" lang="en-US" altLang="ja-JP" sz="36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kumimoji="1" lang="en-US" altLang="ja-JP" sz="800" dirty="0"/>
          </a:p>
          <a:p>
            <a:pPr marL="1143000" lvl="1" indent="-685800">
              <a:buFont typeface="Wingdings" pitchFamily="2" charset="2"/>
              <a:buChar char="p"/>
            </a:pPr>
            <a:r>
              <a:rPr kumimoji="1" lang="ja-JP" altLang="en-US" sz="2400"/>
              <a:t>出力信号を部屋に置いてある家電信号にすればその家電の</a:t>
            </a:r>
            <a:endParaRPr kumimoji="1" lang="en-US" altLang="ja-JP" sz="2400" dirty="0"/>
          </a:p>
          <a:p>
            <a:pPr lvl="1"/>
            <a:r>
              <a:rPr kumimoji="1" lang="en-US" altLang="ja-JP" sz="2400" dirty="0"/>
              <a:t>	   </a:t>
            </a:r>
            <a:r>
              <a:rPr kumimoji="1" lang="ja-JP" altLang="en-US" sz="2400"/>
              <a:t>リモコンに　　　　　　！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1C3424-81D0-C348-85B6-B64DE8FF7C95}"/>
              </a:ext>
            </a:extLst>
          </p:cNvPr>
          <p:cNvSpPr txBox="1"/>
          <p:nvPr/>
        </p:nvSpPr>
        <p:spPr>
          <a:xfrm>
            <a:off x="1618710" y="3460956"/>
            <a:ext cx="11196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n"/>
            </a:pPr>
            <a:r>
              <a:rPr kumimoji="1" lang="ja-JP" altLang="en-US" sz="3600">
                <a:latin typeface="Hiragino Sans W4" panose="020B0400000000000000" pitchFamily="34" charset="-128"/>
                <a:ea typeface="Hiragino Sans W4" panose="020B0400000000000000" pitchFamily="34" charset="-128"/>
              </a:rPr>
              <a:t>リモコンを１つにまとめれる！</a:t>
            </a:r>
            <a:endParaRPr kumimoji="1" lang="en-US" altLang="ja-JP" sz="36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571500" indent="-571500">
              <a:buFont typeface="Wingdings" pitchFamily="2" charset="2"/>
              <a:buChar char="n"/>
            </a:pPr>
            <a:endParaRPr kumimoji="1" lang="en-US" altLang="ja-JP" sz="800" dirty="0"/>
          </a:p>
          <a:p>
            <a:pPr marL="1143000" lvl="1" indent="-685800">
              <a:buFont typeface="Wingdings" pitchFamily="2" charset="2"/>
              <a:buChar char="p"/>
            </a:pPr>
            <a:r>
              <a:rPr kumimoji="1" lang="ja-JP" altLang="en-US" sz="2400"/>
              <a:t>ボタンごとに対応させる家電を変えれば１つのリモコンで</a:t>
            </a:r>
            <a:endParaRPr kumimoji="1" lang="en-US" altLang="ja-JP" sz="2400" dirty="0"/>
          </a:p>
          <a:p>
            <a:pPr lvl="1"/>
            <a:r>
              <a:rPr kumimoji="1" lang="en-US" altLang="ja-JP" sz="2400" dirty="0"/>
              <a:t>	   </a:t>
            </a:r>
            <a:r>
              <a:rPr kumimoji="1" lang="ja-JP" altLang="en-US" sz="2400"/>
              <a:t>色々な家電を操作できる</a:t>
            </a:r>
            <a:r>
              <a:rPr kumimoji="1" lang="en-US" altLang="ja-JP" sz="2400" dirty="0"/>
              <a:t>                         </a:t>
            </a:r>
            <a:r>
              <a:rPr kumimoji="1" lang="ja-JP" altLang="en-US" sz="2400"/>
              <a:t>に大変身！！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0E6E99-EF5B-024F-B914-CF90488EED4F}"/>
              </a:ext>
            </a:extLst>
          </p:cNvPr>
          <p:cNvSpPr txBox="1"/>
          <p:nvPr/>
        </p:nvSpPr>
        <p:spPr>
          <a:xfrm>
            <a:off x="2248782" y="5369560"/>
            <a:ext cx="8927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>
                <a:solidFill>
                  <a:srgbClr val="FF0000"/>
                </a:solidFill>
                <a:latin typeface="+mn-ea"/>
              </a:rPr>
              <a:t>使い方はあなた次第！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1D362A-57FC-754E-B432-1EC0060FFA61}"/>
              </a:ext>
            </a:extLst>
          </p:cNvPr>
          <p:cNvSpPr/>
          <p:nvPr/>
        </p:nvSpPr>
        <p:spPr>
          <a:xfrm>
            <a:off x="5898050" y="64869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400">
                <a:solidFill>
                  <a:srgbClr val="191B0E"/>
                </a:solidFill>
                <a:cs typeface="+mj-cs"/>
              </a:rPr>
              <a:t>活用例</a:t>
            </a:r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B42711-A18E-B740-8A72-A2FA954E007F}"/>
              </a:ext>
            </a:extLst>
          </p:cNvPr>
          <p:cNvSpPr/>
          <p:nvPr/>
        </p:nvSpPr>
        <p:spPr>
          <a:xfrm>
            <a:off x="6154197" y="450739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>
                <a:solidFill>
                  <a:prstClr val="black"/>
                </a:solidFill>
              </a:rPr>
              <a:t>万能リモコン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91254C-43B7-664E-BE90-84B759B0E0ED}"/>
              </a:ext>
            </a:extLst>
          </p:cNvPr>
          <p:cNvSpPr/>
          <p:nvPr/>
        </p:nvSpPr>
        <p:spPr>
          <a:xfrm>
            <a:off x="4324350" y="275828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>
                <a:solidFill>
                  <a:prstClr val="black"/>
                </a:solidFill>
              </a:rPr>
              <a:t>生まれ変わる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63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91986-3F8C-F44A-BE90-005B1CD3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&gt; </a:t>
            </a:r>
            <a:r>
              <a:rPr kumimoji="1" lang="ja-JP" altLang="en-US"/>
              <a:t>赤外線の受信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7FE79D-2FC8-C74A-B218-B968AFD9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15" y="4793155"/>
            <a:ext cx="652387" cy="159036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BFA333-FBCC-374F-87DE-AD1D68CF44BA}"/>
              </a:ext>
            </a:extLst>
          </p:cNvPr>
          <p:cNvSpPr txBox="1"/>
          <p:nvPr/>
        </p:nvSpPr>
        <p:spPr>
          <a:xfrm>
            <a:off x="1072553" y="1694898"/>
            <a:ext cx="82415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n"/>
            </a:pPr>
            <a:r>
              <a:rPr kumimoji="1" lang="ja-JP" altLang="en-US" sz="2800"/>
              <a:t>日本で一般的な家電リモコンを使用</a:t>
            </a:r>
            <a:endParaRPr kumimoji="1" lang="en-US" altLang="ja-JP" sz="2800" dirty="0"/>
          </a:p>
          <a:p>
            <a:pPr marL="800100" lvl="1" indent="-342900">
              <a:buFont typeface="Wingdings" pitchFamily="2" charset="2"/>
              <a:buChar char="p"/>
            </a:pPr>
            <a:r>
              <a:rPr kumimoji="1" lang="ja-JP" altLang="en-US" sz="2400"/>
              <a:t>　</a:t>
            </a:r>
            <a:r>
              <a:rPr kumimoji="1" lang="en-US" altLang="ja-JP" sz="2400" dirty="0"/>
              <a:t>38kHz 940nm</a:t>
            </a:r>
            <a:r>
              <a:rPr kumimoji="1" lang="ja-JP" altLang="en-US" sz="2400"/>
              <a:t>の信号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C8AEAA-C219-DD46-BAB2-BBBB2B852DA9}"/>
              </a:ext>
            </a:extLst>
          </p:cNvPr>
          <p:cNvSpPr txBox="1"/>
          <p:nvPr/>
        </p:nvSpPr>
        <p:spPr>
          <a:xfrm>
            <a:off x="1371600" y="6457890"/>
            <a:ext cx="2215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家電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用リモコン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908C8F-FCFB-E949-B424-01C6D976DE68}"/>
              </a:ext>
            </a:extLst>
          </p:cNvPr>
          <p:cNvSpPr txBox="1"/>
          <p:nvPr/>
        </p:nvSpPr>
        <p:spPr>
          <a:xfrm>
            <a:off x="1041520" y="2770479"/>
            <a:ext cx="9102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n"/>
            </a:pPr>
            <a:r>
              <a:rPr kumimoji="1" lang="ja-JP" altLang="en-US" sz="2800"/>
              <a:t>受信モジュールには</a:t>
            </a:r>
            <a:r>
              <a:rPr kumimoji="1" lang="en" altLang="ja-JP" sz="2800" dirty="0"/>
              <a:t>OSRB38C9AA</a:t>
            </a:r>
            <a:r>
              <a:rPr kumimoji="1" lang="ja-JP" altLang="en-US" sz="2800"/>
              <a:t>を使用</a:t>
            </a:r>
            <a:endParaRPr kumimoji="1" lang="en-US" altLang="ja-JP" sz="2800" dirty="0"/>
          </a:p>
          <a:p>
            <a:pPr marL="1028700" lvl="1" indent="-571500">
              <a:buFont typeface="Wingdings" pitchFamily="2" charset="2"/>
              <a:buChar char="p"/>
            </a:pPr>
            <a:r>
              <a:rPr kumimoji="1" lang="ja-JP" altLang="en-US" sz="2400"/>
              <a:t>フォトダイオード（光信号を電気信号へ変換）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318D86-CE22-FE40-8669-CC50DCDD09DE}"/>
              </a:ext>
            </a:extLst>
          </p:cNvPr>
          <p:cNvSpPr txBox="1"/>
          <p:nvPr/>
        </p:nvSpPr>
        <p:spPr>
          <a:xfrm>
            <a:off x="1072552" y="3846061"/>
            <a:ext cx="10255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n"/>
            </a:pPr>
            <a:r>
              <a:rPr kumimoji="1" lang="ja-JP" altLang="en-US" sz="2800"/>
              <a:t>受信モジュールは、常にリモコンからの発信を</a:t>
            </a:r>
            <a:endParaRPr kumimoji="1" lang="en-US" altLang="ja-JP" sz="28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952AF3D-2624-E24F-85FA-018AB16CC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42" y="4756992"/>
            <a:ext cx="1127158" cy="162653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F4DEA7-E490-4C43-B8B9-2F0A088B18C6}"/>
              </a:ext>
            </a:extLst>
          </p:cNvPr>
          <p:cNvSpPr txBox="1"/>
          <p:nvPr/>
        </p:nvSpPr>
        <p:spPr>
          <a:xfrm>
            <a:off x="9210275" y="6457890"/>
            <a:ext cx="29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赤外線受信モジュール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0C607A5-F77C-0943-BEA3-FA7A06A4CE39}"/>
              </a:ext>
            </a:extLst>
          </p:cNvPr>
          <p:cNvCxnSpPr/>
          <p:nvPr/>
        </p:nvCxnSpPr>
        <p:spPr>
          <a:xfrm>
            <a:off x="3392905" y="5775158"/>
            <a:ext cx="56789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093D33E-4CF1-644F-A6F9-E3BEEF86B09C}"/>
              </a:ext>
            </a:extLst>
          </p:cNvPr>
          <p:cNvSpPr txBox="1"/>
          <p:nvPr/>
        </p:nvSpPr>
        <p:spPr>
          <a:xfrm>
            <a:off x="4415398" y="5963265"/>
            <a:ext cx="454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波長</a:t>
            </a:r>
            <a:r>
              <a:rPr kumimoji="1" lang="en-US" altLang="ja-JP" sz="2000" dirty="0"/>
              <a:t> 940nm </a:t>
            </a:r>
            <a:r>
              <a:rPr kumimoji="1" lang="ja-JP" altLang="en-US" sz="2000"/>
              <a:t>周波数</a:t>
            </a:r>
            <a:r>
              <a:rPr kumimoji="1" lang="en-US" altLang="ja-JP" sz="2000" dirty="0"/>
              <a:t>38kHz</a:t>
            </a:r>
            <a:r>
              <a:rPr kumimoji="1" lang="ja-JP" altLang="en-US" sz="2000"/>
              <a:t> 信号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0E4A059-41C1-9343-AB5B-11231B864AF4}"/>
              </a:ext>
            </a:extLst>
          </p:cNvPr>
          <p:cNvSpPr txBox="1"/>
          <p:nvPr/>
        </p:nvSpPr>
        <p:spPr>
          <a:xfrm>
            <a:off x="4628510" y="5172256"/>
            <a:ext cx="321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家電</a:t>
            </a:r>
            <a:r>
              <a:rPr kumimoji="1" lang="en-US" altLang="ja-JP" sz="2800" dirty="0"/>
              <a:t>A</a:t>
            </a:r>
            <a:r>
              <a:rPr kumimoji="1" lang="ja-JP" altLang="en-US" sz="2800"/>
              <a:t>の電源</a:t>
            </a:r>
            <a:r>
              <a:rPr kumimoji="1" lang="en-US" altLang="ja-JP" sz="2800" dirty="0"/>
              <a:t>ON</a:t>
            </a:r>
            <a:endParaRPr kumimoji="1" lang="ja-JP" altLang="en-US" sz="28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E51B6F0-E223-184E-8610-FD938E5CB915}"/>
              </a:ext>
            </a:extLst>
          </p:cNvPr>
          <p:cNvSpPr txBox="1"/>
          <p:nvPr/>
        </p:nvSpPr>
        <p:spPr>
          <a:xfrm>
            <a:off x="8895093" y="5575103"/>
            <a:ext cx="70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chemeClr val="accent1">
                    <a:lumMod val="75000"/>
                  </a:schemeClr>
                </a:solidFill>
              </a:rPr>
              <a:t>▶︎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0E1332-C453-B442-B1E4-5E317DB1BFAF}"/>
              </a:ext>
            </a:extLst>
          </p:cNvPr>
          <p:cNvSpPr txBox="1"/>
          <p:nvPr/>
        </p:nvSpPr>
        <p:spPr>
          <a:xfrm rot="16200000">
            <a:off x="-1922367" y="4481286"/>
            <a:ext cx="4262396" cy="661720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alpha val="45000"/>
                  </a:schemeClr>
                </a:solidFill>
                <a:effectLst>
                  <a:glow>
                    <a:schemeClr val="accent1"/>
                  </a:glow>
                  <a:outerShdw dist="50800" dir="54000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INK</a:t>
            </a:r>
            <a:endParaRPr lang="ja-JP" altLang="en-US" sz="3200">
              <a:solidFill>
                <a:schemeClr val="tx1">
                  <a:alpha val="45000"/>
                </a:schemeClr>
              </a:solidFill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2262D7B-B369-0642-A0FD-AC8C9C29D023}"/>
              </a:ext>
            </a:extLst>
          </p:cNvPr>
          <p:cNvSpPr/>
          <p:nvPr/>
        </p:nvSpPr>
        <p:spPr>
          <a:xfrm>
            <a:off x="9137763" y="384606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>
                <a:solidFill>
                  <a:prstClr val="black"/>
                </a:solidFill>
              </a:rPr>
              <a:t>監視する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053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3993E-0048-F04D-AF21-F5CD6DE3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&gt; </a:t>
            </a:r>
            <a:r>
              <a:rPr kumimoji="1" lang="ja-JP" altLang="en-US"/>
              <a:t>リモコンの処理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FE7954-C0FD-4240-B77A-4EB5E6A42319}"/>
              </a:ext>
            </a:extLst>
          </p:cNvPr>
          <p:cNvSpPr txBox="1"/>
          <p:nvPr/>
        </p:nvSpPr>
        <p:spPr>
          <a:xfrm>
            <a:off x="2994660" y="3195793"/>
            <a:ext cx="9441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INPUT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: TV1 </a:t>
            </a:r>
            <a:r>
              <a:rPr kumimoji="1" lang="ja-JP" altLang="en-US" sz="2400"/>
              <a:t>電源</a:t>
            </a:r>
            <a:r>
              <a:rPr kumimoji="1" lang="en-US" altLang="ja-JP" sz="2400" dirty="0"/>
              <a:t>ON		OUTPUT : TV2 </a:t>
            </a:r>
            <a:r>
              <a:rPr kumimoji="1" lang="ja-JP" altLang="en-US" sz="2400"/>
              <a:t>電源</a:t>
            </a:r>
            <a:r>
              <a:rPr kumimoji="1" lang="en-US" altLang="ja-JP" sz="2400" dirty="0"/>
              <a:t>ON</a:t>
            </a:r>
          </a:p>
          <a:p>
            <a:r>
              <a:rPr kumimoji="1" lang="en-US" altLang="ja-JP" sz="2400" dirty="0"/>
              <a:t>INPUT : TV1 CH1			OUTPUT : TV2 CH2</a:t>
            </a:r>
          </a:p>
          <a:p>
            <a:r>
              <a:rPr kumimoji="1" lang="en-US" altLang="ja-JP" sz="2400" dirty="0"/>
              <a:t>INPUT : TV1 MUTE		OUTPUT : TV2 CH3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B9510E-915B-6149-A82B-AF3AF91A8A56}"/>
              </a:ext>
            </a:extLst>
          </p:cNvPr>
          <p:cNvSpPr txBox="1"/>
          <p:nvPr/>
        </p:nvSpPr>
        <p:spPr>
          <a:xfrm>
            <a:off x="2032824" y="251391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u="sng" dirty="0"/>
              <a:t>I/O</a:t>
            </a:r>
            <a:r>
              <a:rPr kumimoji="1" lang="ja-JP" altLang="en-US" sz="2800" u="sng"/>
              <a:t>対応表の例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AACF83-39F5-934E-91D1-3C1B18DEBE9B}"/>
              </a:ext>
            </a:extLst>
          </p:cNvPr>
          <p:cNvSpPr txBox="1"/>
          <p:nvPr/>
        </p:nvSpPr>
        <p:spPr>
          <a:xfrm>
            <a:off x="1188720" y="1565271"/>
            <a:ext cx="11003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ja-JP" altLang="en-US" sz="2800"/>
              <a:t>入力・出力の対応付けは</a:t>
            </a:r>
            <a:r>
              <a:rPr kumimoji="1" lang="en-US" altLang="ja-JP" sz="2800" dirty="0"/>
              <a:t>								 I/O</a:t>
            </a:r>
            <a:r>
              <a:rPr kumimoji="1" lang="ja-JP" altLang="en-US" sz="2800"/>
              <a:t>対応表に従う</a:t>
            </a:r>
            <a:endParaRPr kumimoji="1" lang="en-US" altLang="ja-JP" sz="2800" dirty="0"/>
          </a:p>
          <a:p>
            <a:pPr marL="914400" lvl="1" indent="-457200">
              <a:buFont typeface="Wingdings" pitchFamily="2" charset="2"/>
              <a:buChar char="p"/>
            </a:pPr>
            <a:r>
              <a:rPr kumimoji="1" lang="ja-JP" altLang="en-US" sz="2800"/>
              <a:t>処理は</a:t>
            </a:r>
            <a:r>
              <a:rPr kumimoji="1" lang="en-US" altLang="ja-JP" sz="2800" dirty="0"/>
              <a:t>Python</a:t>
            </a:r>
            <a:r>
              <a:rPr kumimoji="1" lang="ja-JP" altLang="en-US" sz="2800"/>
              <a:t>で行っている</a:t>
            </a:r>
            <a:endParaRPr kumimoji="1" lang="en-US" altLang="ja-JP" sz="28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8D73DFD-DBBE-3041-A541-E3F2898A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953" y="4519233"/>
            <a:ext cx="1049881" cy="180795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8CC6506-6402-AE43-9E6A-310BC4606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07" y="4668453"/>
            <a:ext cx="1127158" cy="162653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72BE41-C264-E345-8207-ED4B2D78DE7C}"/>
              </a:ext>
            </a:extLst>
          </p:cNvPr>
          <p:cNvSpPr txBox="1"/>
          <p:nvPr/>
        </p:nvSpPr>
        <p:spPr>
          <a:xfrm>
            <a:off x="3172526" y="5267621"/>
            <a:ext cx="278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家電</a:t>
            </a:r>
            <a:r>
              <a:rPr kumimoji="1" lang="en-US" altLang="ja-JP" sz="2400" dirty="0"/>
              <a:t>A</a:t>
            </a:r>
            <a:r>
              <a:rPr kumimoji="1" lang="ja-JP" altLang="en-US" sz="2400"/>
              <a:t>の電源</a:t>
            </a:r>
            <a:r>
              <a:rPr kumimoji="1" lang="en-US" altLang="ja-JP" sz="2400" dirty="0"/>
              <a:t>ON</a:t>
            </a:r>
            <a:endParaRPr kumimoji="1" lang="ja-JP" altLang="en-US" sz="24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8067EF9-0A04-4E46-B227-6EA769FAFE81}"/>
              </a:ext>
            </a:extLst>
          </p:cNvPr>
          <p:cNvCxnSpPr>
            <a:cxnSpLocks/>
          </p:cNvCxnSpPr>
          <p:nvPr/>
        </p:nvCxnSpPr>
        <p:spPr>
          <a:xfrm flipV="1">
            <a:off x="2994660" y="5768739"/>
            <a:ext cx="2834640" cy="20627"/>
          </a:xfrm>
          <a:prstGeom prst="straightConnector1">
            <a:avLst/>
          </a:prstGeom>
          <a:ln w="57150" cap="sq" cmpd="sng">
            <a:solidFill>
              <a:schemeClr val="accent1">
                <a:lumMod val="75000"/>
              </a:schemeClr>
            </a:solidFill>
            <a:round/>
            <a:headEnd type="non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2060A5B-B63E-E949-9226-B8CBEF7A00AE}"/>
              </a:ext>
            </a:extLst>
          </p:cNvPr>
          <p:cNvSpPr/>
          <p:nvPr/>
        </p:nvSpPr>
        <p:spPr>
          <a:xfrm>
            <a:off x="5829300" y="5537906"/>
            <a:ext cx="1203960" cy="58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9566700-109F-FB46-964D-6BDE5E4A0A92}"/>
              </a:ext>
            </a:extLst>
          </p:cNvPr>
          <p:cNvCxnSpPr>
            <a:cxnSpLocks/>
          </p:cNvCxnSpPr>
          <p:nvPr/>
        </p:nvCxnSpPr>
        <p:spPr>
          <a:xfrm>
            <a:off x="7033260" y="5789366"/>
            <a:ext cx="2842260" cy="0"/>
          </a:xfrm>
          <a:prstGeom prst="straightConnector1">
            <a:avLst/>
          </a:prstGeom>
          <a:ln w="57150" cap="sq">
            <a:solidFill>
              <a:schemeClr val="accent1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6833F5-6DA1-9D49-8F4F-F8C463DA06E9}"/>
              </a:ext>
            </a:extLst>
          </p:cNvPr>
          <p:cNvSpPr txBox="1"/>
          <p:nvPr/>
        </p:nvSpPr>
        <p:spPr>
          <a:xfrm>
            <a:off x="7319526" y="5289005"/>
            <a:ext cx="278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家電</a:t>
            </a:r>
            <a:r>
              <a:rPr kumimoji="1" lang="en-US" altLang="ja-JP" sz="2400" dirty="0"/>
              <a:t>B</a:t>
            </a:r>
            <a:r>
              <a:rPr kumimoji="1" lang="ja-JP" altLang="en-US" sz="2400"/>
              <a:t>の電源</a:t>
            </a:r>
            <a:r>
              <a:rPr kumimoji="1" lang="en-US" altLang="ja-JP" sz="2400" dirty="0"/>
              <a:t>ON</a:t>
            </a:r>
            <a:endParaRPr kumimoji="1" lang="ja-JP" altLang="en-US" sz="2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3BD2CF-0D36-0B4F-902C-B48963017FFF}"/>
              </a:ext>
            </a:extLst>
          </p:cNvPr>
          <p:cNvSpPr txBox="1"/>
          <p:nvPr/>
        </p:nvSpPr>
        <p:spPr>
          <a:xfrm>
            <a:off x="5961446" y="5615298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chemeClr val="bg1"/>
                </a:solidFill>
              </a:rPr>
              <a:t>変換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214D95-7B3F-5941-A3C7-56E83EB9BDFD}"/>
              </a:ext>
            </a:extLst>
          </p:cNvPr>
          <p:cNvSpPr txBox="1"/>
          <p:nvPr/>
        </p:nvSpPr>
        <p:spPr>
          <a:xfrm>
            <a:off x="891540" y="6369351"/>
            <a:ext cx="29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赤外線受信モジュール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4592414-FC59-C84B-AB17-70EC9AEADB5A}"/>
              </a:ext>
            </a:extLst>
          </p:cNvPr>
          <p:cNvSpPr txBox="1"/>
          <p:nvPr/>
        </p:nvSpPr>
        <p:spPr>
          <a:xfrm>
            <a:off x="9875520" y="6387641"/>
            <a:ext cx="29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赤外線</a:t>
            </a:r>
            <a:r>
              <a:rPr kumimoji="1" lang="en-US" altLang="ja-JP" sz="2000" dirty="0"/>
              <a:t>LED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AEA8EA1-F076-A248-8286-087409AFF0BB}"/>
              </a:ext>
            </a:extLst>
          </p:cNvPr>
          <p:cNvSpPr txBox="1"/>
          <p:nvPr/>
        </p:nvSpPr>
        <p:spPr>
          <a:xfrm>
            <a:off x="3826182" y="5876908"/>
            <a:ext cx="189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入力信号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8F411F-7B73-A64F-B188-0A7D1B8BD75C}"/>
              </a:ext>
            </a:extLst>
          </p:cNvPr>
          <p:cNvSpPr txBox="1"/>
          <p:nvPr/>
        </p:nvSpPr>
        <p:spPr>
          <a:xfrm>
            <a:off x="7861266" y="5908265"/>
            <a:ext cx="189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出力信号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C4989F-F9DC-3A48-A87D-6D96036212BA}"/>
              </a:ext>
            </a:extLst>
          </p:cNvPr>
          <p:cNvSpPr txBox="1"/>
          <p:nvPr/>
        </p:nvSpPr>
        <p:spPr>
          <a:xfrm>
            <a:off x="9692687" y="5595152"/>
            <a:ext cx="70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chemeClr val="accent1">
                    <a:lumMod val="75000"/>
                  </a:schemeClr>
                </a:solidFill>
              </a:rPr>
              <a:t>▶︎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9DB086-E240-0B41-972C-75785F7BE33A}"/>
              </a:ext>
            </a:extLst>
          </p:cNvPr>
          <p:cNvSpPr txBox="1"/>
          <p:nvPr/>
        </p:nvSpPr>
        <p:spPr>
          <a:xfrm rot="16200000">
            <a:off x="-1922367" y="4481286"/>
            <a:ext cx="4262396" cy="661720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alpha val="45000"/>
                  </a:schemeClr>
                </a:solidFill>
                <a:effectLst>
                  <a:glow>
                    <a:schemeClr val="accent1"/>
                  </a:glow>
                  <a:outerShdw dist="50800" dir="54000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INK</a:t>
            </a:r>
            <a:endParaRPr lang="ja-JP" altLang="en-US" sz="3200">
              <a:solidFill>
                <a:schemeClr val="tx1">
                  <a:alpha val="45000"/>
                </a:schemeClr>
              </a:solidFill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C2DACBD-C703-2949-88B0-99E621B1CFCD}"/>
              </a:ext>
            </a:extLst>
          </p:cNvPr>
          <p:cNvSpPr/>
          <p:nvPr/>
        </p:nvSpPr>
        <p:spPr>
          <a:xfrm>
            <a:off x="5431829" y="1581413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>
                <a:solidFill>
                  <a:prstClr val="black"/>
                </a:solidFill>
              </a:rPr>
              <a:t>あらかじめ設定された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7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28536-8642-1045-BF06-3986142D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&gt; </a:t>
            </a:r>
            <a:r>
              <a:rPr lang="ja-JP" altLang="en-US"/>
              <a:t>赤外線の</a:t>
            </a:r>
            <a:r>
              <a:rPr kumimoji="1" lang="ja-JP" altLang="en-US"/>
              <a:t>発信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9340225-D035-0245-B2E5-887851E9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58" y="4529890"/>
            <a:ext cx="1049881" cy="18079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CD4B32D-9E21-344F-8604-0AED901F2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854" y="5022351"/>
            <a:ext cx="1772647" cy="131549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68256A-3FB1-C643-BF90-0402F637829F}"/>
              </a:ext>
            </a:extLst>
          </p:cNvPr>
          <p:cNvSpPr txBox="1"/>
          <p:nvPr/>
        </p:nvSpPr>
        <p:spPr>
          <a:xfrm>
            <a:off x="1188720" y="1863964"/>
            <a:ext cx="1100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ja-JP" altLang="en-US" sz="3200"/>
              <a:t>出力信号は</a:t>
            </a:r>
            <a:r>
              <a:rPr kumimoji="1" lang="en-US" altLang="ja-JP" sz="3200" dirty="0"/>
              <a:t>PWM</a:t>
            </a:r>
            <a:r>
              <a:rPr kumimoji="1" lang="ja-JP" altLang="en-US" sz="3200"/>
              <a:t>（パルス幅）変調により生成する</a:t>
            </a:r>
            <a:endParaRPr kumimoji="1" lang="en-US" altLang="ja-JP" sz="3200" dirty="0"/>
          </a:p>
          <a:p>
            <a:pPr marL="914400" lvl="1" indent="-457200">
              <a:buFont typeface="Wingdings" pitchFamily="2" charset="2"/>
              <a:buChar char="p"/>
            </a:pPr>
            <a:r>
              <a:rPr kumimoji="1" lang="ja-JP" altLang="en-US" sz="2800"/>
              <a:t>これにより電気信号を光信号へ変換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99A29B-8718-AE49-9458-2FFAEA043EC8}"/>
              </a:ext>
            </a:extLst>
          </p:cNvPr>
          <p:cNvSpPr txBox="1"/>
          <p:nvPr/>
        </p:nvSpPr>
        <p:spPr>
          <a:xfrm>
            <a:off x="1527227" y="6443058"/>
            <a:ext cx="29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赤外線</a:t>
            </a:r>
            <a:r>
              <a:rPr kumimoji="1" lang="en-US" altLang="ja-JP" sz="2000" dirty="0"/>
              <a:t>LED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C6A6C2-229F-FF4D-88EF-9DDD9017EDB3}"/>
              </a:ext>
            </a:extLst>
          </p:cNvPr>
          <p:cNvSpPr txBox="1"/>
          <p:nvPr/>
        </p:nvSpPr>
        <p:spPr>
          <a:xfrm>
            <a:off x="10200191" y="6409985"/>
            <a:ext cx="29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家電</a:t>
            </a:r>
            <a:r>
              <a:rPr kumimoji="1" lang="en-US" altLang="ja-JP" sz="2400" dirty="0"/>
              <a:t>B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D28496E-6427-EC49-BB06-576227BA5D4E}"/>
              </a:ext>
            </a:extLst>
          </p:cNvPr>
          <p:cNvCxnSpPr/>
          <p:nvPr/>
        </p:nvCxnSpPr>
        <p:spPr>
          <a:xfrm>
            <a:off x="3392905" y="5775158"/>
            <a:ext cx="56789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476FB9-0397-0348-8D1A-9B75214A5F6A}"/>
              </a:ext>
            </a:extLst>
          </p:cNvPr>
          <p:cNvSpPr txBox="1"/>
          <p:nvPr/>
        </p:nvSpPr>
        <p:spPr>
          <a:xfrm>
            <a:off x="4415398" y="5963265"/>
            <a:ext cx="454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波長</a:t>
            </a:r>
            <a:r>
              <a:rPr kumimoji="1" lang="en-US" altLang="ja-JP" sz="2000" dirty="0"/>
              <a:t> 940nm </a:t>
            </a:r>
            <a:r>
              <a:rPr kumimoji="1" lang="ja-JP" altLang="en-US" sz="2000"/>
              <a:t>周波数</a:t>
            </a:r>
            <a:r>
              <a:rPr kumimoji="1" lang="en-US" altLang="ja-JP" sz="2000" dirty="0"/>
              <a:t>38kHz</a:t>
            </a:r>
            <a:r>
              <a:rPr kumimoji="1" lang="ja-JP" altLang="en-US" sz="2000"/>
              <a:t> 信号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7DA503-1A5E-A545-B5DB-D2E10E23AC43}"/>
              </a:ext>
            </a:extLst>
          </p:cNvPr>
          <p:cNvSpPr txBox="1"/>
          <p:nvPr/>
        </p:nvSpPr>
        <p:spPr>
          <a:xfrm>
            <a:off x="4628510" y="5172256"/>
            <a:ext cx="3742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家電</a:t>
            </a:r>
            <a:r>
              <a:rPr kumimoji="1" lang="en-US" altLang="ja-JP" sz="2800" dirty="0"/>
              <a:t>B</a:t>
            </a:r>
            <a:r>
              <a:rPr kumimoji="1" lang="ja-JP" altLang="en-US" sz="2800"/>
              <a:t>の電源</a:t>
            </a:r>
            <a:r>
              <a:rPr kumimoji="1" lang="en-US" altLang="ja-JP" sz="2800" dirty="0"/>
              <a:t>ON</a:t>
            </a:r>
            <a:endParaRPr kumimoji="1" lang="ja-JP" altLang="en-US" sz="2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6C4B15D-0F4D-9A47-A2E9-7916F782752E}"/>
              </a:ext>
            </a:extLst>
          </p:cNvPr>
          <p:cNvSpPr txBox="1"/>
          <p:nvPr/>
        </p:nvSpPr>
        <p:spPr>
          <a:xfrm>
            <a:off x="8895093" y="5575103"/>
            <a:ext cx="70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chemeClr val="accent1">
                    <a:lumMod val="75000"/>
                  </a:schemeClr>
                </a:solidFill>
              </a:rPr>
              <a:t>▶︎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3521AA-3CF1-8341-8DCD-7EA390912477}"/>
              </a:ext>
            </a:extLst>
          </p:cNvPr>
          <p:cNvSpPr txBox="1"/>
          <p:nvPr/>
        </p:nvSpPr>
        <p:spPr>
          <a:xfrm rot="16200000">
            <a:off x="-1922367" y="4481286"/>
            <a:ext cx="4262396" cy="661720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alpha val="45000"/>
                  </a:schemeClr>
                </a:solidFill>
                <a:effectLst>
                  <a:glow>
                    <a:schemeClr val="accent1"/>
                  </a:glow>
                  <a:outerShdw dist="50800" dir="54000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INK</a:t>
            </a:r>
            <a:endParaRPr lang="ja-JP" altLang="en-US" sz="3200">
              <a:solidFill>
                <a:schemeClr val="tx1">
                  <a:alpha val="45000"/>
                </a:schemeClr>
              </a:solidFill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742D343-A89C-9948-BAF9-F04523EB7F28}"/>
              </a:ext>
            </a:extLst>
          </p:cNvPr>
          <p:cNvSpPr txBox="1"/>
          <p:nvPr/>
        </p:nvSpPr>
        <p:spPr>
          <a:xfrm>
            <a:off x="1188720" y="3216659"/>
            <a:ext cx="1100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ja-JP" altLang="en-US" sz="3200"/>
              <a:t>出力信号はトランジスタによって増幅される</a:t>
            </a:r>
          </a:p>
          <a:p>
            <a:pPr marL="914400" lvl="1" indent="-457200">
              <a:buFont typeface="Wingdings" pitchFamily="2" charset="2"/>
              <a:buChar char="p"/>
            </a:pPr>
            <a:r>
              <a:rPr kumimoji="1" lang="ja-JP" altLang="en-US" sz="2800"/>
              <a:t>飛距離は測定実験から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F2846B-02F2-024E-A5EF-EC33A6D9E11C}"/>
              </a:ext>
            </a:extLst>
          </p:cNvPr>
          <p:cNvSpPr/>
          <p:nvPr/>
        </p:nvSpPr>
        <p:spPr>
          <a:xfrm>
            <a:off x="5672933" y="3706848"/>
            <a:ext cx="240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prstClr val="black"/>
                </a:solidFill>
              </a:rPr>
              <a:t>17</a:t>
            </a:r>
            <a:r>
              <a:rPr kumimoji="1" lang="ja-JP" altLang="en-US" sz="2800">
                <a:solidFill>
                  <a:prstClr val="black"/>
                </a:solidFill>
              </a:rPr>
              <a:t>ｍ以上飛ぶ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947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6B06F26-2073-B44C-BC04-23C8739A2129}"/>
              </a:ext>
            </a:extLst>
          </p:cNvPr>
          <p:cNvGrpSpPr/>
          <p:nvPr/>
        </p:nvGrpSpPr>
        <p:grpSpPr>
          <a:xfrm>
            <a:off x="973183" y="312783"/>
            <a:ext cx="11577685" cy="6104964"/>
            <a:chOff x="525536" y="0"/>
            <a:chExt cx="11988785" cy="6858000"/>
          </a:xfrm>
        </p:grpSpPr>
        <p:sp>
          <p:nvSpPr>
            <p:cNvPr id="6" name="円/楕円 5"/>
            <p:cNvSpPr/>
            <p:nvPr/>
          </p:nvSpPr>
          <p:spPr>
            <a:xfrm>
              <a:off x="3581400" y="1066800"/>
              <a:ext cx="4889500" cy="48895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8461919" y="3029196"/>
              <a:ext cx="647700" cy="647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2851822" y="2104531"/>
              <a:ext cx="685800" cy="6858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846193" y="3180263"/>
              <a:ext cx="685800" cy="6858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2873290" y="4259444"/>
              <a:ext cx="685800" cy="6858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曲線コネクタ 12"/>
            <p:cNvCxnSpPr>
              <a:cxnSpLocks/>
            </p:cNvCxnSpPr>
            <p:nvPr/>
          </p:nvCxnSpPr>
          <p:spPr>
            <a:xfrm flipV="1">
              <a:off x="1693376" y="2600471"/>
              <a:ext cx="1150286" cy="370581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線コネクタ 17"/>
            <p:cNvCxnSpPr>
              <a:cxnSpLocks/>
            </p:cNvCxnSpPr>
            <p:nvPr/>
          </p:nvCxnSpPr>
          <p:spPr>
            <a:xfrm>
              <a:off x="1675872" y="4096163"/>
              <a:ext cx="1134913" cy="528308"/>
            </a:xfrm>
            <a:prstGeom prst="curvedConnector3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cxnSpLocks/>
              <a:endCxn id="10" idx="2"/>
            </p:cNvCxnSpPr>
            <p:nvPr/>
          </p:nvCxnSpPr>
          <p:spPr>
            <a:xfrm>
              <a:off x="1614293" y="3523164"/>
              <a:ext cx="12319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cxnSpLocks/>
            </p:cNvCxnSpPr>
            <p:nvPr/>
          </p:nvCxnSpPr>
          <p:spPr>
            <a:xfrm>
              <a:off x="8470900" y="0"/>
              <a:ext cx="0" cy="6858000"/>
            </a:xfrm>
            <a:prstGeom prst="line">
              <a:avLst/>
            </a:prstGeom>
            <a:ln w="63500"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 flipV="1">
              <a:off x="8215341" y="2815144"/>
              <a:ext cx="2143584" cy="1664032"/>
            </a:xfrm>
            <a:prstGeom prst="arc">
              <a:avLst>
                <a:gd name="adj1" fmla="val 16200000"/>
                <a:gd name="adj2" fmla="val 51393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弧 51"/>
            <p:cNvSpPr/>
            <p:nvPr/>
          </p:nvSpPr>
          <p:spPr>
            <a:xfrm>
              <a:off x="8119063" y="2136034"/>
              <a:ext cx="2239862" cy="1617324"/>
            </a:xfrm>
            <a:prstGeom prst="arc">
              <a:avLst>
                <a:gd name="adj1" fmla="val 16200000"/>
                <a:gd name="adj2" fmla="val 2138615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/>
            <p:cNvCxnSpPr>
              <a:cxnSpLocks/>
              <a:stCxn id="7" idx="6"/>
            </p:cNvCxnSpPr>
            <p:nvPr/>
          </p:nvCxnSpPr>
          <p:spPr>
            <a:xfrm>
              <a:off x="9109619" y="3353046"/>
              <a:ext cx="1249305" cy="0"/>
            </a:xfrm>
            <a:prstGeom prst="line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正方形/長方形 54"/>
            <p:cNvSpPr/>
            <p:nvPr/>
          </p:nvSpPr>
          <p:spPr>
            <a:xfrm>
              <a:off x="4499739" y="87675"/>
              <a:ext cx="3052822" cy="1037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54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エレ</a:t>
              </a:r>
              <a:r>
                <a:rPr lang="ja-JP" altLang="en-US" sz="5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コン</a:t>
              </a:r>
              <a:endPara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9488254" y="87675"/>
              <a:ext cx="2023210" cy="1037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5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発信</a:t>
              </a:r>
              <a:endPara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162689" y="85924"/>
              <a:ext cx="2037711" cy="1037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受信</a:t>
              </a:r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8718974" y="6044522"/>
              <a:ext cx="566505" cy="566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525536" y="6093899"/>
              <a:ext cx="566505" cy="56650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8689984" y="5861024"/>
              <a:ext cx="3824337" cy="9334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24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入力に対応した</a:t>
              </a:r>
              <a:endParaRPr lang="en-US" altLang="ja-JP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ja-JP" altLang="en-US" sz="24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出力赤外線信号</a:t>
              </a:r>
              <a:endParaRPr lang="ja-JP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853636" y="6139739"/>
              <a:ext cx="2839492" cy="51861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24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入力赤外線信号</a:t>
              </a:r>
              <a:endParaRPr lang="ja-JP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0B159506-8FBF-B04D-A014-628601B58F8D}"/>
              </a:ext>
            </a:extLst>
          </p:cNvPr>
          <p:cNvSpPr/>
          <p:nvPr/>
        </p:nvSpPr>
        <p:spPr>
          <a:xfrm>
            <a:off x="8644934" y="2055604"/>
            <a:ext cx="625490" cy="576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BDC4BC68-1D61-9349-A07D-0756E822E2A4}"/>
              </a:ext>
            </a:extLst>
          </p:cNvPr>
          <p:cNvSpPr/>
          <p:nvPr/>
        </p:nvSpPr>
        <p:spPr>
          <a:xfrm>
            <a:off x="8608641" y="3869349"/>
            <a:ext cx="625490" cy="576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D2851E-00F7-AF43-AF2C-A6C5BB4CB3AD}"/>
              </a:ext>
            </a:extLst>
          </p:cNvPr>
          <p:cNvSpPr txBox="1"/>
          <p:nvPr/>
        </p:nvSpPr>
        <p:spPr>
          <a:xfrm>
            <a:off x="4586545" y="2260080"/>
            <a:ext cx="51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INPUT:TV1 ON &gt;&gt; OUTPUT:TV2 ON</a:t>
            </a:r>
            <a:endParaRPr kumimoji="1" lang="ja-JP" altLang="en-US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1CB995-3280-BF40-A967-98ED86350678}"/>
              </a:ext>
            </a:extLst>
          </p:cNvPr>
          <p:cNvSpPr txBox="1"/>
          <p:nvPr/>
        </p:nvSpPr>
        <p:spPr>
          <a:xfrm>
            <a:off x="4472434" y="3141323"/>
            <a:ext cx="51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INPUT:TV1 CH1 &gt;&gt; OUTPUT:TV2 CH2</a:t>
            </a:r>
            <a:endParaRPr kumimoji="1" lang="ja-JP" altLang="en-US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FDFB9C1-6C47-D844-A69A-6D4F823A69FE}"/>
              </a:ext>
            </a:extLst>
          </p:cNvPr>
          <p:cNvSpPr txBox="1"/>
          <p:nvPr/>
        </p:nvSpPr>
        <p:spPr>
          <a:xfrm>
            <a:off x="4201324" y="4091139"/>
            <a:ext cx="51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INPUT:TV1 VOL UP &gt;&gt; OUTPUT:TV2 VOL UP</a:t>
            </a:r>
            <a:endParaRPr kumimoji="1" lang="ja-JP" altLang="en-US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F4F21B-7B05-5547-B57F-88A0DAA760B0}"/>
              </a:ext>
            </a:extLst>
          </p:cNvPr>
          <p:cNvSpPr txBox="1"/>
          <p:nvPr/>
        </p:nvSpPr>
        <p:spPr>
          <a:xfrm>
            <a:off x="4149330" y="5868044"/>
            <a:ext cx="449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I/O</a:t>
            </a:r>
            <a:r>
              <a:rPr kumimoji="1" lang="ja-JP" altLang="en-US" sz="2400" u="sng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対応表に従って出力を決定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F061B98-0CBC-BD4C-A23D-983E4BD80D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897B6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8025" y1="8861" x2="45591" y2="3110"/>
                        <a14:foregroundMark x1="52116" y1="2893" x2="83157" y2="5570"/>
                        <a14:foregroundMark x1="88183" y1="8029" x2="88183" y2="8029"/>
                        <a14:foregroundMark x1="28571" y1="17685" x2="52646" y2="15009"/>
                        <a14:foregroundMark x1="67108" y1="16854" x2="67108" y2="16854"/>
                        <a14:foregroundMark x1="70106" y1="17288" x2="52646" y2="14828"/>
                        <a14:foregroundMark x1="47619" y1="28174" x2="9083" y2="29620"/>
                        <a14:foregroundMark x1="52116" y1="29403" x2="88713" y2="29186"/>
                        <a14:foregroundMark x1="93651" y1="31031" x2="91711" y2="95335"/>
                        <a14:foregroundMark x1="93210" y1="97794" x2="8025" y2="96998"/>
                        <a14:foregroundMark x1="3527" y1="96781" x2="7055" y2="28571"/>
                        <a14:foregroundMark x1="26102" y1="41519" x2="30071" y2="43146"/>
                        <a14:foregroundMark x1="26543" y1="52188" x2="30600" y2="51175"/>
                        <a14:foregroundMark x1="27601" y1="62061" x2="27601" y2="62061"/>
                        <a14:foregroundMark x1="26102" y1="60832" x2="31570" y2="62893"/>
                        <a14:foregroundMark x1="46120" y1="41736" x2="53086" y2="42532"/>
                        <a14:foregroundMark x1="66138" y1="41736" x2="72134" y2="41917"/>
                        <a14:foregroundMark x1="47090" y1="52405" x2="51146" y2="51573"/>
                        <a14:foregroundMark x1="69136" y1="51392" x2="72663" y2="52622"/>
                        <a14:foregroundMark x1="71693" y1="61230" x2="70635" y2="63291"/>
                        <a14:foregroundMark x1="44621" y1="62061" x2="49118" y2="60832"/>
                        <a14:foregroundMark x1="43651" y1="73165" x2="50617" y2="73345"/>
                        <a14:foregroundMark x1="32628" y1="78698" x2="32099" y2="81591"/>
                        <a14:foregroundMark x1="44092" y1="86908" x2="51587" y2="87125"/>
                        <a14:foregroundMark x1="65168" y1="79096" x2="64638" y2="82387"/>
                        <a14:backgroundMark x1="7231" y1="19096" x2="7231" y2="19096"/>
                        <a14:backgroundMark x1="2557" y1="17722" x2="16667" y2="20759"/>
                        <a14:backgroundMark x1="61111" y1="37613" x2="30864" y2="37902"/>
                        <a14:backgroundMark x1="96473" y1="99494" x2="96473" y2="99494"/>
                        <a14:backgroundMark x1="96473" y1="99349" x2="96473" y2="99349"/>
                        <a14:backgroundMark x1="2910" y1="99349" x2="2910" y2="993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1373" y="2185572"/>
            <a:ext cx="836981" cy="2040049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867495-0A60-F84F-9421-6F7766C78901}"/>
              </a:ext>
            </a:extLst>
          </p:cNvPr>
          <p:cNvSpPr txBox="1"/>
          <p:nvPr/>
        </p:nvSpPr>
        <p:spPr>
          <a:xfrm>
            <a:off x="651107" y="4331358"/>
            <a:ext cx="184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家電</a:t>
            </a:r>
            <a:r>
              <a:rPr kumimoji="1" lang="en-US" altLang="ja-JP" sz="1600" dirty="0"/>
              <a:t>A</a:t>
            </a:r>
            <a:r>
              <a:rPr kumimoji="1" lang="ja-JP" altLang="en-US" sz="1600"/>
              <a:t>用リモコン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82167DA-126B-DB40-8FD2-9A625F0640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55191" y="2633190"/>
            <a:ext cx="1402080" cy="1040491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994042B-BBDB-1440-9EAD-98676BCDE329}"/>
              </a:ext>
            </a:extLst>
          </p:cNvPr>
          <p:cNvSpPr txBox="1"/>
          <p:nvPr/>
        </p:nvSpPr>
        <p:spPr>
          <a:xfrm>
            <a:off x="11002883" y="3797150"/>
            <a:ext cx="184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家電</a:t>
            </a:r>
            <a:r>
              <a:rPr kumimoji="1" lang="en-US" altLang="ja-JP" dirty="0"/>
              <a:t>B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E9719A-3AD8-DF41-A8A0-31838F9284E3}"/>
              </a:ext>
            </a:extLst>
          </p:cNvPr>
          <p:cNvSpPr txBox="1"/>
          <p:nvPr/>
        </p:nvSpPr>
        <p:spPr>
          <a:xfrm>
            <a:off x="9628566" y="1883391"/>
            <a:ext cx="102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TV2 ON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967288-F41D-374B-A6B0-FBD2B2869BBA}"/>
              </a:ext>
            </a:extLst>
          </p:cNvPr>
          <p:cNvSpPr txBox="1"/>
          <p:nvPr/>
        </p:nvSpPr>
        <p:spPr>
          <a:xfrm>
            <a:off x="9246874" y="2934139"/>
            <a:ext cx="122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TV2 CH2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20021E0-FAFF-0748-9ADB-339C5F88CC9B}"/>
              </a:ext>
            </a:extLst>
          </p:cNvPr>
          <p:cNvSpPr txBox="1"/>
          <p:nvPr/>
        </p:nvSpPr>
        <p:spPr>
          <a:xfrm>
            <a:off x="9713117" y="4289951"/>
            <a:ext cx="140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TV2 VOL UP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71FDE8-6784-D849-A06A-EDCF59938209}"/>
              </a:ext>
            </a:extLst>
          </p:cNvPr>
          <p:cNvSpPr txBox="1"/>
          <p:nvPr/>
        </p:nvSpPr>
        <p:spPr>
          <a:xfrm>
            <a:off x="2147783" y="2053068"/>
            <a:ext cx="102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TV1 ON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38B0D9F-72A6-3843-8526-7E2EEF226556}"/>
              </a:ext>
            </a:extLst>
          </p:cNvPr>
          <p:cNvSpPr txBox="1"/>
          <p:nvPr/>
        </p:nvSpPr>
        <p:spPr>
          <a:xfrm>
            <a:off x="2138127" y="3006358"/>
            <a:ext cx="129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TV1 CH1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F989305-E629-2842-9C56-FE62228F0449}"/>
              </a:ext>
            </a:extLst>
          </p:cNvPr>
          <p:cNvSpPr txBox="1"/>
          <p:nvPr/>
        </p:nvSpPr>
        <p:spPr>
          <a:xfrm>
            <a:off x="2151535" y="4539909"/>
            <a:ext cx="135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TV1 VOL UP</a:t>
            </a:r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8C560B2B-A563-9747-9772-15224723817E}"/>
              </a:ext>
            </a:extLst>
          </p:cNvPr>
          <p:cNvCxnSpPr>
            <a:cxnSpLocks/>
          </p:cNvCxnSpPr>
          <p:nvPr/>
        </p:nvCxnSpPr>
        <p:spPr>
          <a:xfrm>
            <a:off x="3946404" y="312783"/>
            <a:ext cx="0" cy="6104964"/>
          </a:xfrm>
          <a:prstGeom prst="line">
            <a:avLst/>
          </a:prstGeom>
          <a:ln w="63500"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7688407-195D-8948-9BFD-428C4A488DDB}"/>
              </a:ext>
            </a:extLst>
          </p:cNvPr>
          <p:cNvSpPr txBox="1"/>
          <p:nvPr/>
        </p:nvSpPr>
        <p:spPr>
          <a:xfrm rot="16200000">
            <a:off x="-1922367" y="4481286"/>
            <a:ext cx="4262396" cy="661720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alpha val="45000"/>
                  </a:schemeClr>
                </a:solidFill>
                <a:effectLst>
                  <a:glow>
                    <a:schemeClr val="accent1"/>
                  </a:glow>
                  <a:outerShdw dist="50800" dir="54000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INK</a:t>
            </a:r>
            <a:endParaRPr lang="ja-JP" altLang="en-US" sz="3200">
              <a:solidFill>
                <a:schemeClr val="tx1">
                  <a:alpha val="45000"/>
                </a:schemeClr>
              </a:solidFill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839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図形グループ 78"/>
          <p:cNvGrpSpPr/>
          <p:nvPr/>
        </p:nvGrpSpPr>
        <p:grpSpPr>
          <a:xfrm>
            <a:off x="7864738" y="151898"/>
            <a:ext cx="1546230" cy="1520042"/>
            <a:chOff x="9758746" y="2298319"/>
            <a:chExt cx="1546230" cy="1520042"/>
          </a:xfrm>
        </p:grpSpPr>
        <p:sp>
          <p:nvSpPr>
            <p:cNvPr id="80" name="円/楕円 79"/>
            <p:cNvSpPr/>
            <p:nvPr/>
          </p:nvSpPr>
          <p:spPr>
            <a:xfrm>
              <a:off x="9758746" y="2298319"/>
              <a:ext cx="1520042" cy="1520042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9788291" y="2827507"/>
              <a:ext cx="151668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電化製品</a:t>
              </a:r>
            </a:p>
          </p:txBody>
        </p:sp>
      </p:grpSp>
      <p:grpSp>
        <p:nvGrpSpPr>
          <p:cNvPr id="76" name="図形グループ 75"/>
          <p:cNvGrpSpPr/>
          <p:nvPr/>
        </p:nvGrpSpPr>
        <p:grpSpPr>
          <a:xfrm>
            <a:off x="807837" y="2386884"/>
            <a:ext cx="1546230" cy="1520042"/>
            <a:chOff x="9758746" y="2298319"/>
            <a:chExt cx="1546230" cy="1520042"/>
          </a:xfrm>
        </p:grpSpPr>
        <p:sp>
          <p:nvSpPr>
            <p:cNvPr id="77" name="円/楕円 76"/>
            <p:cNvSpPr/>
            <p:nvPr/>
          </p:nvSpPr>
          <p:spPr>
            <a:xfrm>
              <a:off x="9758746" y="2298319"/>
              <a:ext cx="1520042" cy="152004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9788291" y="2827507"/>
              <a:ext cx="151668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リモコン</a:t>
              </a:r>
              <a:endParaRPr lang="ja-JP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9759970" y="2298162"/>
            <a:ext cx="1544097" cy="1520042"/>
            <a:chOff x="9758746" y="2298319"/>
            <a:chExt cx="1544097" cy="1520042"/>
          </a:xfrm>
        </p:grpSpPr>
        <p:sp>
          <p:nvSpPr>
            <p:cNvPr id="27" name="円/楕円 26"/>
            <p:cNvSpPr/>
            <p:nvPr/>
          </p:nvSpPr>
          <p:spPr>
            <a:xfrm>
              <a:off x="9758746" y="2298319"/>
              <a:ext cx="1520042" cy="15200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9786158" y="2808155"/>
              <a:ext cx="151668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起動</a:t>
              </a: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428536-8642-1045-BF06-3986142D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744817" cy="69829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&gt; </a:t>
            </a:r>
            <a:r>
              <a:rPr lang="ja-JP" altLang="en-US"/>
              <a:t>エレコン</a:t>
            </a:r>
            <a:r>
              <a:rPr lang="ja-JP" altLang="en-US" dirty="0"/>
              <a:t>の処理概要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3521AA-3CF1-8341-8DCD-7EA390912477}"/>
              </a:ext>
            </a:extLst>
          </p:cNvPr>
          <p:cNvSpPr txBox="1"/>
          <p:nvPr/>
        </p:nvSpPr>
        <p:spPr>
          <a:xfrm rot="16200000">
            <a:off x="-1922367" y="4481286"/>
            <a:ext cx="4262396" cy="661720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r>
              <a:rPr lang="en-US" altLang="ja-JP" sz="4000" dirty="0">
                <a:solidFill>
                  <a:schemeClr val="tx1">
                    <a:alpha val="45000"/>
                  </a:schemeClr>
                </a:solidFill>
                <a:effectLst>
                  <a:glow>
                    <a:schemeClr val="accent1"/>
                  </a:glow>
                  <a:outerShdw dist="50800" dir="54000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INK</a:t>
            </a:r>
            <a:endParaRPr lang="ja-JP" altLang="en-US" sz="3200">
              <a:solidFill>
                <a:schemeClr val="tx1">
                  <a:alpha val="45000"/>
                </a:schemeClr>
              </a:solidFill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678879" y="1789761"/>
            <a:ext cx="2066305" cy="1603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612574" y="3989448"/>
            <a:ext cx="2066305" cy="1603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745184" y="3944981"/>
            <a:ext cx="2066305" cy="1603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弧 3"/>
          <p:cNvSpPr/>
          <p:nvPr/>
        </p:nvSpPr>
        <p:spPr>
          <a:xfrm>
            <a:off x="3420095" y="2418709"/>
            <a:ext cx="3058784" cy="3600000"/>
          </a:xfrm>
          <a:prstGeom prst="arc">
            <a:avLst>
              <a:gd name="adj1" fmla="val 11299210"/>
              <a:gd name="adj2" fmla="val 156985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/>
          <p:cNvSpPr/>
          <p:nvPr/>
        </p:nvSpPr>
        <p:spPr>
          <a:xfrm rot="5400000">
            <a:off x="4668514" y="2683254"/>
            <a:ext cx="3600000" cy="3070910"/>
          </a:xfrm>
          <a:prstGeom prst="arc">
            <a:avLst>
              <a:gd name="adj1" fmla="val 11289438"/>
              <a:gd name="adj2" fmla="val 156263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弧 6"/>
          <p:cNvSpPr/>
          <p:nvPr/>
        </p:nvSpPr>
        <p:spPr>
          <a:xfrm>
            <a:off x="3420095" y="4191990"/>
            <a:ext cx="4571748" cy="2378770"/>
          </a:xfrm>
          <a:prstGeom prst="arc">
            <a:avLst>
              <a:gd name="adj1" fmla="val 241439"/>
              <a:gd name="adj2" fmla="val 104904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9758746" y="2298319"/>
            <a:ext cx="1544097" cy="1520042"/>
            <a:chOff x="9758746" y="2298319"/>
            <a:chExt cx="1544097" cy="1520042"/>
          </a:xfrm>
        </p:grpSpPr>
        <p:sp>
          <p:nvSpPr>
            <p:cNvPr id="20" name="円/楕円 19"/>
            <p:cNvSpPr/>
            <p:nvPr/>
          </p:nvSpPr>
          <p:spPr>
            <a:xfrm>
              <a:off x="9758746" y="2298319"/>
              <a:ext cx="1520042" cy="15200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9786158" y="2808155"/>
              <a:ext cx="151668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起動</a:t>
              </a:r>
            </a:p>
          </p:txBody>
        </p:sp>
      </p:grpSp>
      <p:sp>
        <p:nvSpPr>
          <p:cNvPr id="30" name="正方形/長方形 29"/>
          <p:cNvSpPr/>
          <p:nvPr/>
        </p:nvSpPr>
        <p:spPr>
          <a:xfrm>
            <a:off x="7019993" y="4454177"/>
            <a:ext cx="15166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メイン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2714651" y="4498644"/>
            <a:ext cx="18297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ウェイト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837295" y="2053129"/>
            <a:ext cx="78334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変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換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曲折矢印 63"/>
          <p:cNvSpPr/>
          <p:nvPr/>
        </p:nvSpPr>
        <p:spPr>
          <a:xfrm rot="10800000" flipH="1">
            <a:off x="1394783" y="3855868"/>
            <a:ext cx="1228847" cy="1300935"/>
          </a:xfrm>
          <a:prstGeom prst="bentArrow">
            <a:avLst>
              <a:gd name="adj1" fmla="val 18518"/>
              <a:gd name="adj2" fmla="val 27696"/>
              <a:gd name="adj3" fmla="val 26296"/>
              <a:gd name="adj4" fmla="val 59306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66" name="図形グループ 65"/>
          <p:cNvGrpSpPr/>
          <p:nvPr/>
        </p:nvGrpSpPr>
        <p:grpSpPr>
          <a:xfrm>
            <a:off x="802333" y="2386885"/>
            <a:ext cx="1546230" cy="1520042"/>
            <a:chOff x="9758746" y="2298319"/>
            <a:chExt cx="1546230" cy="1520042"/>
          </a:xfrm>
        </p:grpSpPr>
        <p:sp>
          <p:nvSpPr>
            <p:cNvPr id="67" name="円/楕円 66"/>
            <p:cNvSpPr/>
            <p:nvPr/>
          </p:nvSpPr>
          <p:spPr>
            <a:xfrm>
              <a:off x="9758746" y="2298319"/>
              <a:ext cx="1520042" cy="15200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9788291" y="2827507"/>
              <a:ext cx="151668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リモコン</a:t>
              </a:r>
              <a:endParaRPr lang="ja-JP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9" name="図形グループ 68"/>
          <p:cNvGrpSpPr/>
          <p:nvPr/>
        </p:nvGrpSpPr>
        <p:grpSpPr>
          <a:xfrm>
            <a:off x="7864738" y="146236"/>
            <a:ext cx="1546230" cy="1520042"/>
            <a:chOff x="9758746" y="2298319"/>
            <a:chExt cx="1546230" cy="1520042"/>
          </a:xfrm>
        </p:grpSpPr>
        <p:sp>
          <p:nvSpPr>
            <p:cNvPr id="70" name="円/楕円 69"/>
            <p:cNvSpPr/>
            <p:nvPr/>
          </p:nvSpPr>
          <p:spPr>
            <a:xfrm>
              <a:off x="9758746" y="2298319"/>
              <a:ext cx="1520042" cy="15200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9788291" y="2827507"/>
              <a:ext cx="151668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電化製品</a:t>
              </a:r>
            </a:p>
          </p:txBody>
        </p:sp>
      </p:grpSp>
      <p:sp>
        <p:nvSpPr>
          <p:cNvPr id="72" name="曲折矢印 71"/>
          <p:cNvSpPr/>
          <p:nvPr/>
        </p:nvSpPr>
        <p:spPr>
          <a:xfrm rot="5400000" flipH="1">
            <a:off x="7342789" y="1019686"/>
            <a:ext cx="805362" cy="2052530"/>
          </a:xfrm>
          <a:prstGeom prst="bentArrow">
            <a:avLst>
              <a:gd name="adj1" fmla="val 27312"/>
              <a:gd name="adj2" fmla="val 25000"/>
              <a:gd name="adj3" fmla="val 41018"/>
              <a:gd name="adj4" fmla="val 34623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曲折矢印 72"/>
          <p:cNvSpPr>
            <a:spLocks/>
          </p:cNvSpPr>
          <p:nvPr/>
        </p:nvSpPr>
        <p:spPr>
          <a:xfrm rot="10800000">
            <a:off x="8799364" y="3818204"/>
            <a:ext cx="1819908" cy="1475302"/>
          </a:xfrm>
          <a:prstGeom prst="bentArrow">
            <a:avLst>
              <a:gd name="adj1" fmla="val 15102"/>
              <a:gd name="adj2" fmla="val 22304"/>
              <a:gd name="adj3" fmla="val 25398"/>
              <a:gd name="adj4" fmla="val 41341"/>
            </a:avLst>
          </a:prstGeom>
          <a:ln w="1905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5778250" y="2068122"/>
            <a:ext cx="78334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発信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4" name="直線コネクタ 83"/>
          <p:cNvCxnSpPr>
            <a:stCxn id="3" idx="0"/>
            <a:endCxn id="3" idx="2"/>
          </p:cNvCxnSpPr>
          <p:nvPr/>
        </p:nvCxnSpPr>
        <p:spPr>
          <a:xfrm>
            <a:off x="5712032" y="1789761"/>
            <a:ext cx="0" cy="1603169"/>
          </a:xfrm>
          <a:prstGeom prst="line">
            <a:avLst/>
          </a:prstGeom>
          <a:ln w="1016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4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7" grpId="0" animBg="1"/>
      <p:bldP spid="64" grpId="0" animBg="1"/>
      <p:bldP spid="72" grpId="0" animBg="1"/>
      <p:bldP spid="73" grpId="0" animBg="1"/>
    </p:bldLst>
  </p:timing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{3E203A35-D526-324E-B2ED-34F3F5ABB6C9}tf10001072</Template>
  <TotalTime>18058</TotalTime>
  <Words>521</Words>
  <Application>Microsoft Macintosh PowerPoint</Application>
  <PresentationFormat>ワイド画面</PresentationFormat>
  <Paragraphs>154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Hiragino Kaku Gothic StdN W8</vt:lpstr>
      <vt:lpstr>Hiragino Sans W4</vt:lpstr>
      <vt:lpstr>Yu Gothic Medium</vt:lpstr>
      <vt:lpstr>メイリオ</vt:lpstr>
      <vt:lpstr>Yu Gothic</vt:lpstr>
      <vt:lpstr>Franklin Gothic Book</vt:lpstr>
      <vt:lpstr>Menlo</vt:lpstr>
      <vt:lpstr>Wingdings</vt:lpstr>
      <vt:lpstr>トリミング</vt:lpstr>
      <vt:lpstr>　　　　　　　　　　　　　</vt:lpstr>
      <vt:lpstr>______完成報告の</vt:lpstr>
      <vt:lpstr>______プロジェクト名と制作物</vt:lpstr>
      <vt:lpstr>______エレコンの</vt:lpstr>
      <vt:lpstr>&gt; 赤外線の受信</vt:lpstr>
      <vt:lpstr>&gt; リモコンの処理</vt:lpstr>
      <vt:lpstr>&gt; 赤外線の発信</vt:lpstr>
      <vt:lpstr>PowerPoint プレゼンテーション</vt:lpstr>
      <vt:lpstr>&gt; エレコンの処理概要</vt:lpstr>
      <vt:lpstr>_______制作物の</vt:lpstr>
      <vt:lpstr>_______このプロジェクトの</vt:lpstr>
      <vt:lpstr>_______これからの</vt:lpstr>
      <vt:lpstr>_______反省点＆評価点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　　　　　　　　　　　</dc:title>
  <dc:creator>今枝　佑樹</dc:creator>
  <cp:lastModifiedBy>今枝　佑樹</cp:lastModifiedBy>
  <cp:revision>148</cp:revision>
  <dcterms:created xsi:type="dcterms:W3CDTF">2018-06-19T04:16:33Z</dcterms:created>
  <dcterms:modified xsi:type="dcterms:W3CDTF">2018-12-11T06:31:40Z</dcterms:modified>
</cp:coreProperties>
</file>