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30"/>
  </p:notesMasterIdLst>
  <p:sldIdLst>
    <p:sldId id="450" r:id="rId8"/>
    <p:sldId id="451" r:id="rId9"/>
    <p:sldId id="449" r:id="rId10"/>
    <p:sldId id="415" r:id="rId11"/>
    <p:sldId id="426" r:id="rId12"/>
    <p:sldId id="417" r:id="rId13"/>
    <p:sldId id="456" r:id="rId14"/>
    <p:sldId id="434" r:id="rId15"/>
    <p:sldId id="491" r:id="rId16"/>
    <p:sldId id="489" r:id="rId17"/>
    <p:sldId id="476" r:id="rId18"/>
    <p:sldId id="490" r:id="rId19"/>
    <p:sldId id="473" r:id="rId20"/>
    <p:sldId id="429" r:id="rId21"/>
    <p:sldId id="493" r:id="rId22"/>
    <p:sldId id="494" r:id="rId23"/>
    <p:sldId id="492" r:id="rId24"/>
    <p:sldId id="454" r:id="rId25"/>
    <p:sldId id="474" r:id="rId26"/>
    <p:sldId id="446" r:id="rId27"/>
    <p:sldId id="447" r:id="rId28"/>
    <p:sldId id="40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837"/>
    <a:srgbClr val="4CA3AA"/>
    <a:srgbClr val="74B1B7"/>
    <a:srgbClr val="FF577F"/>
    <a:srgbClr val="FFC836"/>
    <a:srgbClr val="2B2551"/>
    <a:srgbClr val="5059B3"/>
    <a:srgbClr val="BFBFBF"/>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3758" autoAdjust="0"/>
  </p:normalViewPr>
  <p:slideViewPr>
    <p:cSldViewPr snapToGrid="0">
      <p:cViewPr varScale="1">
        <p:scale>
          <a:sx n="62" d="100"/>
          <a:sy n="62" d="100"/>
        </p:scale>
        <p:origin x="78" y="222"/>
      </p:cViewPr>
      <p:guideLst/>
    </p:cSldViewPr>
  </p:slideViewPr>
  <p:notesTextViewPr>
    <p:cViewPr>
      <p:scale>
        <a:sx n="1" d="1"/>
        <a:sy n="1" d="1"/>
      </p:scale>
      <p:origin x="0" y="0"/>
    </p:cViewPr>
  </p:notesTextViewPr>
  <p:sorterViewPr>
    <p:cViewPr>
      <p:scale>
        <a:sx n="100" d="100"/>
        <a:sy n="100" d="100"/>
      </p:scale>
      <p:origin x="0" y="-41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47" Type="http://schemas.microsoft.com/office/2018/10/relationships/authors" Targe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a:t>
            </a:fld>
            <a:endParaRPr lang="en-US"/>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a:p>
        </p:txBody>
      </p:sp>
    </p:spTree>
    <p:extLst>
      <p:ext uri="{BB962C8B-B14F-4D97-AF65-F5344CB8AC3E}">
        <p14:creationId xmlns:p14="http://schemas.microsoft.com/office/powerpoint/2010/main" val="51571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3</a:t>
            </a:fld>
            <a:endParaRPr lang="en-US"/>
          </a:p>
        </p:txBody>
      </p:sp>
    </p:spTree>
    <p:extLst>
      <p:ext uri="{BB962C8B-B14F-4D97-AF65-F5344CB8AC3E}">
        <p14:creationId xmlns:p14="http://schemas.microsoft.com/office/powerpoint/2010/main" val="43475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4</a:t>
            </a:fld>
            <a:endParaRPr lang="en-US"/>
          </a:p>
        </p:txBody>
      </p:sp>
    </p:spTree>
    <p:extLst>
      <p:ext uri="{BB962C8B-B14F-4D97-AF65-F5344CB8AC3E}">
        <p14:creationId xmlns:p14="http://schemas.microsoft.com/office/powerpoint/2010/main" val="262915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5</a:t>
            </a:fld>
            <a:endParaRPr lang="en-TR"/>
          </a:p>
        </p:txBody>
      </p:sp>
    </p:spTree>
    <p:extLst>
      <p:ext uri="{BB962C8B-B14F-4D97-AF65-F5344CB8AC3E}">
        <p14:creationId xmlns:p14="http://schemas.microsoft.com/office/powerpoint/2010/main" val="4077221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6</a:t>
            </a:fld>
            <a:endParaRPr lang="en-TR"/>
          </a:p>
        </p:txBody>
      </p:sp>
    </p:spTree>
    <p:extLst>
      <p:ext uri="{BB962C8B-B14F-4D97-AF65-F5344CB8AC3E}">
        <p14:creationId xmlns:p14="http://schemas.microsoft.com/office/powerpoint/2010/main" val="382232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8</a:t>
            </a:fld>
            <a:endParaRPr lang="en-TR"/>
          </a:p>
        </p:txBody>
      </p:sp>
    </p:spTree>
    <p:extLst>
      <p:ext uri="{BB962C8B-B14F-4D97-AF65-F5344CB8AC3E}">
        <p14:creationId xmlns:p14="http://schemas.microsoft.com/office/powerpoint/2010/main" val="112872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13</a:t>
            </a:fld>
            <a:endParaRPr lang="en-TR"/>
          </a:p>
        </p:txBody>
      </p:sp>
    </p:spTree>
    <p:extLst>
      <p:ext uri="{BB962C8B-B14F-4D97-AF65-F5344CB8AC3E}">
        <p14:creationId xmlns:p14="http://schemas.microsoft.com/office/powerpoint/2010/main" val="3748103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19</a:t>
            </a:fld>
            <a:endParaRPr lang="en-TR"/>
          </a:p>
        </p:txBody>
      </p:sp>
    </p:spTree>
    <p:extLst>
      <p:ext uri="{BB962C8B-B14F-4D97-AF65-F5344CB8AC3E}">
        <p14:creationId xmlns:p14="http://schemas.microsoft.com/office/powerpoint/2010/main" val="481075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22</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5.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a:xfrm>
            <a:off x="759931" y="1565901"/>
            <a:ext cx="10515600" cy="1998710"/>
          </a:xfrm>
        </p:spPr>
        <p:txBody>
          <a:bodyPr>
            <a:normAutofit/>
          </a:bodyPr>
          <a:lstStyle/>
          <a:p>
            <a:pPr algn="ctr"/>
            <a:r>
              <a:rPr lang="en-US" sz="6600" dirty="0" smtClean="0">
                <a:cs typeface="Calibri Light"/>
              </a:rPr>
              <a:t>World Happiness Project </a:t>
            </a:r>
            <a:endParaRPr lang="en-US" sz="6600" dirty="0">
              <a:cs typeface="Calibri Light"/>
            </a:endParaRPr>
          </a:p>
        </p:txBody>
      </p:sp>
      <p:sp>
        <p:nvSpPr>
          <p:cNvPr id="3" name="Text Placeholder 2">
            <a:extLst>
              <a:ext uri="{FF2B5EF4-FFF2-40B4-BE49-F238E27FC236}">
                <a16:creationId xmlns:a16="http://schemas.microsoft.com/office/drawing/2014/main" id="{26A01406-CE87-67FD-1433-72C6D6211A0B}"/>
              </a:ext>
            </a:extLst>
          </p:cNvPr>
          <p:cNvSpPr>
            <a:spLocks noGrp="1"/>
          </p:cNvSpPr>
          <p:nvPr>
            <p:ph type="body" idx="1"/>
          </p:nvPr>
        </p:nvSpPr>
        <p:spPr>
          <a:xfrm>
            <a:off x="838200" y="4928510"/>
            <a:ext cx="10515600" cy="1500187"/>
          </a:xfrm>
        </p:spPr>
        <p:txBody>
          <a:bodyPr vert="horz" lIns="91440" tIns="45720" rIns="91440" bIns="45720" rtlCol="0" anchor="t">
            <a:normAutofit/>
          </a:bodyPr>
          <a:lstStyle/>
          <a:p>
            <a:r>
              <a:rPr lang="en-US" dirty="0" smtClean="0">
                <a:cs typeface="Calibri"/>
              </a:rPr>
              <a:t>Mehr Ali Qasimi</a:t>
            </a:r>
            <a:endParaRPr lang="en-US" dirty="0">
              <a:cs typeface="Calibri"/>
            </a:endParaRPr>
          </a:p>
          <a:p>
            <a:r>
              <a:rPr lang="en-US" dirty="0" smtClean="0">
                <a:cs typeface="Calibri"/>
              </a:rPr>
              <a:t>12-10-2023</a:t>
            </a:r>
            <a:endParaRPr lang="en-US" dirty="0">
              <a:cs typeface="Calibri"/>
            </a:endParaRPr>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948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E5701-E893-376C-E92A-B834684D2857}"/>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pic>
        <p:nvPicPr>
          <p:cNvPr id="7" name="Picture 6"/>
          <p:cNvPicPr>
            <a:picLocks noChangeAspect="1"/>
          </p:cNvPicPr>
          <p:nvPr/>
        </p:nvPicPr>
        <p:blipFill>
          <a:blip r:embed="rId2"/>
          <a:stretch>
            <a:fillRect/>
          </a:stretch>
        </p:blipFill>
        <p:spPr>
          <a:xfrm>
            <a:off x="1700939" y="1218069"/>
            <a:ext cx="8155983" cy="5322215"/>
          </a:xfrm>
          <a:prstGeom prst="rect">
            <a:avLst/>
          </a:prstGeom>
        </p:spPr>
      </p:pic>
    </p:spTree>
    <p:extLst>
      <p:ext uri="{BB962C8B-B14F-4D97-AF65-F5344CB8AC3E}">
        <p14:creationId xmlns:p14="http://schemas.microsoft.com/office/powerpoint/2010/main" val="3800122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E5701-E893-376C-E92A-B834684D2857}"/>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870" y="1423744"/>
            <a:ext cx="6832096" cy="5039049"/>
          </a:xfrm>
          <a:prstGeom prst="rect">
            <a:avLst/>
          </a:prstGeom>
        </p:spPr>
      </p:pic>
    </p:spTree>
    <p:extLst>
      <p:ext uri="{BB962C8B-B14F-4D97-AF65-F5344CB8AC3E}">
        <p14:creationId xmlns:p14="http://schemas.microsoft.com/office/powerpoint/2010/main" val="261021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E5701-E893-376C-E92A-B834684D2857}"/>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225" y="1524000"/>
            <a:ext cx="6774212" cy="4582332"/>
          </a:xfrm>
          <a:prstGeom prst="rect">
            <a:avLst/>
          </a:prstGeom>
        </p:spPr>
      </p:pic>
    </p:spTree>
    <p:extLst>
      <p:ext uri="{BB962C8B-B14F-4D97-AF65-F5344CB8AC3E}">
        <p14:creationId xmlns:p14="http://schemas.microsoft.com/office/powerpoint/2010/main" val="308259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577316" y="2968373"/>
            <a:ext cx="9573551" cy="921254"/>
          </a:xfrm>
        </p:spPr>
        <p:txBody>
          <a:bodyPr>
            <a:noAutofit/>
          </a:bodyPr>
          <a:lstStyle/>
          <a:p>
            <a:r>
              <a:rPr lang="en-US" sz="6000" dirty="0"/>
              <a:t>4</a:t>
            </a:r>
            <a:r>
              <a:rPr lang="en-US" sz="6000" b="1" dirty="0" smtClean="0"/>
              <a:t>. Machine </a:t>
            </a:r>
            <a:r>
              <a:rPr lang="en-US" sz="6000" b="1" dirty="0"/>
              <a:t>Learning Models</a:t>
            </a:r>
            <a:endParaRPr lang="tr-TR" sz="6000"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1842500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
        <p:nvSpPr>
          <p:cNvPr id="10" name="Title 1">
            <a:extLst>
              <a:ext uri="{FF2B5EF4-FFF2-40B4-BE49-F238E27FC236}">
                <a16:creationId xmlns:a16="http://schemas.microsoft.com/office/drawing/2014/main" id="{CAAD9A44-F949-1DF9-F106-E193CD6ADF1E}"/>
              </a:ext>
            </a:extLst>
          </p:cNvPr>
          <p:cNvSpPr>
            <a:spLocks noGrp="1"/>
          </p:cNvSpPr>
          <p:nvPr>
            <p:ph type="title"/>
          </p:nvPr>
        </p:nvSpPr>
        <p:spPr>
          <a:xfrm>
            <a:off x="277402" y="646414"/>
            <a:ext cx="7123682" cy="921254"/>
          </a:xfrm>
        </p:spPr>
        <p:txBody>
          <a:bodyPr>
            <a:normAutofit fontScale="90000"/>
          </a:bodyPr>
          <a:lstStyle/>
          <a:p>
            <a:r>
              <a:rPr lang="en-US" dirty="0"/>
              <a:t>4</a:t>
            </a:r>
            <a:r>
              <a:rPr lang="en-US" b="1" dirty="0" smtClean="0"/>
              <a:t>.1 Model </a:t>
            </a:r>
            <a:r>
              <a:rPr lang="en-US" b="1" dirty="0"/>
              <a:t>Selection</a:t>
            </a:r>
            <a:r>
              <a:rPr lang="tr-TR" b="1" dirty="0"/>
              <a:t> and Training</a:t>
            </a:r>
            <a:endParaRPr lang="tr-TR" dirty="0"/>
          </a:p>
        </p:txBody>
      </p:sp>
      <p:sp>
        <p:nvSpPr>
          <p:cNvPr id="9" name="Content Placeholder 2">
            <a:extLst>
              <a:ext uri="{FF2B5EF4-FFF2-40B4-BE49-F238E27FC236}">
                <a16:creationId xmlns:a16="http://schemas.microsoft.com/office/drawing/2014/main" id="{9527CBB5-FCE1-A315-951E-ACBCC104C4CE}"/>
              </a:ext>
            </a:extLst>
          </p:cNvPr>
          <p:cNvSpPr>
            <a:spLocks noGrp="1"/>
          </p:cNvSpPr>
          <p:nvPr>
            <p:ph idx="1"/>
          </p:nvPr>
        </p:nvSpPr>
        <p:spPr>
          <a:xfrm>
            <a:off x="599694" y="1567668"/>
            <a:ext cx="4359764" cy="4538664"/>
          </a:xfrm>
        </p:spPr>
        <p:txBody>
          <a:bodyPr>
            <a:normAutofit fontScale="40000" lnSpcReduction="20000"/>
          </a:bodyPr>
          <a:lstStyle/>
          <a:p>
            <a:pPr marL="0" marR="0" algn="just">
              <a:lnSpc>
                <a:spcPct val="220000"/>
              </a:lnSpc>
              <a:spcBef>
                <a:spcPts val="0"/>
              </a:spcBef>
              <a:spcAft>
                <a:spcPts val="800"/>
              </a:spcAft>
            </a:pPr>
            <a:r>
              <a:rPr lang="en-US" sz="4400" dirty="0">
                <a:solidFill>
                  <a:schemeClr val="tx1"/>
                </a:solidFill>
              </a:rPr>
              <a:t>I have used different models for training the world happiness dataset this algorithms or models are such as Decision Tress, </a:t>
            </a:r>
            <a:r>
              <a:rPr lang="en-US" sz="4400" dirty="0">
                <a:solidFill>
                  <a:schemeClr val="tx1"/>
                </a:solidFill>
              </a:rPr>
              <a:t>Random</a:t>
            </a:r>
            <a:r>
              <a:rPr lang="en-US" sz="4400" dirty="0">
                <a:solidFill>
                  <a:schemeClr val="tx1"/>
                </a:solidFill>
              </a:rPr>
              <a:t> Forest, SVM, Linear Regression and also XG Boost but there was different prediction or output for each algorithm.</a:t>
            </a:r>
          </a:p>
          <a:p>
            <a:pPr marL="0" marR="0" algn="just">
              <a:lnSpc>
                <a:spcPct val="220000"/>
              </a:lnSpc>
              <a:spcBef>
                <a:spcPts val="0"/>
              </a:spcBef>
              <a:spcAft>
                <a:spcPts val="800"/>
              </a:spcAft>
            </a:pPr>
            <a:r>
              <a:rPr lang="en-US" sz="4400" dirty="0">
                <a:solidFill>
                  <a:schemeClr val="tx1"/>
                </a:solidFill>
              </a:rPr>
              <a:t>Ex:</a:t>
            </a:r>
            <a:endParaRPr lang="de-DE" sz="4400" dirty="0">
              <a:solidFill>
                <a:schemeClr val="tx1"/>
              </a:solidFill>
            </a:endParaRPr>
          </a:p>
          <a:p>
            <a:pPr marL="342900" indent="-342900" algn="just">
              <a:lnSpc>
                <a:spcPct val="220000"/>
              </a:lnSpc>
              <a:spcBef>
                <a:spcPts val="0"/>
              </a:spcBef>
              <a:spcAft>
                <a:spcPts val="800"/>
              </a:spcAft>
              <a:buFont typeface="+mj-lt"/>
              <a:buAutoNum type="arabicPeriod"/>
            </a:pPr>
            <a:endParaRPr lang="de-DE" sz="1800" kern="100" dirty="0">
              <a:effectLst/>
              <a:latin typeface="Arabic Typesetting" panose="03020402040406030203" pitchFamily="66" charset="-78"/>
              <a:ea typeface="Calibri" panose="020F0502020204030204" pitchFamily="34" charset="0"/>
              <a:cs typeface="Arabic Typesetting" panose="03020402040406030203" pitchFamily="66" charset="-78"/>
            </a:endParaRPr>
          </a:p>
          <a:p>
            <a:pPr marL="342900" marR="0" lvl="0" indent="-342900" algn="just" rtl="0">
              <a:lnSpc>
                <a:spcPct val="220000"/>
              </a:lnSpc>
              <a:spcBef>
                <a:spcPts val="0"/>
              </a:spcBef>
              <a:spcAft>
                <a:spcPts val="800"/>
              </a:spcAft>
              <a:buFont typeface="+mj-lt"/>
              <a:buAutoNum type="arabicPeriod"/>
            </a:pPr>
            <a:endParaRPr lang="de-DE" sz="1800" kern="100" dirty="0">
              <a:effectLst/>
              <a:latin typeface="Arabic Typesetting" panose="03020402040406030203" pitchFamily="66" charset="-78"/>
              <a:ea typeface="Calibri" panose="020F0502020204030204" pitchFamily="34" charset="0"/>
              <a:cs typeface="Arabic Typesetting" panose="03020402040406030203" pitchFamily="66" charset="-78"/>
            </a:endParaRPr>
          </a:p>
          <a:p>
            <a:pPr marL="342900" marR="0" lvl="0" indent="-342900" algn="just" rtl="0">
              <a:lnSpc>
                <a:spcPct val="220000"/>
              </a:lnSpc>
              <a:spcBef>
                <a:spcPts val="0"/>
              </a:spcBef>
              <a:spcAft>
                <a:spcPts val="800"/>
              </a:spcAft>
              <a:buFont typeface="+mj-lt"/>
              <a:buAutoNum type="arabicPeriod"/>
            </a:pPr>
            <a:endParaRPr lang="en-US" sz="1800" kern="0" dirty="0">
              <a:effectLst/>
              <a:latin typeface="Arabic Typesetting" panose="03020402040406030203" pitchFamily="66" charset="-78"/>
              <a:ea typeface="Times New Roman" panose="02020603050405020304" pitchFamily="18" charset="0"/>
              <a:cs typeface="Arabic Typesetting" panose="03020402040406030203" pitchFamily="66" charset="-78"/>
            </a:endParaRPr>
          </a:p>
          <a:p>
            <a:pPr marL="342900" marR="0" lvl="0" indent="-342900" algn="just" rtl="0">
              <a:lnSpc>
                <a:spcPct val="220000"/>
              </a:lnSpc>
              <a:spcBef>
                <a:spcPts val="0"/>
              </a:spcBef>
              <a:spcAft>
                <a:spcPts val="800"/>
              </a:spcAft>
              <a:buFont typeface="+mj-lt"/>
              <a:buAutoNum type="arabicPeriod"/>
            </a:pPr>
            <a:endParaRPr lang="de-DE" sz="1800" kern="100" dirty="0">
              <a:effectLst/>
              <a:latin typeface="Arabic Typesetting" panose="03020402040406030203" pitchFamily="66" charset="-78"/>
              <a:ea typeface="Calibri" panose="020F0502020204030204" pitchFamily="34" charset="0"/>
              <a:cs typeface="Arabic Typesetting" panose="03020402040406030203" pitchFamily="66" charset="-78"/>
            </a:endParaRPr>
          </a:p>
          <a:p>
            <a:pPr marL="0" indent="0" algn="just">
              <a:lnSpc>
                <a:spcPct val="220000"/>
              </a:lnSpc>
              <a:spcBef>
                <a:spcPts val="0"/>
              </a:spcBef>
              <a:spcAft>
                <a:spcPts val="800"/>
              </a:spcAft>
              <a:buNone/>
            </a:pPr>
            <a:endParaRPr lang="de-DE" sz="1800" kern="100" dirty="0">
              <a:effectLst/>
              <a:latin typeface="Arabic Typesetting" panose="03020402040406030203" pitchFamily="66" charset="-78"/>
              <a:ea typeface="Calibri" panose="020F0502020204030204" pitchFamily="34" charset="0"/>
              <a:cs typeface="Arabic Typesetting" panose="03020402040406030203" pitchFamily="66" charset="-78"/>
            </a:endParaRPr>
          </a:p>
          <a:p>
            <a:pPr marL="0" marR="0" algn="just">
              <a:lnSpc>
                <a:spcPct val="220000"/>
              </a:lnSpc>
              <a:spcBef>
                <a:spcPts val="0"/>
              </a:spcBef>
              <a:spcAft>
                <a:spcPts val="800"/>
              </a:spcAft>
            </a:pPr>
            <a:endParaRPr lang="en-US" sz="1800" kern="0" dirty="0">
              <a:effectLst/>
              <a:latin typeface="Arabic Typesetting" panose="03020402040406030203" pitchFamily="66" charset="-78"/>
              <a:ea typeface="Times New Roman" panose="02020603050405020304" pitchFamily="18" charset="0"/>
              <a:cs typeface="Arabic Typesetting" panose="03020402040406030203" pitchFamily="66" charset="-78"/>
            </a:endParaRPr>
          </a:p>
          <a:p>
            <a:pPr marL="0" marR="0" algn="just">
              <a:lnSpc>
                <a:spcPct val="220000"/>
              </a:lnSpc>
              <a:spcBef>
                <a:spcPts val="0"/>
              </a:spcBef>
              <a:spcAft>
                <a:spcPts val="800"/>
              </a:spcAft>
            </a:pPr>
            <a:endParaRPr lang="de-DE" sz="1800" kern="100" dirty="0">
              <a:effectLst/>
              <a:latin typeface="Arabic Typesetting" panose="03020402040406030203" pitchFamily="66" charset="-78"/>
              <a:ea typeface="Calibri" panose="020F0502020204030204" pitchFamily="34" charset="0"/>
              <a:cs typeface="Arabic Typesetting" panose="03020402040406030203" pitchFamily="66" charset="-78"/>
            </a:endParaRPr>
          </a:p>
          <a:p>
            <a:pPr marL="0" marR="0" indent="0" algn="just">
              <a:lnSpc>
                <a:spcPct val="220000"/>
              </a:lnSpc>
              <a:spcBef>
                <a:spcPts val="0"/>
              </a:spcBef>
              <a:spcAft>
                <a:spcPts val="800"/>
              </a:spcAft>
              <a:buNone/>
            </a:pPr>
            <a:endParaRPr lang="de-DE" sz="1800" kern="100" dirty="0">
              <a:effectLst/>
              <a:latin typeface="Arabic Typesetting" panose="03020402040406030203" pitchFamily="66" charset="-78"/>
              <a:ea typeface="Calibri" panose="020F0502020204030204" pitchFamily="34" charset="0"/>
              <a:cs typeface="Arabic Typesetting" panose="03020402040406030203" pitchFamily="66" charset="-78"/>
            </a:endParaRPr>
          </a:p>
          <a:p>
            <a:pPr marL="914400" lvl="2" indent="0" algn="just">
              <a:lnSpc>
                <a:spcPct val="220000"/>
              </a:lnSpc>
              <a:buNone/>
            </a:pPr>
            <a:endParaRPr lang="en-US" dirty="0">
              <a:latin typeface="Arabic Typesetting" panose="03020402040406030203" pitchFamily="66" charset="-78"/>
              <a:cs typeface="Arabic Typesetting" panose="03020402040406030203" pitchFamily="66" charset="-78"/>
            </a:endParaRPr>
          </a:p>
          <a:p>
            <a:pPr algn="just">
              <a:lnSpc>
                <a:spcPct val="220000"/>
              </a:lnSpc>
            </a:pPr>
            <a:endParaRPr lang="tr-TR" dirty="0">
              <a:latin typeface="Arabic Typesetting" panose="03020402040406030203" pitchFamily="66" charset="-78"/>
              <a:cs typeface="Arabic Typesetting" panose="03020402040406030203" pitchFamily="66" charset="-78"/>
            </a:endParaRPr>
          </a:p>
        </p:txBody>
      </p:sp>
      <p:pic>
        <p:nvPicPr>
          <p:cNvPr id="3" name="Picture 2"/>
          <p:cNvPicPr>
            <a:picLocks noChangeAspect="1"/>
          </p:cNvPicPr>
          <p:nvPr/>
        </p:nvPicPr>
        <p:blipFill>
          <a:blip r:embed="rId2"/>
          <a:stretch>
            <a:fillRect/>
          </a:stretch>
        </p:blipFill>
        <p:spPr>
          <a:xfrm>
            <a:off x="5154965" y="1534332"/>
            <a:ext cx="6772275" cy="5067946"/>
          </a:xfrm>
          <a:prstGeom prst="rect">
            <a:avLst/>
          </a:prstGeom>
        </p:spPr>
      </p:pic>
    </p:spTree>
    <p:extLst>
      <p:ext uri="{BB962C8B-B14F-4D97-AF65-F5344CB8AC3E}">
        <p14:creationId xmlns:p14="http://schemas.microsoft.com/office/powerpoint/2010/main" val="92968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39652" y="1064778"/>
            <a:ext cx="10112697" cy="921256"/>
          </a:xfrm>
          <a:prstGeom prst="rect">
            <a:avLst/>
          </a:prstGeom>
        </p:spPr>
        <p:txBody>
          <a:bodyPr/>
          <a:lst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a:lstStyle>
          <a:p>
            <a:pPr>
              <a:defRPr sz="3900"/>
            </a:pPr>
            <a:r>
              <a:rPr lang="en-US" sz="3900" dirty="0" smtClean="0"/>
              <a:t>Validation and Hyperparameter Tuning</a:t>
            </a:r>
            <a:endParaRPr lang="en-US" sz="3900" dirty="0"/>
          </a:p>
        </p:txBody>
      </p:sp>
      <p:sp>
        <p:nvSpPr>
          <p:cNvPr id="3" name="Content Placeholder 2"/>
          <p:cNvSpPr txBox="1">
            <a:spLocks/>
          </p:cNvSpPr>
          <p:nvPr/>
        </p:nvSpPr>
        <p:spPr>
          <a:xfrm>
            <a:off x="1049144" y="2007218"/>
            <a:ext cx="10093712" cy="41697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sz="2400">
                <a:latin typeface="Carlito"/>
                <a:ea typeface="Carlito"/>
                <a:cs typeface="Carlito"/>
                <a:sym typeface="Carlito"/>
              </a:defRPr>
            </a:pPr>
            <a:r>
              <a:rPr lang="en-US" sz="2400" dirty="0" smtClean="0">
                <a:latin typeface="Carlito"/>
                <a:ea typeface="Carlito"/>
                <a:cs typeface="Carlito"/>
                <a:sym typeface="Carlito"/>
              </a:rPr>
              <a:t>Evaluation metrics and visualizations</a:t>
            </a:r>
          </a:p>
          <a:p>
            <a:pPr>
              <a:defRPr sz="2400">
                <a:latin typeface="Carlito"/>
                <a:ea typeface="Carlito"/>
                <a:cs typeface="Carlito"/>
                <a:sym typeface="Carlito"/>
              </a:defRPr>
            </a:pPr>
            <a:r>
              <a:rPr lang="en-US" sz="2400" dirty="0" smtClean="0">
                <a:latin typeface="Carlito"/>
                <a:ea typeface="Carlito"/>
                <a:cs typeface="Carlito"/>
                <a:sym typeface="Carlito"/>
              </a:rPr>
              <a:t>Highlight the model's performance</a:t>
            </a:r>
          </a:p>
          <a:p>
            <a:pPr>
              <a:defRPr sz="2400">
                <a:latin typeface="Carlito"/>
                <a:ea typeface="Carlito"/>
                <a:cs typeface="Carlito"/>
                <a:sym typeface="Carlito"/>
              </a:defRPr>
            </a:pPr>
            <a:r>
              <a:rPr lang="en-US" sz="2400" dirty="0" smtClean="0">
                <a:latin typeface="Carlito"/>
                <a:ea typeface="Carlito"/>
                <a:cs typeface="Carlito"/>
                <a:sym typeface="Carlito"/>
              </a:rPr>
              <a:t>Details on any hyperparameter tuning performed and Impact on model performance</a:t>
            </a:r>
            <a:endParaRPr lang="en-US" sz="2400" dirty="0">
              <a:latin typeface="Carlito"/>
              <a:ea typeface="Carlito"/>
              <a:cs typeface="Carlito"/>
              <a:sym typeface="Carlito"/>
            </a:endParaRPr>
          </a:p>
        </p:txBody>
      </p:sp>
    </p:spTree>
    <p:extLst>
      <p:ext uri="{BB962C8B-B14F-4D97-AF65-F5344CB8AC3E}">
        <p14:creationId xmlns:p14="http://schemas.microsoft.com/office/powerpoint/2010/main" val="981891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48915" y="403429"/>
            <a:ext cx="4283092" cy="884685"/>
          </a:xfrm>
          <a:prstGeom prst="rect">
            <a:avLst/>
          </a:prstGeom>
        </p:spPr>
        <p:txBody>
          <a:bodyPr/>
          <a:lst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a:lstStyle>
          <a:p>
            <a:r>
              <a:rPr lang="en-US" dirty="0" smtClean="0"/>
              <a:t>Results</a:t>
            </a:r>
            <a:endParaRPr lang="en-US" dirty="0"/>
          </a:p>
        </p:txBody>
      </p:sp>
      <p:pic>
        <p:nvPicPr>
          <p:cNvPr id="3" name="Picture 2"/>
          <p:cNvPicPr>
            <a:picLocks noChangeAspect="1"/>
          </p:cNvPicPr>
          <p:nvPr/>
        </p:nvPicPr>
        <p:blipFill>
          <a:blip r:embed="rId2"/>
          <a:stretch>
            <a:fillRect/>
          </a:stretch>
        </p:blipFill>
        <p:spPr>
          <a:xfrm>
            <a:off x="295491" y="1799175"/>
            <a:ext cx="5389940" cy="4167673"/>
          </a:xfrm>
          <a:prstGeom prst="rect">
            <a:avLst/>
          </a:prstGeom>
        </p:spPr>
      </p:pic>
      <p:pic>
        <p:nvPicPr>
          <p:cNvPr id="4" name="Picture 3"/>
          <p:cNvPicPr>
            <a:picLocks noChangeAspect="1"/>
          </p:cNvPicPr>
          <p:nvPr/>
        </p:nvPicPr>
        <p:blipFill>
          <a:blip r:embed="rId3"/>
          <a:stretch>
            <a:fillRect/>
          </a:stretch>
        </p:blipFill>
        <p:spPr>
          <a:xfrm>
            <a:off x="6338968" y="1914767"/>
            <a:ext cx="5124450" cy="2331769"/>
          </a:xfrm>
          <a:prstGeom prst="rect">
            <a:avLst/>
          </a:prstGeom>
        </p:spPr>
      </p:pic>
    </p:spTree>
    <p:extLst>
      <p:ext uri="{BB962C8B-B14F-4D97-AF65-F5344CB8AC3E}">
        <p14:creationId xmlns:p14="http://schemas.microsoft.com/office/powerpoint/2010/main" val="3369979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48915" y="403429"/>
            <a:ext cx="4283092" cy="884685"/>
          </a:xfrm>
          <a:prstGeom prst="rect">
            <a:avLst/>
          </a:prstGeom>
        </p:spPr>
        <p:txBody>
          <a:bodyPr/>
          <a:lst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a:lstStyle>
          <a:p>
            <a:r>
              <a:rPr lang="en-US" dirty="0" smtClean="0"/>
              <a:t>Results</a:t>
            </a:r>
            <a:endParaRPr lang="en-US" dirty="0"/>
          </a:p>
        </p:txBody>
      </p:sp>
      <p:sp>
        <p:nvSpPr>
          <p:cNvPr id="3" name="Rectangle 2"/>
          <p:cNvSpPr/>
          <p:nvPr/>
        </p:nvSpPr>
        <p:spPr>
          <a:xfrm>
            <a:off x="1157207" y="1148630"/>
            <a:ext cx="10296040" cy="830997"/>
          </a:xfrm>
          <a:prstGeom prst="rect">
            <a:avLst/>
          </a:prstGeom>
        </p:spPr>
        <p:txBody>
          <a:bodyPr wrap="square">
            <a:spAutoFit/>
          </a:bodyPr>
          <a:lstStyle/>
          <a:p>
            <a:r>
              <a:rPr lang="en-US" sz="2400" dirty="0">
                <a:solidFill>
                  <a:schemeClr val="bg1"/>
                </a:solidFill>
              </a:rPr>
              <a:t>After</a:t>
            </a:r>
            <a:r>
              <a:rPr lang="en-US" sz="1600" dirty="0">
                <a:solidFill>
                  <a:srgbClr val="212121"/>
                </a:solidFill>
                <a:latin typeface="Roboto"/>
              </a:rPr>
              <a:t> </a:t>
            </a:r>
            <a:r>
              <a:rPr lang="en-US" sz="2400" dirty="0">
                <a:solidFill>
                  <a:schemeClr val="bg1"/>
                </a:solidFill>
              </a:rPr>
              <a:t>using</a:t>
            </a:r>
            <a:r>
              <a:rPr lang="en-US" sz="1600" dirty="0">
                <a:solidFill>
                  <a:srgbClr val="212121"/>
                </a:solidFill>
                <a:latin typeface="Roboto"/>
              </a:rPr>
              <a:t> </a:t>
            </a:r>
            <a:r>
              <a:rPr lang="en-US" sz="2400" dirty="0">
                <a:solidFill>
                  <a:schemeClr val="bg1"/>
                </a:solidFill>
              </a:rPr>
              <a:t>all</a:t>
            </a:r>
            <a:r>
              <a:rPr lang="en-US" sz="1600" dirty="0">
                <a:solidFill>
                  <a:srgbClr val="212121"/>
                </a:solidFill>
                <a:latin typeface="Roboto"/>
              </a:rPr>
              <a:t> </a:t>
            </a:r>
            <a:r>
              <a:rPr lang="en-US" sz="2400" dirty="0">
                <a:solidFill>
                  <a:schemeClr val="bg1"/>
                </a:solidFill>
              </a:rPr>
              <a:t>various</a:t>
            </a:r>
            <a:r>
              <a:rPr lang="en-US" sz="1600" dirty="0">
                <a:solidFill>
                  <a:srgbClr val="212121"/>
                </a:solidFill>
                <a:latin typeface="Roboto"/>
              </a:rPr>
              <a:t> </a:t>
            </a:r>
            <a:r>
              <a:rPr lang="en-US" sz="2400" dirty="0">
                <a:solidFill>
                  <a:schemeClr val="bg1"/>
                </a:solidFill>
              </a:rPr>
              <a:t>types</a:t>
            </a:r>
            <a:r>
              <a:rPr lang="en-US" sz="1600" dirty="0">
                <a:solidFill>
                  <a:srgbClr val="212121"/>
                </a:solidFill>
                <a:latin typeface="Roboto"/>
              </a:rPr>
              <a:t> </a:t>
            </a:r>
            <a:r>
              <a:rPr lang="en-US" sz="2400" dirty="0">
                <a:solidFill>
                  <a:schemeClr val="bg1"/>
                </a:solidFill>
              </a:rPr>
              <a:t>of</a:t>
            </a:r>
            <a:r>
              <a:rPr lang="en-US" sz="1600" dirty="0">
                <a:solidFill>
                  <a:srgbClr val="212121"/>
                </a:solidFill>
                <a:latin typeface="Roboto"/>
              </a:rPr>
              <a:t> </a:t>
            </a:r>
            <a:r>
              <a:rPr lang="en-US" sz="2400" dirty="0">
                <a:solidFill>
                  <a:schemeClr val="bg1"/>
                </a:solidFill>
              </a:rPr>
              <a:t>models</a:t>
            </a:r>
            <a:r>
              <a:rPr lang="en-US" sz="1600" dirty="0">
                <a:solidFill>
                  <a:srgbClr val="212121"/>
                </a:solidFill>
                <a:latin typeface="Roboto"/>
              </a:rPr>
              <a:t> </a:t>
            </a:r>
            <a:r>
              <a:rPr lang="en-US" sz="2400" dirty="0">
                <a:solidFill>
                  <a:schemeClr val="bg1"/>
                </a:solidFill>
              </a:rPr>
              <a:t>i found</a:t>
            </a:r>
            <a:r>
              <a:rPr lang="en-US" sz="1600" dirty="0">
                <a:solidFill>
                  <a:srgbClr val="212121"/>
                </a:solidFill>
                <a:latin typeface="Roboto"/>
              </a:rPr>
              <a:t> </a:t>
            </a:r>
            <a:r>
              <a:rPr lang="en-US" sz="2400" dirty="0">
                <a:solidFill>
                  <a:schemeClr val="bg1"/>
                </a:solidFill>
              </a:rPr>
              <a:t>that</a:t>
            </a:r>
            <a:r>
              <a:rPr lang="en-US" sz="1600" dirty="0">
                <a:solidFill>
                  <a:srgbClr val="212121"/>
                </a:solidFill>
                <a:latin typeface="Roboto"/>
              </a:rPr>
              <a:t> </a:t>
            </a:r>
            <a:r>
              <a:rPr lang="en-US" sz="2400" dirty="0">
                <a:solidFill>
                  <a:schemeClr val="bg1"/>
                </a:solidFill>
              </a:rPr>
              <a:t>Random</a:t>
            </a:r>
            <a:r>
              <a:rPr lang="en-US" sz="1600" dirty="0">
                <a:solidFill>
                  <a:srgbClr val="212121"/>
                </a:solidFill>
                <a:latin typeface="Roboto"/>
              </a:rPr>
              <a:t> </a:t>
            </a:r>
            <a:r>
              <a:rPr lang="en-US" sz="2400" dirty="0">
                <a:solidFill>
                  <a:schemeClr val="bg1"/>
                </a:solidFill>
              </a:rPr>
              <a:t>forest</a:t>
            </a:r>
            <a:r>
              <a:rPr lang="en-US" sz="1600" dirty="0">
                <a:solidFill>
                  <a:srgbClr val="212121"/>
                </a:solidFill>
                <a:latin typeface="Roboto"/>
              </a:rPr>
              <a:t> </a:t>
            </a:r>
            <a:r>
              <a:rPr lang="en-US" sz="2400" dirty="0">
                <a:solidFill>
                  <a:schemeClr val="bg1"/>
                </a:solidFill>
              </a:rPr>
              <a:t>model</a:t>
            </a:r>
            <a:r>
              <a:rPr lang="en-US" sz="1600" dirty="0">
                <a:solidFill>
                  <a:srgbClr val="212121"/>
                </a:solidFill>
                <a:latin typeface="Roboto"/>
              </a:rPr>
              <a:t> </a:t>
            </a:r>
            <a:r>
              <a:rPr lang="en-US" sz="2400" dirty="0">
                <a:solidFill>
                  <a:schemeClr val="bg1"/>
                </a:solidFill>
              </a:rPr>
              <a:t>is</a:t>
            </a:r>
            <a:r>
              <a:rPr lang="en-US" sz="1600" dirty="0">
                <a:solidFill>
                  <a:srgbClr val="212121"/>
                </a:solidFill>
                <a:latin typeface="Roboto"/>
              </a:rPr>
              <a:t> </a:t>
            </a:r>
            <a:r>
              <a:rPr lang="en-US" sz="2400" dirty="0">
                <a:solidFill>
                  <a:schemeClr val="bg1"/>
                </a:solidFill>
              </a:rPr>
              <a:t>working</a:t>
            </a:r>
            <a:r>
              <a:rPr lang="en-US" sz="1600" dirty="0">
                <a:solidFill>
                  <a:srgbClr val="212121"/>
                </a:solidFill>
                <a:latin typeface="Roboto"/>
              </a:rPr>
              <a:t> </a:t>
            </a:r>
            <a:r>
              <a:rPr lang="en-US" sz="2400" dirty="0">
                <a:solidFill>
                  <a:schemeClr val="bg1"/>
                </a:solidFill>
              </a:rPr>
              <a:t>so</a:t>
            </a:r>
            <a:r>
              <a:rPr lang="en-US" sz="1600" dirty="0">
                <a:solidFill>
                  <a:srgbClr val="212121"/>
                </a:solidFill>
                <a:latin typeface="Roboto"/>
              </a:rPr>
              <a:t> </a:t>
            </a:r>
            <a:r>
              <a:rPr lang="en-US" sz="2400" dirty="0">
                <a:solidFill>
                  <a:schemeClr val="bg1"/>
                </a:solidFill>
              </a:rPr>
              <a:t>good</a:t>
            </a:r>
            <a:r>
              <a:rPr lang="en-US" sz="1600" dirty="0">
                <a:solidFill>
                  <a:srgbClr val="212121"/>
                </a:solidFill>
                <a:latin typeface="Roboto"/>
              </a:rPr>
              <a:t> </a:t>
            </a:r>
            <a:r>
              <a:rPr lang="en-US" sz="2400" dirty="0">
                <a:solidFill>
                  <a:schemeClr val="bg1"/>
                </a:solidFill>
              </a:rPr>
              <a:t>for</a:t>
            </a:r>
            <a:r>
              <a:rPr lang="en-US" sz="1600" dirty="0">
                <a:solidFill>
                  <a:srgbClr val="212121"/>
                </a:solidFill>
                <a:latin typeface="Roboto"/>
              </a:rPr>
              <a:t> </a:t>
            </a:r>
            <a:r>
              <a:rPr lang="en-US" sz="2400" dirty="0">
                <a:solidFill>
                  <a:schemeClr val="bg1"/>
                </a:solidFill>
              </a:rPr>
              <a:t>this</a:t>
            </a:r>
            <a:r>
              <a:rPr lang="en-US" sz="1600" dirty="0">
                <a:solidFill>
                  <a:srgbClr val="212121"/>
                </a:solidFill>
                <a:latin typeface="Roboto"/>
              </a:rPr>
              <a:t> </a:t>
            </a:r>
            <a:r>
              <a:rPr lang="en-US" sz="2400" dirty="0">
                <a:solidFill>
                  <a:schemeClr val="bg1"/>
                </a:solidFill>
              </a:rPr>
              <a:t>dataset</a:t>
            </a:r>
          </a:p>
        </p:txBody>
      </p:sp>
      <p:pic>
        <p:nvPicPr>
          <p:cNvPr id="4" name="Picture 3"/>
          <p:cNvPicPr>
            <a:picLocks noChangeAspect="1"/>
          </p:cNvPicPr>
          <p:nvPr/>
        </p:nvPicPr>
        <p:blipFill>
          <a:blip r:embed="rId2"/>
          <a:stretch>
            <a:fillRect/>
          </a:stretch>
        </p:blipFill>
        <p:spPr>
          <a:xfrm>
            <a:off x="5398172" y="1672616"/>
            <a:ext cx="6055075" cy="5069147"/>
          </a:xfrm>
          <a:prstGeom prst="rect">
            <a:avLst/>
          </a:prstGeom>
        </p:spPr>
      </p:pic>
      <p:pic>
        <p:nvPicPr>
          <p:cNvPr id="5" name="Picture 4"/>
          <p:cNvPicPr>
            <a:picLocks noChangeAspect="1"/>
          </p:cNvPicPr>
          <p:nvPr/>
        </p:nvPicPr>
        <p:blipFill>
          <a:blip r:embed="rId3"/>
          <a:stretch>
            <a:fillRect/>
          </a:stretch>
        </p:blipFill>
        <p:spPr>
          <a:xfrm>
            <a:off x="938928" y="2836855"/>
            <a:ext cx="4103066" cy="3160989"/>
          </a:xfrm>
          <a:prstGeom prst="rect">
            <a:avLst/>
          </a:prstGeom>
        </p:spPr>
      </p:pic>
    </p:spTree>
    <p:extLst>
      <p:ext uri="{BB962C8B-B14F-4D97-AF65-F5344CB8AC3E}">
        <p14:creationId xmlns:p14="http://schemas.microsoft.com/office/powerpoint/2010/main" val="365514015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Deployment</a:t>
            </a:r>
            <a:endParaRPr lang="tr-TR"/>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
        <p:nvSpPr>
          <p:cNvPr id="6" name="Content Placeholder 5">
            <a:extLst>
              <a:ext uri="{FF2B5EF4-FFF2-40B4-BE49-F238E27FC236}">
                <a16:creationId xmlns:a16="http://schemas.microsoft.com/office/drawing/2014/main" id="{41FB088B-91C0-2D6E-B934-677E8F617422}"/>
              </a:ext>
            </a:extLst>
          </p:cNvPr>
          <p:cNvSpPr>
            <a:spLocks noGrp="1"/>
          </p:cNvSpPr>
          <p:nvPr>
            <p:ph idx="1"/>
          </p:nvPr>
        </p:nvSpPr>
        <p:spPr/>
        <p:txBody>
          <a:bodyPr/>
          <a:lstStyle/>
          <a:p>
            <a:r>
              <a:rPr lang="en-US" dirty="0"/>
              <a:t>Prepare Machine learning model</a:t>
            </a:r>
          </a:p>
          <a:p>
            <a:endParaRPr lang="en-US" dirty="0"/>
          </a:p>
          <a:p>
            <a:r>
              <a:rPr lang="en-US" dirty="0"/>
              <a:t>Deploy using flask</a:t>
            </a:r>
          </a:p>
          <a:p>
            <a:pPr lvl="1"/>
            <a:r>
              <a:rPr lang="en-US" dirty="0" err="1"/>
              <a:t>model.ipynb</a:t>
            </a:r>
            <a:r>
              <a:rPr lang="en-US" dirty="0"/>
              <a:t> (ML model)</a:t>
            </a:r>
          </a:p>
          <a:p>
            <a:pPr lvl="1"/>
            <a:r>
              <a:rPr lang="en-US" dirty="0" err="1"/>
              <a:t>model.pkl</a:t>
            </a:r>
            <a:r>
              <a:rPr lang="en-US" dirty="0"/>
              <a:t> (pickle file for ML model)</a:t>
            </a:r>
          </a:p>
          <a:p>
            <a:pPr lvl="1"/>
            <a:r>
              <a:rPr lang="en-US" dirty="0" err="1"/>
              <a:t>app.ipynb</a:t>
            </a:r>
            <a:r>
              <a:rPr lang="en-US" dirty="0"/>
              <a:t> (flask application)</a:t>
            </a:r>
          </a:p>
          <a:p>
            <a:pPr lvl="1"/>
            <a:r>
              <a:rPr lang="en-US" dirty="0"/>
              <a:t>index.html (template)</a:t>
            </a:r>
          </a:p>
          <a:p>
            <a:pPr lvl="1"/>
            <a:r>
              <a:rPr lang="en-US" dirty="0" smtClean="0"/>
              <a:t>whr2023.csv </a:t>
            </a:r>
            <a:r>
              <a:rPr lang="en-US" dirty="0"/>
              <a:t>(data to build ML model)</a:t>
            </a:r>
          </a:p>
          <a:p>
            <a:pPr lvl="1"/>
            <a:endParaRPr lang="en-US" dirty="0"/>
          </a:p>
        </p:txBody>
      </p:sp>
    </p:spTree>
    <p:extLst>
      <p:ext uri="{BB962C8B-B14F-4D97-AF65-F5344CB8AC3E}">
        <p14:creationId xmlns:p14="http://schemas.microsoft.com/office/powerpoint/2010/main" val="411800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pic>
        <p:nvPicPr>
          <p:cNvPr id="7" name="Picture 6"/>
          <p:cNvPicPr>
            <a:picLocks noChangeAspect="1"/>
          </p:cNvPicPr>
          <p:nvPr/>
        </p:nvPicPr>
        <p:blipFill>
          <a:blip r:embed="rId3"/>
          <a:stretch>
            <a:fillRect/>
          </a:stretch>
        </p:blipFill>
        <p:spPr>
          <a:xfrm>
            <a:off x="1310092" y="1255282"/>
            <a:ext cx="7833908" cy="5238508"/>
          </a:xfrm>
          <a:prstGeom prst="rect">
            <a:avLst/>
          </a:prstGeom>
        </p:spPr>
      </p:pic>
    </p:spTree>
    <p:extLst>
      <p:ext uri="{BB962C8B-B14F-4D97-AF65-F5344CB8AC3E}">
        <p14:creationId xmlns:p14="http://schemas.microsoft.com/office/powerpoint/2010/main" val="202701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a:solidFill>
                  <a:schemeClr val="accent1"/>
                </a:solidFill>
                <a:cs typeface="Calibri Light"/>
              </a:rPr>
              <a:t>Outlines</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a:xfrm>
            <a:off x="1058636" y="1986033"/>
            <a:ext cx="10093712" cy="4169743"/>
          </a:xfrm>
        </p:spPr>
        <p:txBody>
          <a:bodyPr anchor="t">
            <a:noAutofit/>
          </a:bodyPr>
          <a:lstStyle/>
          <a:p>
            <a:pPr marL="457200" indent="-457200">
              <a:lnSpc>
                <a:spcPct val="150000"/>
              </a:lnSpc>
              <a:buFont typeface="+mj-lt"/>
              <a:buAutoNum type="arabicPeriod"/>
            </a:pPr>
            <a:r>
              <a:rPr lang="en-US" sz="2400" dirty="0">
                <a:cs typeface="Calibri"/>
              </a:rPr>
              <a:t>Overview  </a:t>
            </a:r>
          </a:p>
          <a:p>
            <a:pPr marL="457200" indent="-457200">
              <a:lnSpc>
                <a:spcPct val="150000"/>
              </a:lnSpc>
              <a:buFont typeface="+mj-lt"/>
              <a:buAutoNum type="arabicPeriod"/>
            </a:pPr>
            <a:r>
              <a:rPr lang="en-US" sz="2400" dirty="0">
                <a:cs typeface="Calibri"/>
              </a:rPr>
              <a:t>Dataset </a:t>
            </a:r>
            <a:endParaRPr lang="en-US" sz="2400" dirty="0">
              <a:solidFill>
                <a:srgbClr val="FFFFFF"/>
              </a:solidFill>
              <a:ea typeface="+mn-lt"/>
              <a:cs typeface="Calibri"/>
            </a:endParaRPr>
          </a:p>
          <a:p>
            <a:pPr marL="457200" indent="-457200">
              <a:lnSpc>
                <a:spcPct val="150000"/>
              </a:lnSpc>
              <a:buFont typeface="+mj-lt"/>
              <a:buAutoNum type="arabicPeriod"/>
            </a:pPr>
            <a:r>
              <a:rPr lang="en-US" sz="2400" dirty="0">
                <a:solidFill>
                  <a:srgbClr val="FFFFFF"/>
                </a:solidFill>
                <a:ea typeface="+mn-lt"/>
                <a:cs typeface="+mn-lt"/>
              </a:rPr>
              <a:t>Exploratory Data Analysis (EDA) </a:t>
            </a:r>
          </a:p>
          <a:p>
            <a:pPr marL="457200" indent="-457200">
              <a:lnSpc>
                <a:spcPct val="150000"/>
              </a:lnSpc>
              <a:buFont typeface="+mj-lt"/>
              <a:buAutoNum type="arabicPeriod"/>
            </a:pPr>
            <a:r>
              <a:rPr lang="en-US" sz="2400" dirty="0">
                <a:solidFill>
                  <a:srgbClr val="FFFFFF"/>
                </a:solidFill>
                <a:ea typeface="+mn-lt"/>
                <a:cs typeface="+mn-lt"/>
              </a:rPr>
              <a:t>Data Preparation and Feature Engineering</a:t>
            </a:r>
          </a:p>
          <a:p>
            <a:pPr marL="457200" indent="-457200">
              <a:lnSpc>
                <a:spcPct val="150000"/>
              </a:lnSpc>
              <a:buFont typeface="+mj-lt"/>
              <a:buAutoNum type="arabicPeriod"/>
            </a:pPr>
            <a:r>
              <a:rPr lang="en-US" sz="2400" dirty="0">
                <a:solidFill>
                  <a:srgbClr val="FFFFFF"/>
                </a:solidFill>
                <a:ea typeface="+mn-lt"/>
                <a:cs typeface="+mn-lt"/>
              </a:rPr>
              <a:t>Machine Learning Model</a:t>
            </a:r>
          </a:p>
          <a:p>
            <a:pPr marL="457200" indent="-457200">
              <a:lnSpc>
                <a:spcPct val="150000"/>
              </a:lnSpc>
              <a:buFont typeface="+mj-lt"/>
              <a:buAutoNum type="arabicPeriod"/>
            </a:pPr>
            <a:r>
              <a:rPr lang="en-US" sz="2400" dirty="0">
                <a:solidFill>
                  <a:srgbClr val="FFFFFF"/>
                </a:solidFill>
                <a:ea typeface="+mn-lt"/>
                <a:cs typeface="+mn-lt"/>
              </a:rPr>
              <a:t>Deployment</a:t>
            </a:r>
          </a:p>
          <a:p>
            <a:pPr marL="457200" indent="-457200">
              <a:lnSpc>
                <a:spcPct val="150000"/>
              </a:lnSpc>
              <a:buFont typeface="+mj-lt"/>
              <a:buAutoNum type="arabicPeriod"/>
            </a:pPr>
            <a:r>
              <a:rPr lang="en-US" sz="2400" dirty="0">
                <a:solidFill>
                  <a:srgbClr val="FFFFFF"/>
                </a:solidFill>
                <a:ea typeface="+mn-lt"/>
                <a:cs typeface="+mn-lt"/>
              </a:rPr>
              <a:t>Future Work</a:t>
            </a:r>
          </a:p>
          <a:p>
            <a:pPr marL="514350" indent="-514350">
              <a:buFont typeface="+mj-lt"/>
              <a:buAutoNum type="arabicPeriod"/>
            </a:pPr>
            <a:endParaRPr lang="en-US" sz="2400" dirty="0">
              <a:solidFill>
                <a:srgbClr val="FFFFFF"/>
              </a:solidFill>
              <a:ea typeface="+mn-lt"/>
              <a:cs typeface="+mn-l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2629373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dirty="0"/>
              <a:t>6</a:t>
            </a:r>
            <a:r>
              <a:rPr lang="en-US" b="1" dirty="0" smtClean="0"/>
              <a:t>. </a:t>
            </a:r>
            <a:r>
              <a:rPr lang="en-US" b="1" dirty="0"/>
              <a:t>Future</a:t>
            </a:r>
            <a:r>
              <a:rPr lang="tr-TR" b="1" dirty="0"/>
              <a:t> </a:t>
            </a:r>
            <a:r>
              <a:rPr lang="en-US" b="1" dirty="0"/>
              <a:t>Work</a:t>
            </a:r>
            <a:endParaRPr lang="en-US"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2007219"/>
            <a:ext cx="9629188" cy="2859249"/>
          </a:xfrm>
        </p:spPr>
        <p:txBody>
          <a:bodyPr>
            <a:noAutofit/>
          </a:bodyPr>
          <a:lstStyle/>
          <a:p>
            <a:pPr>
              <a:lnSpc>
                <a:spcPct val="150000"/>
              </a:lnSpc>
              <a:buFont typeface="Arial" panose="020B0604020202020204" pitchFamily="34" charset="0"/>
              <a:buChar char="•"/>
            </a:pPr>
            <a:r>
              <a:rPr lang="en-US" dirty="0" smtClean="0"/>
              <a:t>Making  </a:t>
            </a:r>
            <a:r>
              <a:rPr lang="en-US" dirty="0" smtClean="0"/>
              <a:t>prediction more accurate.</a:t>
            </a:r>
          </a:p>
          <a:p>
            <a:pPr>
              <a:lnSpc>
                <a:spcPct val="150000"/>
              </a:lnSpc>
              <a:buFont typeface="Arial" panose="020B0604020202020204" pitchFamily="34" charset="0"/>
              <a:buChar char="•"/>
            </a:pPr>
            <a:r>
              <a:rPr lang="en-US" dirty="0" smtClean="0"/>
              <a:t>Finding stakeholders for the project to support and deploy the project.</a:t>
            </a:r>
          </a:p>
          <a:p>
            <a:pPr>
              <a:lnSpc>
                <a:spcPct val="150000"/>
              </a:lnSpc>
              <a:buFont typeface="Arial" panose="020B0604020202020204" pitchFamily="34" charset="0"/>
              <a:buChar char="•"/>
            </a:pPr>
            <a:r>
              <a:rPr lang="en-US" dirty="0" smtClean="0"/>
              <a:t>Using new models or algorithms for having the best result</a:t>
            </a:r>
            <a:r>
              <a:rPr lang="en-US" dirty="0" smtClean="0"/>
              <a:t>.</a:t>
            </a:r>
            <a:endParaRPr lang="en-US" dirty="0"/>
          </a:p>
          <a:p>
            <a:pPr>
              <a:lnSpc>
                <a:spcPct val="150000"/>
              </a:lnSpc>
            </a:pPr>
            <a:endParaRPr lang="tr-TR" sz="3200" dirty="0"/>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3792952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dirty="0"/>
              <a:t>References</a:t>
            </a:r>
          </a:p>
        </p:txBody>
      </p:sp>
      <p:sp>
        <p:nvSpPr>
          <p:cNvPr id="4" name="Content Placeholder 3">
            <a:extLst>
              <a:ext uri="{FF2B5EF4-FFF2-40B4-BE49-F238E27FC236}">
                <a16:creationId xmlns:a16="http://schemas.microsoft.com/office/drawing/2014/main" id="{87B3D5D2-6BDD-200E-3526-D8A93E03FE6B}"/>
              </a:ext>
            </a:extLst>
          </p:cNvPr>
          <p:cNvSpPr>
            <a:spLocks noGrp="1"/>
          </p:cNvSpPr>
          <p:nvPr>
            <p:ph idx="1"/>
          </p:nvPr>
        </p:nvSpPr>
        <p:spPr>
          <a:xfrm>
            <a:off x="1049143" y="2007219"/>
            <a:ext cx="10667575" cy="4169743"/>
          </a:xfrm>
        </p:spPr>
        <p:txBody>
          <a:bodyPr>
            <a:normAutofit fontScale="70000" lnSpcReduction="20000"/>
          </a:bodyPr>
          <a:lstStyle/>
          <a:p>
            <a:pPr lvl="0">
              <a:lnSpc>
                <a:spcPct val="120000"/>
              </a:lnSpc>
            </a:pPr>
            <a:r>
              <a:rPr lang="en-US" dirty="0"/>
              <a:t>EASTERLIN, RICHARD A. 1974. Nations and Households in Economic Growth </a:t>
            </a:r>
            <a:r>
              <a:rPr lang="en-US" i="1" dirty="0"/>
              <a:t>Does Economic Growth Improve the Human Lot? Some Empirical Evidence</a:t>
            </a:r>
            <a:r>
              <a:rPr lang="en-US" dirty="0"/>
              <a:t>.</a:t>
            </a:r>
          </a:p>
          <a:p>
            <a:pPr lvl="0">
              <a:lnSpc>
                <a:spcPct val="120000"/>
              </a:lnSpc>
            </a:pPr>
            <a:r>
              <a:rPr lang="en-US" dirty="0"/>
              <a:t>Helliwell, John F., and Robert D. Putnam. 2004. “The Social Context of Well-Being.” </a:t>
            </a:r>
            <a:r>
              <a:rPr lang="en-US" i="1" dirty="0"/>
              <a:t>Philosophical Transactions of the Royal Society B: Biological Sciences</a:t>
            </a:r>
            <a:r>
              <a:rPr lang="en-US" dirty="0"/>
              <a:t> 359(1449): 1435–46.</a:t>
            </a:r>
          </a:p>
          <a:p>
            <a:pPr lvl="0">
              <a:lnSpc>
                <a:spcPct val="120000"/>
              </a:lnSpc>
            </a:pPr>
            <a:r>
              <a:rPr lang="en-US" dirty="0"/>
              <a:t>Helliwell, John F, Richard Layard, and Jeffrey D Sachs. 2023. “The Happiness Agenda: The Next 10 Years.” </a:t>
            </a:r>
            <a:r>
              <a:rPr lang="en-US" i="1" dirty="0"/>
              <a:t>World Happiness Report</a:t>
            </a:r>
            <a:r>
              <a:rPr lang="en-US" dirty="0"/>
              <a:t>: 166. https://happiness-report.s3.amazonaws.com/2023/WHR+23.pdf.</a:t>
            </a:r>
          </a:p>
          <a:p>
            <a:pPr lvl="0">
              <a:lnSpc>
                <a:spcPct val="120000"/>
              </a:lnSpc>
            </a:pPr>
            <a:r>
              <a:rPr lang="en-US" dirty="0"/>
              <a:t>Lyubomirsky, Sonja, Laura King, and Ed Diener. 2005. “The Benefits of Frequent Positive Affect: Does Happiness Lead to Success?” </a:t>
            </a:r>
            <a:r>
              <a:rPr lang="en-US" i="1" dirty="0"/>
              <a:t>Psychological Bulletin</a:t>
            </a:r>
            <a:r>
              <a:rPr lang="en-US" dirty="0"/>
              <a:t> 131(6): 803–55.</a:t>
            </a:r>
          </a:p>
          <a:p>
            <a:pPr lvl="0">
              <a:lnSpc>
                <a:spcPct val="120000"/>
              </a:lnSpc>
            </a:pPr>
            <a:r>
              <a:rPr lang="en-US" dirty="0"/>
              <a:t>B. Rowan, Andrew N. 2023. “World Happiness Report 2023 Mar 29 , 2023 World Happiness Report 2023.” 5(3). </a:t>
            </a:r>
          </a:p>
          <a:p>
            <a:pPr marL="0" indent="0">
              <a:lnSpc>
                <a:spcPct val="120000"/>
              </a:lnSpc>
              <a:buNone/>
            </a:pPr>
            <a:endParaRPr lang="en-US" dirty="0"/>
          </a:p>
        </p:txBody>
      </p:sp>
      <p:sp>
        <p:nvSpPr>
          <p:cNvPr id="5" name="TextBox 4">
            <a:extLst>
              <a:ext uri="{FF2B5EF4-FFF2-40B4-BE49-F238E27FC236}">
                <a16:creationId xmlns:a16="http://schemas.microsoft.com/office/drawing/2014/main" id="{720BD25A-33DA-62BB-4D58-79DFD193F16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3937316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F0A447-09FE-4C82-9183-4BB6FE9805EC}"/>
              </a:ext>
            </a:extLst>
          </p:cNvPr>
          <p:cNvSpPr>
            <a:spLocks noGrp="1"/>
          </p:cNvSpPr>
          <p:nvPr>
            <p:ph type="title"/>
          </p:nvPr>
        </p:nvSpPr>
        <p:spPr/>
        <p:txBody>
          <a:bodyPr/>
          <a:lstStyle/>
          <a:p>
            <a:r>
              <a:rPr lang="en-CA"/>
              <a:t>Thank</a:t>
            </a:r>
            <a:r>
              <a:rPr lang="en-US"/>
              <a:t> </a:t>
            </a:r>
            <a:r>
              <a:rPr lang="en-CA"/>
              <a:t>you!</a:t>
            </a:r>
            <a:endParaRPr lang="en-US"/>
          </a:p>
        </p:txBody>
      </p:sp>
      <p:pic>
        <p:nvPicPr>
          <p:cNvPr id="15" name="Content Placeholder 14">
            <a:extLst>
              <a:ext uri="{FF2B5EF4-FFF2-40B4-BE49-F238E27FC236}">
                <a16:creationId xmlns:a16="http://schemas.microsoft.com/office/drawing/2014/main"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a16="http://schemas.microsoft.com/office/drawing/2014/main"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a16="http://schemas.microsoft.com/office/drawing/2014/main"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
        <p:nvSpPr>
          <p:cNvPr id="5" name="TextBox 4">
            <a:extLst>
              <a:ext uri="{FF2B5EF4-FFF2-40B4-BE49-F238E27FC236}">
                <a16:creationId xmlns:a16="http://schemas.microsoft.com/office/drawing/2014/main" id="{49A709F5-91F0-A745-9890-74813078BE1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140573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smtClean="0">
                <a:solidFill>
                  <a:schemeClr val="accent1"/>
                </a:solidFill>
              </a:rPr>
              <a:t> </a:t>
            </a:r>
            <a:r>
              <a:rPr lang="tr-TR" dirty="0">
                <a:solidFill>
                  <a:schemeClr val="accent1"/>
                </a:solidFill>
              </a:rPr>
              <a:t>Background</a:t>
            </a:r>
            <a:endParaRPr lang="en-US" dirty="0">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a:xfrm>
            <a:off x="1039653" y="1986033"/>
            <a:ext cx="10112696" cy="4647242"/>
          </a:xfrm>
        </p:spPr>
        <p:txBody>
          <a:bodyPr anchor="t">
            <a:noAutofit/>
          </a:bodyPr>
          <a:lstStyle/>
          <a:p>
            <a:pPr algn="just">
              <a:lnSpc>
                <a:spcPct val="150000"/>
              </a:lnSpc>
            </a:pPr>
            <a:r>
              <a:rPr lang="en-US" sz="2400" dirty="0" smtClean="0"/>
              <a:t>The </a:t>
            </a:r>
            <a:r>
              <a:rPr lang="en-US" sz="2400" dirty="0"/>
              <a:t>key factors considered in the rankings include economic factors, social support, health, freedom to make life choices, generosity, and perceptions of corruption</a:t>
            </a:r>
            <a:r>
              <a:rPr lang="en-US" sz="2400" dirty="0" smtClean="0"/>
              <a:t>.</a:t>
            </a:r>
          </a:p>
          <a:p>
            <a:pPr algn="just">
              <a:lnSpc>
                <a:spcPct val="150000"/>
              </a:lnSpc>
            </a:pPr>
            <a:r>
              <a:rPr lang="en-US" sz="2400" dirty="0"/>
              <a:t>The report ranks countries based on a "Happiness Score," which is a composite measure of the factors mentioned above. Nordic countries like Finland, Denmark, Norway, and Iceland have consistently ranked high in recent </a:t>
            </a:r>
            <a:r>
              <a:rPr lang="en-US" sz="2400" dirty="0" smtClean="0"/>
              <a:t>reports, countries like Afghanistan, </a:t>
            </a:r>
            <a:r>
              <a:rPr lang="en-US" sz="2400" dirty="0" smtClean="0"/>
              <a:t>Lebanon, Zimbabwe, </a:t>
            </a:r>
            <a:r>
              <a:rPr lang="en-US" sz="2400" dirty="0" err="1" smtClean="0"/>
              <a:t>congo</a:t>
            </a:r>
            <a:r>
              <a:rPr lang="en-US" sz="2400" dirty="0" smtClean="0"/>
              <a:t> </a:t>
            </a:r>
            <a:r>
              <a:rPr lang="en-US" sz="2400" dirty="0" smtClean="0"/>
              <a:t>are suffering unhappiness or bad life.</a:t>
            </a:r>
            <a:endParaRPr lang="en-US" sz="2400" dirty="0"/>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374728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smtClean="0"/>
              <a:t>Objectives</a:t>
            </a:r>
            <a:endParaRPr lang="en-US" dirty="0">
              <a:solidFill>
                <a:schemeClr val="accent1"/>
              </a:solidFill>
            </a:endParaRPr>
          </a:p>
        </p:txBody>
      </p:sp>
      <p:sp>
        <p:nvSpPr>
          <p:cNvPr id="6" name="Text Placeholder 5">
            <a:extLst>
              <a:ext uri="{FF2B5EF4-FFF2-40B4-BE49-F238E27FC236}">
                <a16:creationId xmlns:a16="http://schemas.microsoft.com/office/drawing/2014/main" id="{758080CA-6A48-CBE0-6A73-68F0348FC0EB}"/>
              </a:ext>
            </a:extLst>
          </p:cNvPr>
          <p:cNvSpPr>
            <a:spLocks noGrp="1"/>
          </p:cNvSpPr>
          <p:nvPr>
            <p:ph idx="1"/>
          </p:nvPr>
        </p:nvSpPr>
        <p:spPr>
          <a:xfrm>
            <a:off x="1039652" y="2099686"/>
            <a:ext cx="9080741" cy="4169743"/>
          </a:xfrm>
        </p:spPr>
        <p:txBody>
          <a:bodyPr vert="horz" lIns="91440" tIns="45720" rIns="91440" bIns="45720" rtlCol="0" anchor="t">
            <a:normAutofit/>
          </a:bodyPr>
          <a:lstStyle/>
          <a:p>
            <a:pPr algn="just">
              <a:lnSpc>
                <a:spcPct val="100000"/>
              </a:lnSpc>
            </a:pPr>
            <a:r>
              <a:rPr lang="en-US" sz="2400" dirty="0"/>
              <a:t>The primary goal of the World Happiness Report is to provide a comprehensive understanding of well-being and happiness on a global scale. It aims to promote policies that improve the quality of life for people around the world.</a:t>
            </a:r>
          </a:p>
          <a:p>
            <a:pPr>
              <a:buFont typeface="Arial,Sans-Serif" panose="020B0604020202020204" pitchFamily="34" charset="0"/>
            </a:pPr>
            <a:endParaRPr lang="en-US" sz="2400" dirty="0">
              <a:latin typeface="Arial"/>
              <a:cs typeface="Arial"/>
            </a:endParaRPr>
          </a:p>
          <a:p>
            <a:pPr algn="just">
              <a:lnSpc>
                <a:spcPct val="100000"/>
              </a:lnSpc>
            </a:pPr>
            <a:r>
              <a:rPr lang="en-US" sz="2400" dirty="0"/>
              <a:t>It emphasizes the significance of happiness as a fundamental human goal, aiming to move beyond traditional economic indicators and offer a holistic perspective on societal well-being</a:t>
            </a:r>
            <a:endParaRPr lang="en-US" sz="2400" dirty="0"/>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4076124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a:xfrm>
            <a:off x="698691" y="925295"/>
            <a:ext cx="10112695" cy="921254"/>
          </a:xfrm>
        </p:spPr>
        <p:txBody>
          <a:bodyPr/>
          <a:lstStyle/>
          <a:p>
            <a:r>
              <a:rPr lang="tr-TR" b="1" dirty="0" smtClean="0"/>
              <a:t>SDG </a:t>
            </a:r>
            <a:r>
              <a:rPr lang="en-US" b="1" dirty="0"/>
              <a:t>Relation</a:t>
            </a:r>
            <a:endParaRPr lang="en-US" dirty="0"/>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a:xfrm>
            <a:off x="698690" y="1846549"/>
            <a:ext cx="10630571" cy="4378082"/>
          </a:xfrm>
        </p:spPr>
        <p:txBody>
          <a:bodyPr vert="horz" lIns="91440" tIns="45720" rIns="91440" bIns="45720" rtlCol="0" anchor="t">
            <a:noAutofit/>
          </a:bodyPr>
          <a:lstStyle/>
          <a:p>
            <a:pPr algn="just"/>
            <a:r>
              <a:rPr lang="en-US" sz="2400" dirty="0"/>
              <a:t>The connection between the World Happiness Project (or similar initiatives) and the SDGs lies in the recognition that well-being and happiness are important dimensions of sustainable development. Here are some ways in which they relate:</a:t>
            </a:r>
          </a:p>
          <a:p>
            <a:pPr algn="just"/>
            <a:r>
              <a:rPr lang="en-US" sz="2400" b="1" dirty="0"/>
              <a:t>Quality of Life (SDG 3):</a:t>
            </a:r>
            <a:r>
              <a:rPr lang="en-US" sz="2400" dirty="0"/>
              <a:t> Goal 3 of the SDGs focuses on ensuring healthy lives and promoting well-being for all at all ages. </a:t>
            </a:r>
            <a:endParaRPr lang="en-US" sz="2400" dirty="0" smtClean="0"/>
          </a:p>
          <a:p>
            <a:pPr algn="just"/>
            <a:r>
              <a:rPr lang="en-US" sz="2400" b="1" dirty="0" smtClean="0"/>
              <a:t>Economic </a:t>
            </a:r>
            <a:r>
              <a:rPr lang="en-US" sz="2400" b="1" dirty="0"/>
              <a:t>Growth and Social Support (SDGs 1, 8, 10):</a:t>
            </a:r>
            <a:r>
              <a:rPr lang="en-US" sz="2400" dirty="0"/>
              <a:t> Happiness is often influenced by economic factors, social support systems, and reduced inequalities. These aspects are addressed in SDGs such as No Poverty (SDG 1), Decent Work and Economic Growth (SDG 8), and Reduced Inequalities (SDG 10).</a:t>
            </a:r>
          </a:p>
          <a:p>
            <a:pPr algn="just"/>
            <a:r>
              <a:rPr lang="en-US" sz="2400" b="1" dirty="0"/>
              <a:t>Peace, Justice, and Strong Institutions (SDGs 16, </a:t>
            </a:r>
            <a:r>
              <a:rPr lang="en-US" sz="2400" b="1" dirty="0" smtClean="0"/>
              <a:t>17):</a:t>
            </a:r>
            <a:r>
              <a:rPr lang="en-US" sz="2400" dirty="0" smtClean="0"/>
              <a:t> Happiness and well-being are closely linked to the presence of peace, justice, and strong institutions. These are key components of Sustainable Development Goals 16 (Peace, Justice, and Strong Institutions) and 17 (Partnerships for the Goals).</a:t>
            </a:r>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1872175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smtClean="0"/>
              <a:t>Dataset</a:t>
            </a:r>
            <a:r>
              <a:rPr lang="tr-TR" b="1" dirty="0" smtClean="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p:txBody>
          <a:bodyPr>
            <a:normAutofit fontScale="92500" lnSpcReduction="10000"/>
          </a:bodyPr>
          <a:lstStyle/>
          <a:p>
            <a:pPr algn="just">
              <a:lnSpc>
                <a:spcPct val="150000"/>
              </a:lnSpc>
            </a:pPr>
            <a:r>
              <a:rPr lang="en-US" sz="2400" dirty="0"/>
              <a:t>T</a:t>
            </a:r>
            <a:r>
              <a:rPr lang="en-US" sz="2400" dirty="0" smtClean="0"/>
              <a:t>he </a:t>
            </a:r>
            <a:r>
              <a:rPr lang="en-US" sz="2400" dirty="0"/>
              <a:t>primary source of the dataset for </a:t>
            </a:r>
            <a:r>
              <a:rPr lang="en-US" sz="2400" dirty="0"/>
              <a:t>World Happiness 2023 </a:t>
            </a:r>
            <a:r>
              <a:rPr lang="en-US" sz="2400" dirty="0"/>
              <a:t>is Kaggle, a renowned platform for machine learning datasets and competitions</a:t>
            </a:r>
            <a:r>
              <a:rPr lang="en-US" sz="2400" dirty="0"/>
              <a:t>. </a:t>
            </a:r>
            <a:r>
              <a:rPr lang="en-US" sz="2400" dirty="0"/>
              <a:t>This dataset </a:t>
            </a:r>
            <a:r>
              <a:rPr lang="en-US" sz="2400" dirty="0"/>
              <a:t>provide new and complete  </a:t>
            </a:r>
            <a:r>
              <a:rPr lang="en-US" sz="2400" dirty="0"/>
              <a:t>necessary for training and evaluating the machine learning model</a:t>
            </a:r>
            <a:r>
              <a:rPr lang="en-US" sz="2400" dirty="0" smtClean="0"/>
              <a:t>.</a:t>
            </a:r>
            <a:endParaRPr lang="en-US" sz="2400" dirty="0" smtClean="0"/>
          </a:p>
          <a:p>
            <a:pPr algn="just">
              <a:lnSpc>
                <a:spcPct val="150000"/>
              </a:lnSpc>
            </a:pPr>
            <a:r>
              <a:rPr lang="en-US" sz="2400" dirty="0" smtClean="0"/>
              <a:t>The </a:t>
            </a:r>
            <a:r>
              <a:rPr lang="en-US" sz="2400" dirty="0"/>
              <a:t>World Happiness Report is an annual publication by the United Nations Sustainable Development Solutions Network. It ranks countries based on various factors related to well-being and happiness. The factors typically include GDP per capita, social support, life expectancy, freedom to make life choices, generosity, and perceptions of corruption.</a:t>
            </a:r>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3530613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F88248-FC2B-D862-07C4-972FEF33EF78}"/>
              </a:ext>
            </a:extLst>
          </p:cNvPr>
          <p:cNvSpPr txBox="1">
            <a:spLocks/>
          </p:cNvSpPr>
          <p:nvPr/>
        </p:nvSpPr>
        <p:spPr>
          <a:xfrm>
            <a:off x="1039653" y="1064779"/>
            <a:ext cx="10112695" cy="921254"/>
          </a:xfrm>
          <a:prstGeom prst="rect">
            <a:avLst/>
          </a:prstGeom>
        </p:spPr>
        <p:txBody>
          <a:bodyPr/>
          <a:lst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a:lstStyle>
          <a:p>
            <a:r>
              <a:rPr lang="en-US" smtClean="0"/>
              <a:t>Data Collection</a:t>
            </a:r>
            <a:r>
              <a:rPr lang="tr-TR" smtClean="0"/>
              <a:t> </a:t>
            </a:r>
            <a:endParaRPr lang="tr-TR" dirty="0"/>
          </a:p>
        </p:txBody>
      </p:sp>
      <p:sp>
        <p:nvSpPr>
          <p:cNvPr id="4" name="Rectangle 3"/>
          <p:cNvSpPr/>
          <p:nvPr/>
        </p:nvSpPr>
        <p:spPr>
          <a:xfrm>
            <a:off x="1296691" y="1972785"/>
            <a:ext cx="9855657" cy="3970318"/>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smtClean="0"/>
              <a:t>This dataset consist of every countries happiness report and their reasons which are more effected the people to live happy and sad in their countries. And also it shows the top happiest and sad countries in all the world, it shows every country happiness levels based on the scores they got.</a:t>
            </a:r>
          </a:p>
          <a:p>
            <a:pPr marL="342900" indent="-342900" algn="just">
              <a:lnSpc>
                <a:spcPct val="150000"/>
              </a:lnSpc>
              <a:buFont typeface="Wingdings" panose="05000000000000000000" pitchFamily="2" charset="2"/>
              <a:buChar char="§"/>
            </a:pPr>
            <a:r>
              <a:rPr lang="en-US" sz="2400" dirty="0" smtClean="0"/>
              <a:t>This dataset data are collected by experts and organizations who work in this fields to solve people living and life problems.</a:t>
            </a:r>
            <a:endParaRPr lang="en-US" sz="2400" dirty="0"/>
          </a:p>
        </p:txBody>
      </p:sp>
    </p:spTree>
    <p:extLst>
      <p:ext uri="{BB962C8B-B14F-4D97-AF65-F5344CB8AC3E}">
        <p14:creationId xmlns:p14="http://schemas.microsoft.com/office/powerpoint/2010/main" val="331827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577316" y="2968373"/>
            <a:ext cx="10529048" cy="921254"/>
          </a:xfrm>
        </p:spPr>
        <p:txBody>
          <a:bodyPr>
            <a:noAutofit/>
          </a:bodyPr>
          <a:lstStyle/>
          <a:p>
            <a:r>
              <a:rPr lang="en-US" sz="6000" b="1" dirty="0" smtClean="0"/>
              <a:t>Exploratory </a:t>
            </a:r>
            <a:r>
              <a:rPr lang="en-US" sz="6000" b="1" dirty="0"/>
              <a:t>Data Analysis (EDA) </a:t>
            </a:r>
            <a:endParaRPr lang="tr-TR" sz="6000"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378436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F88248-FC2B-D862-07C4-972FEF33EF78}"/>
              </a:ext>
            </a:extLst>
          </p:cNvPr>
          <p:cNvSpPr txBox="1">
            <a:spLocks/>
          </p:cNvSpPr>
          <p:nvPr/>
        </p:nvSpPr>
        <p:spPr>
          <a:xfrm>
            <a:off x="512710" y="1051531"/>
            <a:ext cx="10112695" cy="921254"/>
          </a:xfrm>
          <a:prstGeom prst="rect">
            <a:avLst/>
          </a:prstGeom>
        </p:spPr>
        <p:txBody>
          <a:bodyPr/>
          <a:lst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a:lstStyle>
          <a:p>
            <a:r>
              <a:rPr lang="en-US" dirty="0" smtClean="0"/>
              <a:t>Data Preprocessing</a:t>
            </a:r>
            <a:endParaRPr lang="tr-TR" dirty="0"/>
          </a:p>
        </p:txBody>
      </p:sp>
      <p:sp>
        <p:nvSpPr>
          <p:cNvPr id="4" name="Rectangle 3"/>
          <p:cNvSpPr/>
          <p:nvPr/>
        </p:nvSpPr>
        <p:spPr>
          <a:xfrm>
            <a:off x="525030" y="1829671"/>
            <a:ext cx="4325939" cy="3785652"/>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000" dirty="0" smtClean="0"/>
              <a:t>For cleaning and preprocessing data of World Happiness I have removed the missing or NAN values, Scaled the data, Used LabelEncoding to encode   the data, removed columns unnecessary names or renamed columns, founded the correlation of different features in dataset.</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193" y="1512158"/>
            <a:ext cx="6515100" cy="4905375"/>
          </a:xfrm>
          <a:prstGeom prst="rect">
            <a:avLst/>
          </a:prstGeom>
        </p:spPr>
      </p:pic>
    </p:spTree>
    <p:extLst>
      <p:ext uri="{BB962C8B-B14F-4D97-AF65-F5344CB8AC3E}">
        <p14:creationId xmlns:p14="http://schemas.microsoft.com/office/powerpoint/2010/main" val="2523249935"/>
      </p:ext>
    </p:extLst>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f339d71-c293-445b-b973-eb46eb606bc4">
      <UserInfo>
        <DisplayName>Ipek beril Benli</DisplayName>
        <AccountId>43</AccountId>
        <AccountType/>
      </UserInfo>
    </SharedWithUsers>
    <_activity xmlns="ac174bf5-cadc-478d-997b-34987b4e4c8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42DC48932AFC6D48A4855886752D2F41" ma:contentTypeVersion="10" ma:contentTypeDescription="Yeni belge oluşturun." ma:contentTypeScope="" ma:versionID="e2063df0d367411d8a4b18ce06fe6b98">
  <xsd:schema xmlns:xsd="http://www.w3.org/2001/XMLSchema" xmlns:xs="http://www.w3.org/2001/XMLSchema" xmlns:p="http://schemas.microsoft.com/office/2006/metadata/properties" xmlns:ns3="ac174bf5-cadc-478d-997b-34987b4e4c89" xmlns:ns4="1f339d71-c293-445b-b973-eb46eb606bc4" targetNamespace="http://schemas.microsoft.com/office/2006/metadata/properties" ma:root="true" ma:fieldsID="cce539d309067d639889738de3cef58e" ns3:_="" ns4:_="">
    <xsd:import namespace="ac174bf5-cadc-478d-997b-34987b4e4c89"/>
    <xsd:import namespace="1f339d71-c293-445b-b973-eb46eb606bc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174bf5-cadc-478d-997b-34987b4e4c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339d71-c293-445b-b973-eb46eb606bc4" elementFormDefault="qualified">
    <xsd:import namespace="http://schemas.microsoft.com/office/2006/documentManagement/types"/>
    <xsd:import namespace="http://schemas.microsoft.com/office/infopath/2007/PartnerControls"/>
    <xsd:element name="SharedWithUsers" ma:index="14"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Ayrıntıları ile Paylaşıldı" ma:internalName="SharedWithDetails" ma:readOnly="true">
      <xsd:simpleType>
        <xsd:restriction base="dms:Note">
          <xsd:maxLength value="255"/>
        </xsd:restriction>
      </xsd:simpleType>
    </xsd:element>
    <xsd:element name="SharingHintHash" ma:index="16" nillable="true" ma:displayName="İpucu Paylaşımı Karması"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EDE2C8-FC7C-4381-A834-6FD8DD37E8B0}">
  <ds:schemaRefs>
    <ds:schemaRef ds:uri="http://schemas.microsoft.com/office/infopath/2007/PartnerControls"/>
    <ds:schemaRef ds:uri="http://schemas.microsoft.com/office/2006/documentManagement/types"/>
    <ds:schemaRef ds:uri="1f339d71-c293-445b-b973-eb46eb606bc4"/>
    <ds:schemaRef ds:uri="http://purl.org/dc/elements/1.1/"/>
    <ds:schemaRef ds:uri="http://purl.org/dc/terms/"/>
    <ds:schemaRef ds:uri="http://schemas.microsoft.com/office/2006/metadata/properties"/>
    <ds:schemaRef ds:uri="http://www.w3.org/XML/1998/namespace"/>
    <ds:schemaRef ds:uri="http://purl.org/dc/dcmitype/"/>
    <ds:schemaRef ds:uri="http://schemas.openxmlformats.org/package/2006/metadata/core-properties"/>
    <ds:schemaRef ds:uri="ac174bf5-cadc-478d-997b-34987b4e4c89"/>
  </ds:schemaRefs>
</ds:datastoreItem>
</file>

<file path=customXml/itemProps2.xml><?xml version="1.0" encoding="utf-8"?>
<ds:datastoreItem xmlns:ds="http://schemas.openxmlformats.org/officeDocument/2006/customXml" ds:itemID="{1673DD53-6A06-4588-9E9A-777572FF2106}">
  <ds:schemaRefs>
    <ds:schemaRef ds:uri="http://schemas.microsoft.com/sharepoint/v3/contenttype/forms"/>
  </ds:schemaRefs>
</ds:datastoreItem>
</file>

<file path=customXml/itemProps3.xml><?xml version="1.0" encoding="utf-8"?>
<ds:datastoreItem xmlns:ds="http://schemas.openxmlformats.org/officeDocument/2006/customXml" ds:itemID="{C6C8B14E-DF82-4E42-860A-BBD5C9292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174bf5-cadc-478d-997b-34987b4e4c89"/>
    <ds:schemaRef ds:uri="1f339d71-c293-445b-b973-eb46eb606b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1779</TotalTime>
  <Words>1037</Words>
  <Application>Microsoft Office PowerPoint</Application>
  <PresentationFormat>Widescreen</PresentationFormat>
  <Paragraphs>97</Paragraphs>
  <Slides>22</Slides>
  <Notes>9</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22</vt:i4>
      </vt:variant>
    </vt:vector>
  </HeadingPairs>
  <TitlesOfParts>
    <vt:vector size="37" baseType="lpstr">
      <vt:lpstr>맑은 고딕</vt:lpstr>
      <vt:lpstr>Arabic Typesetting</vt:lpstr>
      <vt:lpstr>Arial</vt:lpstr>
      <vt:lpstr>Arial,Sans-Serif</vt:lpstr>
      <vt:lpstr>Calibri</vt:lpstr>
      <vt:lpstr>Calibri Light</vt:lpstr>
      <vt:lpstr>Carlito</vt:lpstr>
      <vt:lpstr>Helvetica Neue Thin</vt:lpstr>
      <vt:lpstr>Roboto</vt:lpstr>
      <vt:lpstr>Times New Roman</vt:lpstr>
      <vt:lpstr>Wingdings</vt:lpstr>
      <vt:lpstr>frontiertech</vt:lpstr>
      <vt:lpstr>frontiertech</vt:lpstr>
      <vt:lpstr>frontiertech</vt:lpstr>
      <vt:lpstr>frontiertech</vt:lpstr>
      <vt:lpstr>World Happiness Project </vt:lpstr>
      <vt:lpstr>Outlines</vt:lpstr>
      <vt:lpstr> Background</vt:lpstr>
      <vt:lpstr>Objectives</vt:lpstr>
      <vt:lpstr>SDG Relation</vt:lpstr>
      <vt:lpstr>Dataset </vt:lpstr>
      <vt:lpstr>PowerPoint Presentation</vt:lpstr>
      <vt:lpstr>Exploratory Data Analysis (EDA) </vt:lpstr>
      <vt:lpstr>PowerPoint Presentation</vt:lpstr>
      <vt:lpstr>PowerPoint Presentation</vt:lpstr>
      <vt:lpstr>PowerPoint Presentation</vt:lpstr>
      <vt:lpstr>PowerPoint Presentation</vt:lpstr>
      <vt:lpstr>4. Machine Learning Models</vt:lpstr>
      <vt:lpstr>4.1 Model Selection and Training</vt:lpstr>
      <vt:lpstr>PowerPoint Presentation</vt:lpstr>
      <vt:lpstr>PowerPoint Presentation</vt:lpstr>
      <vt:lpstr>PowerPoint Presentation</vt:lpstr>
      <vt:lpstr>Deployment</vt:lpstr>
      <vt:lpstr>PowerPoint Presentation</vt:lpstr>
      <vt:lpstr>6.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Zainab Malik</dc:creator>
  <cp:lastModifiedBy>Qasimi</cp:lastModifiedBy>
  <cp:revision>165</cp:revision>
  <dcterms:created xsi:type="dcterms:W3CDTF">2023-07-17T12:29:49Z</dcterms:created>
  <dcterms:modified xsi:type="dcterms:W3CDTF">2023-12-15T22:11:34Z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0x01010042DC48932AFC6D48A4855886752D2F41</vt:lpwstr>
  </property>
  <property fmtid="{D5CDD505-2E9C-101B-9397-08002B2CF9AE}" pid="3" name="MediaServiceImageTags">
    <vt:lpwstr/>
  </property>
</Properties>
</file>