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9"/>
  </p:notesMasterIdLst>
  <p:sldIdLst>
    <p:sldId id="450" r:id="rId8"/>
    <p:sldId id="451" r:id="rId9"/>
    <p:sldId id="466" r:id="rId10"/>
    <p:sldId id="449" r:id="rId11"/>
    <p:sldId id="415" r:id="rId12"/>
    <p:sldId id="426" r:id="rId13"/>
    <p:sldId id="417" r:id="rId14"/>
    <p:sldId id="456" r:id="rId15"/>
    <p:sldId id="434" r:id="rId16"/>
    <p:sldId id="481" r:id="rId17"/>
    <p:sldId id="489" r:id="rId18"/>
    <p:sldId id="480" r:id="rId19"/>
    <p:sldId id="476" r:id="rId20"/>
    <p:sldId id="479" r:id="rId21"/>
    <p:sldId id="473" r:id="rId22"/>
    <p:sldId id="429" r:id="rId23"/>
    <p:sldId id="474" r:id="rId24"/>
    <p:sldId id="454" r:id="rId25"/>
    <p:sldId id="446" r:id="rId26"/>
    <p:sldId id="447" r:id="rId27"/>
    <p:sldId id="4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37"/>
    <a:srgbClr val="4CA3AA"/>
    <a:srgbClr val="74B1B7"/>
    <a:srgbClr val="FF577F"/>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3758" autoAdjust="0"/>
  </p:normalViewPr>
  <p:slideViewPr>
    <p:cSldViewPr snapToGrid="0">
      <p:cViewPr varScale="1">
        <p:scale>
          <a:sx n="62" d="100"/>
          <a:sy n="62" d="100"/>
        </p:scale>
        <p:origin x="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47" Type="http://schemas.microsoft.com/office/2018/10/relationships/authors" Targe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21</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3</a:t>
            </a:fld>
            <a:endParaRPr lang="en-TR"/>
          </a:p>
        </p:txBody>
      </p:sp>
    </p:spTree>
    <p:extLst>
      <p:ext uri="{BB962C8B-B14F-4D97-AF65-F5344CB8AC3E}">
        <p14:creationId xmlns:p14="http://schemas.microsoft.com/office/powerpoint/2010/main" val="365089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15</a:t>
            </a:fld>
            <a:endParaRPr lang="en-TR"/>
          </a:p>
        </p:txBody>
      </p:sp>
    </p:spTree>
    <p:extLst>
      <p:ext uri="{BB962C8B-B14F-4D97-AF65-F5344CB8AC3E}">
        <p14:creationId xmlns:p14="http://schemas.microsoft.com/office/powerpoint/2010/main" val="374810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17</a:t>
            </a:fld>
            <a:endParaRPr lang="en-TR"/>
          </a:p>
        </p:txBody>
      </p:sp>
    </p:spTree>
    <p:extLst>
      <p:ext uri="{BB962C8B-B14F-4D97-AF65-F5344CB8AC3E}">
        <p14:creationId xmlns:p14="http://schemas.microsoft.com/office/powerpoint/2010/main" val="48107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a:xfrm>
            <a:off x="759931" y="1565901"/>
            <a:ext cx="10515600" cy="1998710"/>
          </a:xfrm>
        </p:spPr>
        <p:txBody>
          <a:bodyPr>
            <a:normAutofit/>
          </a:bodyPr>
          <a:lstStyle/>
          <a:p>
            <a:pPr algn="ctr"/>
            <a:r>
              <a:rPr lang="en-US" sz="6600" dirty="0" smtClean="0">
                <a:cs typeface="Calibri Light"/>
              </a:rPr>
              <a:t>World Happiness Project </a:t>
            </a:r>
            <a:endParaRPr lang="en-US" sz="6600" dirty="0">
              <a:cs typeface="Calibri Light"/>
            </a:endParaRPr>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a:xfrm>
            <a:off x="838200" y="4928510"/>
            <a:ext cx="10515600" cy="1500187"/>
          </a:xfrm>
        </p:spPr>
        <p:txBody>
          <a:bodyPr vert="horz" lIns="91440" tIns="45720" rIns="91440" bIns="45720" rtlCol="0" anchor="t">
            <a:normAutofit/>
          </a:bodyPr>
          <a:lstStyle/>
          <a:p>
            <a:r>
              <a:rPr lang="en-US" dirty="0" smtClean="0">
                <a:cs typeface="Calibri"/>
              </a:rPr>
              <a:t>Mehr Ali Qasimi</a:t>
            </a:r>
            <a:endParaRPr lang="en-US" dirty="0">
              <a:cs typeface="Calibri"/>
            </a:endParaRPr>
          </a:p>
          <a:p>
            <a:r>
              <a:rPr lang="en-US" dirty="0" smtClean="0">
                <a:cs typeface="Calibri"/>
              </a:rPr>
              <a:t>12-10-2023</a:t>
            </a:r>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stretch>
            <a:fillRect/>
          </a:stretch>
        </p:blipFill>
        <p:spPr>
          <a:xfrm>
            <a:off x="1002708" y="1169637"/>
            <a:ext cx="10264560" cy="5479136"/>
          </a:xfrm>
          <a:prstGeom prst="rect">
            <a:avLst/>
          </a:prstGeom>
        </p:spPr>
      </p:pic>
    </p:spTree>
    <p:extLst>
      <p:ext uri="{BB962C8B-B14F-4D97-AF65-F5344CB8AC3E}">
        <p14:creationId xmlns:p14="http://schemas.microsoft.com/office/powerpoint/2010/main" val="290015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stretch>
            <a:fillRect/>
          </a:stretch>
        </p:blipFill>
        <p:spPr>
          <a:xfrm>
            <a:off x="325465" y="1099816"/>
            <a:ext cx="9988899" cy="5680694"/>
          </a:xfrm>
          <a:prstGeom prst="rect">
            <a:avLst/>
          </a:prstGeom>
        </p:spPr>
      </p:pic>
    </p:spTree>
    <p:extLst>
      <p:ext uri="{BB962C8B-B14F-4D97-AF65-F5344CB8AC3E}">
        <p14:creationId xmlns:p14="http://schemas.microsoft.com/office/powerpoint/2010/main" val="380012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stretch>
            <a:fillRect/>
          </a:stretch>
        </p:blipFill>
        <p:spPr>
          <a:xfrm>
            <a:off x="1069383" y="1328737"/>
            <a:ext cx="10414861" cy="4901582"/>
          </a:xfrm>
          <a:prstGeom prst="rect">
            <a:avLst/>
          </a:prstGeom>
        </p:spPr>
      </p:pic>
    </p:spTree>
    <p:extLst>
      <p:ext uri="{BB962C8B-B14F-4D97-AF65-F5344CB8AC3E}">
        <p14:creationId xmlns:p14="http://schemas.microsoft.com/office/powerpoint/2010/main" val="36020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stretch>
            <a:fillRect/>
          </a:stretch>
        </p:blipFill>
        <p:spPr>
          <a:xfrm>
            <a:off x="540987" y="1112164"/>
            <a:ext cx="10400815" cy="5288635"/>
          </a:xfrm>
          <a:prstGeom prst="rect">
            <a:avLst/>
          </a:prstGeom>
        </p:spPr>
      </p:pic>
    </p:spTree>
    <p:extLst>
      <p:ext uri="{BB962C8B-B14F-4D97-AF65-F5344CB8AC3E}">
        <p14:creationId xmlns:p14="http://schemas.microsoft.com/office/powerpoint/2010/main" val="261021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E5701-E893-376C-E92A-B834684D2857}"/>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3" name="Picture 2"/>
          <p:cNvPicPr>
            <a:picLocks noChangeAspect="1"/>
          </p:cNvPicPr>
          <p:nvPr/>
        </p:nvPicPr>
        <p:blipFill>
          <a:blip r:embed="rId2"/>
          <a:stretch>
            <a:fillRect/>
          </a:stretch>
        </p:blipFill>
        <p:spPr>
          <a:xfrm>
            <a:off x="960895" y="1457324"/>
            <a:ext cx="10228881" cy="4850485"/>
          </a:xfrm>
          <a:prstGeom prst="rect">
            <a:avLst/>
          </a:prstGeom>
        </p:spPr>
      </p:pic>
    </p:spTree>
    <p:extLst>
      <p:ext uri="{BB962C8B-B14F-4D97-AF65-F5344CB8AC3E}">
        <p14:creationId xmlns:p14="http://schemas.microsoft.com/office/powerpoint/2010/main" val="195121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77316" y="2968373"/>
            <a:ext cx="9573551" cy="921254"/>
          </a:xfrm>
        </p:spPr>
        <p:txBody>
          <a:bodyPr>
            <a:noAutofit/>
          </a:bodyPr>
          <a:lstStyle/>
          <a:p>
            <a:r>
              <a:rPr lang="en-US" sz="6000" dirty="0"/>
              <a:t>4</a:t>
            </a:r>
            <a:r>
              <a:rPr lang="en-US" sz="6000" b="1" dirty="0" smtClean="0"/>
              <a:t>. Machine </a:t>
            </a:r>
            <a:r>
              <a:rPr lang="en-US" sz="6000" b="1" dirty="0"/>
              <a:t>Learning Models</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84250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
        <p:nvSpPr>
          <p:cNvPr id="10" name="Title 1">
            <a:extLst>
              <a:ext uri="{FF2B5EF4-FFF2-40B4-BE49-F238E27FC236}">
                <a16:creationId xmlns:a16="http://schemas.microsoft.com/office/drawing/2014/main" id="{CAAD9A44-F949-1DF9-F106-E193CD6ADF1E}"/>
              </a:ext>
            </a:extLst>
          </p:cNvPr>
          <p:cNvSpPr>
            <a:spLocks noGrp="1"/>
          </p:cNvSpPr>
          <p:nvPr>
            <p:ph type="title"/>
          </p:nvPr>
        </p:nvSpPr>
        <p:spPr>
          <a:xfrm>
            <a:off x="277402" y="646414"/>
            <a:ext cx="7123682" cy="921254"/>
          </a:xfrm>
        </p:spPr>
        <p:txBody>
          <a:bodyPr>
            <a:normAutofit fontScale="90000"/>
          </a:bodyPr>
          <a:lstStyle/>
          <a:p>
            <a:r>
              <a:rPr lang="en-US" dirty="0"/>
              <a:t>4</a:t>
            </a:r>
            <a:r>
              <a:rPr lang="en-US" b="1" dirty="0" smtClean="0"/>
              <a:t>.1 Model </a:t>
            </a:r>
            <a:r>
              <a:rPr lang="en-US" b="1" dirty="0"/>
              <a:t>Selection</a:t>
            </a:r>
            <a:r>
              <a:rPr lang="tr-TR" b="1" dirty="0"/>
              <a:t> and Training</a:t>
            </a:r>
            <a:endParaRPr lang="tr-TR" dirty="0"/>
          </a:p>
        </p:txBody>
      </p:sp>
      <p:sp>
        <p:nvSpPr>
          <p:cNvPr id="9" name="Content Placeholder 2">
            <a:extLst>
              <a:ext uri="{FF2B5EF4-FFF2-40B4-BE49-F238E27FC236}">
                <a16:creationId xmlns:a16="http://schemas.microsoft.com/office/drawing/2014/main" id="{9527CBB5-FCE1-A315-951E-ACBCC104C4CE}"/>
              </a:ext>
            </a:extLst>
          </p:cNvPr>
          <p:cNvSpPr>
            <a:spLocks noGrp="1"/>
          </p:cNvSpPr>
          <p:nvPr>
            <p:ph idx="1"/>
          </p:nvPr>
        </p:nvSpPr>
        <p:spPr>
          <a:xfrm>
            <a:off x="940656" y="1567668"/>
            <a:ext cx="10093712" cy="1774367"/>
          </a:xfrm>
        </p:spPr>
        <p:txBody>
          <a:bodyPr>
            <a:normAutofit lnSpcReduction="10000"/>
          </a:bodyPr>
          <a:lstStyle/>
          <a:p>
            <a:pPr marL="0" marR="0" algn="just">
              <a:lnSpc>
                <a:spcPct val="107000"/>
              </a:lnSpc>
              <a:spcBef>
                <a:spcPts val="0"/>
              </a:spcBef>
              <a:spcAft>
                <a:spcPts val="800"/>
              </a:spcAft>
            </a:pPr>
            <a:r>
              <a:rPr lang="en-US" sz="2400" kern="0" dirty="0" smtClean="0">
                <a:effectLst/>
                <a:latin typeface="Times New Roman" panose="02020603050405020304" pitchFamily="18" charset="0"/>
                <a:ea typeface="Times New Roman" panose="02020603050405020304" pitchFamily="18" charset="0"/>
                <a:cs typeface="Arial" panose="020B0604020202020204" pitchFamily="34" charset="0"/>
              </a:rPr>
              <a:t>I have used different models for training the world happiness dataset this algorithms or models are such as Decision Tress, KNN, SVM, Random forest and also Linear Regression and each algorithm has different prediction or output.</a:t>
            </a:r>
          </a:p>
          <a:p>
            <a:pPr marL="0" marR="0" algn="just">
              <a:lnSpc>
                <a:spcPct val="107000"/>
              </a:lnSpc>
              <a:spcBef>
                <a:spcPts val="0"/>
              </a:spcBef>
              <a:spcAft>
                <a:spcPts val="800"/>
              </a:spcAft>
            </a:pPr>
            <a:r>
              <a:rPr lang="en-US" sz="2400" kern="0" dirty="0" smtClean="0">
                <a:latin typeface="Times New Roman" panose="02020603050405020304" pitchFamily="18" charset="0"/>
                <a:ea typeface="Times New Roman" panose="02020603050405020304" pitchFamily="18" charset="0"/>
                <a:cs typeface="Arial" panose="020B0604020202020204" pitchFamily="34" charset="0"/>
              </a:rPr>
              <a:t>Ex:</a:t>
            </a:r>
            <a:endParaRPr lang="de-DE" sz="2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rtl="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Bef>
                <a:spcPts val="0"/>
              </a:spcBef>
              <a:spcAft>
                <a:spcPts val="800"/>
              </a:spcAft>
              <a:buNone/>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800"/>
              </a:spcAft>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lgn="just">
              <a:buNone/>
            </a:pPr>
            <a:endParaRPr lang="en-US" dirty="0"/>
          </a:p>
          <a:p>
            <a:pPr algn="just"/>
            <a:endParaRPr lang="tr-TR" dirty="0"/>
          </a:p>
        </p:txBody>
      </p:sp>
      <p:pic>
        <p:nvPicPr>
          <p:cNvPr id="13" name="Picture 12"/>
          <p:cNvPicPr/>
          <p:nvPr/>
        </p:nvPicPr>
        <p:blipFill>
          <a:blip r:embed="rId2"/>
          <a:stretch>
            <a:fillRect/>
          </a:stretch>
        </p:blipFill>
        <p:spPr>
          <a:xfrm>
            <a:off x="2534046" y="2826906"/>
            <a:ext cx="7849818" cy="3868362"/>
          </a:xfrm>
          <a:prstGeom prst="rect">
            <a:avLst/>
          </a:prstGeom>
        </p:spPr>
      </p:pic>
    </p:spTree>
    <p:extLst>
      <p:ext uri="{BB962C8B-B14F-4D97-AF65-F5344CB8AC3E}">
        <p14:creationId xmlns:p14="http://schemas.microsoft.com/office/powerpoint/2010/main" val="929681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77316" y="2968373"/>
            <a:ext cx="9573551" cy="921254"/>
          </a:xfrm>
        </p:spPr>
        <p:txBody>
          <a:bodyPr>
            <a:noAutofit/>
          </a:bodyPr>
          <a:lstStyle/>
          <a:p>
            <a:r>
              <a:rPr lang="en-US" sz="6000" dirty="0"/>
              <a:t>5</a:t>
            </a:r>
            <a:r>
              <a:rPr lang="en-US" sz="6000" dirty="0" smtClean="0"/>
              <a:t>. </a:t>
            </a:r>
            <a:r>
              <a:rPr lang="en-US" sz="6000" dirty="0"/>
              <a:t>Deployment</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02701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
        <p:nvSpPr>
          <p:cNvPr id="6" name="Content Placeholder 5">
            <a:extLst>
              <a:ext uri="{FF2B5EF4-FFF2-40B4-BE49-F238E27FC236}">
                <a16:creationId xmlns:a16="http://schemas.microsoft.com/office/drawing/2014/main" id="{41FB088B-91C0-2D6E-B934-677E8F617422}"/>
              </a:ext>
            </a:extLst>
          </p:cNvPr>
          <p:cNvSpPr>
            <a:spLocks noGrp="1"/>
          </p:cNvSpPr>
          <p:nvPr>
            <p:ph idx="1"/>
          </p:nvPr>
        </p:nvSpPr>
        <p:spPr/>
        <p:txBody>
          <a:bodyPr/>
          <a:lstStyle/>
          <a:p>
            <a:r>
              <a:rPr lang="en-US" dirty="0"/>
              <a:t>Prepare Machine learning model</a:t>
            </a:r>
          </a:p>
          <a:p>
            <a:endParaRPr lang="en-US" dirty="0"/>
          </a:p>
          <a:p>
            <a:r>
              <a:rPr lang="en-US" dirty="0"/>
              <a:t>Deploy using flask</a:t>
            </a:r>
          </a:p>
          <a:p>
            <a:pPr lvl="1"/>
            <a:r>
              <a:rPr lang="en-US" dirty="0" err="1"/>
              <a:t>model.ipynb</a:t>
            </a:r>
            <a:r>
              <a:rPr lang="en-US" dirty="0"/>
              <a:t> (ML model)</a:t>
            </a:r>
          </a:p>
          <a:p>
            <a:pPr lvl="1"/>
            <a:r>
              <a:rPr lang="en-US" dirty="0" err="1"/>
              <a:t>model.pkl</a:t>
            </a:r>
            <a:r>
              <a:rPr lang="en-US" dirty="0"/>
              <a:t> (pickle file for ML model)</a:t>
            </a:r>
          </a:p>
          <a:p>
            <a:pPr lvl="1"/>
            <a:r>
              <a:rPr lang="en-US" dirty="0" err="1"/>
              <a:t>app.ipynb</a:t>
            </a:r>
            <a:r>
              <a:rPr lang="en-US" dirty="0"/>
              <a:t> (flask application)</a:t>
            </a:r>
          </a:p>
          <a:p>
            <a:pPr lvl="1"/>
            <a:r>
              <a:rPr lang="en-US" dirty="0"/>
              <a:t>index.html (template)</a:t>
            </a:r>
          </a:p>
          <a:p>
            <a:pPr lvl="1"/>
            <a:r>
              <a:rPr lang="en-US" dirty="0"/>
              <a:t>data.csv (data to build ML model)</a:t>
            </a:r>
          </a:p>
          <a:p>
            <a:pPr lvl="1"/>
            <a:endParaRPr lang="en-US" dirty="0"/>
          </a:p>
        </p:txBody>
      </p:sp>
    </p:spTree>
    <p:extLst>
      <p:ext uri="{BB962C8B-B14F-4D97-AF65-F5344CB8AC3E}">
        <p14:creationId xmlns:p14="http://schemas.microsoft.com/office/powerpoint/2010/main" val="411800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dirty="0"/>
              <a:t>6</a:t>
            </a:r>
            <a:r>
              <a:rPr lang="en-US" b="1" dirty="0" smtClean="0"/>
              <a:t>. </a:t>
            </a:r>
            <a:r>
              <a:rPr lang="en-US" b="1" dirty="0"/>
              <a:t>Future</a:t>
            </a:r>
            <a:r>
              <a:rPr lang="tr-TR" b="1" dirty="0"/>
              <a:t> </a:t>
            </a:r>
            <a:r>
              <a:rPr lang="en-US" b="1" dirty="0"/>
              <a:t>Work</a:t>
            </a:r>
            <a:endParaRPr lang="en-US"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093712" cy="2859249"/>
          </a:xfrm>
        </p:spPr>
        <p:txBody>
          <a:bodyPr>
            <a:noAutofit/>
          </a:bodyPr>
          <a:lstStyle/>
          <a:p>
            <a:pPr>
              <a:lnSpc>
                <a:spcPct val="150000"/>
              </a:lnSpc>
              <a:buFont typeface="Arial" panose="020B0604020202020204" pitchFamily="34" charset="0"/>
              <a:buChar char="•"/>
            </a:pPr>
            <a:r>
              <a:rPr lang="en-US" sz="2400" dirty="0" smtClean="0"/>
              <a:t>Making an app for predicting the new outputs</a:t>
            </a:r>
          </a:p>
          <a:p>
            <a:pPr>
              <a:lnSpc>
                <a:spcPct val="150000"/>
              </a:lnSpc>
              <a:buFont typeface="Arial" panose="020B0604020202020204" pitchFamily="34" charset="0"/>
              <a:buChar char="•"/>
            </a:pPr>
            <a:r>
              <a:rPr lang="en-US" sz="2400" dirty="0" smtClean="0"/>
              <a:t>Predicting each country happiness based on every feature of our dataset.</a:t>
            </a:r>
          </a:p>
          <a:p>
            <a:pPr>
              <a:lnSpc>
                <a:spcPct val="150000"/>
              </a:lnSpc>
              <a:buFont typeface="Arial" panose="020B0604020202020204" pitchFamily="34" charset="0"/>
              <a:buChar char="•"/>
            </a:pPr>
            <a:r>
              <a:rPr lang="en-US" sz="2400" dirty="0" smtClean="0"/>
              <a:t>Making  prediction more accurate.</a:t>
            </a:r>
          </a:p>
          <a:p>
            <a:pPr>
              <a:lnSpc>
                <a:spcPct val="150000"/>
              </a:lnSpc>
              <a:buFont typeface="Arial" panose="020B0604020202020204" pitchFamily="34" charset="0"/>
              <a:buChar char="•"/>
            </a:pPr>
            <a:r>
              <a:rPr lang="en-US" sz="2400" dirty="0" smtClean="0"/>
              <a:t>Finding stakeholders for the project to support and deploy the project.</a:t>
            </a:r>
          </a:p>
          <a:p>
            <a:pPr>
              <a:lnSpc>
                <a:spcPct val="150000"/>
              </a:lnSpc>
              <a:buFont typeface="Arial" panose="020B0604020202020204" pitchFamily="34" charset="0"/>
              <a:buChar char="•"/>
            </a:pPr>
            <a:r>
              <a:rPr lang="en-US" sz="2400" dirty="0" smtClean="0"/>
              <a:t>Using new models or algorithms for having the best result.</a:t>
            </a:r>
            <a:endParaRPr lang="en-US" sz="2400" dirty="0"/>
          </a:p>
          <a:p>
            <a:pPr>
              <a:lnSpc>
                <a:spcPct val="150000"/>
              </a:lnSpc>
              <a:buFont typeface="Arial" panose="020B0604020202020204" pitchFamily="34" charset="0"/>
              <a:buChar char="•"/>
            </a:pPr>
            <a:endParaRPr lang="en-US" sz="2400" dirty="0"/>
          </a:p>
          <a:p>
            <a:pPr>
              <a:lnSpc>
                <a:spcPct val="150000"/>
              </a:lnSpc>
            </a:pP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cs typeface="Calibri Light"/>
              </a:rPr>
              <a:t>Outlines</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58636" y="1986033"/>
            <a:ext cx="10093712" cy="4169743"/>
          </a:xfrm>
        </p:spPr>
        <p:txBody>
          <a:bodyPr anchor="t">
            <a:noAutofit/>
          </a:bodyPr>
          <a:lstStyle/>
          <a:p>
            <a:pPr marL="457200" indent="-457200">
              <a:lnSpc>
                <a:spcPct val="150000"/>
              </a:lnSpc>
              <a:buFont typeface="+mj-lt"/>
              <a:buAutoNum type="arabicPeriod"/>
            </a:pPr>
            <a:r>
              <a:rPr lang="en-US" sz="2400" dirty="0">
                <a:cs typeface="Calibri"/>
              </a:rPr>
              <a:t>Overview  </a:t>
            </a:r>
          </a:p>
          <a:p>
            <a:pPr marL="457200" indent="-457200">
              <a:lnSpc>
                <a:spcPct val="150000"/>
              </a:lnSpc>
              <a:buFont typeface="+mj-lt"/>
              <a:buAutoNum type="arabicPeriod"/>
            </a:pPr>
            <a:r>
              <a:rPr lang="en-US" sz="2400" dirty="0">
                <a:cs typeface="Calibri"/>
              </a:rPr>
              <a:t>Dataset </a:t>
            </a:r>
            <a:endParaRPr lang="en-US" sz="2400" dirty="0">
              <a:solidFill>
                <a:srgbClr val="FFFFFF"/>
              </a:solidFill>
              <a:ea typeface="+mn-lt"/>
              <a:cs typeface="Calibri"/>
            </a:endParaRPr>
          </a:p>
          <a:p>
            <a:pPr marL="457200" indent="-457200">
              <a:lnSpc>
                <a:spcPct val="150000"/>
              </a:lnSpc>
              <a:buFont typeface="+mj-lt"/>
              <a:buAutoNum type="arabicPeriod"/>
            </a:pPr>
            <a:r>
              <a:rPr lang="en-US" sz="2400" dirty="0">
                <a:solidFill>
                  <a:srgbClr val="FFFFFF"/>
                </a:solidFill>
                <a:ea typeface="+mn-lt"/>
                <a:cs typeface="+mn-lt"/>
              </a:rPr>
              <a:t>Exploratory Data Analysis (EDA) </a:t>
            </a:r>
          </a:p>
          <a:p>
            <a:pPr marL="457200" indent="-457200">
              <a:lnSpc>
                <a:spcPct val="150000"/>
              </a:lnSpc>
              <a:buFont typeface="+mj-lt"/>
              <a:buAutoNum type="arabicPeriod"/>
            </a:pPr>
            <a:r>
              <a:rPr lang="en-US" sz="2400" dirty="0">
                <a:solidFill>
                  <a:srgbClr val="FFFFFF"/>
                </a:solidFill>
                <a:ea typeface="+mn-lt"/>
                <a:cs typeface="+mn-lt"/>
              </a:rPr>
              <a:t>Data Preparation and Feature Engineering</a:t>
            </a:r>
          </a:p>
          <a:p>
            <a:pPr marL="457200" indent="-457200">
              <a:lnSpc>
                <a:spcPct val="150000"/>
              </a:lnSpc>
              <a:buFont typeface="+mj-lt"/>
              <a:buAutoNum type="arabicPeriod"/>
            </a:pPr>
            <a:r>
              <a:rPr lang="en-US" sz="2400" dirty="0">
                <a:solidFill>
                  <a:srgbClr val="FFFFFF"/>
                </a:solidFill>
                <a:ea typeface="+mn-lt"/>
                <a:cs typeface="+mn-lt"/>
              </a:rPr>
              <a:t>Machine Learning Model</a:t>
            </a:r>
          </a:p>
          <a:p>
            <a:pPr marL="457200" indent="-457200">
              <a:lnSpc>
                <a:spcPct val="150000"/>
              </a:lnSpc>
              <a:buFont typeface="+mj-lt"/>
              <a:buAutoNum type="arabicPeriod"/>
            </a:pPr>
            <a:r>
              <a:rPr lang="en-US" sz="2400" dirty="0">
                <a:solidFill>
                  <a:srgbClr val="FFFFFF"/>
                </a:solidFill>
                <a:ea typeface="+mn-lt"/>
                <a:cs typeface="+mn-lt"/>
              </a:rPr>
              <a:t>Deployment</a:t>
            </a:r>
          </a:p>
          <a:p>
            <a:pPr marL="457200" indent="-457200">
              <a:lnSpc>
                <a:spcPct val="150000"/>
              </a:lnSpc>
              <a:buFont typeface="+mj-lt"/>
              <a:buAutoNum type="arabicPeriod"/>
            </a:pPr>
            <a:r>
              <a:rPr lang="en-US" sz="2400" dirty="0">
                <a:solidFill>
                  <a:srgbClr val="FFFFFF"/>
                </a:solidFill>
                <a:ea typeface="+mn-lt"/>
                <a:cs typeface="+mn-lt"/>
              </a:rPr>
              <a:t>Future Work</a:t>
            </a:r>
          </a:p>
          <a:p>
            <a:pPr marL="514350" indent="-514350">
              <a:buFont typeface="+mj-lt"/>
              <a:buAutoNum type="arabicPeriod"/>
            </a:pPr>
            <a:endParaRPr lang="en-US" sz="2400"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a:xfrm>
            <a:off x="1049143" y="2007219"/>
            <a:ext cx="10667575" cy="4169743"/>
          </a:xfrm>
        </p:spPr>
        <p:txBody>
          <a:bodyPr>
            <a:normAutofit fontScale="70000" lnSpcReduction="20000"/>
          </a:bodyPr>
          <a:lstStyle/>
          <a:p>
            <a:pPr lvl="0">
              <a:lnSpc>
                <a:spcPct val="120000"/>
              </a:lnSpc>
            </a:pPr>
            <a:r>
              <a:rPr lang="en-US" dirty="0"/>
              <a:t>EASTERLIN, RICHARD A. 1974. Nations and Households in Economic Growth </a:t>
            </a:r>
            <a:r>
              <a:rPr lang="en-US" i="1" dirty="0"/>
              <a:t>Does Economic Growth Improve the Human Lot? Some Empirical Evidence</a:t>
            </a:r>
            <a:r>
              <a:rPr lang="en-US" dirty="0"/>
              <a:t>.</a:t>
            </a:r>
          </a:p>
          <a:p>
            <a:pPr lvl="0">
              <a:lnSpc>
                <a:spcPct val="120000"/>
              </a:lnSpc>
            </a:pPr>
            <a:r>
              <a:rPr lang="en-US" dirty="0"/>
              <a:t>Helliwell, John F., and Robert D. Putnam. 2004. “The Social Context of Well-Being.” </a:t>
            </a:r>
            <a:r>
              <a:rPr lang="en-US" i="1" dirty="0"/>
              <a:t>Philosophical Transactions of the Royal Society B: Biological Sciences</a:t>
            </a:r>
            <a:r>
              <a:rPr lang="en-US" dirty="0"/>
              <a:t> 359(1449): 1435–46.</a:t>
            </a:r>
          </a:p>
          <a:p>
            <a:pPr lvl="0">
              <a:lnSpc>
                <a:spcPct val="120000"/>
              </a:lnSpc>
            </a:pPr>
            <a:r>
              <a:rPr lang="en-US" dirty="0"/>
              <a:t>Helliwell, John F, Richard Layard, and Jeffrey D Sachs. 2023. “The Happiness Agenda: The Next 10 Years.” </a:t>
            </a:r>
            <a:r>
              <a:rPr lang="en-US" i="1" dirty="0"/>
              <a:t>World Happiness Report</a:t>
            </a:r>
            <a:r>
              <a:rPr lang="en-US" dirty="0"/>
              <a:t>: 166. https://happiness-report.s3.amazonaws.com/2023/WHR+23.pdf.</a:t>
            </a:r>
          </a:p>
          <a:p>
            <a:pPr lvl="0">
              <a:lnSpc>
                <a:spcPct val="120000"/>
              </a:lnSpc>
            </a:pPr>
            <a:r>
              <a:rPr lang="en-US" dirty="0"/>
              <a:t>Lyubomirsky, Sonja, Laura King, and Ed Diener. 2005. “The Benefits of Frequent Positive Affect: Does Happiness Lead to Success?” </a:t>
            </a:r>
            <a:r>
              <a:rPr lang="en-US" i="1" dirty="0"/>
              <a:t>Psychological Bulletin</a:t>
            </a:r>
            <a:r>
              <a:rPr lang="en-US" dirty="0"/>
              <a:t> 131(6): 803–55.</a:t>
            </a:r>
          </a:p>
          <a:p>
            <a:pPr lvl="0">
              <a:lnSpc>
                <a:spcPct val="120000"/>
              </a:lnSpc>
            </a:pPr>
            <a:r>
              <a:rPr lang="en-US" dirty="0"/>
              <a:t>B. Rowan, Andrew N. 2023. “World Happiness Report 2023 Mar 29 , 2023 World Happiness Report 2023.” 5(3). </a:t>
            </a:r>
          </a:p>
          <a:p>
            <a:pPr marL="0" indent="0">
              <a:lnSpc>
                <a:spcPct val="120000"/>
              </a:lnSpc>
              <a:buNone/>
            </a:pPr>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87589" y="3040292"/>
            <a:ext cx="6532401" cy="921254"/>
          </a:xfrm>
        </p:spPr>
        <p:txBody>
          <a:bodyPr>
            <a:normAutofit/>
          </a:bodyPr>
          <a:lstStyle/>
          <a:p>
            <a:r>
              <a:rPr lang="en-US" sz="6000" b="1" dirty="0"/>
              <a:t>1. Overview</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14911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rPr>
              <a:t>1.1 </a:t>
            </a:r>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3" y="1986033"/>
            <a:ext cx="10112696" cy="4647242"/>
          </a:xfrm>
        </p:spPr>
        <p:txBody>
          <a:bodyPr anchor="t">
            <a:noAutofit/>
          </a:bodyPr>
          <a:lstStyle/>
          <a:p>
            <a:pPr algn="just">
              <a:lnSpc>
                <a:spcPct val="150000"/>
              </a:lnSpc>
            </a:pPr>
            <a:r>
              <a:rPr lang="en-US" sz="2400" dirty="0" smtClean="0"/>
              <a:t>The </a:t>
            </a:r>
            <a:r>
              <a:rPr lang="en-US" sz="2400" dirty="0"/>
              <a:t>key factors considered in the rankings include economic factors, social support, health, freedom to make life choices, generosity, and perceptions of corruption</a:t>
            </a:r>
            <a:r>
              <a:rPr lang="en-US" sz="2400" dirty="0" smtClean="0"/>
              <a:t>.</a:t>
            </a:r>
          </a:p>
          <a:p>
            <a:pPr algn="just">
              <a:lnSpc>
                <a:spcPct val="150000"/>
              </a:lnSpc>
            </a:pPr>
            <a:r>
              <a:rPr lang="en-US" sz="2400" dirty="0"/>
              <a:t>The report ranks countries based on a "Happiness Score," which is a composite measure of the factors mentioned above. </a:t>
            </a:r>
            <a:r>
              <a:rPr lang="en-US" sz="2400" dirty="0"/>
              <a:t>Nordic countries like Finland, Denmark, Norway, and Iceland have consistently ranked high in recent </a:t>
            </a:r>
            <a:r>
              <a:rPr lang="en-US" sz="2400" dirty="0" smtClean="0"/>
              <a:t>reports, countries like Afghanistan, Pakistan, Sudan are suffering unhappiness or bad life.</a:t>
            </a:r>
            <a:endParaRPr lang="en-US" sz="2400"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1.2 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a:xfrm>
            <a:off x="1039652" y="2099686"/>
            <a:ext cx="9080741" cy="4169743"/>
          </a:xfrm>
        </p:spPr>
        <p:txBody>
          <a:bodyPr vert="horz" lIns="91440" tIns="45720" rIns="91440" bIns="45720" rtlCol="0" anchor="t">
            <a:normAutofit/>
          </a:bodyPr>
          <a:lstStyle/>
          <a:p>
            <a:pPr algn="just">
              <a:lnSpc>
                <a:spcPct val="100000"/>
              </a:lnSpc>
            </a:pPr>
            <a:r>
              <a:rPr lang="en-US" sz="2400" dirty="0"/>
              <a:t>The primary goal of the World Happiness Report is to provide a comprehensive understanding of well-being and happiness on a global scale. It aims to promote policies that improve the quality of life for people around the world.</a:t>
            </a:r>
          </a:p>
          <a:p>
            <a:pPr>
              <a:buFont typeface="Arial,Sans-Serif" panose="020B0604020202020204" pitchFamily="34" charset="0"/>
            </a:pPr>
            <a:endParaRPr lang="en-US" sz="2400" dirty="0">
              <a:latin typeface="Arial"/>
              <a:cs typeface="Arial"/>
            </a:endParaRPr>
          </a:p>
          <a:p>
            <a:pPr>
              <a:buFont typeface="Arial,Sans-Serif" panose="020B0604020202020204" pitchFamily="34" charset="0"/>
            </a:pPr>
            <a:r>
              <a:rPr lang="en-US" sz="2400" dirty="0">
                <a:latin typeface="Arial"/>
                <a:cs typeface="Arial"/>
              </a:rPr>
              <a:t>Classifying </a:t>
            </a:r>
            <a:r>
              <a:rPr lang="en-US" sz="2400" dirty="0" smtClean="0">
                <a:latin typeface="Arial"/>
                <a:cs typeface="Arial"/>
              </a:rPr>
              <a:t>countries based on their percentage of happiness.</a:t>
            </a:r>
            <a:endParaRPr lang="en-US" sz="2400" dirty="0">
              <a:latin typeface="Arial"/>
              <a:cs typeface="Arial"/>
            </a:endParaRPr>
          </a:p>
          <a:p>
            <a:pPr>
              <a:buFont typeface="Arial,Sans-Serif" panose="020B0604020202020204" pitchFamily="34" charset="0"/>
            </a:pPr>
            <a:endParaRPr lang="en-US" sz="2400" dirty="0">
              <a:latin typeface="Arial"/>
              <a:cs typeface="Arial"/>
            </a:endParaRPr>
          </a:p>
          <a:p>
            <a:pPr algn="just">
              <a:buFont typeface="Arial,Sans-Serif" panose="020B0604020202020204" pitchFamily="34" charset="0"/>
            </a:pPr>
            <a:r>
              <a:rPr lang="en-US" sz="2400" dirty="0" smtClean="0">
                <a:latin typeface="Arial"/>
                <a:cs typeface="Arial"/>
              </a:rPr>
              <a:t>To predict the future of happiness in each country in every continent of the world and find a way to solve their issues based on their country and situation.</a:t>
            </a:r>
            <a:endParaRPr lang="en-US" sz="2400" dirty="0">
              <a:latin typeface="Arial"/>
              <a:cs typeface="Aria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a:xfrm>
            <a:off x="698691" y="925295"/>
            <a:ext cx="10112695" cy="921254"/>
          </a:xfrm>
        </p:spPr>
        <p:txBody>
          <a:bodyPr/>
          <a:lstStyle/>
          <a:p>
            <a:r>
              <a:rPr lang="en-US" b="1" dirty="0"/>
              <a:t>1.2 </a:t>
            </a:r>
            <a:r>
              <a:rPr lang="tr-TR" b="1" dirty="0"/>
              <a:t>SDG </a:t>
            </a:r>
            <a:r>
              <a:rPr lang="en-US" b="1" dirty="0"/>
              <a:t>Relation</a:t>
            </a:r>
            <a:endParaRPr lang="en-US"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698690" y="1846549"/>
            <a:ext cx="10630571" cy="4378082"/>
          </a:xfrm>
        </p:spPr>
        <p:txBody>
          <a:bodyPr vert="horz" lIns="91440" tIns="45720" rIns="91440" bIns="45720" rtlCol="0" anchor="t">
            <a:noAutofit/>
          </a:bodyPr>
          <a:lstStyle/>
          <a:p>
            <a:pPr algn="just"/>
            <a:r>
              <a:rPr lang="en-US" sz="2400" dirty="0"/>
              <a:t>The connection between the World Happiness Project (or similar initiatives) and the SDGs lies in the recognition that well-being and happiness are important dimensions of sustainable development. Here are some ways in which they relate:</a:t>
            </a:r>
          </a:p>
          <a:p>
            <a:pPr algn="just"/>
            <a:r>
              <a:rPr lang="en-US" sz="2400" b="1" dirty="0"/>
              <a:t>Quality of Life (SDG 3):</a:t>
            </a:r>
            <a:r>
              <a:rPr lang="en-US" sz="2400" dirty="0"/>
              <a:t> Goal 3 of the SDGs focuses on ensuring healthy lives and promoting well-being for all at all ages. </a:t>
            </a:r>
            <a:endParaRPr lang="en-US" sz="2400" dirty="0" smtClean="0"/>
          </a:p>
          <a:p>
            <a:pPr algn="just"/>
            <a:r>
              <a:rPr lang="en-US" sz="2400" b="1" dirty="0" smtClean="0"/>
              <a:t>Economic </a:t>
            </a:r>
            <a:r>
              <a:rPr lang="en-US" sz="2400" b="1" dirty="0"/>
              <a:t>Growth and Social Support (SDGs 1, 8, 10):</a:t>
            </a:r>
            <a:r>
              <a:rPr lang="en-US" sz="2400" dirty="0"/>
              <a:t> Happiness is often influenced by economic factors, social support systems, and reduced inequalities. These aspects are addressed in SDGs such as No Poverty (SDG 1), Decent Work and Economic Growth (SDG 8), and Reduced Inequalities (SDG 10).</a:t>
            </a:r>
          </a:p>
          <a:p>
            <a:pPr algn="just"/>
            <a:r>
              <a:rPr lang="en-US" sz="2400" b="1" dirty="0"/>
              <a:t>Peace, Justice, and Strong Institutions (SDGs 16, </a:t>
            </a:r>
            <a:r>
              <a:rPr lang="en-US" sz="2400" b="1" dirty="0" smtClean="0"/>
              <a:t>17):</a:t>
            </a:r>
            <a:r>
              <a:rPr lang="en-US" sz="2400" dirty="0" smtClean="0"/>
              <a:t> Happiness and well-being are closely linked to the presence of peace, justice, and strong institutions. These are key components of Sustainable Development Goals 16 (Peace, Justice, and Strong Institutions) and 17 (Partnerships for the Goals).</a:t>
            </a: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2. Dataset</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lgn="just">
              <a:lnSpc>
                <a:spcPct val="150000"/>
              </a:lnSpc>
            </a:pPr>
            <a:r>
              <a:rPr lang="en-US" dirty="0"/>
              <a:t>The World Happiness Report is an annual publication by the United Nations Sustainable Development Solutions Network. It ranks countries based on various factors related to well-being and happiness. The factors typically include GDP per capita, social support, life expectancy, freedom to make life choices, generosity, and perceptions of corruption.</a:t>
            </a:r>
            <a:endParaRPr lang="en-US"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F88248-FC2B-D862-07C4-972FEF33EF78}"/>
              </a:ext>
            </a:extLst>
          </p:cNvPr>
          <p:cNvSpPr txBox="1">
            <a:spLocks/>
          </p:cNvSpPr>
          <p:nvPr/>
        </p:nvSpPr>
        <p:spPr>
          <a:xfrm>
            <a:off x="1039653" y="1064779"/>
            <a:ext cx="10112695" cy="921254"/>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smtClean="0"/>
              <a:t>Data Collection</a:t>
            </a:r>
            <a:r>
              <a:rPr lang="tr-TR" smtClean="0"/>
              <a:t> </a:t>
            </a:r>
            <a:endParaRPr lang="tr-TR" dirty="0"/>
          </a:p>
        </p:txBody>
      </p:sp>
      <p:sp>
        <p:nvSpPr>
          <p:cNvPr id="4" name="Rectangle 3"/>
          <p:cNvSpPr/>
          <p:nvPr/>
        </p:nvSpPr>
        <p:spPr>
          <a:xfrm>
            <a:off x="1296691" y="1972785"/>
            <a:ext cx="9855657" cy="3970318"/>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smtClean="0"/>
              <a:t>This dataset consist of every countries happiness report and their reasons which are more effected the people to live happy and sad in their countries. And also it shows the top happiest and sad countries in all the world, it shows every country happiness levels based on the scores they got.</a:t>
            </a:r>
          </a:p>
          <a:p>
            <a:pPr marL="342900" indent="-342900" algn="just">
              <a:lnSpc>
                <a:spcPct val="150000"/>
              </a:lnSpc>
              <a:buFont typeface="Wingdings" panose="05000000000000000000" pitchFamily="2" charset="2"/>
              <a:buChar char="§"/>
            </a:pPr>
            <a:r>
              <a:rPr lang="en-US" sz="2400" dirty="0" smtClean="0"/>
              <a:t>This dataset data are collected by experts and organizations who work in this fields to solve people living and life problems.</a:t>
            </a:r>
            <a:endParaRPr lang="en-US" sz="2400" dirty="0"/>
          </a:p>
        </p:txBody>
      </p:sp>
    </p:spTree>
    <p:extLst>
      <p:ext uri="{BB962C8B-B14F-4D97-AF65-F5344CB8AC3E}">
        <p14:creationId xmlns:p14="http://schemas.microsoft.com/office/powerpoint/2010/main" val="331827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577316" y="2968373"/>
            <a:ext cx="10529048" cy="921254"/>
          </a:xfrm>
        </p:spPr>
        <p:txBody>
          <a:bodyPr>
            <a:noAutofit/>
          </a:bodyPr>
          <a:lstStyle/>
          <a:p>
            <a:r>
              <a:rPr lang="en-US" sz="6000" b="1" dirty="0"/>
              <a:t>3. Exploratory Data Analysis (EDA) </a:t>
            </a:r>
            <a:endParaRPr lang="tr-TR" sz="60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f339d71-c293-445b-b973-eb46eb606bc4">
      <UserInfo>
        <DisplayName>Ipek beril Benli</DisplayName>
        <AccountId>43</AccountId>
        <AccountType/>
      </UserInfo>
    </SharedWithUsers>
    <_activity xmlns="ac174bf5-cadc-478d-997b-34987b4e4c8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42DC48932AFC6D48A4855886752D2F41" ma:contentTypeVersion="10" ma:contentTypeDescription="Yeni belge oluşturun." ma:contentTypeScope="" ma:versionID="e2063df0d367411d8a4b18ce06fe6b98">
  <xsd:schema xmlns:xsd="http://www.w3.org/2001/XMLSchema" xmlns:xs="http://www.w3.org/2001/XMLSchema" xmlns:p="http://schemas.microsoft.com/office/2006/metadata/properties" xmlns:ns3="ac174bf5-cadc-478d-997b-34987b4e4c89" xmlns:ns4="1f339d71-c293-445b-b973-eb46eb606bc4" targetNamespace="http://schemas.microsoft.com/office/2006/metadata/properties" ma:root="true" ma:fieldsID="cce539d309067d639889738de3cef58e" ns3:_="" ns4:_="">
    <xsd:import namespace="ac174bf5-cadc-478d-997b-34987b4e4c89"/>
    <xsd:import namespace="1f339d71-c293-445b-b973-eb46eb606b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74bf5-cadc-478d-997b-34987b4e4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339d71-c293-445b-b973-eb46eb606bc4" elementFormDefault="qualified">
    <xsd:import namespace="http://schemas.microsoft.com/office/2006/documentManagement/types"/>
    <xsd:import namespace="http://schemas.microsoft.com/office/infopath/2007/PartnerControls"/>
    <xsd:element name="SharedWithUsers" ma:index="14"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Ayrıntıları ile Paylaşıldı" ma:internalName="SharedWithDetails" ma:readOnly="true">
      <xsd:simpleType>
        <xsd:restriction base="dms:Note">
          <xsd:maxLength value="255"/>
        </xsd:restriction>
      </xsd:simpleType>
    </xsd:element>
    <xsd:element name="SharingHintHash" ma:index="16"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0DEDE2C8-FC7C-4381-A834-6FD8DD37E8B0}">
  <ds:schemaRefs>
    <ds:schemaRef ds:uri="http://schemas.microsoft.com/office/infopath/2007/PartnerControls"/>
    <ds:schemaRef ds:uri="http://schemas.microsoft.com/office/2006/documentManagement/types"/>
    <ds:schemaRef ds:uri="1f339d71-c293-445b-b973-eb46eb606bc4"/>
    <ds:schemaRef ds:uri="http://purl.org/dc/elements/1.1/"/>
    <ds:schemaRef ds:uri="http://purl.org/dc/terms/"/>
    <ds:schemaRef ds:uri="http://schemas.microsoft.com/office/2006/metadata/properties"/>
    <ds:schemaRef ds:uri="http://www.w3.org/XML/1998/namespace"/>
    <ds:schemaRef ds:uri="http://purl.org/dc/dcmitype/"/>
    <ds:schemaRef ds:uri="http://schemas.openxmlformats.org/package/2006/metadata/core-properties"/>
    <ds:schemaRef ds:uri="ac174bf5-cadc-478d-997b-34987b4e4c89"/>
  </ds:schemaRefs>
</ds:datastoreItem>
</file>

<file path=customXml/itemProps3.xml><?xml version="1.0" encoding="utf-8"?>
<ds:datastoreItem xmlns:ds="http://schemas.openxmlformats.org/officeDocument/2006/customXml" ds:itemID="{C6C8B14E-DF82-4E42-860A-BBD5C9292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74bf5-cadc-478d-997b-34987b4e4c89"/>
    <ds:schemaRef ds:uri="1f339d71-c293-445b-b973-eb46eb606b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1006</TotalTime>
  <Words>967</Words>
  <Application>Microsoft Office PowerPoint</Application>
  <PresentationFormat>Widescreen</PresentationFormat>
  <Paragraphs>97</Paragraphs>
  <Slides>21</Slides>
  <Notes>10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21</vt:i4>
      </vt:variant>
    </vt:vector>
  </HeadingPairs>
  <TitlesOfParts>
    <vt:vector size="33" baseType="lpstr">
      <vt:lpstr>맑은 고딕</vt:lpstr>
      <vt:lpstr>Arial</vt:lpstr>
      <vt:lpstr>Arial,Sans-Serif</vt:lpstr>
      <vt:lpstr>Calibri</vt:lpstr>
      <vt:lpstr>Calibri Light</vt:lpstr>
      <vt:lpstr>Helvetica Neue Thin</vt:lpstr>
      <vt:lpstr>Times New Roman</vt:lpstr>
      <vt:lpstr>Wingdings</vt:lpstr>
      <vt:lpstr>frontiertech</vt:lpstr>
      <vt:lpstr>frontiertech</vt:lpstr>
      <vt:lpstr>frontiertech</vt:lpstr>
      <vt:lpstr>frontiertech</vt:lpstr>
      <vt:lpstr>World Happiness Project </vt:lpstr>
      <vt:lpstr>Outlines</vt:lpstr>
      <vt:lpstr>1. Overview</vt:lpstr>
      <vt:lpstr>1.1 Background</vt:lpstr>
      <vt:lpstr>1.2 Objectives</vt:lpstr>
      <vt:lpstr>1.2 SDG Relation</vt:lpstr>
      <vt:lpstr>2. Dataset </vt:lpstr>
      <vt:lpstr>PowerPoint Presentation</vt:lpstr>
      <vt:lpstr>3. Exploratory Data Analysis (EDA) </vt:lpstr>
      <vt:lpstr>PowerPoint Presentation</vt:lpstr>
      <vt:lpstr>PowerPoint Presentation</vt:lpstr>
      <vt:lpstr>PowerPoint Presentation</vt:lpstr>
      <vt:lpstr>PowerPoint Presentation</vt:lpstr>
      <vt:lpstr>PowerPoint Presentation</vt:lpstr>
      <vt:lpstr>4. Machine Learning Models</vt:lpstr>
      <vt:lpstr>4.1 Model Selection and Training</vt:lpstr>
      <vt:lpstr>5. Deployment</vt:lpstr>
      <vt:lpstr>Deployment</vt:lpstr>
      <vt:lpstr>6.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Zainab Malik</dc:creator>
  <cp:lastModifiedBy>Qasimi</cp:lastModifiedBy>
  <cp:revision>146</cp:revision>
  <dcterms:created xsi:type="dcterms:W3CDTF">2023-07-17T12:29:49Z</dcterms:created>
  <dcterms:modified xsi:type="dcterms:W3CDTF">2023-12-13T19:20:52Z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0x01010042DC48932AFC6D48A4855886752D2F41</vt:lpwstr>
  </property>
  <property fmtid="{D5CDD505-2E9C-101B-9397-08002B2CF9AE}" pid="3" name="MediaServiceImageTags">
    <vt:lpwstr/>
  </property>
</Properties>
</file>