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31"/>
  </p:notesMasterIdLst>
  <p:sldIdLst>
    <p:sldId id="450" r:id="rId8"/>
    <p:sldId id="451" r:id="rId9"/>
    <p:sldId id="452" r:id="rId10"/>
    <p:sldId id="449" r:id="rId11"/>
    <p:sldId id="415" r:id="rId12"/>
    <p:sldId id="426" r:id="rId13"/>
    <p:sldId id="448" r:id="rId14"/>
    <p:sldId id="417" r:id="rId15"/>
    <p:sldId id="434" r:id="rId16"/>
    <p:sldId id="453" r:id="rId17"/>
    <p:sldId id="429" r:id="rId18"/>
    <p:sldId id="456" r:id="rId19"/>
    <p:sldId id="435" r:id="rId20"/>
    <p:sldId id="455" r:id="rId21"/>
    <p:sldId id="440" r:id="rId22"/>
    <p:sldId id="459" r:id="rId23"/>
    <p:sldId id="460" r:id="rId24"/>
    <p:sldId id="461" r:id="rId25"/>
    <p:sldId id="462" r:id="rId26"/>
    <p:sldId id="463" r:id="rId27"/>
    <p:sldId id="446" r:id="rId28"/>
    <p:sldId id="447" r:id="rId29"/>
    <p:sldId id="4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6"/>
    <p:restoredTop sz="94635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3247-021-00225-4" TargetMode="External"/><Relationship Id="rId2" Type="http://schemas.openxmlformats.org/officeDocument/2006/relationships/hyperlink" Target="https://doi.org/10.1038/s41612-020-00148-5" TargetMode="Externa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Beyond Traditional Forecasting: Machine Learning-Driven Predictions of Earth's Climatic Changes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Tarik Solomon Teshome</a:t>
            </a:r>
          </a:p>
          <a:p>
            <a:r>
              <a:rPr lang="en-US" dirty="0">
                <a:cs typeface="Calibri"/>
              </a:rPr>
              <a:t>12/12/2023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and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Rationale for Choosing Specific Models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Selected models balance complexity and interpretability, from baseline Linear Regression to more sophisticated Random Forest and Gradient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Comparison of Models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Linear Regression acts as a benchmark; however, tree-based models have shown superior performance due to their ability to model non-linear relationships. Random Forest and Gradient Boosting, in particular, have lower error metrics and higher R²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Selection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Training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Strengths and Weaknesses of Models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Linear Regression: Quick, interpretable, and less complex. Weak against non-linearity.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Decision Tree: Good for non-linear patterns, but can overfit.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Random Forest: Averages multiple trees to reduce overfitting, good generalization.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Gradient Boosting: Sequentially builds trees to improve on errors, typically high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Training and Hyperparameters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Models were trained with a split of training and testing data. Default hyperparameters were employed for initial training to establish a baseline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071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and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D1D5DB"/>
                </a:solidFill>
                <a:effectLst/>
              </a:rPr>
              <a:t>Evaluation Metrics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</a:rPr>
              <a:t>Assessment of models was done using MSE, RMSE, MAE, R² Score, and NSE to gauge accuracy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D1D5DB"/>
                </a:solidFill>
                <a:effectLst/>
              </a:rPr>
              <a:t>Visualizations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</a:rPr>
              <a:t>Scatter plots illustrate the fit between actual and predicted temperatures, showcasing the models' precision.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</a:rPr>
              <a:t>Heat map compares the key metrics across all models, providing a clear performance overview.</a:t>
            </a:r>
          </a:p>
          <a:p>
            <a:pPr marL="0" indent="0">
              <a:buNone/>
            </a:pPr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4F5C01-2B93-47B2-8F8E-965339CBA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614" y="2150410"/>
            <a:ext cx="5496222" cy="37360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AD498-D7D0-4CB0-9EF2-9C58473CAC88}"/>
              </a:ext>
            </a:extLst>
          </p:cNvPr>
          <p:cNvSpPr txBox="1"/>
          <p:nvPr/>
        </p:nvSpPr>
        <p:spPr>
          <a:xfrm>
            <a:off x="6372225" y="2125604"/>
            <a:ext cx="5600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Top Performers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and Random Forest models exhibit superior performance with high accuracy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Accuracy Indicators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has the highest R² Score (0.83) and low errors (MAE of 0.55, RMSE of 0.56), indicating excellent model fit.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follows closely with an R² Score of 0.80 and comparable error rates (MAE of 0.59, RMSE of 0.61).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Model Efficiency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leads with an NSE of 0.60, demonstrating its efficiency in predicting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also shows strong efficiency with an NSE of 0.52.</a:t>
            </a:r>
          </a:p>
        </p:txBody>
      </p:sp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622555-EDFA-42A2-A98C-5C5C630DF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60" y="2091355"/>
            <a:ext cx="5555240" cy="37716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1BC85B-BDA3-4190-BA8C-630B7D142EA4}"/>
              </a:ext>
            </a:extLst>
          </p:cNvPr>
          <p:cNvSpPr txBox="1"/>
          <p:nvPr/>
        </p:nvSpPr>
        <p:spPr>
          <a:xfrm>
            <a:off x="6219825" y="1525405"/>
            <a:ext cx="5829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Top Performers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The Gradient Boosting model stands out for its high accuracy and efficiency in predicting temperatures for Awasa.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also delivers strong performance with metrics closely following those of Gradient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Accuracy Indicators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achieves the highest R² Score (0.80) among all models, indicating a strong correlation between predicted and observed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Forest, with an R² Score of 0.78, demonstrates similarly accurate predictions, corroborating the effectiveness of ensemble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Model Efficiency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With an NSE of 0.62, Gradient Boosting not only predicts accurately but also efficiently captures the variance of the actual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exhibits a commendable NSE of 0.58, reinforcing its reliability as a predictive model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46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C29A6-17B6-4C31-8FB6-8C814B32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1" y="1986033"/>
            <a:ext cx="6085966" cy="4117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74806-D57C-4786-A490-30A249BEAECE}"/>
              </a:ext>
            </a:extLst>
          </p:cNvPr>
          <p:cNvSpPr txBox="1"/>
          <p:nvPr/>
        </p:nvSpPr>
        <p:spPr>
          <a:xfrm>
            <a:off x="6422905" y="1986033"/>
            <a:ext cx="55475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Model Accuracy Summary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leads with the highest accuracy (R=0.91), closely mirroring actual temperature trends.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Random Forest is a close second (R=0.90), demonstrating reliability and consistency in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Decision Tree shows decent accuracy (R=0.85), but with more variance than ensemble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Linear Regression trails behind (R=0.58), suggesting limitations in handling this dataset's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Key Takeaway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Ensemble methods, especially Gradient Boosting, outshine simpler models, highlighting the importance of model selection in climate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3733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7B65F-9CB3-48B2-85A1-C311D522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7" y="1984662"/>
            <a:ext cx="6196168" cy="419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19F43-F82B-4F78-8257-B52A373121FC}"/>
              </a:ext>
            </a:extLst>
          </p:cNvPr>
          <p:cNvSpPr txBox="1"/>
          <p:nvPr/>
        </p:nvSpPr>
        <p:spPr>
          <a:xfrm>
            <a:off x="6734175" y="2066925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Accuracy at a Glance</a:t>
            </a:r>
            <a:r>
              <a:rPr lang="en-US" sz="16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Gradient Boosting (R=0.89) and Random Forest (R=0.88) closely align with the perfect prediction line, signifying high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Decision Tree (R=0.83) displays competent but less consistent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</a:rPr>
              <a:t>Linear Regression (R=0.67) shows the broadest scatter, indicating lower predictive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Consistency Across Cities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Findings align with Bahir Dar's data, suggesting the robustness of ensemble models in varied geographic contexts.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1D5D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sz="1600" b="1" dirty="0">
                <a:solidFill>
                  <a:srgbClr val="D1D5DB"/>
                </a:solidFill>
                <a:latin typeface="Söhne"/>
              </a:rPr>
              <a:t>            </a:t>
            </a:r>
            <a:endParaRPr lang="en-US" sz="1600" b="0" i="0" dirty="0">
              <a:solidFill>
                <a:srgbClr val="D1D5D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30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55ECE-8691-49B3-B23B-8E04ED73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2" y="1986033"/>
            <a:ext cx="9949851" cy="42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2E736-248C-47DF-BA55-CDA3C0BC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54" y="2007218"/>
            <a:ext cx="9951895" cy="43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8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will explore advanced machine learning algorithms and deep learning models to further enhance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Incorporation of additional climatic factors such as humidity, wind speed, and solar radiation to improve the robustness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Expansion of the dataset with more granular geographic data or longer time horizons to capture more trends and patterns.</a:t>
            </a:r>
            <a:endParaRPr lang="tr-T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Mansfield, L.A., </a:t>
            </a:r>
            <a:r>
              <a:rPr lang="en-US" sz="1600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Nowack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P.J., </a:t>
            </a:r>
            <a:r>
              <a:rPr lang="en-US" sz="1600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Kasoar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 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Predicting global patterns of long-term climate change from short-term simulations using machine learning. </a:t>
            </a:r>
            <a:r>
              <a:rPr lang="en-US" sz="1600" i="1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npj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Clim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Atmos Sci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44 (2020). </a:t>
            </a:r>
            <a:r>
              <a:rPr lang="en-US" sz="1600" u="sng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https://doi.org/10.1038/s41612-020-00148-5</a:t>
            </a:r>
            <a:endParaRPr lang="en-US" sz="16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Ise T and Oba Y (2019) Forecasting Climatic Trends Using Neural Networks: An Experimental Study Using Global Historical Data. </a:t>
            </a:r>
            <a:r>
              <a:rPr lang="en-US" sz="1600" i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Front. Robot. AI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6:32. </a:t>
            </a:r>
            <a:r>
              <a:rPr lang="en-US" sz="1600" dirty="0" err="1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10.3389/frobt.2019.00032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Gibson, P.B., Chapman, W.E.,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Altinok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A. 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et al.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Training machine learning models on climate model output yields skillful interpretable seasonal precipitation forecasts. </a:t>
            </a:r>
            <a:r>
              <a:rPr lang="en-US" sz="1600" b="0" i="1" dirty="0" err="1">
                <a:solidFill>
                  <a:schemeClr val="tx2"/>
                </a:solidFill>
                <a:effectLst/>
              </a:rPr>
              <a:t>Commun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 Earth Environ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2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159 (2021). </a:t>
            </a:r>
            <a:r>
              <a:rPr lang="en-US" sz="1600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https://doi.org/10.1038/s43247-021-00225-4</a:t>
            </a:r>
            <a:endParaRPr lang="en-US" sz="1600" b="0" i="0" dirty="0">
              <a:solidFill>
                <a:schemeClr val="tx1"/>
              </a:solidFill>
              <a:effectLst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Hanoon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M.S., Ahmed, A.N.,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Zaini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N. 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et al.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Developing machine learning algorithms for meteorological temperature and humidity forecasting at Terengganu state in Malaysia. </a:t>
            </a:r>
            <a:r>
              <a:rPr lang="en-US" sz="1600" b="0" i="1" dirty="0">
                <a:solidFill>
                  <a:schemeClr val="tx2"/>
                </a:solidFill>
                <a:effectLst/>
              </a:rPr>
              <a:t>Sci Rep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 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11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18935 (2021). https://doi.org/10.1038/s41598-021-96872-w</a:t>
            </a:r>
            <a:endParaRPr lang="en-US" sz="16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Brief Project Overview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 This project aims to harness machine learning algorithms to predict future temperature trends, a crucial element in the fight against climate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Provide Brief Background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 Leveraging historical climate data, the model seeks to anticipate temperature changes, enabling proactive environmental and social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Importance of the Problem Being Solved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 Accurate temperature predictions are vital for agriculture, health, and urban development, directly influencing sustainable living and resource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Clearly State the Project Objectives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To develop a predictive model capable of forecasting future temperatures.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To analyze historical climate data and identify trends using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</a:rPr>
              <a:t>Outline What the Machine Learning Model Aims to Achieve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Generate accurate temperature predictions to aid in climate resilience planning.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</a:rPr>
              <a:t>Provide data-driven insights for policymakers and scientists in climate-related fields.</a:t>
            </a:r>
          </a:p>
          <a:p>
            <a:pPr>
              <a:buFont typeface="Arial,Sans-Serif" panose="020B0604020202020204" pitchFamily="34" charset="0"/>
            </a:pPr>
            <a:endParaRPr lang="en-US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SDG Relation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Our project aligns with SDG 13: Climate Action, by enhancing predictive capabilities for climate-related hazards.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It supports SDG 11: Sustainable Cities and Communities, through aiding urban planning for climate resilience.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Contributes to SDG 2: Zero Hunger, by forecasting weather patterns that affect food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Aids in SDG 3: Good Health and Well-being, by predicting heatwaves and other health-related climate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Furthers SDG 15: Life on Land, by informing biodiversity conservation efforts in changing climates.</a:t>
            </a:r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636" y="1971816"/>
            <a:ext cx="10093712" cy="4169743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Source of the Dataset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The primary dataset is the Earth Surface Temperature Data, obtained from Kaggle, providing historical temperature records in CSV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Scope of the Data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The dataset encompasses global geographic locations, offering extensive coverage over various periods for a comprehensive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Preprocessing Steps During Data Collection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Data cleaning will involve removing inaccuracies and correcting format inconsistencies.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Normalization will be applied to standardize temperature readings across different scales.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D1D5DB"/>
                </a:solidFill>
                <a:effectLst/>
              </a:rPr>
              <a:t>Handling Missing Values, Outliers, etc.</a:t>
            </a:r>
            <a:r>
              <a:rPr lang="en-US" sz="32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Missing values will be addressed through imputation techniques suitable for time-series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Outlier detection and handling will be performed to maintain the integrity of temperature trends.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69" y="2226294"/>
            <a:ext cx="10093712" cy="416974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D1D5DB"/>
                </a:solidFill>
                <a:effectLst/>
              </a:rPr>
              <a:t>Explain the Process of Creating or Transforming Features</a:t>
            </a:r>
            <a:r>
              <a:rPr lang="en-US" sz="18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Feature engineering involved extracting meaningful information from the dataset, such as converting dates into separate year and month columns to capture seasonal effects on temperature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D1D5DB"/>
                </a:solidFill>
                <a:effectLst/>
              </a:rPr>
              <a:t>Rationale Behind Feature Engineering Decisions</a:t>
            </a:r>
            <a:r>
              <a:rPr lang="en-US" sz="18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The rationale for feature engineering was to enhance the model’s ability to detect patterns. For instance, isolating the month from a date allows the model to understand better and predict seasonal temperature variations.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D1D5DB"/>
                </a:solidFill>
                <a:effectLst/>
              </a:rPr>
              <a:t>Describe Scaling, Normalization, Encoding, etc.</a:t>
            </a:r>
            <a:r>
              <a:rPr lang="en-US" sz="1800" b="0" i="0" dirty="0">
                <a:solidFill>
                  <a:srgbClr val="D1D5DB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Scaling and normalization were applied to bring all numerical features to a common scale without distorting differences in the ranges of values, which is essential for models that are sensitive to input magnitude</a:t>
            </a:r>
            <a:r>
              <a:rPr lang="en-US" sz="1800" dirty="0">
                <a:solidFill>
                  <a:srgbClr val="D1D5DB"/>
                </a:solidFill>
              </a:rPr>
              <a:t>.</a:t>
            </a:r>
            <a:endParaRPr lang="en-US" sz="1800" b="1" i="0" u="none" strike="noStrike" kern="1200" noProof="0" dirty="0">
              <a:solidFill>
                <a:srgbClr val="FFFFFF"/>
              </a:solidFill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customXml/itemProps2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1635</Words>
  <Application>Microsoft Office PowerPoint</Application>
  <PresentationFormat>Widescreen</PresentationFormat>
  <Paragraphs>154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Arial,Sans-Serif</vt:lpstr>
      <vt:lpstr>Calibri</vt:lpstr>
      <vt:lpstr>Calibri Light</vt:lpstr>
      <vt:lpstr>Courier New</vt:lpstr>
      <vt:lpstr>Helvetica Neue Thin</vt:lpstr>
      <vt:lpstr>Söhne</vt:lpstr>
      <vt:lpstr>frontiertech</vt:lpstr>
      <vt:lpstr>frontiertech</vt:lpstr>
      <vt:lpstr>frontiertech</vt:lpstr>
      <vt:lpstr>frontiertech</vt:lpstr>
      <vt:lpstr>Beyond Traditional Forecasting: Machine Learning-Driven Predictions of Earth's Climatic Changes</vt:lpstr>
      <vt:lpstr>Outline</vt:lpstr>
      <vt:lpstr>Concept note and implementation plan</vt:lpstr>
      <vt:lpstr>Background</vt:lpstr>
      <vt:lpstr>Objectives</vt:lpstr>
      <vt:lpstr>SDG Relation</vt:lpstr>
      <vt:lpstr>Data</vt:lpstr>
      <vt:lpstr>Data Collection </vt:lpstr>
      <vt:lpstr>Exploratory Data Analysis (EDA) and Feature Engineering</vt:lpstr>
      <vt:lpstr>Model</vt:lpstr>
      <vt:lpstr>Model Selection and Training</vt:lpstr>
      <vt:lpstr>Model Selection and Training</vt:lpstr>
      <vt:lpstr>Model Evaluation and Hyperparameter Tuning</vt:lpstr>
      <vt:lpstr>Results</vt:lpstr>
      <vt:lpstr>Evaluation Results</vt:lpstr>
      <vt:lpstr>Evaluation Results</vt:lpstr>
      <vt:lpstr>Evaluation Results</vt:lpstr>
      <vt:lpstr>Evaluation Results</vt:lpstr>
      <vt:lpstr>Evaluation Results</vt:lpstr>
      <vt:lpstr>Evaluation Results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Tarik Solomon</cp:lastModifiedBy>
  <cp:revision>128</cp:revision>
  <dcterms:created xsi:type="dcterms:W3CDTF">2023-07-17T12:29:49Z</dcterms:created>
  <dcterms:modified xsi:type="dcterms:W3CDTF">2023-12-11T14:47:57Z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