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8"/>
  </p:notesMasterIdLst>
  <p:sldIdLst>
    <p:sldId id="450" r:id="rId8"/>
    <p:sldId id="451" r:id="rId9"/>
    <p:sldId id="452" r:id="rId10"/>
    <p:sldId id="458" r:id="rId11"/>
    <p:sldId id="426" r:id="rId12"/>
    <p:sldId id="459" r:id="rId13"/>
    <p:sldId id="460" r:id="rId14"/>
    <p:sldId id="465" r:id="rId15"/>
    <p:sldId id="464" r:id="rId16"/>
    <p:sldId id="429" r:id="rId17"/>
    <p:sldId id="456" r:id="rId18"/>
    <p:sldId id="466" r:id="rId19"/>
    <p:sldId id="467" r:id="rId20"/>
    <p:sldId id="461" r:id="rId21"/>
    <p:sldId id="462" r:id="rId22"/>
    <p:sldId id="463" r:id="rId23"/>
    <p:sldId id="454" r:id="rId24"/>
    <p:sldId id="468" r:id="rId25"/>
    <p:sldId id="469" r:id="rId26"/>
    <p:sldId id="4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/>
    <p:restoredTop sz="94635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9130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4864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3247-021-00225-4" TargetMode="External"/><Relationship Id="rId2" Type="http://schemas.openxmlformats.org/officeDocument/2006/relationships/hyperlink" Target="https://doi.org/10.1038/s41612-020-00148-5" TargetMode="Externa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Learning-</a:t>
            </a:r>
            <a:r>
              <a:rPr lang="en-US" dirty="0" err="1">
                <a:cs typeface="Calibri Light"/>
              </a:rPr>
              <a:t>DrivenWeather</a:t>
            </a:r>
            <a:r>
              <a:rPr lang="en-US" dirty="0">
                <a:cs typeface="Calibri Light"/>
              </a:rPr>
              <a:t> Forecasting In Bahir Dar And Awasa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Tarik SOLOMON</a:t>
            </a:r>
          </a:p>
          <a:p>
            <a:r>
              <a:rPr lang="en-US" dirty="0">
                <a:cs typeface="Calibri"/>
              </a:rPr>
              <a:t>12/16/2023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Rationale for Choosing Specific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Selected models balance complexity and interpretability, from baseline Linear Regression to more sophisticated Random Forest and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Comparison of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Linear Regression acts as a benchmark; however, tree-based models have shown superior performance due to their ability to model non-linear relationships. Random Forest and Gradient Boosting, in particular, have lower error metrics and higher R²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Strengths and Weaknesses of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Linear Regression: Quick, interpretable, and less complex. Weak against non-linearity.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Decision Tree: Good for non-linear patterns, but can overfit.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Random Forest: Averages multiple trees to reduce overfitting, good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Gradient Boosting: Sequentially builds trees to improve on errors, typically high performance.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07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BC85B-BDA3-4190-BA8C-630B7D142EA4}"/>
              </a:ext>
            </a:extLst>
          </p:cNvPr>
          <p:cNvSpPr txBox="1"/>
          <p:nvPr/>
        </p:nvSpPr>
        <p:spPr>
          <a:xfrm>
            <a:off x="6219825" y="1525405"/>
            <a:ext cx="5829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Top Performers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The Gradient Boosting model stands out for its high accuracy and efficiency in predicting temperatures for Awasa.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also delivers strong performance with metrics closely following those of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Accuracy Indicators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achieves the highest R² Score (0.80) among all models, indicating a strong correlation between predicted and observed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Forest, with an R² Score of 0.78, demonstrates similarly accurate predictions, corroborating the effectiveness of ensemble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Model Efficiency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With an NSE of 0.62, Gradient Boosting not only predicts accurately but also efficiently captures the variance of the actual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exhibits a commendable NSE of 0.58, reinforcing its reliability as a predictive model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01A59-EF80-4875-AF87-0CE6855F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4" y="2088112"/>
            <a:ext cx="5433790" cy="29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C29A6-17B6-4C31-8FB6-8C814B32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1" y="1986033"/>
            <a:ext cx="6085966" cy="4117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74806-D57C-4786-A490-30A249BEAECE}"/>
              </a:ext>
            </a:extLst>
          </p:cNvPr>
          <p:cNvSpPr txBox="1"/>
          <p:nvPr/>
        </p:nvSpPr>
        <p:spPr>
          <a:xfrm>
            <a:off x="6422905" y="1986033"/>
            <a:ext cx="55475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Model Accuracy Summary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leads with the highest accuracy (R=0.91), closely mirroring actual temperature trends.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is a close second (R=0.90), demonstrating reliability and consistency in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Decision Tree shows decent accuracy (R=0.85), but with more variance than ensemble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Linear Regression trails behind (R=0.58), suggesting limitations in handling this dataset's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Key Takeaway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Ensemble methods, especially Gradient Boosting, outshine simpler models, highlighting the importance of model selection in climate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3733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7B65F-9CB3-48B2-85A1-C311D522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7" y="1984662"/>
            <a:ext cx="6196168" cy="419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19F43-F82B-4F78-8257-B52A373121FC}"/>
              </a:ext>
            </a:extLst>
          </p:cNvPr>
          <p:cNvSpPr txBox="1"/>
          <p:nvPr/>
        </p:nvSpPr>
        <p:spPr>
          <a:xfrm>
            <a:off x="6734175" y="2066925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Accuracy at a Glance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(R=0.89) and Random Forest (R=0.88) closely align with the perfect prediction line, signifying high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Decision Tree (R=0.83) displays competent but less consistent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Linear Regression (R=0.67) shows the broadest scatter, indicating lower predictive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Consistency Across Cities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Findings align with Bahir Dar's data, suggesting the robustness of ensemble models in varied geographic contexts.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sz="1600" b="1" dirty="0">
                <a:solidFill>
                  <a:srgbClr val="D1D5DB"/>
                </a:solidFill>
                <a:latin typeface="Söhne"/>
              </a:rPr>
              <a:t>            </a:t>
            </a:r>
            <a:endParaRPr lang="en-US" sz="1600" b="0" i="0" dirty="0">
              <a:solidFill>
                <a:srgbClr val="D1D5D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3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55ECE-8691-49B3-B23B-8E04ED73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2" y="1986033"/>
            <a:ext cx="9949851" cy="42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2E736-248C-47DF-BA55-CDA3C0BC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4" y="2007218"/>
            <a:ext cx="9951895" cy="43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761856" cy="416974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Objective:</a:t>
            </a:r>
            <a:r>
              <a:rPr lang="en-US" sz="1800" dirty="0"/>
              <a:t> Transition to a production-ready web app for temperature forecasting in Bahir Dar and Awasa.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Serialization: </a:t>
            </a:r>
            <a:r>
              <a:rPr lang="en-US" sz="1800" dirty="0"/>
              <a:t>Use Python's Pickle for efficient model serialization, ensuring easy storage and rapid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Serving: </a:t>
            </a:r>
            <a:r>
              <a:rPr lang="en-US" sz="1800" dirty="0"/>
              <a:t>Deploy with Flask/Django within Docker containers on platforms like AWS or Heroku for robust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APIs:</a:t>
            </a:r>
            <a:r>
              <a:rPr lang="en-US" sz="1800" dirty="0"/>
              <a:t> RESTful endpoints for user interaction, with clear documentation on data submission and forecast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Security:</a:t>
            </a:r>
            <a:r>
              <a:rPr lang="en-US" sz="1800" dirty="0"/>
              <a:t> Implement HTTPS, API tokens/OAuth for access control, input validation, and encryption of stored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Monitoring:</a:t>
            </a:r>
            <a:r>
              <a:rPr lang="en-US" sz="1800" dirty="0"/>
              <a:t> Utilize tools like Prometheus for real-time monitoring of key performance metrics and system health.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will explore advanced machine learning algorithms and deep learning models to further enhance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Incorporation of additional climatic factors such as humidity, wind speed, and solar radiation to improve the robustness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Expansion of the dataset with more granular geographic data or longer time horizons to capture more trends and patterns.</a:t>
            </a:r>
            <a:endParaRPr lang="tr-T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17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Mansfield, L.A.,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Nowack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P.J.,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Kasoar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 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Predicting global patterns of long-term climate change from short-term simulations using machine learning. </a:t>
            </a:r>
            <a:r>
              <a:rPr lang="en-US" sz="1600" i="1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npj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Clim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Atmos Sci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44 (2020). </a:t>
            </a:r>
            <a:r>
              <a:rPr lang="en-US" sz="1600" u="sng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https://doi.org/10.1038/s41612-020-00148-5</a:t>
            </a:r>
            <a:endParaRPr lang="en-US" sz="16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Ise T and Oba Y (2019) Forecasting Climatic Trends Using Neural Networks: An Experimental Study Using Global Historical Data. 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Front. Robot. AI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6:32.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10.3389/frobt.2019.00032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Gibson, P.B., Chapman, W.E.,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Altinok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A.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et al.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Training machine learning models on climate model output yields skillful interpretable seasonal precipitation forecasts. </a:t>
            </a:r>
            <a:r>
              <a:rPr lang="en-US" sz="1600" b="0" i="1" dirty="0" err="1">
                <a:solidFill>
                  <a:schemeClr val="tx2"/>
                </a:solidFill>
                <a:effectLst/>
              </a:rPr>
              <a:t>Commun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 Earth Environ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2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159 (2021). </a:t>
            </a:r>
            <a:r>
              <a:rPr lang="en-US" sz="1600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https://doi.org/10.1038/s43247-021-00225-4</a:t>
            </a: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Hanoon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M.S., Ahmed, A.N.,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Zaini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N.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et al.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Developing machine learning algorithms for meteorological temperature and humidity forecasting at Terengganu state in Malaysia.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Sci Rep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11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18935 (2021). https://doi.org/10.1038/s41598-021-96872-w</a:t>
            </a:r>
            <a:endParaRPr lang="en-US" sz="16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65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Methodology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Brief Project Overview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This project aims to harness machine learning algorithms to predict future temperature trends, a crucial element in the fight against climate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Provide Brief Background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Leveraging historical climate data, the model seeks to anticipate temperature changes, enabling proactive environmental and social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Importance of the Problem Being Solved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Accurate temperature predictions are vital for agriculture, health, and urban development, directly influencing sustainable living and resource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703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Relation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Our project aligns with SDG 13: Climate Action, by enhancing predictive capabilities for climate-related hazards.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It supports SDG 11: Sustainable Cities and Communities, through aiding urban planning for climate resilience.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Contributes to SDG 2: Zero Hunger, by forecasting weather patterns that affect food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Aids in SDG 3: Good Health and Well-being, by predicting heatwaves and other health-related climate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Furthers SDG 15: Life on Land, by informing biodiversity conservation efforts in changing climates.</a:t>
            </a:r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Clearly State the Project Objectives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To develop a predictive model capable of forecasting future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To analyze historical climate data and identify trends using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Outline What the Machine Learning Model Aims to Achieve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Generate accurate temperature predictions to aid in climate resilience planning.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Provide data-driven insights for policymakers and scientists in climate-related fields.</a:t>
            </a:r>
          </a:p>
          <a:p>
            <a:pPr>
              <a:buFont typeface="Arial,Sans-Serif" panose="020B0604020202020204" pitchFamily="34" charset="0"/>
            </a:pPr>
            <a:endParaRPr lang="en-US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24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6" y="1971816"/>
            <a:ext cx="10093712" cy="4169743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Source of the Dataset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The primary dataset is the Earth Surface Temperature Data, obtained from Kaggle, providing historical temperature records in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Scope of the Data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The dataset encompasses global geographic locations, offering extensive coverage over various periods for a comprehensive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Preprocessing Steps During Data Collection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Data cleaning will involve removing inaccuracies and correcting format inconsistencies.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Normalization will be applied to standardize temperature readings across different scales.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Handling Missing Values, Outliers, etc.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Missing values will be addressed through imputation techniques suitable for time-series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Outlier detection and handling will be performed to maintain the integrity of temperature trends.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701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1D58-AE7D-4914-AE71-2A07C8A0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2111994"/>
            <a:ext cx="3989581" cy="4169743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/>
              <a:t>Bahir Dar Dataset:</a:t>
            </a:r>
          </a:p>
          <a:p>
            <a:r>
              <a:rPr lang="en-US" sz="1800" dirty="0"/>
              <a:t>Basic Inspection: The dataset includes columns for date (dt), average temperature, temperature uncertainty, city, country, latitude, and longitude.</a:t>
            </a:r>
          </a:p>
          <a:p>
            <a:r>
              <a:rPr lang="en-US" sz="1800" dirty="0"/>
              <a:t>Summary Statistics: The average temperature in Bahir Dar (counting available data) is around 18.47°C with a standard deviation of 1.45°C.</a:t>
            </a:r>
          </a:p>
          <a:p>
            <a:r>
              <a:rPr lang="en-US" sz="1800" dirty="0"/>
              <a:t>Missing Values: There are 191 missing values in both the </a:t>
            </a:r>
            <a:r>
              <a:rPr lang="en-US" sz="1800" dirty="0" err="1"/>
              <a:t>AverageTemperature</a:t>
            </a:r>
            <a:r>
              <a:rPr lang="en-US" sz="1800" dirty="0"/>
              <a:t> and </a:t>
            </a:r>
            <a:r>
              <a:rPr lang="en-US" sz="1800" dirty="0" err="1"/>
              <a:t>AverageTemperatureUncertainty</a:t>
            </a:r>
            <a:r>
              <a:rPr lang="en-US" sz="1800" dirty="0"/>
              <a:t> columns.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069F77D-32CA-4680-B30B-9DD331887828}"/>
              </a:ext>
            </a:extLst>
          </p:cNvPr>
          <p:cNvSpPr txBox="1">
            <a:spLocks/>
          </p:cNvSpPr>
          <p:nvPr/>
        </p:nvSpPr>
        <p:spPr>
          <a:xfrm>
            <a:off x="6449819" y="1986033"/>
            <a:ext cx="3989581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Awasa Dataset:</a:t>
            </a:r>
          </a:p>
          <a:p>
            <a:r>
              <a:rPr lang="en-US" sz="1800" dirty="0"/>
              <a:t>Basic Inspection: Similar structure to the Bahir Dar dataset, with corresponding columns.</a:t>
            </a:r>
          </a:p>
          <a:p>
            <a:r>
              <a:rPr lang="en-US" sz="1800" dirty="0"/>
              <a:t>Summary Statistics: The average temperature in Awasa is approximately 18.60°C with a standard deviation of 1.02°C.</a:t>
            </a:r>
          </a:p>
          <a:p>
            <a:r>
              <a:rPr lang="en-US" sz="1800" dirty="0"/>
              <a:t>Missing Values: There are 286 missing values in both the </a:t>
            </a:r>
            <a:r>
              <a:rPr lang="en-US" sz="1800" dirty="0" err="1"/>
              <a:t>AverageTemperature</a:t>
            </a:r>
            <a:r>
              <a:rPr lang="en-US" sz="1800" dirty="0"/>
              <a:t> and </a:t>
            </a:r>
            <a:r>
              <a:rPr lang="en-US" sz="1800" dirty="0" err="1"/>
              <a:t>AverageTemperatureUncertainty</a:t>
            </a:r>
            <a:r>
              <a:rPr lang="en-US" sz="1800" dirty="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8612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1DE6C-630E-4C58-A24A-147CE726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42" y="2163970"/>
            <a:ext cx="4656223" cy="25300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93ECD-886C-4DBB-8C7B-428C562C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113" y="2163970"/>
            <a:ext cx="4656223" cy="2530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95019-ADFE-4537-BF09-1A5E5699DE88}"/>
              </a:ext>
            </a:extLst>
          </p:cNvPr>
          <p:cNvSpPr txBox="1"/>
          <p:nvPr/>
        </p:nvSpPr>
        <p:spPr>
          <a:xfrm>
            <a:off x="1581150" y="4857607"/>
            <a:ext cx="8077200" cy="17543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</a:rPr>
              <a:t>Temperature Trends Over Time</a:t>
            </a:r>
            <a:r>
              <a:rPr lang="en-US" b="0" i="0" dirty="0">
                <a:solidFill>
                  <a:srgbClr val="D1D5DB"/>
                </a:solidFill>
                <a:effectLst/>
              </a:rPr>
              <a:t>: The line plot shows the trends in average temperatures over time for both cities. There's a visible trend and seasonality in the temperatures.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</a:rPr>
              <a:t>Distribution of Temperatures</a:t>
            </a:r>
            <a:r>
              <a:rPr lang="en-US" b="0" i="0" dirty="0">
                <a:solidFill>
                  <a:srgbClr val="D1D5DB"/>
                </a:solidFill>
                <a:effectLst/>
              </a:rPr>
              <a:t>: The histogram indicates the distribution of average temperatures in both cities, showing a relatively normal distribution with some skewness.</a:t>
            </a:r>
          </a:p>
        </p:txBody>
      </p:sp>
    </p:spTree>
    <p:extLst>
      <p:ext uri="{BB962C8B-B14F-4D97-AF65-F5344CB8AC3E}">
        <p14:creationId xmlns:p14="http://schemas.microsoft.com/office/powerpoint/2010/main" val="2438844263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DE62-5E52-4556-A1C4-22BCD46C6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1575</Words>
  <Application>Microsoft Office PowerPoint</Application>
  <PresentationFormat>Widescreen</PresentationFormat>
  <Paragraphs>142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Arial,Sans-Serif</vt:lpstr>
      <vt:lpstr>Calibri</vt:lpstr>
      <vt:lpstr>Calibri Light</vt:lpstr>
      <vt:lpstr>Courier New</vt:lpstr>
      <vt:lpstr>Helvetica Neue Thin</vt:lpstr>
      <vt:lpstr>Söhne</vt:lpstr>
      <vt:lpstr>frontiertech</vt:lpstr>
      <vt:lpstr>frontiertech</vt:lpstr>
      <vt:lpstr>frontiertech</vt:lpstr>
      <vt:lpstr>frontiertech</vt:lpstr>
      <vt:lpstr>Machine Learning-DrivenWeather Forecasting In Bahir Dar And Awasa</vt:lpstr>
      <vt:lpstr>Outline</vt:lpstr>
      <vt:lpstr>Concept note and implementation plan</vt:lpstr>
      <vt:lpstr>Background</vt:lpstr>
      <vt:lpstr>SDG Relation</vt:lpstr>
      <vt:lpstr>Objectives</vt:lpstr>
      <vt:lpstr>Data Collection </vt:lpstr>
      <vt:lpstr>Exploratory Data Analysis (EDA) and Feature Engineering</vt:lpstr>
      <vt:lpstr>Exploratory Data Analysis (EDA) and Feature Engineering</vt:lpstr>
      <vt:lpstr>Model Selection and Training</vt:lpstr>
      <vt:lpstr>Model Selection and Training</vt:lpstr>
      <vt:lpstr>Evaluation Results</vt:lpstr>
      <vt:lpstr>Evaluation Results</vt:lpstr>
      <vt:lpstr>Evaluation Results</vt:lpstr>
      <vt:lpstr>Evaluation 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TARIK</dc:creator>
  <cp:lastModifiedBy>Tarik Solomon</cp:lastModifiedBy>
  <cp:revision>118</cp:revision>
  <dcterms:created xsi:type="dcterms:W3CDTF">2023-07-17T12:29:49Z</dcterms:created>
  <dcterms:modified xsi:type="dcterms:W3CDTF">2023-12-15T22:54:30Z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