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42"/>
  </p:notesMasterIdLst>
  <p:sldIdLst>
    <p:sldId id="450" r:id="rId8"/>
    <p:sldId id="451" r:id="rId9"/>
    <p:sldId id="452" r:id="rId10"/>
    <p:sldId id="449" r:id="rId11"/>
    <p:sldId id="415" r:id="rId12"/>
    <p:sldId id="426" r:id="rId13"/>
    <p:sldId id="473" r:id="rId14"/>
    <p:sldId id="475" r:id="rId15"/>
    <p:sldId id="448" r:id="rId16"/>
    <p:sldId id="456" r:id="rId17"/>
    <p:sldId id="417" r:id="rId18"/>
    <p:sldId id="457" r:id="rId19"/>
    <p:sldId id="463" r:id="rId20"/>
    <p:sldId id="462" r:id="rId21"/>
    <p:sldId id="459" r:id="rId22"/>
    <p:sldId id="460" r:id="rId23"/>
    <p:sldId id="461" r:id="rId24"/>
    <p:sldId id="458" r:id="rId25"/>
    <p:sldId id="453" r:id="rId26"/>
    <p:sldId id="476" r:id="rId27"/>
    <p:sldId id="464" r:id="rId28"/>
    <p:sldId id="466" r:id="rId29"/>
    <p:sldId id="468" r:id="rId30"/>
    <p:sldId id="469" r:id="rId31"/>
    <p:sldId id="470" r:id="rId32"/>
    <p:sldId id="471" r:id="rId33"/>
    <p:sldId id="435" r:id="rId34"/>
    <p:sldId id="472" r:id="rId35"/>
    <p:sldId id="455" r:id="rId36"/>
    <p:sldId id="440" r:id="rId37"/>
    <p:sldId id="454" r:id="rId38"/>
    <p:sldId id="446" r:id="rId39"/>
    <p:sldId id="447" r:id="rId40"/>
    <p:sldId id="4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3AA"/>
    <a:srgbClr val="FF577F"/>
    <a:srgbClr val="FFC837"/>
    <a:srgbClr val="FFC836"/>
    <a:srgbClr val="2B2551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2A29B-142B-8C41-8889-5FD9FDDEDB27}" v="173" dt="2023-12-06T13:45:24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6"/>
    <p:restoredTop sz="87337" autoAdjust="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Relationship Id="rId48" Type="http://schemas.microsoft.com/office/2018/10/relationships/authors" Target="author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4469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32614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Before: 2.2677022506944833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After median imputation percentage of outliers: 0.8560575996371677 </a:t>
            </a:r>
            <a:br>
              <a:rPr lang="en-US" dirty="0"/>
            </a:b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16847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Suffered: 1.40 Percent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48464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Random Forest: 99.3 vs 97.2 (with PCA)</a:t>
            </a:r>
          </a:p>
          <a:p>
            <a:r>
              <a:rPr lang="en-US" dirty="0"/>
              <a:t>ANN: 98.6 vs 98.6 (With PCA)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07010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59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98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1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486C-A7A5-4436-8111-6FB9AC8714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722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6818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02293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2320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4395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3645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in Breast Cancer Diagnosis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 Zaker Humayoon AMIN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Hamda ABDI</a:t>
            </a:r>
          </a:p>
          <a:p>
            <a:r>
              <a:rPr lang="en-US" sz="2000" dirty="0">
                <a:cs typeface="Calibri"/>
              </a:rPr>
              <a:t>12.12.2023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Wisconsin (Diagnostic) Data Set</a:t>
            </a:r>
          </a:p>
          <a:p>
            <a:pPr lvl="1"/>
            <a:r>
              <a:rPr lang="en-US" dirty="0"/>
              <a:t>33 Columns</a:t>
            </a:r>
          </a:p>
          <a:p>
            <a:pPr lvl="1"/>
            <a:r>
              <a:rPr lang="en-US" dirty="0"/>
              <a:t>Target: Diagnosis (M or B)</a:t>
            </a:r>
          </a:p>
          <a:p>
            <a:pPr lvl="2"/>
            <a:r>
              <a:rPr lang="en-US" dirty="0"/>
              <a:t>357 M, 212 B</a:t>
            </a:r>
          </a:p>
          <a:p>
            <a:pPr lvl="3"/>
            <a:r>
              <a:rPr lang="en-US" dirty="0"/>
              <a:t>Total: 569</a:t>
            </a:r>
          </a:p>
          <a:p>
            <a:pPr lvl="1"/>
            <a:r>
              <a:rPr lang="en-US" dirty="0"/>
              <a:t>Number of Features: 32</a:t>
            </a:r>
          </a:p>
          <a:p>
            <a:pPr lvl="1"/>
            <a:r>
              <a:rPr lang="en-US" dirty="0"/>
              <a:t>No null values (except the last column)</a:t>
            </a: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1D61FC-19DC-41DC-886B-A3587891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354" y="4698461"/>
            <a:ext cx="8481935" cy="147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9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 Preprocessing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Removing unwanted features</a:t>
            </a:r>
            <a:endParaRPr lang="en-US" sz="20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Encoding Categorical Variables: Malignant as 1 and Benign as 0.</a:t>
            </a:r>
            <a:endParaRPr lang="en-US" sz="20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Logarithmic Transformation</a:t>
            </a:r>
            <a:endParaRPr lang="en-US" sz="20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Z-Score Normalization</a:t>
            </a:r>
            <a:endParaRPr lang="en-US" sz="20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061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en-US" b="1" dirty="0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Malignant or Benign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7BBE2-BA02-4594-957B-E2AAFDA1C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87" y="1831527"/>
            <a:ext cx="5439052" cy="45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6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en-US" b="1" dirty="0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Fairly uniform distribution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5D95E-393E-44D9-96C9-1BEA3E7752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" b="50000"/>
          <a:stretch/>
        </p:blipFill>
        <p:spPr>
          <a:xfrm>
            <a:off x="1353547" y="2596259"/>
            <a:ext cx="4548943" cy="3487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D6761-1BB2-4A4E-9B68-FDA803F2ACA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91" r="337"/>
          <a:stretch/>
        </p:blipFill>
        <p:spPr>
          <a:xfrm>
            <a:off x="6400403" y="2596259"/>
            <a:ext cx="4548943" cy="34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0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414714-6AD8-420C-AD1B-C9C19240F5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8" b="-866"/>
          <a:stretch/>
        </p:blipFill>
        <p:spPr>
          <a:xfrm>
            <a:off x="6400403" y="2596259"/>
            <a:ext cx="4548943" cy="3487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en-US" b="1" dirty="0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Scatter Plot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5D95E-393E-44D9-96C9-1BEA3E7752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" b="49172"/>
          <a:stretch/>
        </p:blipFill>
        <p:spPr>
          <a:xfrm>
            <a:off x="1353547" y="2596259"/>
            <a:ext cx="4548943" cy="348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9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en-US" b="1" dirty="0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correlation among some features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0B3C04-8055-427C-AEEB-34C303BF20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63" y="2596260"/>
            <a:ext cx="5047640" cy="348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5E9A37-47DC-4646-AE42-DD065E5A4EC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32" y="2596260"/>
            <a:ext cx="4227442" cy="3486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927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en-US" b="1" dirty="0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83555-6C33-47D7-829E-FF3866C342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352763" y="2598536"/>
            <a:ext cx="4562061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564415-F020-4DD4-91FB-342A43396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1" b="129"/>
          <a:stretch/>
        </p:blipFill>
        <p:spPr>
          <a:xfrm>
            <a:off x="6400403" y="2589658"/>
            <a:ext cx="456206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8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en-US" b="1" dirty="0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Outliers (Median Imputation)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83555-6C33-47D7-829E-FF3866C342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" t="130" r="123" b="49844"/>
          <a:stretch/>
        </p:blipFill>
        <p:spPr>
          <a:xfrm>
            <a:off x="1352763" y="2598536"/>
            <a:ext cx="4562061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564415-F020-4DD4-91FB-342A43396B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1" b="129"/>
          <a:stretch/>
        </p:blipFill>
        <p:spPr>
          <a:xfrm>
            <a:off x="6400403" y="2589658"/>
            <a:ext cx="4562061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929D95-0337-441F-8DD6-E0DB4E15DF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4" b="130"/>
          <a:stretch/>
        </p:blipFill>
        <p:spPr>
          <a:xfrm>
            <a:off x="6400403" y="2589658"/>
            <a:ext cx="456206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1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28F4BA-E887-43B5-91EC-A2EC0F5BC2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4" b="130"/>
          <a:stretch/>
        </p:blipFill>
        <p:spPr>
          <a:xfrm>
            <a:off x="6400403" y="2589658"/>
            <a:ext cx="4562061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en-US" b="1" dirty="0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F7CED-1B71-480F-A7D1-83A36E891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04" y="2589658"/>
            <a:ext cx="4562060" cy="34290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4D9027-C065-47AD-8842-1D146D742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00580"/>
              </p:ext>
            </p:extLst>
          </p:nvPr>
        </p:nvGraphicFramePr>
        <p:xfrm>
          <a:off x="1352762" y="2596260"/>
          <a:ext cx="4562060" cy="23486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6206">
                  <a:extLst>
                    <a:ext uri="{9D8B030D-6E8A-4147-A177-3AD203B41FA5}">
                      <a16:colId xmlns:a16="http://schemas.microsoft.com/office/drawing/2014/main" val="3066079786"/>
                    </a:ext>
                  </a:extLst>
                </a:gridCol>
                <a:gridCol w="456206">
                  <a:extLst>
                    <a:ext uri="{9D8B030D-6E8A-4147-A177-3AD203B41FA5}">
                      <a16:colId xmlns:a16="http://schemas.microsoft.com/office/drawing/2014/main" val="3208069086"/>
                    </a:ext>
                  </a:extLst>
                </a:gridCol>
                <a:gridCol w="456206">
                  <a:extLst>
                    <a:ext uri="{9D8B030D-6E8A-4147-A177-3AD203B41FA5}">
                      <a16:colId xmlns:a16="http://schemas.microsoft.com/office/drawing/2014/main" val="2064912435"/>
                    </a:ext>
                  </a:extLst>
                </a:gridCol>
                <a:gridCol w="456206">
                  <a:extLst>
                    <a:ext uri="{9D8B030D-6E8A-4147-A177-3AD203B41FA5}">
                      <a16:colId xmlns:a16="http://schemas.microsoft.com/office/drawing/2014/main" val="3460995939"/>
                    </a:ext>
                  </a:extLst>
                </a:gridCol>
                <a:gridCol w="456206">
                  <a:extLst>
                    <a:ext uri="{9D8B030D-6E8A-4147-A177-3AD203B41FA5}">
                      <a16:colId xmlns:a16="http://schemas.microsoft.com/office/drawing/2014/main" val="2977661239"/>
                    </a:ext>
                  </a:extLst>
                </a:gridCol>
                <a:gridCol w="456206">
                  <a:extLst>
                    <a:ext uri="{9D8B030D-6E8A-4147-A177-3AD203B41FA5}">
                      <a16:colId xmlns:a16="http://schemas.microsoft.com/office/drawing/2014/main" val="2720454063"/>
                    </a:ext>
                  </a:extLst>
                </a:gridCol>
                <a:gridCol w="456206">
                  <a:extLst>
                    <a:ext uri="{9D8B030D-6E8A-4147-A177-3AD203B41FA5}">
                      <a16:colId xmlns:a16="http://schemas.microsoft.com/office/drawing/2014/main" val="1103319061"/>
                    </a:ext>
                  </a:extLst>
                </a:gridCol>
                <a:gridCol w="456206">
                  <a:extLst>
                    <a:ext uri="{9D8B030D-6E8A-4147-A177-3AD203B41FA5}">
                      <a16:colId xmlns:a16="http://schemas.microsoft.com/office/drawing/2014/main" val="1908093008"/>
                    </a:ext>
                  </a:extLst>
                </a:gridCol>
                <a:gridCol w="456206">
                  <a:extLst>
                    <a:ext uri="{9D8B030D-6E8A-4147-A177-3AD203B41FA5}">
                      <a16:colId xmlns:a16="http://schemas.microsoft.com/office/drawing/2014/main" val="929518601"/>
                    </a:ext>
                  </a:extLst>
                </a:gridCol>
                <a:gridCol w="456206">
                  <a:extLst>
                    <a:ext uri="{9D8B030D-6E8A-4147-A177-3AD203B41FA5}">
                      <a16:colId xmlns:a16="http://schemas.microsoft.com/office/drawing/2014/main" val="4091029352"/>
                    </a:ext>
                  </a:extLst>
                </a:gridCol>
              </a:tblGrid>
              <a:tr h="282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3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4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5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6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7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8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9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10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79886"/>
                  </a:ext>
                </a:extLst>
              </a:tr>
              <a:tr h="3271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0.449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0.644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0.737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0.802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0.857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0.897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0.917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0.932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0.945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0.956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5545"/>
                  </a:ext>
                </a:extLst>
              </a:tr>
              <a:tr h="2604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007917"/>
                  </a:ext>
                </a:extLst>
              </a:tr>
              <a:tr h="282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en-US" sz="1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12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13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14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15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16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17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18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19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20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75984"/>
                  </a:ext>
                </a:extLst>
              </a:tr>
              <a:tr h="3271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0.964</a:t>
                      </a:r>
                      <a:endParaRPr lang="en-US" sz="1000" b="1" kern="10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0.973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0.981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0.986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0.989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0.992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0.993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0.995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0.996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0.997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89002"/>
                  </a:ext>
                </a:extLst>
              </a:tr>
              <a:tr h="2604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553704"/>
                  </a:ext>
                </a:extLst>
              </a:tr>
              <a:tr h="282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21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22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23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24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25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26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27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28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29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30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805961"/>
                  </a:ext>
                </a:extLst>
              </a:tr>
              <a:tr h="3271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0.997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0.998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0.999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0.999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762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630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chemeClr val="accent1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1800" dirty="0">
                <a:cs typeface="Calibri"/>
              </a:rPr>
              <a:t>Concept note and implementation plan: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cs typeface="Calibri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cs typeface="Calibri"/>
              </a:rPr>
              <a:t>Objectives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cs typeface="Calibri"/>
              </a:rPr>
              <a:t>SDG Relation</a:t>
            </a:r>
          </a:p>
          <a:p>
            <a:r>
              <a:rPr lang="en-US" sz="1800" dirty="0">
                <a:cs typeface="Calibri"/>
              </a:rPr>
              <a:t>Data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ea typeface="+mn-lt"/>
                <a:cs typeface="Calibri"/>
              </a:rPr>
              <a:t>Data Collection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Exploratory Data Analysis (EDA) and Feature Engineering</a:t>
            </a:r>
          </a:p>
          <a:p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Model Selection and Training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Model Evaluation and Hyperparameter Tuning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Model Refinement and Testing</a:t>
            </a:r>
          </a:p>
          <a:p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Results</a:t>
            </a:r>
          </a:p>
          <a:p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Training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Models to consider: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K-Nearest Neighbor</a:t>
            </a:r>
          </a:p>
          <a:p>
            <a:pPr lvl="1"/>
            <a:r>
              <a:rPr lang="en-US" dirty="0"/>
              <a:t>N = 5</a:t>
            </a:r>
          </a:p>
          <a:p>
            <a:r>
              <a:rPr lang="en-US" b="1" dirty="0"/>
              <a:t>Random Forest</a:t>
            </a:r>
          </a:p>
          <a:p>
            <a:r>
              <a:rPr lang="en-US" dirty="0"/>
              <a:t>Artificial Neural Network</a:t>
            </a:r>
          </a:p>
          <a:p>
            <a:pPr lvl="1"/>
            <a:r>
              <a:rPr lang="en-US" dirty="0"/>
              <a:t>128,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64,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1, sigmoid</a:t>
            </a:r>
          </a:p>
          <a:p>
            <a:pPr lvl="1"/>
            <a:r>
              <a:rPr lang="en-US" dirty="0"/>
              <a:t>Adam optimizer, binary </a:t>
            </a:r>
            <a:r>
              <a:rPr lang="en-US" dirty="0" err="1"/>
              <a:t>crossentropy</a:t>
            </a:r>
            <a:r>
              <a:rPr lang="en-US" dirty="0"/>
              <a:t>, accuracy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453757-A426-4567-A782-2AEDFCC2C2BE}"/>
              </a:ext>
            </a:extLst>
          </p:cNvPr>
          <p:cNvGraphicFramePr>
            <a:graphicFrameLocks noGrp="1"/>
          </p:cNvGraphicFramePr>
          <p:nvPr/>
        </p:nvGraphicFramePr>
        <p:xfrm>
          <a:off x="5982511" y="2236299"/>
          <a:ext cx="4979955" cy="20309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95991">
                  <a:extLst>
                    <a:ext uri="{9D8B030D-6E8A-4147-A177-3AD203B41FA5}">
                      <a16:colId xmlns:a16="http://schemas.microsoft.com/office/drawing/2014/main" val="3066079786"/>
                    </a:ext>
                  </a:extLst>
                </a:gridCol>
                <a:gridCol w="995991">
                  <a:extLst>
                    <a:ext uri="{9D8B030D-6E8A-4147-A177-3AD203B41FA5}">
                      <a16:colId xmlns:a16="http://schemas.microsoft.com/office/drawing/2014/main" val="3208069086"/>
                    </a:ext>
                  </a:extLst>
                </a:gridCol>
                <a:gridCol w="995991">
                  <a:extLst>
                    <a:ext uri="{9D8B030D-6E8A-4147-A177-3AD203B41FA5}">
                      <a16:colId xmlns:a16="http://schemas.microsoft.com/office/drawing/2014/main" val="2064912435"/>
                    </a:ext>
                  </a:extLst>
                </a:gridCol>
                <a:gridCol w="995991">
                  <a:extLst>
                    <a:ext uri="{9D8B030D-6E8A-4147-A177-3AD203B41FA5}">
                      <a16:colId xmlns:a16="http://schemas.microsoft.com/office/drawing/2014/main" val="3460995939"/>
                    </a:ext>
                  </a:extLst>
                </a:gridCol>
                <a:gridCol w="995991">
                  <a:extLst>
                    <a:ext uri="{9D8B030D-6E8A-4147-A177-3AD203B41FA5}">
                      <a16:colId xmlns:a16="http://schemas.microsoft.com/office/drawing/2014/main" val="2977661239"/>
                    </a:ext>
                  </a:extLst>
                </a:gridCol>
              </a:tblGrid>
              <a:tr h="408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Precision (WA)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Recall (WA)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F1-Score (WA)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79886"/>
                  </a:ext>
                </a:extLst>
              </a:tr>
              <a:tr h="380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98.6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5545"/>
                  </a:ext>
                </a:extLst>
              </a:tr>
              <a:tr h="3770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KNN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98.6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007917"/>
                  </a:ext>
                </a:extLst>
              </a:tr>
              <a:tr h="408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75984"/>
                  </a:ext>
                </a:extLst>
              </a:tr>
              <a:tr h="4564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98.6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8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65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</a:t>
            </a:r>
            <a:r>
              <a:rPr lang="en-US" b="1" dirty="0"/>
              <a:t>and</a:t>
            </a:r>
            <a:r>
              <a:rPr lang="tr-TR" b="1" dirty="0"/>
              <a:t> Training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Rationale:</a:t>
            </a:r>
          </a:p>
          <a:p>
            <a:pPr lvl="1"/>
            <a:r>
              <a:rPr lang="en-US" dirty="0"/>
              <a:t>Ensemble Learning Method</a:t>
            </a:r>
          </a:p>
          <a:p>
            <a:pPr lvl="1"/>
            <a:r>
              <a:rPr lang="en-US" dirty="0"/>
              <a:t>Improved predictive performance, generalization and robustness to individual Decision Tress.</a:t>
            </a:r>
          </a:p>
          <a:p>
            <a:pPr lvl="1"/>
            <a:r>
              <a:rPr lang="en-US" dirty="0"/>
              <a:t>Reduction in overfitting by aggregating predictions</a:t>
            </a:r>
          </a:p>
          <a:p>
            <a:pPr marL="0" indent="0">
              <a:buNone/>
            </a:pPr>
            <a:r>
              <a:rPr lang="en-US" dirty="0"/>
              <a:t>Strengths:</a:t>
            </a:r>
          </a:p>
          <a:p>
            <a:pPr lvl="1"/>
            <a:r>
              <a:rPr lang="en-US" dirty="0"/>
              <a:t>High Accuracy (relative to single decision trees)</a:t>
            </a:r>
          </a:p>
          <a:p>
            <a:pPr lvl="1"/>
            <a:r>
              <a:rPr lang="en-US" dirty="0"/>
              <a:t>More robust to noise and outliers (unbalanced Datasets)</a:t>
            </a:r>
          </a:p>
          <a:p>
            <a:pPr lvl="1"/>
            <a:r>
              <a:rPr lang="en-US" dirty="0"/>
              <a:t>Feature Importance</a:t>
            </a:r>
          </a:p>
          <a:p>
            <a:pPr lvl="1"/>
            <a:r>
              <a:rPr lang="en-US" dirty="0"/>
              <a:t>Versatility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0753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</a:t>
            </a:r>
            <a:r>
              <a:rPr lang="en-US" b="1" dirty="0"/>
              <a:t>and</a:t>
            </a:r>
            <a:r>
              <a:rPr lang="tr-TR" b="1" dirty="0"/>
              <a:t> Training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Weaknesses:</a:t>
            </a:r>
          </a:p>
          <a:p>
            <a:pPr lvl="1"/>
            <a:r>
              <a:rPr lang="en-US" dirty="0"/>
              <a:t>Less Interpretable</a:t>
            </a:r>
          </a:p>
          <a:p>
            <a:pPr lvl="1"/>
            <a:r>
              <a:rPr lang="en-US" dirty="0"/>
              <a:t>Computationally expensive (than Decision Trees)</a:t>
            </a:r>
          </a:p>
          <a:p>
            <a:pPr lvl="1"/>
            <a:r>
              <a:rPr lang="en-US" dirty="0"/>
              <a:t>Not Suitable for Real-Time Applications</a:t>
            </a:r>
          </a:p>
          <a:p>
            <a:pPr lvl="2"/>
            <a:r>
              <a:rPr lang="en-US" dirty="0"/>
              <a:t>No Online Learning</a:t>
            </a:r>
          </a:p>
          <a:p>
            <a:pPr lvl="1"/>
            <a:r>
              <a:rPr lang="en-US" dirty="0"/>
              <a:t>Black-Box Nature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0764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</a:t>
            </a:r>
            <a:r>
              <a:rPr lang="en-US" b="1" dirty="0"/>
              <a:t>and</a:t>
            </a:r>
            <a:r>
              <a:rPr lang="tr-TR" b="1" dirty="0"/>
              <a:t> Training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Hyperparameters (default):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D87625-51E6-4CF4-A912-C93DBD8A5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84955"/>
              </p:ext>
            </p:extLst>
          </p:nvPr>
        </p:nvGraphicFramePr>
        <p:xfrm>
          <a:off x="2560320" y="2634798"/>
          <a:ext cx="7071360" cy="29145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35680">
                  <a:extLst>
                    <a:ext uri="{9D8B030D-6E8A-4147-A177-3AD203B41FA5}">
                      <a16:colId xmlns:a16="http://schemas.microsoft.com/office/drawing/2014/main" val="3066079786"/>
                    </a:ext>
                  </a:extLst>
                </a:gridCol>
                <a:gridCol w="3535680">
                  <a:extLst>
                    <a:ext uri="{9D8B030D-6E8A-4147-A177-3AD203B41FA5}">
                      <a16:colId xmlns:a16="http://schemas.microsoft.com/office/drawing/2014/main" val="3208069086"/>
                    </a:ext>
                  </a:extLst>
                </a:gridCol>
              </a:tblGrid>
              <a:tr h="35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Hyperparameter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79886"/>
                  </a:ext>
                </a:extLst>
              </a:tr>
              <a:tr h="326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bootstrap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5545"/>
                  </a:ext>
                </a:extLst>
              </a:tr>
              <a:tr h="3231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 dirty="0" err="1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max_depth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007917"/>
                  </a:ext>
                </a:extLst>
              </a:tr>
              <a:tr h="35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max_features</a:t>
                      </a:r>
                      <a:endParaRPr lang="en-US" sz="12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sqrt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75984"/>
                  </a:ext>
                </a:extLst>
              </a:tr>
              <a:tr h="3912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max_leaf_nodes</a:t>
                      </a:r>
                      <a:endParaRPr lang="en-US" sz="12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89002"/>
                  </a:ext>
                </a:extLst>
              </a:tr>
              <a:tr h="3912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min_samples_leaf</a:t>
                      </a:r>
                      <a:endParaRPr lang="en-US" sz="12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55653"/>
                  </a:ext>
                </a:extLst>
              </a:tr>
              <a:tr h="3912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min_samples_split</a:t>
                      </a:r>
                      <a:endParaRPr lang="en-US" sz="12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097263"/>
                  </a:ext>
                </a:extLst>
              </a:tr>
              <a:tr h="3912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n_estimators</a:t>
                      </a:r>
                      <a:endParaRPr lang="en-US" sz="12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671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558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Evaluation</a:t>
            </a:r>
            <a:r>
              <a:rPr lang="tr-TR" b="1" dirty="0"/>
              <a:t> </a:t>
            </a:r>
            <a:r>
              <a:rPr lang="en-US" b="1" dirty="0"/>
              <a:t>and</a:t>
            </a:r>
            <a:r>
              <a:rPr lang="tr-TR" b="1" dirty="0"/>
              <a:t> </a:t>
            </a:r>
            <a:r>
              <a:rPr lang="en-US" b="1" dirty="0"/>
              <a:t>Hyperparameter Tuning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0" u="none" strike="noStrike" kern="1200" noProof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Evaluation Metrics:</a:t>
            </a:r>
          </a:p>
          <a:p>
            <a:r>
              <a:rPr lang="en-US" sz="2800" i="0" u="none" strike="noStrike" kern="1200" noProof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Accuracy Score</a:t>
            </a: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Precision-Recall</a:t>
            </a:r>
          </a:p>
          <a:p>
            <a:r>
              <a:rPr lang="en-US" sz="2800" i="0" u="none" strike="noStrike" kern="1200" noProof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ROC Curve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43693D-4B4E-4A33-B71A-DC8047027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21632"/>
              </p:ext>
            </p:extLst>
          </p:nvPr>
        </p:nvGraphicFramePr>
        <p:xfrm>
          <a:off x="4803495" y="2236299"/>
          <a:ext cx="6158970" cy="15023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31794">
                  <a:extLst>
                    <a:ext uri="{9D8B030D-6E8A-4147-A177-3AD203B41FA5}">
                      <a16:colId xmlns:a16="http://schemas.microsoft.com/office/drawing/2014/main" val="3066079786"/>
                    </a:ext>
                  </a:extLst>
                </a:gridCol>
                <a:gridCol w="1231794">
                  <a:extLst>
                    <a:ext uri="{9D8B030D-6E8A-4147-A177-3AD203B41FA5}">
                      <a16:colId xmlns:a16="http://schemas.microsoft.com/office/drawing/2014/main" val="3208069086"/>
                    </a:ext>
                  </a:extLst>
                </a:gridCol>
                <a:gridCol w="1231794">
                  <a:extLst>
                    <a:ext uri="{9D8B030D-6E8A-4147-A177-3AD203B41FA5}">
                      <a16:colId xmlns:a16="http://schemas.microsoft.com/office/drawing/2014/main" val="2064912435"/>
                    </a:ext>
                  </a:extLst>
                </a:gridCol>
                <a:gridCol w="1231794">
                  <a:extLst>
                    <a:ext uri="{9D8B030D-6E8A-4147-A177-3AD203B41FA5}">
                      <a16:colId xmlns:a16="http://schemas.microsoft.com/office/drawing/2014/main" val="3460995939"/>
                    </a:ext>
                  </a:extLst>
                </a:gridCol>
                <a:gridCol w="1231794">
                  <a:extLst>
                    <a:ext uri="{9D8B030D-6E8A-4147-A177-3AD203B41FA5}">
                      <a16:colId xmlns:a16="http://schemas.microsoft.com/office/drawing/2014/main" val="2977661239"/>
                    </a:ext>
                  </a:extLst>
                </a:gridCol>
              </a:tblGrid>
              <a:tr h="751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Precision (WA)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Recall (WA)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F1-Score (WA)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79886"/>
                  </a:ext>
                </a:extLst>
              </a:tr>
              <a:tr h="751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7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185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Evaluation</a:t>
            </a:r>
            <a:r>
              <a:rPr lang="tr-TR" b="1" dirty="0"/>
              <a:t> </a:t>
            </a:r>
            <a:r>
              <a:rPr lang="en-US" b="1" dirty="0"/>
              <a:t>and</a:t>
            </a:r>
            <a:r>
              <a:rPr lang="tr-TR" b="1" dirty="0"/>
              <a:t> </a:t>
            </a:r>
            <a:r>
              <a:rPr lang="en-US" b="1" dirty="0"/>
              <a:t>Hyperparameter Tuning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0" u="none" strike="noStrike" kern="1200" noProof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Evaluation Metrics:</a:t>
            </a: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Precision-Recall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A3FF3-630C-4486-9C03-2D0FFD248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68" y="2007219"/>
            <a:ext cx="5592796" cy="40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0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2A3FF3-630C-4486-9C03-2D0FFD248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9122" y="2007219"/>
            <a:ext cx="5573341" cy="4011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Evaluation</a:t>
            </a:r>
            <a:r>
              <a:rPr lang="tr-TR" b="1" dirty="0"/>
              <a:t> </a:t>
            </a:r>
            <a:r>
              <a:rPr lang="en-US" b="1" dirty="0"/>
              <a:t>and</a:t>
            </a:r>
            <a:r>
              <a:rPr lang="tr-TR" b="1" dirty="0"/>
              <a:t> </a:t>
            </a:r>
            <a:r>
              <a:rPr lang="en-US" b="1" dirty="0"/>
              <a:t>Hyperparameter Tuning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0" u="none" strike="noStrike" kern="1200" noProof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Evaluation Metrics:</a:t>
            </a: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ROC Curve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2198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Evaluation</a:t>
            </a:r>
            <a:r>
              <a:rPr lang="tr-TR" b="1" dirty="0"/>
              <a:t> </a:t>
            </a:r>
            <a:r>
              <a:rPr lang="en-US" b="1" dirty="0"/>
              <a:t>and</a:t>
            </a:r>
            <a:r>
              <a:rPr lang="tr-TR" b="1" dirty="0"/>
              <a:t> </a:t>
            </a:r>
            <a:r>
              <a:rPr lang="en-US" b="1" dirty="0"/>
              <a:t>Hyperparameter Tuning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0" u="none" strike="noStrike" kern="1200" noProof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Hyperparameter Tuning:</a:t>
            </a: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RandomSearchCV</a:t>
            </a:r>
          </a:p>
          <a:p>
            <a:r>
              <a:rPr lang="en-US" sz="2800" i="0" u="none" strike="noStrike" kern="1200" noProof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GridSearchCV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/>
              </a:rPr>
              <a:t>CV = 3</a:t>
            </a:r>
            <a:endParaRPr lang="en-US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F4F227-D656-44C0-A2E2-112B31EE9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3020"/>
              </p:ext>
            </p:extLst>
          </p:nvPr>
        </p:nvGraphicFramePr>
        <p:xfrm>
          <a:off x="7751475" y="2874279"/>
          <a:ext cx="3210990" cy="30020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05495">
                  <a:extLst>
                    <a:ext uri="{9D8B030D-6E8A-4147-A177-3AD203B41FA5}">
                      <a16:colId xmlns:a16="http://schemas.microsoft.com/office/drawing/2014/main" val="3066079786"/>
                    </a:ext>
                  </a:extLst>
                </a:gridCol>
                <a:gridCol w="1605495">
                  <a:extLst>
                    <a:ext uri="{9D8B030D-6E8A-4147-A177-3AD203B41FA5}">
                      <a16:colId xmlns:a16="http://schemas.microsoft.com/office/drawing/2014/main" val="3208069086"/>
                    </a:ext>
                  </a:extLst>
                </a:gridCol>
              </a:tblGrid>
              <a:tr h="360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Hyperparameter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79886"/>
                  </a:ext>
                </a:extLst>
              </a:tr>
              <a:tr h="336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bootstrap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5545"/>
                  </a:ext>
                </a:extLst>
              </a:tr>
              <a:tr h="332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 dirty="0" err="1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max_depth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007917"/>
                  </a:ext>
                </a:extLst>
              </a:tr>
              <a:tr h="360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max_features</a:t>
                      </a:r>
                      <a:endParaRPr lang="en-US" sz="12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75984"/>
                  </a:ext>
                </a:extLst>
              </a:tr>
              <a:tr h="403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max_leaf_nodes</a:t>
                      </a:r>
                      <a:endParaRPr lang="en-US" sz="12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89002"/>
                  </a:ext>
                </a:extLst>
              </a:tr>
              <a:tr h="403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min_samples_leaf</a:t>
                      </a:r>
                      <a:endParaRPr lang="en-US" sz="12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55653"/>
                  </a:ext>
                </a:extLst>
              </a:tr>
              <a:tr h="403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min_samples_split</a:t>
                      </a:r>
                      <a:endParaRPr lang="en-US" sz="12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097263"/>
                  </a:ext>
                </a:extLst>
              </a:tr>
              <a:tr h="403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n_estimators</a:t>
                      </a:r>
                      <a:endParaRPr lang="en-US" sz="12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6718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D9F419-B0FD-4A47-AF08-AE73FFADE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54111"/>
              </p:ext>
            </p:extLst>
          </p:nvPr>
        </p:nvGraphicFramePr>
        <p:xfrm>
          <a:off x="4440526" y="2874279"/>
          <a:ext cx="3210992" cy="30020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05496">
                  <a:extLst>
                    <a:ext uri="{9D8B030D-6E8A-4147-A177-3AD203B41FA5}">
                      <a16:colId xmlns:a16="http://schemas.microsoft.com/office/drawing/2014/main" val="3066079786"/>
                    </a:ext>
                  </a:extLst>
                </a:gridCol>
                <a:gridCol w="1605496">
                  <a:extLst>
                    <a:ext uri="{9D8B030D-6E8A-4147-A177-3AD203B41FA5}">
                      <a16:colId xmlns:a16="http://schemas.microsoft.com/office/drawing/2014/main" val="3208069086"/>
                    </a:ext>
                  </a:extLst>
                </a:gridCol>
              </a:tblGrid>
              <a:tr h="360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Hyperparameter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79886"/>
                  </a:ext>
                </a:extLst>
              </a:tr>
              <a:tr h="336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bootstrap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5545"/>
                  </a:ext>
                </a:extLst>
              </a:tr>
              <a:tr h="3328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 dirty="0" err="1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max_depth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007917"/>
                  </a:ext>
                </a:extLst>
              </a:tr>
              <a:tr h="360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max_features</a:t>
                      </a:r>
                      <a:endParaRPr lang="en-US" sz="12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Sqrt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75984"/>
                  </a:ext>
                </a:extLst>
              </a:tr>
              <a:tr h="403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max_leaf_nodes</a:t>
                      </a:r>
                      <a:endParaRPr lang="en-US" sz="12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89002"/>
                  </a:ext>
                </a:extLst>
              </a:tr>
              <a:tr h="403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min_samples_leaf</a:t>
                      </a:r>
                      <a:endParaRPr lang="en-US" sz="12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55653"/>
                  </a:ext>
                </a:extLst>
              </a:tr>
              <a:tr h="403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min_samples_split</a:t>
                      </a:r>
                      <a:endParaRPr lang="en-US" sz="12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097263"/>
                  </a:ext>
                </a:extLst>
              </a:tr>
              <a:tr h="403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n_estimators</a:t>
                      </a:r>
                      <a:endParaRPr lang="en-US" sz="12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671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72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Refinement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Testing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Feature Selection</a:t>
            </a:r>
          </a:p>
          <a:p>
            <a:r>
              <a:rPr lang="en-US" dirty="0"/>
              <a:t>Feature Importance</a:t>
            </a:r>
          </a:p>
          <a:p>
            <a:pPr lvl="1"/>
            <a:r>
              <a:rPr lang="en-US" dirty="0"/>
              <a:t>90% = 16 Features</a:t>
            </a:r>
          </a:p>
          <a:p>
            <a:pPr lvl="1"/>
            <a:r>
              <a:rPr lang="en-US" dirty="0"/>
              <a:t>Same Accuracy across</a:t>
            </a:r>
            <a:br>
              <a:rPr lang="en-US" dirty="0"/>
            </a:br>
            <a:r>
              <a:rPr lang="en-US" dirty="0"/>
              <a:t>all models</a:t>
            </a:r>
          </a:p>
          <a:p>
            <a:pPr lvl="1"/>
            <a:r>
              <a:rPr lang="en-US" dirty="0"/>
              <a:t>Training Performance</a:t>
            </a:r>
            <a:br>
              <a:rPr lang="en-US" dirty="0"/>
            </a:br>
            <a:r>
              <a:rPr lang="en-US" dirty="0"/>
              <a:t>Gain =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1.036%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59DB4-2E19-6373-F8A1-D1E4B62F6BCF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EB4E31-69D5-4985-BEBB-5DADCFDA0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56" y="2007220"/>
            <a:ext cx="5174507" cy="39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24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Results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156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Concept note and implementation plan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4862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Confusion Matrix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B2DE0-7A91-44D3-817A-34C1EEDC6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57" y="1525406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EBA73B-28F1-4068-BF74-8756C75CF97D}"/>
              </a:ext>
            </a:extLst>
          </p:cNvPr>
          <p:cNvSpPr txBox="1"/>
          <p:nvPr/>
        </p:nvSpPr>
        <p:spPr>
          <a:xfrm>
            <a:off x="7519481" y="4440676"/>
            <a:ext cx="28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D96F9-1F81-4F00-B46C-56AF9729FD7A}"/>
              </a:ext>
            </a:extLst>
          </p:cNvPr>
          <p:cNvSpPr txBox="1"/>
          <p:nvPr/>
        </p:nvSpPr>
        <p:spPr>
          <a:xfrm>
            <a:off x="9811963" y="4440675"/>
            <a:ext cx="40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53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7D1605F-55FA-4D27-B2E1-CDA75419B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22394"/>
              </p:ext>
            </p:extLst>
          </p:nvPr>
        </p:nvGraphicFramePr>
        <p:xfrm>
          <a:off x="1429966" y="2960694"/>
          <a:ext cx="4355790" cy="147998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1158">
                  <a:extLst>
                    <a:ext uri="{9D8B030D-6E8A-4147-A177-3AD203B41FA5}">
                      <a16:colId xmlns:a16="http://schemas.microsoft.com/office/drawing/2014/main" val="3066079786"/>
                    </a:ext>
                  </a:extLst>
                </a:gridCol>
                <a:gridCol w="871158">
                  <a:extLst>
                    <a:ext uri="{9D8B030D-6E8A-4147-A177-3AD203B41FA5}">
                      <a16:colId xmlns:a16="http://schemas.microsoft.com/office/drawing/2014/main" val="3208069086"/>
                    </a:ext>
                  </a:extLst>
                </a:gridCol>
                <a:gridCol w="871158">
                  <a:extLst>
                    <a:ext uri="{9D8B030D-6E8A-4147-A177-3AD203B41FA5}">
                      <a16:colId xmlns:a16="http://schemas.microsoft.com/office/drawing/2014/main" val="2064912435"/>
                    </a:ext>
                  </a:extLst>
                </a:gridCol>
                <a:gridCol w="871158">
                  <a:extLst>
                    <a:ext uri="{9D8B030D-6E8A-4147-A177-3AD203B41FA5}">
                      <a16:colId xmlns:a16="http://schemas.microsoft.com/office/drawing/2014/main" val="3460995939"/>
                    </a:ext>
                  </a:extLst>
                </a:gridCol>
                <a:gridCol w="871158">
                  <a:extLst>
                    <a:ext uri="{9D8B030D-6E8A-4147-A177-3AD203B41FA5}">
                      <a16:colId xmlns:a16="http://schemas.microsoft.com/office/drawing/2014/main" val="2977661239"/>
                    </a:ext>
                  </a:extLst>
                </a:gridCol>
              </a:tblGrid>
              <a:tr h="739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Precision (WA)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Recall (WA)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F1-Score (WA)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3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79886"/>
                  </a:ext>
                </a:extLst>
              </a:tr>
              <a:tr h="739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7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654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 (Not yet implemented)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Overview of the deployment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Model serialization, serving, and API integration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2400" b="1" dirty="0"/>
              <a:t>(</a:t>
            </a:r>
            <a:r>
              <a:rPr lang="tr-TR" sz="2400" b="1" dirty="0" err="1"/>
              <a:t>You</a:t>
            </a:r>
            <a:r>
              <a:rPr lang="tr-TR" sz="2400" b="1" dirty="0"/>
              <a:t> can </a:t>
            </a:r>
            <a:r>
              <a:rPr lang="tr-TR" sz="2400" b="1" dirty="0" err="1"/>
              <a:t>fill</a:t>
            </a:r>
            <a:r>
              <a:rPr lang="tr-TR" sz="2400" b="1" dirty="0"/>
              <a:t> </a:t>
            </a:r>
            <a:r>
              <a:rPr lang="tr-TR" sz="2400" b="1" dirty="0" err="1"/>
              <a:t>this</a:t>
            </a:r>
            <a:r>
              <a:rPr lang="tr-TR" sz="2400" b="1" dirty="0"/>
              <a:t> </a:t>
            </a:r>
            <a:r>
              <a:rPr lang="tr-TR" sz="2400" b="1" dirty="0" err="1"/>
              <a:t>part</a:t>
            </a:r>
            <a:r>
              <a:rPr lang="tr-TR" sz="2400" b="1" dirty="0"/>
              <a:t> </a:t>
            </a:r>
            <a:r>
              <a:rPr lang="tr-TR" sz="2400" b="1" dirty="0" err="1"/>
              <a:t>after</a:t>
            </a:r>
            <a:r>
              <a:rPr lang="tr-TR" sz="2400" b="1" dirty="0"/>
              <a:t> </a:t>
            </a:r>
            <a:r>
              <a:rPr lang="tr-TR" sz="2400" b="1" dirty="0" err="1"/>
              <a:t>deployment</a:t>
            </a:r>
            <a:r>
              <a:rPr lang="tr-TR" sz="2400" b="1" dirty="0"/>
              <a:t> </a:t>
            </a:r>
            <a:r>
              <a:rPr lang="tr-TR" sz="2400" b="1" dirty="0" err="1"/>
              <a:t>submission</a:t>
            </a:r>
            <a:r>
              <a:rPr lang="tr-TR" sz="2400" b="1" dirty="0"/>
              <a:t>)</a:t>
            </a:r>
            <a:endParaRPr lang="en-US" sz="2400" b="1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8007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/>
              <a:t>Future</a:t>
            </a:r>
            <a:r>
              <a:rPr lang="tr-TR" b="1"/>
              <a:t> </a:t>
            </a:r>
            <a:r>
              <a:rPr lang="tr-TR" b="1" err="1"/>
              <a:t>Work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Obtaining more FNA images and extracting features directly from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Expanding the work to detect and diagnose other types of cancer cells.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96C8-FF8C-FF1F-F7FC-8D636C9E744D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2952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References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5D2-6BDD-200E-3526-D8A93E03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/>
              <a:t>Al-</a:t>
            </a:r>
            <a:r>
              <a:rPr lang="en-US" sz="1800" dirty="0" err="1"/>
              <a:t>sammarraie</a:t>
            </a:r>
            <a:r>
              <a:rPr lang="en-US" sz="1800" dirty="0"/>
              <a:t>, L. H. A. Predicting Breast Cancer in Fine Needle Aspiration Images Using Machine Learning (Doctoral dissertation, </a:t>
            </a:r>
            <a:r>
              <a:rPr lang="en-US" sz="1800" dirty="0" err="1"/>
              <a:t>Altinbas</a:t>
            </a:r>
            <a:r>
              <a:rPr lang="en-US" sz="1800" dirty="0"/>
              <a:t> University). Istanbul, Turkey</a:t>
            </a:r>
          </a:p>
          <a:p>
            <a:pPr algn="just"/>
            <a:r>
              <a:rPr lang="en-US" sz="1800" dirty="0"/>
              <a:t>Shetty, </a:t>
            </a:r>
            <a:r>
              <a:rPr lang="en-US" sz="1800" dirty="0" err="1"/>
              <a:t>Simitha</a:t>
            </a:r>
            <a:r>
              <a:rPr lang="en-US" sz="1800" dirty="0"/>
              <a:t> (2020) Breast Cancer Analysis and Prognosis Using Machine Learning. Masters thesis, Dublin, National College of Ireland</a:t>
            </a:r>
          </a:p>
          <a:p>
            <a:pPr algn="just"/>
            <a:r>
              <a:rPr lang="en-US" sz="1800" dirty="0"/>
              <a:t>Yue, W., Wang, Z., Chen, H., Payne, A., &amp; Liu, X. (2018). Machine Learning with Applications in Breast Cancer Diagnosis and Prognosis</a:t>
            </a:r>
          </a:p>
          <a:p>
            <a:r>
              <a:rPr lang="en-US" sz="1800" dirty="0"/>
              <a:t>S. </a:t>
            </a:r>
            <a:r>
              <a:rPr lang="en-US" sz="1800" dirty="0" err="1"/>
              <a:t>Łukasiewicz</a:t>
            </a:r>
            <a:r>
              <a:rPr lang="en-US" sz="1800" dirty="0"/>
              <a:t>, M. </a:t>
            </a:r>
            <a:r>
              <a:rPr lang="en-US" sz="1800" dirty="0" err="1"/>
              <a:t>Czeczelewski</a:t>
            </a:r>
            <a:r>
              <a:rPr lang="en-US" sz="1800" dirty="0"/>
              <a:t>, A. Forma, J. </a:t>
            </a:r>
            <a:r>
              <a:rPr lang="en-US" sz="1800" dirty="0" err="1"/>
              <a:t>Baj</a:t>
            </a:r>
            <a:r>
              <a:rPr lang="en-US" sz="1800" dirty="0"/>
              <a:t>, R. </a:t>
            </a:r>
            <a:r>
              <a:rPr lang="en-US" sz="1800" dirty="0" err="1"/>
              <a:t>Sitarz</a:t>
            </a:r>
            <a:r>
              <a:rPr lang="en-US" sz="1800" dirty="0"/>
              <a:t>, and A. </a:t>
            </a:r>
            <a:r>
              <a:rPr lang="en-US" sz="1800" dirty="0" err="1"/>
              <a:t>Stanisławek</a:t>
            </a:r>
            <a:r>
              <a:rPr lang="en-US" sz="1800" dirty="0"/>
              <a:t>, “Breast Cancer—Epidemiology, Risk Factors, Classification, Prognostic Markers, and Current Treatment Strategies—An Updated Review,” Cancers 2021, Vol. 13, Page 4287, vol. 13, no. 17, p. 4287, Aug. 2021, </a:t>
            </a:r>
            <a:r>
              <a:rPr lang="en-US" sz="1800" dirty="0" err="1"/>
              <a:t>doi</a:t>
            </a:r>
            <a:r>
              <a:rPr lang="en-US" sz="1800" dirty="0"/>
              <a:t>: 10.3390/CANCERS13174287.</a:t>
            </a:r>
          </a:p>
          <a:p>
            <a:r>
              <a:rPr lang="en-US" sz="1800" dirty="0"/>
              <a:t>S. Paul, P. P. Solanki, U. P. Shahi, and S. </a:t>
            </a:r>
            <a:r>
              <a:rPr lang="en-US" sz="1800" dirty="0" err="1"/>
              <a:t>Srikrishna</a:t>
            </a:r>
            <a:r>
              <a:rPr lang="en-US" sz="1800" dirty="0"/>
              <a:t>, “Epidemiological Study on Breast Cancer Associated Risk Factors and Screening Practices among Women in the Holy City of Varanasi, Uttar Pradesh, India,” Asian Pac J Cancer </a:t>
            </a:r>
            <a:r>
              <a:rPr lang="en-US" sz="1800" dirty="0" err="1"/>
              <a:t>Prev</a:t>
            </a:r>
            <a:r>
              <a:rPr lang="en-US" sz="1800" dirty="0"/>
              <a:t>, vol. 16, no. 18, pp. 8163–8171, 2015, </a:t>
            </a:r>
            <a:r>
              <a:rPr lang="en-US" sz="1800" dirty="0" err="1"/>
              <a:t>doi</a:t>
            </a:r>
            <a:r>
              <a:rPr lang="en-US" sz="1800" dirty="0"/>
              <a:t>: 10.7314/APJCP.2015.16.18.8163.</a:t>
            </a:r>
          </a:p>
          <a:p>
            <a:r>
              <a:rPr lang="en-US" sz="1800" dirty="0" err="1"/>
              <a:t>Wolberg</a:t>
            </a:r>
            <a:r>
              <a:rPr lang="en-US" sz="1800" dirty="0"/>
              <a:t>, W., </a:t>
            </a:r>
            <a:r>
              <a:rPr lang="en-US" sz="1800" dirty="0" err="1"/>
              <a:t>Mangasarian</a:t>
            </a:r>
            <a:r>
              <a:rPr lang="en-US" sz="1800" dirty="0"/>
              <a:t>, O., Street, N., &amp; Street, W. (1995). Breast Cancer Wisconsin (Diagnostic). UCI Machine Learning Repository. https://doi.org/10.24432/C5DW2B</a:t>
            </a: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7316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Background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Diagnosis from FNA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Deadliest cancer in women in the world</a:t>
            </a:r>
          </a:p>
          <a:p>
            <a:pPr lvl="1"/>
            <a:r>
              <a:rPr lang="en-US" dirty="0"/>
              <a:t>In 2020 (WHO):</a:t>
            </a:r>
          </a:p>
          <a:p>
            <a:pPr lvl="2"/>
            <a:r>
              <a:rPr lang="en-US" dirty="0"/>
              <a:t> 2.3 million women were diagnosed,</a:t>
            </a:r>
          </a:p>
          <a:p>
            <a:pPr lvl="2"/>
            <a:r>
              <a:rPr lang="en-US" dirty="0"/>
              <a:t>685,000 deaths, globally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FNA: Fine Needle Aspiration Biopsy</a:t>
            </a:r>
          </a:p>
          <a:p>
            <a:pPr lvl="1"/>
            <a:r>
              <a:rPr lang="en-US" dirty="0"/>
              <a:t>Alternatives: </a:t>
            </a:r>
          </a:p>
          <a:p>
            <a:pPr lvl="2"/>
            <a:r>
              <a:rPr lang="en-US" dirty="0"/>
              <a:t>CNB (Core Needle Biopsy), Open Surgical Biopsy, Excisional Biopsy</a:t>
            </a:r>
          </a:p>
          <a:p>
            <a:pPr lvl="2"/>
            <a:r>
              <a:rPr lang="en-US" dirty="0"/>
              <a:t>Image-Guided Biopsy </a:t>
            </a: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72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8080CA-6A48-CBE0-6A73-68F0348F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,Sans-Serif" panose="020B0604020202020204" pitchFamily="34" charset="0"/>
            </a:pPr>
            <a:r>
              <a:rPr lang="en-US" sz="2400" dirty="0">
                <a:cs typeface="Arial"/>
              </a:rPr>
              <a:t>To build a machine learning model that accurately classifies a given breast mass from the attributes extracted from a FNA image as being malignant or benign. </a:t>
            </a:r>
          </a:p>
          <a:p>
            <a:pPr algn="just">
              <a:buFont typeface="Arial,Sans-Serif" panose="020B0604020202020204" pitchFamily="34" charset="0"/>
            </a:pPr>
            <a:r>
              <a:rPr lang="en-US" sz="2400" dirty="0">
                <a:cs typeface="Arial"/>
              </a:rPr>
              <a:t>Improve diagnostic accuracy, enabling </a:t>
            </a:r>
            <a:r>
              <a:rPr lang="en-US" sz="2400" b="1" dirty="0">
                <a:cs typeface="Arial"/>
              </a:rPr>
              <a:t>early detection </a:t>
            </a:r>
            <a:r>
              <a:rPr lang="en-US" sz="2400" dirty="0">
                <a:cs typeface="Arial"/>
              </a:rPr>
              <a:t>of breast cancer.</a:t>
            </a:r>
          </a:p>
          <a:p>
            <a:pPr marR="0" lvl="0" algn="just">
              <a:spcAft>
                <a:spcPts val="0"/>
              </a:spcAft>
              <a:buFont typeface="Arial,Sans-Serif" panose="020B0604020202020204" pitchFamily="34" charset="0"/>
              <a:buChar char="•"/>
            </a:pPr>
            <a:r>
              <a:rPr lang="en-US" sz="2400" dirty="0">
                <a:cs typeface="Arial"/>
              </a:rPr>
              <a:t>Contribute to the global effort to strengthen breast cancer diagnosis and treatment strategies.</a:t>
            </a:r>
          </a:p>
          <a:p>
            <a:pPr marR="0" lvl="0" algn="just">
              <a:spcAft>
                <a:spcPts val="800"/>
              </a:spcAft>
              <a:buFont typeface="Arial,Sans-Serif" panose="020B0604020202020204" pitchFamily="34" charset="0"/>
              <a:buChar char="•"/>
            </a:pPr>
            <a:r>
              <a:rPr lang="en-US" sz="2400" dirty="0">
                <a:cs typeface="Arial"/>
              </a:rPr>
              <a:t>Mitigate the risk of cancer recurrence through timely and accurate classification.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5C02-6C32-64F1-6DDB-DFD84D21522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612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SDG </a:t>
            </a:r>
            <a:r>
              <a:rPr lang="en-US" b="1" dirty="0"/>
              <a:t>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B6D8-ADB6-6B8E-39CB-37E8237F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/>
              <a:t>SDG 3</a:t>
            </a:r>
          </a:p>
          <a:p>
            <a:r>
              <a:rPr lang="en-US" dirty="0"/>
              <a:t>Early Detection and Diagnosis</a:t>
            </a:r>
          </a:p>
          <a:p>
            <a:r>
              <a:rPr lang="en-US" dirty="0"/>
              <a:t>Universal Health Coverage</a:t>
            </a:r>
          </a:p>
          <a:p>
            <a:r>
              <a:rPr lang="en-US" dirty="0"/>
              <a:t>Promoting Well-being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1026" name="Picture 2" descr="Sustainable Development Goal 3 - Wikipedia">
            <a:extLst>
              <a:ext uri="{FF2B5EF4-FFF2-40B4-BE49-F238E27FC236}">
                <a16:creationId xmlns:a16="http://schemas.microsoft.com/office/drawing/2014/main" id="{E871440B-FB42-47BA-A151-9D14D4325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167" y="1986033"/>
            <a:ext cx="3144689" cy="314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17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Literature Review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525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B6D8-ADB6-6B8E-39CB-37E8237F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Al-</a:t>
            </a:r>
            <a:r>
              <a:rPr lang="en-US" dirty="0" err="1"/>
              <a:t>sammarraie</a:t>
            </a:r>
            <a:r>
              <a:rPr lang="en-US" dirty="0"/>
              <a:t>, L. H. A. Predicting Breast Cancer in Fine Needle Aspiration Images Using Machine Learning (Doctoral dissertation, </a:t>
            </a:r>
            <a:r>
              <a:rPr lang="en-US" dirty="0" err="1"/>
              <a:t>Altinbas</a:t>
            </a:r>
            <a:r>
              <a:rPr lang="en-US" dirty="0"/>
              <a:t> University). Istanbul, Turkey</a:t>
            </a:r>
          </a:p>
          <a:p>
            <a:pPr algn="just"/>
            <a:r>
              <a:rPr lang="en-US" dirty="0"/>
              <a:t>Shetty, </a:t>
            </a:r>
            <a:r>
              <a:rPr lang="en-US" dirty="0" err="1"/>
              <a:t>Simitha</a:t>
            </a:r>
            <a:r>
              <a:rPr lang="en-US" dirty="0"/>
              <a:t> (2020) Breast Cancer Analysis and Prognosis Using Machine Learning. Masters thesis, Dublin, National College of Ireland</a:t>
            </a:r>
          </a:p>
          <a:p>
            <a:pPr algn="just"/>
            <a:r>
              <a:rPr lang="en-US" dirty="0"/>
              <a:t>Yue, W., Wang, Z., Chen, H., Payne, A., &amp; Liu, X. (2018). Machine Learning with Applications in Breast Cancer Diagnosis and Prognosis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455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7935049"/>
      </p:ext>
    </p:extLst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24aa29-09e0-41bf-a8ba-de7a3ccff2d2" xsi:nil="true"/>
    <lcf76f155ced4ddcb4097134ff3c332f xmlns="30072bdd-44e3-492a-9bf3-41313a20fa59">
      <Terms xmlns="http://schemas.microsoft.com/office/infopath/2007/PartnerControls"/>
    </lcf76f155ced4ddcb4097134ff3c332f>
    <SharedWithUsers xmlns="8024aa29-09e0-41bf-a8ba-de7a3ccff2d2">
      <UserInfo>
        <DisplayName>Ipek beril Benli</DisplayName>
        <AccountId>43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E2296B40A12549AAF59F14837A4C74" ma:contentTypeVersion="13" ma:contentTypeDescription="Create a new document." ma:contentTypeScope="" ma:versionID="8dcfb88d3270fafa381daa4411591c9c">
  <xsd:schema xmlns:xsd="http://www.w3.org/2001/XMLSchema" xmlns:xs="http://www.w3.org/2001/XMLSchema" xmlns:p="http://schemas.microsoft.com/office/2006/metadata/properties" xmlns:ns2="30072bdd-44e3-492a-9bf3-41313a20fa59" xmlns:ns3="8024aa29-09e0-41bf-a8ba-de7a3ccff2d2" targetNamespace="http://schemas.microsoft.com/office/2006/metadata/properties" ma:root="true" ma:fieldsID="f2130b10d26f37cd1d597ea78e321af3" ns2:_="" ns3:_="">
    <xsd:import namespace="30072bdd-44e3-492a-9bf3-41313a20fa59"/>
    <xsd:import namespace="8024aa29-09e0-41bf-a8ba-de7a3ccff2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72bdd-44e3-492a-9bf3-41313a20f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4aa29-09e0-41bf-a8ba-de7a3ccff2d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bd73786-374d-4abd-9f6d-0da803826b8d}" ma:internalName="TaxCatchAll" ma:showField="CatchAllData" ma:web="8024aa29-09e0-41bf-a8ba-de7a3ccff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EDE2C8-FC7C-4381-A834-6FD8DD37E8B0}">
  <ds:schemaRefs>
    <ds:schemaRef ds:uri="6259e846-8b77-4076-b7b3-191dee427045"/>
    <ds:schemaRef ds:uri="97847797-b717-4ffb-b5fd-2a237f853c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024aa29-09e0-41bf-a8ba-de7a3ccff2d2"/>
    <ds:schemaRef ds:uri="30072bdd-44e3-492a-9bf3-41313a20fa59"/>
  </ds:schemaRefs>
</ds:datastoreItem>
</file>

<file path=customXml/itemProps3.xml><?xml version="1.0" encoding="utf-8"?>
<ds:datastoreItem xmlns:ds="http://schemas.openxmlformats.org/officeDocument/2006/customXml" ds:itemID="{E62FF70B-FFC7-48CB-B09C-960C61FEE4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072bdd-44e3-492a-9bf3-41313a20fa59"/>
    <ds:schemaRef ds:uri="8024aa29-09e0-41bf-a8ba-de7a3ccff2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1502</Words>
  <Application>Microsoft Office PowerPoint</Application>
  <PresentationFormat>Widescreen</PresentationFormat>
  <Paragraphs>368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Arial,Sans-Serif</vt:lpstr>
      <vt:lpstr>Calibri</vt:lpstr>
      <vt:lpstr>Calibri Light</vt:lpstr>
      <vt:lpstr>Consolas</vt:lpstr>
      <vt:lpstr>Courier New</vt:lpstr>
      <vt:lpstr>Helvetica Neue Thin</vt:lpstr>
      <vt:lpstr>frontiertech</vt:lpstr>
      <vt:lpstr>frontiertech</vt:lpstr>
      <vt:lpstr>frontiertech</vt:lpstr>
      <vt:lpstr>frontiertech</vt:lpstr>
      <vt:lpstr>Machine Learning in Breast Cancer Diagnosis</vt:lpstr>
      <vt:lpstr>Outline</vt:lpstr>
      <vt:lpstr>Concept note and implementation plan</vt:lpstr>
      <vt:lpstr>Background</vt:lpstr>
      <vt:lpstr>Objectives</vt:lpstr>
      <vt:lpstr>SDG Relation</vt:lpstr>
      <vt:lpstr>Literature Review</vt:lpstr>
      <vt:lpstr>Literature Review</vt:lpstr>
      <vt:lpstr>Data</vt:lpstr>
      <vt:lpstr>Data Collection </vt:lpstr>
      <vt:lpstr>Data Collection </vt:lpstr>
      <vt:lpstr>Exploratory Data Analysis (EDA) and Feature Engineering</vt:lpstr>
      <vt:lpstr>Exploratory Data Analysis (EDA) and Feature Engineering</vt:lpstr>
      <vt:lpstr>Exploratory Data Analysis (EDA) and Feature Engineering</vt:lpstr>
      <vt:lpstr>Exploratory Data Analysis (EDA) and Feature Engineering</vt:lpstr>
      <vt:lpstr>Exploratory Data Analysis (EDA) and Feature Engineering</vt:lpstr>
      <vt:lpstr>Exploratory Data Analysis (EDA) and Feature Engineering</vt:lpstr>
      <vt:lpstr>Exploratory Data Analysis (EDA) and Feature Engineering</vt:lpstr>
      <vt:lpstr>Model</vt:lpstr>
      <vt:lpstr>Model Selection and Training</vt:lpstr>
      <vt:lpstr>Model Selection and Training</vt:lpstr>
      <vt:lpstr>Model Selection and Training</vt:lpstr>
      <vt:lpstr>Model Selection and Training</vt:lpstr>
      <vt:lpstr>Model Evaluation and Hyperparameter Tuning</vt:lpstr>
      <vt:lpstr>Model Evaluation and Hyperparameter Tuning</vt:lpstr>
      <vt:lpstr>Model Evaluation and Hyperparameter Tuning</vt:lpstr>
      <vt:lpstr>Model Evaluation and Hyperparameter Tuning</vt:lpstr>
      <vt:lpstr>Model Refinement and Testing</vt:lpstr>
      <vt:lpstr>Results</vt:lpstr>
      <vt:lpstr>Evaluation Results</vt:lpstr>
      <vt:lpstr>Deployment (Not yet implemented)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Zaker Amin</cp:lastModifiedBy>
  <cp:revision>148</cp:revision>
  <dcterms:created xsi:type="dcterms:W3CDTF">2023-07-17T12:29:49Z</dcterms:created>
  <dcterms:modified xsi:type="dcterms:W3CDTF">2023-12-12T18:44:21Z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0x010100F4E2296B40A12549AAF59F14837A4C74</vt:lpwstr>
  </property>
  <property fmtid="{D5CDD505-2E9C-101B-9397-08002B2CF9AE}" pid="3" name="MediaServiceImageTags">
    <vt:lpwstr/>
  </property>
</Properties>
</file>