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Ligh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56714d5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a56714d5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9012b621caa04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a9012b621caa04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3d5ac57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a3d5ac57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a3d5ac57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4011129" y="-954765"/>
            <a:ext cx="4169743" cy="100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" showMasterSp="0">
  <p:cSld name="Blue background">
    <p:bg>
      <p:bgPr>
        <a:solidFill>
          <a:srgbClr val="2B255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39653" y="1153987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039653" y="2087362"/>
            <a:ext cx="4919546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6232802" y="2087362"/>
            <a:ext cx="4919546" cy="408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039652" y="1987368"/>
            <a:ext cx="4957923" cy="597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1039652" y="2671761"/>
            <a:ext cx="4957923" cy="3517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3" type="body"/>
          </p:nvPr>
        </p:nvSpPr>
        <p:spPr>
          <a:xfrm>
            <a:off x="6172200" y="1987367"/>
            <a:ext cx="4980148" cy="601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19"/>
          <p:cNvSpPr txBox="1"/>
          <p:nvPr>
            <p:ph idx="4" type="body"/>
          </p:nvPr>
        </p:nvSpPr>
        <p:spPr>
          <a:xfrm>
            <a:off x="6172200" y="2671761"/>
            <a:ext cx="4980148" cy="3517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9788" y="702526"/>
            <a:ext cx="3932237" cy="13548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185316" y="1304693"/>
            <a:ext cx="6170071" cy="4556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 rot="5400000">
            <a:off x="4011129" y="-954765"/>
            <a:ext cx="4169743" cy="100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" showMasterSp="0">
  <p:cSld name="Blue background">
    <p:bg>
      <p:bgPr>
        <a:solidFill>
          <a:srgbClr val="2B255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9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39653" y="1153987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39653" y="2087362"/>
            <a:ext cx="4919546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2" type="body"/>
          </p:nvPr>
        </p:nvSpPr>
        <p:spPr>
          <a:xfrm>
            <a:off x="6232802" y="2087362"/>
            <a:ext cx="4919546" cy="408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039652" y="1987368"/>
            <a:ext cx="4957923" cy="597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1039652" y="2671761"/>
            <a:ext cx="4957923" cy="3517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3" type="body"/>
          </p:nvPr>
        </p:nvSpPr>
        <p:spPr>
          <a:xfrm>
            <a:off x="6172200" y="1987367"/>
            <a:ext cx="4980148" cy="601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2"/>
          <p:cNvSpPr txBox="1"/>
          <p:nvPr>
            <p:ph idx="4" type="body"/>
          </p:nvPr>
        </p:nvSpPr>
        <p:spPr>
          <a:xfrm>
            <a:off x="6172200" y="2671761"/>
            <a:ext cx="4980148" cy="3517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839788" y="702526"/>
            <a:ext cx="3932237" cy="13548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5185316" y="1304693"/>
            <a:ext cx="6170071" cy="4556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7" name="Google Shape;22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8" name="Google Shape;228;p35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36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 rot="5400000">
            <a:off x="4011129" y="-954765"/>
            <a:ext cx="4169743" cy="100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37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38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" showMasterSp="0">
  <p:cSld name="Blue background">
    <p:bg>
      <p:bgPr>
        <a:solidFill>
          <a:srgbClr val="2B255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039653" y="1153987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39653" y="2087362"/>
            <a:ext cx="4919546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232802" y="2087362"/>
            <a:ext cx="4919546" cy="408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39652" y="1987368"/>
            <a:ext cx="4957923" cy="597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39652" y="2671761"/>
            <a:ext cx="4957923" cy="3517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172200" y="1987367"/>
            <a:ext cx="4980148" cy="601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172200" y="2671761"/>
            <a:ext cx="4980148" cy="3517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702526"/>
            <a:ext cx="3932237" cy="13548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5316" y="1304693"/>
            <a:ext cx="6170071" cy="4556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55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53800" y="-359"/>
            <a:ext cx="771055" cy="1172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ext on a black background&#10;&#10;Description automatically generated with low confidence"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00439" y="318825"/>
            <a:ext cx="1172344" cy="572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reenshot, graphics, circle, design&#10;&#10;Description automatically generated"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164" y="219583"/>
            <a:ext cx="771055" cy="77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4427" y="256851"/>
            <a:ext cx="959440" cy="7337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55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53800" y="-359"/>
            <a:ext cx="771055" cy="1172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ext on a black background&#10;&#10;Description automatically generated with low confidence"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00439" y="318825"/>
            <a:ext cx="1172344" cy="572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reenshot, graphics, circle, design&#10;&#10;Description automatically generated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164" y="219583"/>
            <a:ext cx="771055" cy="77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4427" y="256851"/>
            <a:ext cx="959440" cy="7337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55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53800" y="-359"/>
            <a:ext cx="771055" cy="1172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ext on a black background&#10;&#10;Description automatically generated with low confidence" id="178" name="Google Shape;1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00439" y="318825"/>
            <a:ext cx="1172344" cy="572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reenshot, graphics, circle, design&#10;&#10;Description automatically generated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164" y="219583"/>
            <a:ext cx="771055" cy="77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4427" y="256851"/>
            <a:ext cx="959440" cy="7337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159.89.14.174:8080/#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eb.nlm.nih.gov/repositories/malaria-dataset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eb.nlm.nih.gov/repositories/malaria-dataset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</a:pPr>
            <a:r>
              <a:rPr lang="en-US"/>
              <a:t>Malaria Parasite Detection </a:t>
            </a:r>
            <a:r>
              <a:rPr lang="en-US"/>
              <a:t> 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Abbas Muhammad Zakariya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Edson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Date 12.12.2023 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Model Selection and Training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A Convolutional Neural Network (CNN) was selected due to its proven efficacy in image classification tasks.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CNNs excel in learning spatial hierarchies, but they require substantial computational resources and large datasets.</a:t>
            </a:r>
            <a:endParaRPr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The model comprised several convolutional and pooling layers, followed by dense layers for classification.</a:t>
            </a:r>
            <a:endParaRPr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t/>
            </a:r>
            <a:endParaRPr/>
          </a:p>
        </p:txBody>
      </p:sp>
      <p:sp>
        <p:nvSpPr>
          <p:cNvPr id="331" name="Google Shape;331;p50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ct val="100000"/>
              <a:buFont typeface="Calibri"/>
              <a:buNone/>
            </a:pPr>
            <a:r>
              <a:rPr b="1" lang="en-US"/>
              <a:t>Model Evaluation and Hyperparameter Tuning</a:t>
            </a:r>
            <a:endParaRPr/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Evaluation metrics used are Accuracy and confusion metrics. </a:t>
            </a:r>
            <a:endParaRPr/>
          </a:p>
          <a:p>
            <a:pPr indent="-2540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The model </a:t>
            </a:r>
            <a:r>
              <a:rPr lang="en-US"/>
              <a:t>obtained</a:t>
            </a:r>
            <a:r>
              <a:rPr lang="en-US"/>
              <a:t> an accuracy </a:t>
            </a:r>
            <a:r>
              <a:rPr b="1" lang="en-US"/>
              <a:t>95.9% </a:t>
            </a:r>
            <a:r>
              <a:rPr lang="en-US"/>
              <a:t>  </a:t>
            </a:r>
            <a:endParaRPr/>
          </a:p>
          <a:p>
            <a:pPr indent="-2540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Adjusted L</a:t>
            </a:r>
            <a:r>
              <a:rPr lang="en-US"/>
              <a:t>earning rate, number of layers, kernel size and Pooling Size which had impact on performance improvement.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b="1" i="0" sz="280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8" name="Google Shape;338;p51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Model Refinement and Testing</a:t>
            </a:r>
            <a:endParaRPr/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Adjusted Learning rate and number of layers which improved performance. 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increase in testing accuracy of 0.99 obtained.</a:t>
            </a:r>
            <a:endParaRPr/>
          </a:p>
          <a:p>
            <a:pPr indent="0" lvl="0" marL="228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94.86 -&gt;  95.85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b="1" i="0" sz="280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5" name="Google Shape;345;p52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51" name="Google Shape;351;p53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1039653" y="1064779"/>
            <a:ext cx="10112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Evaluation Results(</a:t>
            </a:r>
            <a:r>
              <a:rPr lang="en-US"/>
              <a:t>1</a:t>
            </a:r>
            <a:r>
              <a:rPr b="1" lang="en-US"/>
              <a:t>)</a:t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1049144" y="2007219"/>
            <a:ext cx="100938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Epoch: 10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Accuracy: </a:t>
            </a:r>
            <a:r>
              <a:rPr lang="en-US"/>
              <a:t>99.4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Loss: 0.019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Accuracy: 94.87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Loss: 0.4087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</a:t>
            </a:r>
            <a:r>
              <a:rPr lang="en-US"/>
              <a:t>Accuracy: 94.86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88776" y="177553"/>
            <a:ext cx="50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950" y="1986075"/>
            <a:ext cx="5486400" cy="3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Evaluation Results(</a:t>
            </a:r>
            <a:r>
              <a:rPr lang="en-US"/>
              <a:t>2</a:t>
            </a:r>
            <a:r>
              <a:rPr b="1" lang="en-US"/>
              <a:t>)</a:t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Epoch: 10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Accuracy: 96.31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</a:t>
            </a:r>
            <a:r>
              <a:rPr lang="en-US"/>
              <a:t>Loss: 0.1086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</a:t>
            </a:r>
            <a:r>
              <a:rPr lang="en-US"/>
              <a:t>Accuracy: 94.31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Loss: 0.1952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Accuracy: 95.85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5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600" y="2034688"/>
            <a:ext cx="5486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type="title"/>
          </p:nvPr>
        </p:nvSpPr>
        <p:spPr>
          <a:xfrm>
            <a:off x="1039653" y="1064779"/>
            <a:ext cx="10112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Evaluation Results(</a:t>
            </a:r>
            <a:r>
              <a:rPr lang="en-US"/>
              <a:t>2</a:t>
            </a:r>
            <a:r>
              <a:rPr b="1" lang="en-US"/>
              <a:t>)</a:t>
            </a:r>
            <a:endParaRPr/>
          </a:p>
        </p:txBody>
      </p:sp>
      <p:sp>
        <p:nvSpPr>
          <p:cNvPr id="373" name="Google Shape;373;p56"/>
          <p:cNvSpPr txBox="1"/>
          <p:nvPr>
            <p:ph idx="1" type="body"/>
          </p:nvPr>
        </p:nvSpPr>
        <p:spPr>
          <a:xfrm>
            <a:off x="1049144" y="2007219"/>
            <a:ext cx="100938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4" name="Google Shape;374;p56"/>
          <p:cNvSpPr txBox="1"/>
          <p:nvPr/>
        </p:nvSpPr>
        <p:spPr>
          <a:xfrm>
            <a:off x="88776" y="177553"/>
            <a:ext cx="50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650" y="1986075"/>
            <a:ext cx="5240866" cy="41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Deployment</a:t>
            </a:r>
            <a:endParaRPr/>
          </a:p>
        </p:txBody>
      </p:sp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1049144" y="2007219"/>
            <a:ext cx="100938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Due to resource and power limit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in the location of potential users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we suggest both web and mobile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based application to be deployed.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600"/>
              <a:t>first deployment:</a:t>
            </a:r>
            <a:endParaRPr i="1"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http://159.89.14.174:8080/#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/>
              <a:t>Component Diagram =&gt;</a:t>
            </a:r>
            <a:endParaRPr b="1" sz="2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2" name="Google Shape;382;p57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57"/>
          <p:cNvPicPr preferRelativeResize="0"/>
          <p:nvPr/>
        </p:nvPicPr>
        <p:blipFill rotWithShape="1">
          <a:blip r:embed="rId4">
            <a:alphaModFix/>
          </a:blip>
          <a:srcRect b="-1145" l="-1735" r="-2823" t="-2043"/>
          <a:stretch/>
        </p:blipFill>
        <p:spPr>
          <a:xfrm>
            <a:off x="5843925" y="1570325"/>
            <a:ext cx="4967375" cy="4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Future Work</a:t>
            </a:r>
            <a:endParaRPr/>
          </a:p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Refine the model to be more accurate. </a:t>
            </a:r>
            <a:endParaRPr/>
          </a:p>
          <a:p>
            <a:pPr indent="-2540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Consider all possible adjustment for a system suitable for resource constrained environments.</a:t>
            </a:r>
            <a:endParaRPr/>
          </a:p>
          <a:p>
            <a:pPr indent="-1905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Introduce a mechanism of collecting physician </a:t>
            </a:r>
            <a:r>
              <a:rPr lang="en-US"/>
              <a:t>annotated</a:t>
            </a:r>
            <a:r>
              <a:rPr lang="en-US"/>
              <a:t> dataset.</a:t>
            </a:r>
            <a:endParaRPr/>
          </a:p>
          <a:p>
            <a:pPr indent="-2540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Develop and deploy both the android and iOS mobile applications.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0" name="Google Shape;390;p58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Outline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Concept note and implementation plan: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/>
              <a:t>Background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/>
              <a:t>Objectives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/>
              <a:t>SDG Relation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Data Collection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Exploratory Data Analysis (EDA) and Feature Engineering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Model Selection and Training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Model Evaluation and Hyperparameter Tuning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Model Refinement and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Deployment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Future 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W. H. Organization, “World malaria report 2022.”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National Institutes of Health (NIH)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https://ceb.nlm.nih.gov/repositories/malaria-datasets/</a:t>
            </a:r>
            <a:endParaRPr/>
          </a:p>
        </p:txBody>
      </p:sp>
      <p:sp>
        <p:nvSpPr>
          <p:cNvPr id="397" name="Google Shape;397;p59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pic>
        <p:nvPicPr>
          <p:cNvPr id="404" name="Google Shape;404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452" y="2818440"/>
            <a:ext cx="2482855" cy="248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090" y="3141200"/>
            <a:ext cx="2626258" cy="2008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ext on a black background&#10;&#10;Description automatically generated with low confidence" id="406" name="Google Shape;40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505" y="3336909"/>
            <a:ext cx="3311164" cy="1617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0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</a:pPr>
            <a:r>
              <a:rPr lang="en-US"/>
              <a:t>Concept note and implementation plan</a:t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1039653" y="1064779"/>
            <a:ext cx="10112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Background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1049144" y="2007219"/>
            <a:ext cx="100938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a ML model to detect malaria from microscopic images of blood samples.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goal is to aid in early and accurate diagnosis, particularly in regions with limited access to healthcare facilities.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Malaria remains a significant global health issue, especially in developing countries according to WHO annual reports.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Timely detection and treatment are crucial to reducing mortality rates and controlling the spread of the disease.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88776" y="177553"/>
            <a:ext cx="50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1039653" y="1064779"/>
            <a:ext cx="10112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1049144" y="2007219"/>
            <a:ext cx="100938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primary objective is to create a machine learning model capable of accurately identifying malaria parasites in blood smear images.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model aims to achieve high accuracy, sensitivity, and specificity to assist healthcare professionals in efficient diagnosis.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88776" y="177553"/>
            <a:ext cx="50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SDG Relation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This project aligns with two SDGs, notably: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SDG 3:</a:t>
            </a:r>
            <a:r>
              <a:rPr lang="en-US"/>
              <a:t> Good Health and Well-being - By enhancing early disease detection and treatment, contributing to better health outcomes.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SDG 9: </a:t>
            </a:r>
            <a:r>
              <a:rPr lang="en-US"/>
              <a:t>Industry, Innovation, and Infrastructure - Leveraging technology and innovation to improve healthcare solutions.</a:t>
            </a:r>
            <a:endParaRPr/>
          </a:p>
        </p:txBody>
      </p:sp>
      <p:sp>
        <p:nvSpPr>
          <p:cNvPr id="296" name="Google Shape;296;p45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6000"/>
              <a:buFont typeface="Calibri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302" name="Google Shape;302;p46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400"/>
              <a:buFont typeface="Calibri"/>
              <a:buNone/>
            </a:pPr>
            <a:r>
              <a:rPr b="1" lang="en-US"/>
              <a:t>Data Collection 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Dataset is taken from the official National Institutes of Health (NIH)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Website: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https://ceb.nlm.nih.gov/repositories/malaria-datasets/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dataset contains 2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Infected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Uninfected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And a total of 27,558 images.</a:t>
            </a:r>
            <a:endParaRPr/>
          </a:p>
        </p:txBody>
      </p:sp>
      <p:sp>
        <p:nvSpPr>
          <p:cNvPr id="310" name="Google Shape;310;p47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1039653" y="1064779"/>
            <a:ext cx="10112695" cy="92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ct val="100000"/>
              <a:buFont typeface="Calibri"/>
              <a:buNone/>
            </a:pPr>
            <a:r>
              <a:rPr b="1" lang="en-US"/>
              <a:t>Exploratory Data Analysis (EDA) and Feature Engineering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Data Transformation: Images were resized to a standard dimension (128x128) and normalized.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/>
              <a:t>An ImageDataGenerator was used to perform preprocessing steps like rescaling, shearing, and zooming for augmentation.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b="1" i="0" sz="280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 Tech Leaders Programme Global Cohort 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