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32"/>
  </p:notesMasterIdLst>
  <p:sldIdLst>
    <p:sldId id="450" r:id="rId8"/>
    <p:sldId id="451" r:id="rId9"/>
    <p:sldId id="452" r:id="rId10"/>
    <p:sldId id="449" r:id="rId11"/>
    <p:sldId id="456" r:id="rId12"/>
    <p:sldId id="415" r:id="rId13"/>
    <p:sldId id="457" r:id="rId14"/>
    <p:sldId id="426" r:id="rId15"/>
    <p:sldId id="448" r:id="rId16"/>
    <p:sldId id="417" r:id="rId17"/>
    <p:sldId id="434" r:id="rId18"/>
    <p:sldId id="459" r:id="rId19"/>
    <p:sldId id="453" r:id="rId20"/>
    <p:sldId id="429" r:id="rId21"/>
    <p:sldId id="458" r:id="rId22"/>
    <p:sldId id="435" r:id="rId23"/>
    <p:sldId id="460" r:id="rId24"/>
    <p:sldId id="436" r:id="rId25"/>
    <p:sldId id="455" r:id="rId26"/>
    <p:sldId id="440" r:id="rId27"/>
    <p:sldId id="454" r:id="rId28"/>
    <p:sldId id="446" r:id="rId29"/>
    <p:sldId id="447" r:id="rId30"/>
    <p:sldId id="40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837"/>
    <a:srgbClr val="FF577F"/>
    <a:srgbClr val="4CA3AA"/>
    <a:srgbClr val="FFC836"/>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50080-A0C7-47BD-BDDA-45D9A812B400}" v="23" dt="2023-12-12T01:15:3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5"/>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6</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8</a:t>
            </a:fld>
            <a:endParaRPr lang="en-TR"/>
          </a:p>
        </p:txBody>
      </p:sp>
    </p:spTree>
    <p:extLst>
      <p:ext uri="{BB962C8B-B14F-4D97-AF65-F5344CB8AC3E}">
        <p14:creationId xmlns:p14="http://schemas.microsoft.com/office/powerpoint/2010/main" val="4077221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10</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11</a:t>
            </a:fld>
            <a:endParaRPr lang="en-TR"/>
          </a:p>
        </p:txBody>
      </p:sp>
    </p:spTree>
    <p:extLst>
      <p:ext uri="{BB962C8B-B14F-4D97-AF65-F5344CB8AC3E}">
        <p14:creationId xmlns:p14="http://schemas.microsoft.com/office/powerpoint/2010/main" val="112872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24</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5.png"/><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8.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xpl/conhome/8681925/proceeding" TargetMode="External"/><Relationship Id="rId2" Type="http://schemas.openxmlformats.org/officeDocument/2006/relationships/hyperlink" Target="https://github.com/codebasics/potato-disease-classification/blob/main/training/potato-disease-classification-model-using-image-data-generator.ipynb" TargetMode="External"/><Relationship Id="rId1" Type="http://schemas.openxmlformats.org/officeDocument/2006/relationships/slideLayout" Target="../slideLayouts/slideLayout38.xml"/><Relationship Id="rId4" Type="http://schemas.openxmlformats.org/officeDocument/2006/relationships/hyperlink" Target="https://doi.org/10.1109/ICCUBEA.2018.869739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a:xfrm>
            <a:off x="88777" y="3087329"/>
            <a:ext cx="12201546" cy="1337186"/>
          </a:xfrm>
        </p:spPr>
        <p:txBody>
          <a:bodyPr>
            <a:normAutofit/>
          </a:bodyPr>
          <a:lstStyle/>
          <a:p>
            <a:r>
              <a:rPr lang="en-US" sz="4400" dirty="0">
                <a:cs typeface="Calibri Light"/>
              </a:rPr>
              <a:t>      AgriGuard: Crop Disease Detection</a:t>
            </a:r>
            <a:endParaRPr lang="en-US" sz="4400"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a:cs typeface="Calibri"/>
              </a:rPr>
              <a:t>Student Name : Andisha Saliha HAMEEDI</a:t>
            </a:r>
          </a:p>
          <a:p>
            <a:r>
              <a:rPr lang="en-US" dirty="0">
                <a:cs typeface="Calibri"/>
              </a:rPr>
              <a:t>Date: 12.11.2023</a:t>
            </a: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p:txBody>
          <a:bodyPr/>
          <a:lstStyle/>
          <a:p>
            <a:r>
              <a:rPr lang="en-US" b="1" dirty="0"/>
              <a:t>Data Collection</a:t>
            </a:r>
            <a:r>
              <a:rPr lang="tr-TR" b="1" dirty="0"/>
              <a:t>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p:txBody>
          <a:bodyPr>
            <a:normAutofit/>
          </a:bodyPr>
          <a:lstStyle/>
          <a:p>
            <a:pPr>
              <a:buFont typeface="Arial" panose="020B0604020202020204" pitchFamily="34" charset="0"/>
              <a:buChar char="•"/>
            </a:pPr>
            <a:r>
              <a:rPr lang="en-US" dirty="0"/>
              <a:t>The dataset primarily consist of images capturing the visual characteristics of crops, including both healthy and diseased states. The images are in commonly used formats such as JPEG.</a:t>
            </a:r>
          </a:p>
          <a:p>
            <a:pPr>
              <a:buFont typeface="Arial" panose="020B0604020202020204" pitchFamily="34" charset="0"/>
              <a:buChar char="•"/>
            </a:pPr>
            <a:r>
              <a:rPr lang="en-US" dirty="0"/>
              <a:t>Powerful sources for agricultural data: </a:t>
            </a:r>
            <a:r>
              <a:rPr lang="en-US" dirty="0" err="1"/>
              <a:t>PlantVillage</a:t>
            </a:r>
            <a:endParaRPr lang="tr-TR" dirty="0"/>
          </a:p>
          <a:p>
            <a:pPr marL="0" indent="0">
              <a:buNone/>
            </a:pPr>
            <a:endParaRPr lang="en-US" dirty="0"/>
          </a:p>
          <a:p>
            <a:pPr>
              <a:buFont typeface="Arial" panose="020B0604020202020204" pitchFamily="34" charset="0"/>
              <a:buChar char="•"/>
            </a:pPr>
            <a:endParaRPr lang="en-US" dirty="0"/>
          </a:p>
          <a:p>
            <a:endParaRPr lang="en-US" sz="2800" b="1" i="0" u="none" strike="noStrike" kern="1200" noProof="0" dirty="0">
              <a:solidFill>
                <a:srgbClr val="FFFFFF"/>
              </a:solidFill>
              <a:latin typeface="Calibri"/>
              <a:ea typeface="+mn-ea"/>
              <a:cs typeface="+mn-cs"/>
            </a:endParaRPr>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6" name="Picture 5">
            <a:extLst>
              <a:ext uri="{FF2B5EF4-FFF2-40B4-BE49-F238E27FC236}">
                <a16:creationId xmlns:a16="http://schemas.microsoft.com/office/drawing/2014/main" id="{206FFAB6-7F6B-CE1B-18D2-CE32194E3B7F}"/>
              </a:ext>
            </a:extLst>
          </p:cNvPr>
          <p:cNvPicPr>
            <a:picLocks noChangeAspect="1"/>
          </p:cNvPicPr>
          <p:nvPr/>
        </p:nvPicPr>
        <p:blipFill>
          <a:blip r:embed="rId3"/>
          <a:stretch>
            <a:fillRect/>
          </a:stretch>
        </p:blipFill>
        <p:spPr>
          <a:xfrm>
            <a:off x="1251473" y="3881263"/>
            <a:ext cx="6670218" cy="2799184"/>
          </a:xfrm>
          <a:prstGeom prst="rect">
            <a:avLst/>
          </a:prstGeom>
        </p:spPr>
      </p:pic>
    </p:spTree>
    <p:extLst>
      <p:ext uri="{BB962C8B-B14F-4D97-AF65-F5344CB8AC3E}">
        <p14:creationId xmlns:p14="http://schemas.microsoft.com/office/powerpoint/2010/main" val="353061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Exploratory Data Analysis (EDA)</a:t>
            </a:r>
            <a:r>
              <a:rPr lang="tr-TR" b="1" dirty="0"/>
              <a:t> </a:t>
            </a:r>
            <a:r>
              <a:rPr lang="tr-TR" b="1" dirty="0" err="1"/>
              <a:t>and</a:t>
            </a:r>
            <a:r>
              <a:rPr lang="tr-TR" b="1" dirty="0"/>
              <a:t> </a:t>
            </a:r>
            <a:r>
              <a:rPr lang="en-US" b="1" dirty="0"/>
              <a:t>Feature Engineering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Wingdings" panose="05000000000000000000" pitchFamily="2" charset="2"/>
              <a:buChar char="ü"/>
            </a:pPr>
            <a:endParaRPr lang="en-US" sz="1600" b="1" dirty="0"/>
          </a:p>
          <a:p>
            <a:pPr>
              <a:buFont typeface="Wingdings" panose="05000000000000000000" pitchFamily="2" charset="2"/>
              <a:buChar char="ü"/>
            </a:pPr>
            <a:r>
              <a:rPr lang="en-US" sz="1600" b="1" dirty="0"/>
              <a:t>Exploratory Data Analysis (EDA):</a:t>
            </a:r>
            <a:endParaRPr lang="en-US" sz="1600" dirty="0"/>
          </a:p>
          <a:p>
            <a:pPr marL="0" indent="0">
              <a:buNone/>
            </a:pPr>
            <a:r>
              <a:rPr lang="en-US" sz="1600" dirty="0"/>
              <a:t>1. Class Distribution Visualization: Extracted class names from the dataset and visualized a sample of images along with their corresponding class labels.</a:t>
            </a:r>
          </a:p>
          <a:p>
            <a:pPr marL="0" indent="0">
              <a:buNone/>
            </a:pPr>
            <a:r>
              <a:rPr lang="en-US" sz="1600" dirty="0"/>
              <a:t>2. Dataset Information and Distribution Analysis: Examined the structure of the dataset by printing information about the first few batches.</a:t>
            </a:r>
          </a:p>
          <a:p>
            <a:pPr marL="0" indent="0">
              <a:buNone/>
            </a:pPr>
            <a:r>
              <a:rPr lang="en-US" sz="1600" dirty="0"/>
              <a:t>3. Visualized the distribution of image sizes in a histogram.</a:t>
            </a:r>
          </a:p>
          <a:p>
            <a:pPr marL="0" indent="0">
              <a:buNone/>
            </a:pPr>
            <a:r>
              <a:rPr lang="en-US" sz="1600" dirty="0"/>
              <a:t>3. Image Segmentation Features Exploration:</a:t>
            </a:r>
          </a:p>
          <a:p>
            <a:pPr marL="0" indent="0">
              <a:buNone/>
            </a:pPr>
            <a:r>
              <a:rPr lang="en-US" sz="1600" dirty="0"/>
              <a:t>4. Defined a function for extracting color difference features through image segmentation.</a:t>
            </a:r>
          </a:p>
          <a:p>
            <a:pPr marL="0" indent="0">
              <a:buNone/>
            </a:pPr>
            <a:endParaRPr lang="tr-TR" sz="1600" dirty="0"/>
          </a:p>
        </p:txBody>
      </p:sp>
      <p:sp>
        <p:nvSpPr>
          <p:cNvPr id="5" name="TextBox 4">
            <a:extLst>
              <a:ext uri="{FF2B5EF4-FFF2-40B4-BE49-F238E27FC236}">
                <a16:creationId xmlns:a16="http://schemas.microsoft.com/office/drawing/2014/main" id="{394F1C97-E3C4-F82E-D583-F3B8A955674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8436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CE53-3535-96F0-9658-C0B5483276C3}"/>
              </a:ext>
            </a:extLst>
          </p:cNvPr>
          <p:cNvSpPr>
            <a:spLocks noGrp="1"/>
          </p:cNvSpPr>
          <p:nvPr>
            <p:ph type="title"/>
          </p:nvPr>
        </p:nvSpPr>
        <p:spPr>
          <a:xfrm flipH="1">
            <a:off x="650033" y="1064779"/>
            <a:ext cx="10891934" cy="921254"/>
          </a:xfrm>
        </p:spPr>
        <p:txBody>
          <a:bodyPr/>
          <a:lstStyle/>
          <a:p>
            <a:endParaRPr lang="de-DE" dirty="0"/>
          </a:p>
        </p:txBody>
      </p:sp>
      <p:sp>
        <p:nvSpPr>
          <p:cNvPr id="3" name="Content Placeholder 2">
            <a:extLst>
              <a:ext uri="{FF2B5EF4-FFF2-40B4-BE49-F238E27FC236}">
                <a16:creationId xmlns:a16="http://schemas.microsoft.com/office/drawing/2014/main" id="{E3400633-1E01-A81B-5112-A80DCECAF166}"/>
              </a:ext>
            </a:extLst>
          </p:cNvPr>
          <p:cNvSpPr>
            <a:spLocks noGrp="1"/>
          </p:cNvSpPr>
          <p:nvPr>
            <p:ph idx="1"/>
          </p:nvPr>
        </p:nvSpPr>
        <p:spPr>
          <a:xfrm>
            <a:off x="650032" y="2071396"/>
            <a:ext cx="10957249" cy="4086903"/>
          </a:xfrm>
        </p:spPr>
        <p:txBody>
          <a:bodyPr>
            <a:normAutofit fontScale="32500" lnSpcReduction="20000"/>
          </a:bodyPr>
          <a:lstStyle/>
          <a:p>
            <a:pPr>
              <a:buFont typeface="Wingdings" panose="05000000000000000000" pitchFamily="2" charset="2"/>
              <a:buChar char="ü"/>
            </a:pPr>
            <a:r>
              <a:rPr lang="en-US" sz="4900" dirty="0"/>
              <a:t>Feature Engineering:</a:t>
            </a:r>
          </a:p>
          <a:p>
            <a:pPr marL="0" indent="0">
              <a:buNone/>
            </a:pPr>
            <a:r>
              <a:rPr lang="en-US" sz="4900" dirty="0"/>
              <a:t>1. Dataset Partitioning: Created a function to split the dataset into training, validation, and test sets.</a:t>
            </a:r>
          </a:p>
          <a:p>
            <a:pPr marL="0" indent="0">
              <a:buNone/>
            </a:pPr>
            <a:r>
              <a:rPr lang="en-US" sz="4900" dirty="0"/>
              <a:t>2. Shuffled the dataset to introduce randomness:  Proper dataset partitioning is essential for training, validation, and evaluation of machine learning models. Shuffling helps prevent any order-related biases during training.</a:t>
            </a:r>
          </a:p>
          <a:p>
            <a:pPr marL="0" indent="0">
              <a:buNone/>
            </a:pPr>
            <a:r>
              <a:rPr lang="en-US" sz="4900" dirty="0"/>
              <a:t>3. Data Preprocessing: Resized and rescaled images using </a:t>
            </a:r>
            <a:r>
              <a:rPr lang="en-US" sz="4900" dirty="0" err="1"/>
              <a:t>Keras</a:t>
            </a:r>
            <a:r>
              <a:rPr lang="en-US" sz="4900" dirty="0"/>
              <a:t> preprocessing layers.</a:t>
            </a:r>
          </a:p>
          <a:p>
            <a:pPr marL="0" indent="0">
              <a:buNone/>
            </a:pPr>
            <a:r>
              <a:rPr lang="en-US" sz="4900" dirty="0"/>
              <a:t>4. Applied data augmentation techniques (random flips and rotations) to increase dataset variability.  Resizing ensures uniformity in input dimensions, and rescaling normalizes pixel values. Data augmentation enhances model generalization by exposing it to diverse transformations during training.</a:t>
            </a:r>
          </a:p>
          <a:p>
            <a:pPr marL="0" indent="0">
              <a:buNone/>
            </a:pPr>
            <a:r>
              <a:rPr lang="en-US" sz="4900" dirty="0"/>
              <a:t>5. Image Segmentation Features Integration: Utilized the SLIC algorithm for image segmentation and calculated color differences.</a:t>
            </a:r>
          </a:p>
          <a:p>
            <a:pPr marL="0" indent="0">
              <a:buNone/>
            </a:pPr>
            <a:endParaRPr lang="en-US" sz="4900" dirty="0"/>
          </a:p>
          <a:p>
            <a:pPr>
              <a:buFont typeface="Wingdings" panose="05000000000000000000" pitchFamily="2" charset="2"/>
              <a:buChar char="ü"/>
            </a:pPr>
            <a:r>
              <a:rPr lang="en-US" sz="4900" dirty="0"/>
              <a:t>Rationale Behind Feature Engineering:</a:t>
            </a:r>
          </a:p>
          <a:p>
            <a:pPr>
              <a:buFont typeface="Wingdings" panose="05000000000000000000" pitchFamily="2" charset="2"/>
              <a:buChar char="ü"/>
            </a:pPr>
            <a:endParaRPr lang="en-US" sz="4900" dirty="0"/>
          </a:p>
          <a:p>
            <a:pPr marL="0" indent="0">
              <a:buNone/>
            </a:pPr>
            <a:r>
              <a:rPr lang="en-US" sz="4900" dirty="0"/>
              <a:t>these feature engineering techniques are tailored to address specific challenges in plant disease detection. Image segmentation     hones in on relevant disease-related patterns, data augmentation fosters model robustness, and resizing/rescaling ensures standardized inputs. Together, these strategies aim to enhance the model's ability to accurately classify healthy and diseased plant leaves, promoting improved performance and generalization.</a:t>
            </a:r>
          </a:p>
          <a:p>
            <a:pPr marL="457200" lvl="1" indent="0">
              <a:buNone/>
            </a:pPr>
            <a:endParaRPr lang="en-US" sz="1600" dirty="0"/>
          </a:p>
        </p:txBody>
      </p:sp>
    </p:spTree>
    <p:extLst>
      <p:ext uri="{BB962C8B-B14F-4D97-AF65-F5344CB8AC3E}">
        <p14:creationId xmlns:p14="http://schemas.microsoft.com/office/powerpoint/2010/main" val="253377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Model</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5" name="Picture 4">
            <a:extLst>
              <a:ext uri="{FF2B5EF4-FFF2-40B4-BE49-F238E27FC236}">
                <a16:creationId xmlns:a16="http://schemas.microsoft.com/office/drawing/2014/main" id="{99CCE31C-628C-81AE-8CF8-8D6DF5EC7912}"/>
              </a:ext>
            </a:extLst>
          </p:cNvPr>
          <p:cNvPicPr>
            <a:picLocks noChangeAspect="1"/>
          </p:cNvPicPr>
          <p:nvPr/>
        </p:nvPicPr>
        <p:blipFill>
          <a:blip r:embed="rId2"/>
          <a:stretch>
            <a:fillRect/>
          </a:stretch>
        </p:blipFill>
        <p:spPr>
          <a:xfrm>
            <a:off x="3356704" y="1606807"/>
            <a:ext cx="7897327" cy="4391638"/>
          </a:xfrm>
          <a:prstGeom prst="rect">
            <a:avLst/>
          </a:prstGeom>
        </p:spPr>
      </p:pic>
    </p:spTree>
    <p:extLst>
      <p:ext uri="{BB962C8B-B14F-4D97-AF65-F5344CB8AC3E}">
        <p14:creationId xmlns:p14="http://schemas.microsoft.com/office/powerpoint/2010/main" val="126630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Selection</a:t>
            </a:r>
            <a:r>
              <a:rPr lang="tr-TR" b="1"/>
              <a:t> </a:t>
            </a:r>
            <a:r>
              <a:rPr lang="tr-TR" b="1" err="1"/>
              <a:t>and</a:t>
            </a:r>
            <a:r>
              <a:rPr lang="tr-TR" b="1"/>
              <a:t> Training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Convolutional Neural Networks (CNNs) are particularly well-suited for image classification tasks due to their inherent architecture, which is designed to effectively capture and leverage spatial hierarchies of features present in images. Here's a brief explanation of why CNNs excel in image classification:</a:t>
            </a:r>
          </a:p>
          <a:p>
            <a:pPr marL="0" marR="0">
              <a:lnSpc>
                <a:spcPct val="107000"/>
              </a:lnSpc>
              <a:spcBef>
                <a:spcPts val="0"/>
              </a:spcBef>
              <a:spcAft>
                <a:spcPts val="800"/>
              </a:spcAft>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a:p>
            <a:pPr>
              <a:lnSpc>
                <a:spcPct val="107000"/>
              </a:lnSpc>
              <a:spcBef>
                <a:spcPts val="0"/>
              </a:spcBef>
              <a:spcAft>
                <a:spcPts val="800"/>
              </a:spcAft>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Strengths:                                                                              Weaknesses:</a:t>
            </a:r>
          </a:p>
          <a:p>
            <a:pPr marL="342900" marR="0" lvl="0" indent="-342900" rtl="0">
              <a:lnSpc>
                <a:spcPct val="107000"/>
              </a:lnSpc>
              <a:spcBef>
                <a:spcPts val="0"/>
              </a:spcBef>
              <a:spcAft>
                <a:spcPts val="800"/>
              </a:spcAft>
              <a:buFont typeface="+mj-lt"/>
              <a:buAutoNum type="arabicPeriod"/>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Hierarchical Feature Learning                                               1. </a:t>
            </a:r>
            <a:r>
              <a:rPr lang="en-US" sz="1800" kern="0" dirty="0">
                <a:latin typeface="Times New Roman" panose="02020603050405020304" pitchFamily="18" charset="0"/>
                <a:ea typeface="Times New Roman" panose="02020603050405020304" pitchFamily="18" charset="0"/>
                <a:cs typeface="Arial" panose="020B0604020202020204" pitchFamily="34" charset="0"/>
              </a:rPr>
              <a:t> </a:t>
            </a:r>
            <a:r>
              <a:rPr lang="en-US" sz="1800" kern="0" dirty="0">
                <a:effectLst/>
                <a:latin typeface="Times New Roman" panose="02020603050405020304" pitchFamily="18" charset="0"/>
                <a:ea typeface="Times New Roman" panose="02020603050405020304" pitchFamily="18" charset="0"/>
              </a:rPr>
              <a:t>Data Requirements</a:t>
            </a: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rtl="0">
              <a:lnSpc>
                <a:spcPct val="107000"/>
              </a:lnSpc>
              <a:spcBef>
                <a:spcPts val="0"/>
              </a:spcBef>
              <a:spcAft>
                <a:spcPts val="800"/>
              </a:spcAft>
              <a:buFont typeface="+mj-lt"/>
              <a:buAutoNum type="arabicPeriod"/>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Translation Invariance                                                           2. </a:t>
            </a:r>
            <a:r>
              <a:rPr lang="en-US" sz="1800" kern="0" dirty="0">
                <a:effectLst/>
                <a:latin typeface="Times New Roman" panose="02020603050405020304" pitchFamily="18" charset="0"/>
                <a:ea typeface="Times New Roman" panose="02020603050405020304" pitchFamily="18" charset="0"/>
              </a:rPr>
              <a:t>Computational Cost</a:t>
            </a: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indent="-342900">
              <a:lnSpc>
                <a:spcPct val="107000"/>
              </a:lnSpc>
              <a:spcBef>
                <a:spcPts val="0"/>
              </a:spcBef>
              <a:spcAft>
                <a:spcPts val="800"/>
              </a:spcAft>
              <a:buFont typeface="+mj-lt"/>
              <a:buAutoNum type="arabicPeriod"/>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Parameter Sharing                                                                  </a:t>
            </a:r>
          </a:p>
          <a:p>
            <a:pPr marL="342900" indent="-342900">
              <a:lnSpc>
                <a:spcPct val="107000"/>
              </a:lnSpc>
              <a:spcBef>
                <a:spcPts val="0"/>
              </a:spcBef>
              <a:spcAft>
                <a:spcPts val="800"/>
              </a:spcAft>
              <a:buFont typeface="+mj-lt"/>
              <a:buAutoNum type="arabicPeriod"/>
            </a:pPr>
            <a:r>
              <a:rPr lang="en-US" sz="1800" kern="0" dirty="0">
                <a:effectLst/>
                <a:latin typeface="Times New Roman" panose="02020603050405020304" pitchFamily="18" charset="0"/>
                <a:ea typeface="Times New Roman" panose="02020603050405020304" pitchFamily="18" charset="0"/>
              </a:rPr>
              <a:t>Pooling Layers</a:t>
            </a:r>
            <a:endParaRPr lang="en-US" sz="1800" kern="0" dirty="0">
              <a:latin typeface="Times New Roman" panose="02020603050405020304" pitchFamily="18" charset="0"/>
              <a:ea typeface="Times New Roman" panose="02020603050405020304" pitchFamily="18" charset="0"/>
              <a:cs typeface="Arial" panose="020B0604020202020204" pitchFamily="34" charset="0"/>
            </a:endParaRPr>
          </a:p>
          <a:p>
            <a:pPr marL="342900" indent="-342900">
              <a:lnSpc>
                <a:spcPct val="107000"/>
              </a:lnSpc>
              <a:spcBef>
                <a:spcPts val="0"/>
              </a:spcBef>
              <a:spcAft>
                <a:spcPts val="800"/>
              </a:spcAft>
              <a:buFont typeface="+mj-lt"/>
              <a:buAutoNum type="arabicPeriod"/>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Adaptability to Image Sizes</a:t>
            </a:r>
          </a:p>
          <a:p>
            <a:pPr marL="342900" indent="-342900">
              <a:lnSpc>
                <a:spcPct val="107000"/>
              </a:lnSpc>
              <a:spcBef>
                <a:spcPts val="0"/>
              </a:spcBef>
              <a:spcAft>
                <a:spcPts val="800"/>
              </a:spcAft>
              <a:buFont typeface="+mj-lt"/>
              <a:buAutoNum type="arabicPeriod"/>
            </a:pPr>
            <a:r>
              <a:rPr lang="en-US" sz="1800" kern="0" dirty="0">
                <a:effectLst/>
                <a:latin typeface="Times New Roman" panose="02020603050405020304" pitchFamily="18" charset="0"/>
                <a:ea typeface="Times New Roman" panose="02020603050405020304" pitchFamily="18" charset="0"/>
              </a:rPr>
              <a:t>Spatial Hierarchy</a:t>
            </a:r>
            <a:endParaRPr lang="en-US" sz="1800" kern="0" dirty="0">
              <a:latin typeface="Times New Roman" panose="02020603050405020304" pitchFamily="18" charset="0"/>
              <a:ea typeface="Times New Roman" panose="02020603050405020304" pitchFamily="18" charset="0"/>
              <a:cs typeface="Arial" panose="020B0604020202020204" pitchFamily="34" charset="0"/>
            </a:endParaRPr>
          </a:p>
          <a:p>
            <a:pPr marL="342900" indent="-342900">
              <a:lnSpc>
                <a:spcPct val="107000"/>
              </a:lnSpc>
              <a:spcBef>
                <a:spcPts val="0"/>
              </a:spcBef>
              <a:spcAft>
                <a:spcPts val="800"/>
              </a:spcAft>
              <a:buFont typeface="+mj-lt"/>
              <a:buAutoNum type="arabicPeriod"/>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Bef>
                <a:spcPts val="0"/>
              </a:spcBef>
              <a:spcAft>
                <a:spcPts val="800"/>
              </a:spcAft>
              <a:buFont typeface="+mj-lt"/>
              <a:buAutoNum type="arabicPeriod"/>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rtl="0">
              <a:lnSpc>
                <a:spcPct val="107000"/>
              </a:lnSpc>
              <a:spcBef>
                <a:spcPts val="0"/>
              </a:spcBef>
              <a:spcAft>
                <a:spcPts val="800"/>
              </a:spcAft>
              <a:buFont typeface="+mj-lt"/>
              <a:buAutoNum type="arabicPeriod"/>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rtl="0">
              <a:lnSpc>
                <a:spcPct val="107000"/>
              </a:lnSpc>
              <a:spcBef>
                <a:spcPts val="0"/>
              </a:spcBef>
              <a:spcAft>
                <a:spcPts val="800"/>
              </a:spcAft>
              <a:buFont typeface="+mj-lt"/>
              <a:buAutoNum type="arabicPeriod"/>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rtl="0">
              <a:lnSpc>
                <a:spcPct val="107000"/>
              </a:lnSpc>
              <a:spcBef>
                <a:spcPts val="0"/>
              </a:spcBef>
              <a:spcAft>
                <a:spcPts val="800"/>
              </a:spcAft>
              <a:buFont typeface="+mj-lt"/>
              <a:buAutoNum type="arabicPeriod"/>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nSpc>
                <a:spcPct val="107000"/>
              </a:lnSpc>
              <a:spcBef>
                <a:spcPts val="0"/>
              </a:spcBef>
              <a:spcAft>
                <a:spcPts val="800"/>
              </a:spcAft>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914400" lvl="2" indent="0">
              <a:buNone/>
            </a:pPr>
            <a:endParaRPr lang="en-US" dirty="0"/>
          </a:p>
          <a:p>
            <a:endParaRPr lang="tr-TR" dirty="0"/>
          </a:p>
        </p:txBody>
      </p:sp>
      <p:sp>
        <p:nvSpPr>
          <p:cNvPr id="5" name="TextBox 4">
            <a:extLst>
              <a:ext uri="{FF2B5EF4-FFF2-40B4-BE49-F238E27FC236}">
                <a16:creationId xmlns:a16="http://schemas.microsoft.com/office/drawing/2014/main" id="{3CAD5C7D-FA3D-F9C1-793E-1F0546CB8684}"/>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2968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DEE2-68FD-606A-AC63-3F148EADC89F}"/>
              </a:ext>
            </a:extLst>
          </p:cNvPr>
          <p:cNvSpPr>
            <a:spLocks noGrp="1"/>
          </p:cNvSpPr>
          <p:nvPr>
            <p:ph type="title"/>
          </p:nvPr>
        </p:nvSpPr>
        <p:spPr/>
        <p:txBody>
          <a:bodyPr>
            <a:normAutofit/>
          </a:bodyPr>
          <a:lstStyle/>
          <a:p>
            <a:r>
              <a:rPr lang="en-US" b="1" kern="0" dirty="0">
                <a:effectLst/>
                <a:latin typeface="Times New Roman" panose="02020603050405020304" pitchFamily="18" charset="0"/>
                <a:ea typeface="Times New Roman" panose="02020603050405020304" pitchFamily="18" charset="0"/>
              </a:rPr>
              <a:t>Model Training</a:t>
            </a:r>
            <a:endParaRPr lang="de-DE" dirty="0"/>
          </a:p>
        </p:txBody>
      </p:sp>
      <p:sp>
        <p:nvSpPr>
          <p:cNvPr id="3" name="Content Placeholder 2">
            <a:extLst>
              <a:ext uri="{FF2B5EF4-FFF2-40B4-BE49-F238E27FC236}">
                <a16:creationId xmlns:a16="http://schemas.microsoft.com/office/drawing/2014/main" id="{3CDE1A06-3908-AD22-FB88-A747D5041A42}"/>
              </a:ext>
            </a:extLst>
          </p:cNvPr>
          <p:cNvSpPr>
            <a:spLocks noGrp="1"/>
          </p:cNvSpPr>
          <p:nvPr>
            <p:ph idx="1"/>
          </p:nvPr>
        </p:nvSpPr>
        <p:spPr/>
        <p:txBody>
          <a:bodyPr>
            <a:normAutofit/>
          </a:bodyPr>
          <a:lstStyle/>
          <a:p>
            <a:pPr marL="342900" indent="-342900">
              <a:buFont typeface="+mj-lt"/>
              <a:buAutoNum type="arabicPeriod"/>
            </a:pPr>
            <a:r>
              <a:rPr lang="en-US" sz="1700" kern="0" dirty="0">
                <a:effectLst/>
                <a:ea typeface="Times New Roman" panose="02020603050405020304" pitchFamily="18" charset="0"/>
                <a:cs typeface="Arial" panose="020B0604020202020204" pitchFamily="34" charset="0"/>
              </a:rPr>
              <a:t>Input Data: The input data is a batch of images, each with dimensions (IMAGE_SIZE, IMAGE_SIZE, CHANNELS).</a:t>
            </a:r>
            <a:endParaRPr lang="de-DE" sz="1700" kern="100" dirty="0">
              <a:effectLst/>
              <a:ea typeface="Calibri" panose="020F0502020204030204" pitchFamily="34" charset="0"/>
              <a:cs typeface="Arial" panose="020B0604020202020204" pitchFamily="34" charset="0"/>
            </a:endParaRPr>
          </a:p>
          <a:p>
            <a:pPr marL="342900" indent="-342900">
              <a:buFont typeface="+mj-lt"/>
              <a:buAutoNum type="arabicPeriod"/>
            </a:pPr>
            <a:r>
              <a:rPr lang="en-US" sz="1700" kern="0" dirty="0">
                <a:effectLst/>
                <a:ea typeface="Times New Roman" panose="02020603050405020304" pitchFamily="18" charset="0"/>
                <a:cs typeface="Arial" panose="020B0604020202020204" pitchFamily="34" charset="0"/>
              </a:rPr>
              <a:t>Preprocessing (resize_and_rescale): The input images undergo preprocessing, which involves resizing and rescaling operations. This step ensures that all input images have the same dimensions and intensity range.</a:t>
            </a:r>
            <a:endParaRPr lang="de-DE" sz="1700" kern="100" dirty="0">
              <a:effectLst/>
              <a:ea typeface="Calibri" panose="020F0502020204030204" pitchFamily="34" charset="0"/>
              <a:cs typeface="Arial" panose="020B0604020202020204" pitchFamily="34" charset="0"/>
            </a:endParaRPr>
          </a:p>
          <a:p>
            <a:pPr marL="114300" marR="0" indent="-342900">
              <a:lnSpc>
                <a:spcPct val="107000"/>
              </a:lnSpc>
              <a:spcBef>
                <a:spcPts val="0"/>
              </a:spcBef>
              <a:spcAft>
                <a:spcPts val="800"/>
              </a:spcAft>
              <a:buFont typeface="+mj-lt"/>
              <a:buAutoNum type="arabicPeriod"/>
            </a:pPr>
            <a:r>
              <a:rPr lang="en-US" sz="1700" kern="0" dirty="0">
                <a:effectLst/>
                <a:ea typeface="Times New Roman" panose="02020603050405020304" pitchFamily="18" charset="0"/>
                <a:cs typeface="Arial" panose="020B0604020202020204" pitchFamily="34" charset="0"/>
              </a:rPr>
              <a:t>Convolutional Layers: The first layer is a Convolutional layer with 32 filters (kernels) of size (3, 3).     These         filters slide (convolve) across the input image, capturing local patterns or features. Activation function ReLU is applied elementwise to introduce non-linearity.</a:t>
            </a:r>
            <a:r>
              <a:rPr lang="de-DE" sz="1700" kern="100" dirty="0">
                <a:ea typeface="Calibri" panose="020F0502020204030204" pitchFamily="34" charset="0"/>
                <a:cs typeface="Arial" panose="020B0604020202020204" pitchFamily="34" charset="0"/>
              </a:rPr>
              <a:t> </a:t>
            </a:r>
            <a:r>
              <a:rPr lang="en-US" sz="1700" kern="0" dirty="0">
                <a:effectLst/>
                <a:ea typeface="Times New Roman" panose="02020603050405020304" pitchFamily="18" charset="0"/>
                <a:cs typeface="Arial" panose="020B0604020202020204" pitchFamily="34" charset="0"/>
              </a:rPr>
              <a:t>This layer extracts 32 feature maps from the input image.</a:t>
            </a:r>
            <a:endParaRPr lang="de-DE" sz="1700" kern="100" dirty="0">
              <a:effectLst/>
              <a:ea typeface="Calibri" panose="020F0502020204030204" pitchFamily="34" charset="0"/>
              <a:cs typeface="Arial" panose="020B0604020202020204" pitchFamily="34" charset="0"/>
            </a:endParaRPr>
          </a:p>
          <a:p>
            <a:pPr marL="342900" indent="-342900">
              <a:buFont typeface="+mj-lt"/>
              <a:buAutoNum type="arabicPeriod"/>
            </a:pPr>
            <a:r>
              <a:rPr lang="en-US" sz="1700" kern="0" dirty="0">
                <a:effectLst/>
                <a:ea typeface="Times New Roman" panose="02020603050405020304" pitchFamily="18" charset="0"/>
                <a:cs typeface="Arial" panose="020B0604020202020204" pitchFamily="34" charset="0"/>
              </a:rPr>
              <a:t>Max Pooling Layers </a:t>
            </a:r>
          </a:p>
          <a:p>
            <a:pPr marL="342900" indent="-342900">
              <a:buFont typeface="+mj-lt"/>
              <a:buAutoNum type="arabicPeriod"/>
            </a:pPr>
            <a:r>
              <a:rPr lang="en-US" sz="1700" kern="0" dirty="0">
                <a:effectLst/>
                <a:ea typeface="Times New Roman" panose="02020603050405020304" pitchFamily="18" charset="0"/>
                <a:cs typeface="Arial" panose="020B0604020202020204" pitchFamily="34" charset="0"/>
              </a:rPr>
              <a:t>Flattening Layer</a:t>
            </a:r>
          </a:p>
          <a:p>
            <a:pPr marL="342900" indent="-342900">
              <a:buFont typeface="+mj-lt"/>
              <a:buAutoNum type="arabicPeriod"/>
            </a:pPr>
            <a:r>
              <a:rPr lang="en-US" sz="1700" kern="0" dirty="0">
                <a:effectLst/>
                <a:ea typeface="Times New Roman" panose="02020603050405020304" pitchFamily="18" charset="0"/>
                <a:cs typeface="Arial" panose="020B0604020202020204" pitchFamily="34" charset="0"/>
              </a:rPr>
              <a:t>Dense (Fully Connected) Layers</a:t>
            </a:r>
          </a:p>
          <a:p>
            <a:pPr marL="342900" indent="-342900">
              <a:buFont typeface="+mj-lt"/>
              <a:buAutoNum type="arabicPeriod"/>
            </a:pPr>
            <a:r>
              <a:rPr lang="en-US" sz="1700" kern="0" dirty="0">
                <a:ea typeface="Calibri" panose="020F0502020204030204" pitchFamily="34" charset="0"/>
                <a:cs typeface="Arial" panose="020B0604020202020204" pitchFamily="34" charset="0"/>
              </a:rPr>
              <a:t>Output</a:t>
            </a:r>
            <a:endParaRPr lang="de-DE" sz="1700" kern="100" dirty="0">
              <a:effectLst/>
              <a:ea typeface="Calibri" panose="020F0502020204030204" pitchFamily="34" charset="0"/>
              <a:cs typeface="Arial" panose="020B0604020202020204" pitchFamily="34" charset="0"/>
            </a:endParaRPr>
          </a:p>
          <a:p>
            <a:pPr marL="342900" indent="-342900">
              <a:buFont typeface="+mj-lt"/>
              <a:buAutoNum type="arabicPeriod"/>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pPr marL="342900" indent="-342900">
              <a:buFont typeface="+mj-lt"/>
              <a:buAutoNum type="arabicPeriod"/>
            </a:pPr>
            <a:endParaRPr lang="en-US" sz="1800" kern="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buNone/>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Tree>
    <p:extLst>
      <p:ext uri="{BB962C8B-B14F-4D97-AF65-F5344CB8AC3E}">
        <p14:creationId xmlns:p14="http://schemas.microsoft.com/office/powerpoint/2010/main" val="87826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normAutofit fontScale="90000"/>
          </a:bodyPr>
          <a:lstStyle/>
          <a:p>
            <a:r>
              <a:rPr lang="en-US" b="1" dirty="0"/>
              <a:t>Model Evaluation</a:t>
            </a:r>
            <a:r>
              <a:rPr lang="tr-TR" b="1" dirty="0"/>
              <a:t> and </a:t>
            </a:r>
            <a:r>
              <a:rPr lang="en-US" b="1" dirty="0"/>
              <a:t>Hyperparameter Tuning</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rmAutofit/>
          </a:bodyPr>
          <a:lstStyle/>
          <a:p>
            <a:pPr marL="0" indent="0">
              <a:buNone/>
            </a:pPr>
            <a:r>
              <a:rPr lang="en-US" sz="2000" b="1" dirty="0">
                <a:solidFill>
                  <a:srgbClr val="FFFFFF"/>
                </a:solidFill>
                <a:latin typeface="Calibri"/>
              </a:rPr>
              <a:t>1.</a:t>
            </a:r>
            <a:r>
              <a:rPr lang="en-US" sz="2000" b="1" i="0" u="none" strike="noStrike" kern="1200" noProof="0" dirty="0">
                <a:solidFill>
                  <a:srgbClr val="FFFFFF"/>
                </a:solidFill>
                <a:latin typeface="Calibri"/>
                <a:ea typeface="+mn-ea"/>
                <a:cs typeface="+mn-cs"/>
              </a:rPr>
              <a:t>Evaluation Metrics and Visualizations:</a:t>
            </a:r>
          </a:p>
          <a:p>
            <a:r>
              <a:rPr lang="en-US" sz="1900" b="1" i="0" u="none" strike="noStrike" kern="1200" noProof="0" dirty="0">
                <a:solidFill>
                  <a:srgbClr val="FFFFFF"/>
                </a:solidFill>
                <a:latin typeface="Calibri"/>
                <a:ea typeface="+mn-ea"/>
                <a:cs typeface="+mn-cs"/>
              </a:rPr>
              <a:t>Training and Validation Loss/Accuracy: The code plots training and validation accuracy and loss over epochs, providing insights into the model's learning behavior.</a:t>
            </a:r>
          </a:p>
          <a:p>
            <a:r>
              <a:rPr lang="en-US" sz="1900" b="1" i="0" u="none" strike="noStrike" kern="1200" noProof="0" dirty="0">
                <a:solidFill>
                  <a:srgbClr val="FFFFFF"/>
                </a:solidFill>
                <a:latin typeface="Calibri"/>
                <a:ea typeface="+mn-ea"/>
                <a:cs typeface="+mn-cs"/>
              </a:rPr>
              <a:t>Testing Evaluation: The model is evaluated on the test dataset using </a:t>
            </a:r>
            <a:r>
              <a:rPr lang="en-US" sz="1900" b="1" i="0" u="none" strike="noStrike" kern="1200" noProof="0" dirty="0" err="1">
                <a:solidFill>
                  <a:srgbClr val="FFFFFF"/>
                </a:solidFill>
                <a:latin typeface="Calibri"/>
                <a:ea typeface="+mn-ea"/>
                <a:cs typeface="+mn-cs"/>
              </a:rPr>
              <a:t>model.evaluate</a:t>
            </a:r>
            <a:r>
              <a:rPr lang="en-US" sz="1900" b="1" i="0" u="none" strike="noStrike" kern="1200" noProof="0" dirty="0">
                <a:solidFill>
                  <a:srgbClr val="FFFFFF"/>
                </a:solidFill>
                <a:latin typeface="Calibri"/>
                <a:ea typeface="+mn-ea"/>
                <a:cs typeface="+mn-cs"/>
              </a:rPr>
              <a:t>(</a:t>
            </a:r>
            <a:r>
              <a:rPr lang="en-US" sz="1900" b="1" i="0" u="none" strike="noStrike" kern="1200" noProof="0" dirty="0" err="1">
                <a:solidFill>
                  <a:srgbClr val="FFFFFF"/>
                </a:solidFill>
                <a:latin typeface="Calibri"/>
                <a:ea typeface="+mn-ea"/>
                <a:cs typeface="+mn-cs"/>
              </a:rPr>
              <a:t>test_dataset</a:t>
            </a:r>
            <a:r>
              <a:rPr lang="en-US" sz="1900" b="1" i="0" u="none" strike="noStrike" kern="1200" noProof="0" dirty="0">
                <a:solidFill>
                  <a:srgbClr val="FFFFFF"/>
                </a:solidFill>
                <a:latin typeface="Calibri"/>
                <a:ea typeface="+mn-ea"/>
                <a:cs typeface="+mn-cs"/>
              </a:rPr>
              <a:t>), and the results are stored in the scores variable.</a:t>
            </a:r>
          </a:p>
          <a:p>
            <a:pPr marL="0" indent="0">
              <a:buNone/>
            </a:pPr>
            <a:r>
              <a:rPr lang="en-US" sz="2000" b="1" i="0" u="none" strike="noStrike" kern="1200" noProof="0" dirty="0">
                <a:solidFill>
                  <a:srgbClr val="FFFFFF"/>
                </a:solidFill>
                <a:latin typeface="Calibri"/>
                <a:ea typeface="+mn-ea"/>
                <a:cs typeface="+mn-cs"/>
              </a:rPr>
              <a:t>2. Highlight the Model's Performance:</a:t>
            </a:r>
          </a:p>
          <a:p>
            <a:pPr marL="0" indent="0">
              <a:buNone/>
            </a:pPr>
            <a:endParaRPr lang="en-US" sz="1900" b="1" i="0" u="none" strike="noStrike" kern="1200" noProof="0" dirty="0">
              <a:solidFill>
                <a:srgbClr val="FFFFFF"/>
              </a:solidFill>
              <a:latin typeface="Calibri"/>
              <a:ea typeface="+mn-ea"/>
              <a:cs typeface="+mn-cs"/>
            </a:endParaRPr>
          </a:p>
          <a:p>
            <a:pPr marL="0" indent="0">
              <a:buNone/>
            </a:pPr>
            <a:r>
              <a:rPr lang="en-US" sz="1900" b="1" i="0" u="none" strike="noStrike" kern="1200" noProof="0" dirty="0">
                <a:solidFill>
                  <a:srgbClr val="FFFFFF"/>
                </a:solidFill>
                <a:latin typeface="Calibri"/>
                <a:ea typeface="+mn-ea"/>
                <a:cs typeface="+mn-cs"/>
              </a:rPr>
              <a:t>                   Accuracy and Loss Plots:</a:t>
            </a:r>
          </a:p>
          <a:p>
            <a:endParaRPr lang="tr-TR" dirty="0"/>
          </a:p>
        </p:txBody>
      </p:sp>
      <p:sp>
        <p:nvSpPr>
          <p:cNvPr id="5" name="TextBox 4">
            <a:extLst>
              <a:ext uri="{FF2B5EF4-FFF2-40B4-BE49-F238E27FC236}">
                <a16:creationId xmlns:a16="http://schemas.microsoft.com/office/drawing/2014/main" id="{218E6C4B-A3C8-95B2-C55E-315D15F0D18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6" name="Picture 5">
            <a:extLst>
              <a:ext uri="{FF2B5EF4-FFF2-40B4-BE49-F238E27FC236}">
                <a16:creationId xmlns:a16="http://schemas.microsoft.com/office/drawing/2014/main" id="{F2B3527B-0781-29D4-1B8C-A60C8B466E23}"/>
              </a:ext>
            </a:extLst>
          </p:cNvPr>
          <p:cNvPicPr>
            <a:picLocks noChangeAspect="1"/>
          </p:cNvPicPr>
          <p:nvPr/>
        </p:nvPicPr>
        <p:blipFill>
          <a:blip r:embed="rId2"/>
          <a:stretch>
            <a:fillRect/>
          </a:stretch>
        </p:blipFill>
        <p:spPr>
          <a:xfrm>
            <a:off x="5350908" y="3760333"/>
            <a:ext cx="4240962" cy="2789757"/>
          </a:xfrm>
          <a:prstGeom prst="rect">
            <a:avLst/>
          </a:prstGeom>
        </p:spPr>
      </p:pic>
    </p:spTree>
    <p:extLst>
      <p:ext uri="{BB962C8B-B14F-4D97-AF65-F5344CB8AC3E}">
        <p14:creationId xmlns:p14="http://schemas.microsoft.com/office/powerpoint/2010/main" val="107347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E4DB-3D49-CB6C-86B3-31653F6C5D1B}"/>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1C2B1561-F80E-7533-55E2-2AC9F93DF4EB}"/>
              </a:ext>
            </a:extLst>
          </p:cNvPr>
          <p:cNvSpPr>
            <a:spLocks noGrp="1"/>
          </p:cNvSpPr>
          <p:nvPr>
            <p:ph idx="1"/>
          </p:nvPr>
        </p:nvSpPr>
        <p:spPr/>
        <p:txBody>
          <a:bodyPr>
            <a:noAutofit/>
          </a:bodyPr>
          <a:lstStyle/>
          <a:p>
            <a:pPr>
              <a:buFont typeface="Wingdings" panose="05000000000000000000" pitchFamily="2" charset="2"/>
              <a:buChar char="ü"/>
            </a:pPr>
            <a:r>
              <a:rPr lang="en-US" sz="1600" dirty="0"/>
              <a:t>Details on Hyperparameter Tuning:</a:t>
            </a:r>
          </a:p>
          <a:p>
            <a:r>
              <a:rPr lang="en-US" sz="1600" dirty="0"/>
              <a:t>Model Architecture: The model architecture consists of convolutional layers with batch normalization, max-pooling, and dense layers. A dropout layer is included for regularization.</a:t>
            </a:r>
          </a:p>
          <a:p>
            <a:r>
              <a:rPr lang="en-US" sz="1600" dirty="0"/>
              <a:t>Learning Rate Scheduler: The learning rate is scheduled using </a:t>
            </a:r>
            <a:r>
              <a:rPr lang="en-US" sz="1600" dirty="0" err="1"/>
              <a:t>LearningRateScheduler</a:t>
            </a:r>
            <a:r>
              <a:rPr lang="en-US" sz="1600" dirty="0"/>
              <a:t>. Initially set at 0.001, it undergoes a decay of 0.9 per epoch.</a:t>
            </a:r>
          </a:p>
          <a:p>
            <a:r>
              <a:rPr lang="en-US" sz="1600" dirty="0"/>
              <a:t>Loss Function: Sparse categorical </a:t>
            </a:r>
            <a:r>
              <a:rPr lang="en-US" sz="1600" dirty="0" err="1"/>
              <a:t>crossentropy</a:t>
            </a:r>
            <a:r>
              <a:rPr lang="en-US" sz="1600" dirty="0"/>
              <a:t> is chosen as the loss function, suitable for multi-class classification tasks.</a:t>
            </a:r>
          </a:p>
          <a:p>
            <a:pPr>
              <a:buFont typeface="Wingdings" panose="05000000000000000000" pitchFamily="2" charset="2"/>
              <a:buChar char="ü"/>
            </a:pPr>
            <a:r>
              <a:rPr lang="en-US" sz="1600" dirty="0"/>
              <a:t>Impact on Model Performance:</a:t>
            </a:r>
          </a:p>
          <a:p>
            <a:r>
              <a:rPr lang="en-US" sz="1600" dirty="0"/>
              <a:t>The learning rate schedule helps in dynamic adjustment of the learning rate during training. A carefully chosen schedule can contribute to faster convergence and better generalization. The impact of the specific decay rate and schedule should be observed in the accuracy and loss plots over epochs.</a:t>
            </a:r>
          </a:p>
          <a:p>
            <a:r>
              <a:rPr lang="en-US" sz="1600" dirty="0"/>
              <a:t>In summary, the project demonstrates a comprehensive approach to model evaluation, including visualizations of training dynamics and assessment on a separate test dataset. Hyperparameter tuning involves adjusting the learning rate dynamically, employing data augmentation, and choosing a suitable model architecture. The impact of these decisions is observed through the model's performance metrics and visualizations.</a:t>
            </a:r>
            <a:endParaRPr lang="de-DE" sz="1600" dirty="0"/>
          </a:p>
        </p:txBody>
      </p:sp>
    </p:spTree>
    <p:extLst>
      <p:ext uri="{BB962C8B-B14F-4D97-AF65-F5344CB8AC3E}">
        <p14:creationId xmlns:p14="http://schemas.microsoft.com/office/powerpoint/2010/main" val="236750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Model Refinement</a:t>
            </a:r>
            <a:r>
              <a:rPr lang="tr-TR" b="1"/>
              <a:t> </a:t>
            </a:r>
            <a:r>
              <a:rPr lang="tr-TR" b="1" err="1"/>
              <a:t>and</a:t>
            </a:r>
            <a:r>
              <a:rPr lang="tr-TR" b="1"/>
              <a:t> </a:t>
            </a:r>
            <a:r>
              <a:rPr lang="tr-TR" b="1" err="1"/>
              <a:t>Testing</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vert="horz" lIns="91440" tIns="45720" rIns="91440" bIns="45720" rtlCol="0" anchor="t">
            <a:noAutofit/>
          </a:bodyPr>
          <a:lstStyle/>
          <a:p>
            <a:pPr marL="0" marR="0" indent="0">
              <a:lnSpc>
                <a:spcPct val="107000"/>
              </a:lnSpc>
              <a:spcBef>
                <a:spcPts val="0"/>
              </a:spcBef>
              <a:spcAft>
                <a:spcPts val="800"/>
              </a:spcAft>
              <a:buNone/>
            </a:pPr>
            <a:r>
              <a:rPr lang="en-US" sz="1800" kern="0" dirty="0">
                <a:effectLst/>
                <a:ea typeface="Times New Roman" panose="02020603050405020304" pitchFamily="18" charset="0"/>
                <a:cs typeface="Arial" panose="020B0604020202020204" pitchFamily="34" charset="0"/>
              </a:rPr>
              <a:t>In the initial model evaluation phase, the performance of the model was assessed using key metrics and visualizations. The following summary highlights the key findings and areas identified for improvement:</a:t>
            </a:r>
            <a:endParaRPr lang="de-DE" sz="1800" kern="100" dirty="0">
              <a:effectLs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kern="0" dirty="0">
                <a:effectLst/>
                <a:ea typeface="Times New Roman" panose="02020603050405020304" pitchFamily="18" charset="0"/>
                <a:cs typeface="Arial" panose="020B0604020202020204" pitchFamily="34" charset="0"/>
              </a:rPr>
              <a:t>1.</a:t>
            </a:r>
            <a:r>
              <a:rPr lang="en-US" sz="1800" b="1" kern="0" dirty="0">
                <a:effectLst/>
                <a:ea typeface="Times New Roman" panose="02020603050405020304" pitchFamily="18" charset="0"/>
                <a:cs typeface="Arial" panose="020B0604020202020204" pitchFamily="34" charset="0"/>
              </a:rPr>
              <a:t>Training Metrics:</a:t>
            </a:r>
            <a:r>
              <a:rPr lang="en-US" sz="1800" kern="0" dirty="0">
                <a:effectLst/>
                <a:ea typeface="Times New Roman" panose="02020603050405020304" pitchFamily="18" charset="0"/>
                <a:cs typeface="Arial" panose="020B0604020202020204" pitchFamily="34" charset="0"/>
              </a:rPr>
              <a:t> During the training phase (as shown in the code), the model achieved a training accuracy of approximately 99.48% after 30 epochs. This high accuracy indicates that the model learned well from the training data.</a:t>
            </a:r>
            <a:endParaRPr lang="de-DE" sz="1800" kern="100" dirty="0">
              <a:effectLs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kern="0" dirty="0">
                <a:effectLst/>
                <a:ea typeface="Times New Roman" panose="02020603050405020304" pitchFamily="18" charset="0"/>
                <a:cs typeface="Arial" panose="020B0604020202020204" pitchFamily="34" charset="0"/>
              </a:rPr>
              <a:t>2.</a:t>
            </a:r>
            <a:r>
              <a:rPr lang="en-US" sz="1800" b="1" kern="0" dirty="0">
                <a:effectLst/>
                <a:ea typeface="Times New Roman" panose="02020603050405020304" pitchFamily="18" charset="0"/>
                <a:cs typeface="Arial" panose="020B0604020202020204" pitchFamily="34" charset="0"/>
              </a:rPr>
              <a:t>Validation Metrics:</a:t>
            </a:r>
            <a:r>
              <a:rPr lang="en-US" sz="1800" kern="0" dirty="0">
                <a:effectLst/>
                <a:ea typeface="Times New Roman" panose="02020603050405020304" pitchFamily="18" charset="0"/>
                <a:cs typeface="Arial" panose="020B0604020202020204" pitchFamily="34" charset="0"/>
              </a:rPr>
              <a:t> The validation accuracy reached around 100% after 30 epochs, suggesting that the model performed exceptionally well on the validation set. However, it's essential to consider potential overfitting, especially if there is a significant gap between training and validation performance.</a:t>
            </a:r>
            <a:endParaRPr lang="de-DE" sz="1800" kern="100" dirty="0">
              <a:effectLs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kern="0" dirty="0">
                <a:effectLst/>
                <a:ea typeface="Times New Roman" panose="02020603050405020304" pitchFamily="18" charset="0"/>
                <a:cs typeface="Arial" panose="020B0604020202020204" pitchFamily="34" charset="0"/>
              </a:rPr>
              <a:t>3. </a:t>
            </a:r>
            <a:r>
              <a:rPr lang="en-US" sz="1800" b="1" kern="0" dirty="0">
                <a:effectLst/>
                <a:ea typeface="Times New Roman" panose="02020603050405020304" pitchFamily="18" charset="0"/>
                <a:cs typeface="Arial" panose="020B0604020202020204" pitchFamily="34" charset="0"/>
              </a:rPr>
              <a:t>Loss Curves:</a:t>
            </a:r>
            <a:r>
              <a:rPr lang="en-US" sz="1800" kern="0" dirty="0">
                <a:effectLst/>
                <a:ea typeface="Times New Roman" panose="02020603050405020304" pitchFamily="18" charset="0"/>
                <a:cs typeface="Arial" panose="020B0604020202020204" pitchFamily="34" charset="0"/>
              </a:rPr>
              <a:t> The loss curves for both training and validation sets were plotted. While the training loss steadily decreased, indicating learning, the validation loss also exhibited a decreasing trend. However, close attention should be paid to potential overfitting or instability in the later epochs.</a:t>
            </a:r>
            <a:endParaRPr lang="de-DE" sz="1800" kern="100" dirty="0">
              <a:effectLst/>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kern="0" dirty="0">
                <a:effectLst/>
                <a:ea typeface="Times New Roman" panose="02020603050405020304" pitchFamily="18" charset="0"/>
                <a:cs typeface="Arial" panose="020B0604020202020204" pitchFamily="34" charset="0"/>
              </a:rPr>
              <a:t>4. </a:t>
            </a:r>
            <a:r>
              <a:rPr lang="en-US" sz="1800" b="1" kern="0" dirty="0">
                <a:effectLst/>
                <a:ea typeface="Times New Roman" panose="02020603050405020304" pitchFamily="18" charset="0"/>
                <a:cs typeface="Arial" panose="020B0604020202020204" pitchFamily="34" charset="0"/>
              </a:rPr>
              <a:t>Accuracy Curves: </a:t>
            </a:r>
            <a:r>
              <a:rPr lang="en-US" sz="1800" kern="0" dirty="0">
                <a:effectLst/>
                <a:ea typeface="Times New Roman" panose="02020603050405020304" pitchFamily="18" charset="0"/>
                <a:cs typeface="Arial" panose="020B0604020202020204" pitchFamily="34" charset="0"/>
              </a:rPr>
              <a:t>Accuracy curves for training and validation sets were also plotted. The increasing trend in both curves indicates that the model was learning the features of the dataset. However, close examination of the curves for signs of overfitting is crucial.</a:t>
            </a:r>
            <a:endParaRPr lang="de-DE" sz="1800" kern="100" dirty="0">
              <a:effectLst/>
              <a:ea typeface="Calibri" panose="020F0502020204030204" pitchFamily="34" charset="0"/>
              <a:cs typeface="Arial" panose="020B0604020202020204" pitchFamily="34" charset="0"/>
            </a:endParaRPr>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90F59DB4-2E19-6373-F8A1-D1E4B62F6BCF}"/>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65267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Results</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101562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p>
          <a:p>
            <a:pPr lvl="1"/>
            <a:r>
              <a:rPr lang="en-US" sz="2000" dirty="0">
                <a:solidFill>
                  <a:srgbClr val="FFFFFF"/>
                </a:solidFill>
                <a:ea typeface="+mn-lt"/>
                <a:cs typeface="Calibri"/>
              </a:rPr>
              <a:t>Data Collection</a:t>
            </a:r>
          </a:p>
          <a:p>
            <a:pPr lvl="1"/>
            <a:r>
              <a:rPr lang="en-US" sz="2000" dirty="0">
                <a:solidFill>
                  <a:srgbClr val="FFFFFF"/>
                </a:solidFill>
                <a:ea typeface="+mn-lt"/>
                <a:cs typeface="+mn-lt"/>
              </a:rPr>
              <a:t>Exploratory Data Analysis (EDA) and Feature Engineering</a:t>
            </a:r>
          </a:p>
          <a:p>
            <a:r>
              <a:rPr lang="en-US" sz="2000" dirty="0">
                <a:solidFill>
                  <a:srgbClr val="FFFFFF"/>
                </a:solidFill>
                <a:ea typeface="+mn-lt"/>
                <a:cs typeface="+mn-lt"/>
              </a:rPr>
              <a:t>Model Selection and Training</a:t>
            </a:r>
          </a:p>
          <a:p>
            <a:pPr lvl="1"/>
            <a:r>
              <a:rPr lang="en-US" sz="2000" dirty="0">
                <a:solidFill>
                  <a:srgbClr val="FFFFFF"/>
                </a:solidFill>
                <a:ea typeface="+mn-lt"/>
                <a:cs typeface="+mn-lt"/>
              </a:rPr>
              <a:t>Model Evaluation and Hyperparameter Tuning</a:t>
            </a:r>
          </a:p>
          <a:p>
            <a:pPr lvl="1"/>
            <a:r>
              <a:rPr lang="en-US" sz="2000" dirty="0">
                <a:solidFill>
                  <a:srgbClr val="FFFFFF"/>
                </a:solidFill>
                <a:ea typeface="+mn-lt"/>
                <a:cs typeface="+mn-lt"/>
              </a:rPr>
              <a:t>Model Refinement and Testing</a:t>
            </a: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dirty="0"/>
              <a:t>Evaluation Results</a:t>
            </a:r>
            <a:endParaRPr lang="tr-TR" dirty="0"/>
          </a:p>
        </p:txBody>
      </p:sp>
      <p:pic>
        <p:nvPicPr>
          <p:cNvPr id="6" name="Content Placeholder 5">
            <a:extLst>
              <a:ext uri="{FF2B5EF4-FFF2-40B4-BE49-F238E27FC236}">
                <a16:creationId xmlns:a16="http://schemas.microsoft.com/office/drawing/2014/main" id="{B45D3F7B-DF2A-8CB2-50D3-685319D78EE4}"/>
              </a:ext>
            </a:extLst>
          </p:cNvPr>
          <p:cNvPicPr>
            <a:picLocks noGrp="1" noChangeAspect="1"/>
          </p:cNvPicPr>
          <p:nvPr>
            <p:ph idx="1"/>
          </p:nvPr>
        </p:nvPicPr>
        <p:blipFill>
          <a:blip r:embed="rId2"/>
          <a:stretch>
            <a:fillRect/>
          </a:stretch>
        </p:blipFill>
        <p:spPr>
          <a:xfrm>
            <a:off x="775797" y="1986033"/>
            <a:ext cx="5639199" cy="4170363"/>
          </a:xfrm>
        </p:spPr>
      </p:pic>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8" name="Picture 7">
            <a:extLst>
              <a:ext uri="{FF2B5EF4-FFF2-40B4-BE49-F238E27FC236}">
                <a16:creationId xmlns:a16="http://schemas.microsoft.com/office/drawing/2014/main" id="{25A26E6E-F21E-692B-8AEE-DBDB07732FE9}"/>
              </a:ext>
            </a:extLst>
          </p:cNvPr>
          <p:cNvPicPr>
            <a:picLocks noChangeAspect="1"/>
          </p:cNvPicPr>
          <p:nvPr/>
        </p:nvPicPr>
        <p:blipFill>
          <a:blip r:embed="rId3"/>
          <a:stretch>
            <a:fillRect/>
          </a:stretch>
        </p:blipFill>
        <p:spPr>
          <a:xfrm>
            <a:off x="6491087" y="1986033"/>
            <a:ext cx="4925116" cy="4176347"/>
          </a:xfrm>
          <a:prstGeom prst="rect">
            <a:avLst/>
          </a:prstGeom>
        </p:spPr>
      </p:pic>
      <p:pic>
        <p:nvPicPr>
          <p:cNvPr id="15" name="Picture 14">
            <a:extLst>
              <a:ext uri="{FF2B5EF4-FFF2-40B4-BE49-F238E27FC236}">
                <a16:creationId xmlns:a16="http://schemas.microsoft.com/office/drawing/2014/main" id="{09DD058E-11D0-9EE9-3AAB-0F852090AF80}"/>
              </a:ext>
            </a:extLst>
          </p:cNvPr>
          <p:cNvPicPr>
            <a:picLocks noChangeAspect="1"/>
          </p:cNvPicPr>
          <p:nvPr/>
        </p:nvPicPr>
        <p:blipFill>
          <a:blip r:embed="rId4"/>
          <a:stretch>
            <a:fillRect/>
          </a:stretch>
        </p:blipFill>
        <p:spPr>
          <a:xfrm>
            <a:off x="782108" y="6257807"/>
            <a:ext cx="2400635" cy="295316"/>
          </a:xfrm>
          <a:prstGeom prst="rect">
            <a:avLst/>
          </a:prstGeom>
        </p:spPr>
      </p:pic>
    </p:spTree>
    <p:extLst>
      <p:ext uri="{BB962C8B-B14F-4D97-AF65-F5344CB8AC3E}">
        <p14:creationId xmlns:p14="http://schemas.microsoft.com/office/powerpoint/2010/main" val="87865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en-US" b="1"/>
              <a:t>Deployment</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GCP Account and Project Creation</a:t>
            </a:r>
          </a:p>
          <a:p>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GCP Bucket Creation and Model Upload</a:t>
            </a:r>
          </a:p>
          <a:p>
            <a:r>
              <a:rPr lang="en-US" sz="1800" b="1" kern="0" dirty="0">
                <a:effectLst/>
                <a:latin typeface="Times New Roman" panose="02020603050405020304" pitchFamily="18" charset="0"/>
                <a:ea typeface="Times New Roman" panose="02020603050405020304" pitchFamily="18" charset="0"/>
              </a:rPr>
              <a:t>Google Cloud SDK Installation and Authentication</a:t>
            </a:r>
            <a:endParaRPr lang="en-US" sz="1800" b="1" kern="0" dirty="0">
              <a:latin typeface="Times New Roman" panose="02020603050405020304" pitchFamily="18" charset="0"/>
              <a:ea typeface="Times New Roman" panose="02020603050405020304" pitchFamily="18" charset="0"/>
              <a:cs typeface="Arial" panose="020B0604020202020204" pitchFamily="34" charset="0"/>
            </a:endParaRPr>
          </a:p>
          <a:p>
            <a:r>
              <a:rPr lang="en-US" sz="1800" b="1" kern="0" dirty="0">
                <a:effectLst/>
                <a:latin typeface="Times New Roman" panose="02020603050405020304" pitchFamily="18" charset="0"/>
                <a:ea typeface="Times New Roman" panose="02020603050405020304" pitchFamily="18" charset="0"/>
              </a:rPr>
              <a:t>Real-World Deployment Considerations</a:t>
            </a:r>
            <a:endParaRPr lang="en-US" sz="1800" b="1" kern="0" dirty="0">
              <a:effectLst/>
              <a:latin typeface="Times New Roman" panose="02020603050405020304" pitchFamily="18" charset="0"/>
              <a:ea typeface="Times New Roman" panose="02020603050405020304" pitchFamily="18"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Frontier Tech Leaders Programme Global Cohort 1</a:t>
            </a:r>
            <a:endParaRPr lang="en-US" sz="1200" dirty="0"/>
          </a:p>
        </p:txBody>
      </p:sp>
    </p:spTree>
    <p:extLst>
      <p:ext uri="{BB962C8B-B14F-4D97-AF65-F5344CB8AC3E}">
        <p14:creationId xmlns:p14="http://schemas.microsoft.com/office/powerpoint/2010/main" val="411800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dirty="0"/>
              <a:t>Future Work</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000" b="0" i="0" dirty="0">
                <a:solidFill>
                  <a:srgbClr val="D1D5DB"/>
                </a:solidFill>
                <a:effectLst/>
                <a:latin typeface="Söhne"/>
              </a:rPr>
              <a:t>Future improvements may involve advanced model architectures, diverse data sources, and features that provide more context or granularity to the crop disease detection system. Additionally, considering the practical usability and feedback from stakeholders is essential for successful deployment in real-world scenarios.</a:t>
            </a:r>
            <a:endParaRPr lang="tr-TR" sz="3600"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err="1"/>
              <a:t>References</a:t>
            </a:r>
            <a:endParaRPr lang="tr-T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p:txBody>
          <a:bodyPr>
            <a:normAutofit fontScale="92500" lnSpcReduction="10000"/>
          </a:bodyPr>
          <a:lstStyle/>
          <a:p>
            <a:pPr marL="342900" marR="0" lvl="0" indent="-342900" rtl="0">
              <a:lnSpc>
                <a:spcPct val="107000"/>
              </a:lnSpc>
              <a:spcBef>
                <a:spcPts val="0"/>
              </a:spcBef>
              <a:spcAft>
                <a:spcPts val="0"/>
              </a:spcAft>
              <a:buFont typeface="Symbol" panose="05050102010706020507" pitchFamily="18" charset="2"/>
              <a:buChar char=""/>
            </a:pPr>
            <a:r>
              <a:rPr lang="en-US" sz="1800" u="sng" kern="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https://github.com/codebasics/potato-disease-classification/blob/main/training/potato-disease-classification-model-using-image-data-generator.ipynb</a:t>
            </a:r>
            <a:endParaRPr lang="de-DE"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0"/>
              </a:spcAft>
              <a:buNone/>
            </a:pPr>
            <a:r>
              <a:rPr lang="en-US" sz="1800" kern="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de-DE"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Published in: </a:t>
            </a:r>
            <a:r>
              <a:rPr lang="en-US" sz="1800" u="sng"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2018 Fourth International Conference on Computing Communication Control and Automation (ICCUBEA)</a:t>
            </a:r>
            <a:endParaRPr lang="en-US" sz="1800" u="sng"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nSpc>
                <a:spcPct val="107000"/>
              </a:lnSpc>
              <a:spcBef>
                <a:spcPts val="0"/>
              </a:spcBef>
              <a:spcAft>
                <a:spcPts val="0"/>
              </a:spcAft>
              <a:buNone/>
            </a:pPr>
            <a:r>
              <a:rPr lang="en-US" sz="1800" b="1"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Date of Conference: </a:t>
            </a:r>
            <a:r>
              <a:rPr lang="en-US" sz="1800"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16-18 August 2018</a:t>
            </a:r>
            <a:endParaRPr lang="de-DE"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0"/>
              </a:spcAft>
              <a:buNone/>
            </a:pPr>
            <a:r>
              <a:rPr lang="en-US" sz="1800" b="1"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Date Added to IEEE </a:t>
            </a:r>
            <a:r>
              <a:rPr lang="en-US" sz="1800" b="1" i="1"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Xplore</a:t>
            </a:r>
            <a:r>
              <a:rPr lang="en-US" sz="1800" b="1"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25 April 2019</a:t>
            </a:r>
            <a:endParaRPr lang="de-DE"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0"/>
              </a:spcAft>
              <a:buNone/>
            </a:pPr>
            <a:r>
              <a:rPr lang="en-US" sz="1800" b="1"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ISBN Information:</a:t>
            </a:r>
            <a:endParaRPr lang="de-DE"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0"/>
              </a:spcAft>
              <a:buNone/>
            </a:pPr>
            <a:r>
              <a:rPr lang="en-US" sz="1800" b="1"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INSPEC Accession Number: </a:t>
            </a:r>
            <a:r>
              <a:rPr lang="en-US" sz="1800"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18617937</a:t>
            </a:r>
            <a:endParaRPr lang="de-DE"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0"/>
              </a:spcAft>
              <a:buNone/>
            </a:pPr>
            <a:r>
              <a:rPr lang="en-US" sz="1800" b="1"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DOI: </a:t>
            </a:r>
            <a:r>
              <a:rPr lang="en-US" sz="1800" u="sng"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10.1109/ICCUBEA.2018.8697390</a:t>
            </a:r>
            <a:endParaRPr lang="de-DE"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0"/>
              </a:spcAft>
              <a:buNone/>
            </a:pPr>
            <a:r>
              <a:rPr lang="en-US" sz="1800" b="1"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Publisher: </a:t>
            </a:r>
            <a:r>
              <a:rPr lang="en-US" sz="1800"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IEEE</a:t>
            </a:r>
            <a:endParaRPr lang="de-DE"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0"/>
              </a:spcAft>
              <a:buNone/>
            </a:pPr>
            <a:r>
              <a:rPr lang="en-US" sz="1800" b="1"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Conference Location: </a:t>
            </a:r>
            <a:r>
              <a:rPr lang="en-US" sz="1800" kern="1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rPr>
              <a:t>Pune, India</a:t>
            </a:r>
            <a:endParaRPr lang="de-DE" sz="18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fontAlgn="base">
              <a:buFont typeface="Symbol" panose="05050102010706020507" pitchFamily="18" charset="2"/>
              <a:buChar char=""/>
            </a:pPr>
            <a:r>
              <a:rPr lang="en-US" sz="1800" dirty="0">
                <a:solidFill>
                  <a:schemeClr val="tx1"/>
                </a:solidFill>
                <a:effectLst/>
                <a:latin typeface="Times New Roman" panose="02020603050405020304" pitchFamily="18" charset="0"/>
                <a:ea typeface="Times New Roman" panose="02020603050405020304" pitchFamily="18" charset="0"/>
              </a:rPr>
              <a:t>Published in: February 2018, Pages 311-318Journal/Conference: Computers, Materials &amp; Continua In this paper, convolutional neural network models were developed to perform plant disease detection and diagnosis using simple leaves images of healthy and diseased plants, through deep learning methodologies.</a:t>
            </a:r>
            <a:endParaRPr lang="de-DE" sz="18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a:solidFill>
                  <a:schemeClr val="accent1"/>
                </a:solidFill>
              </a:rPr>
              <a:t>Background</a:t>
            </a:r>
            <a:endParaRPr lang="en-US" dirty="0">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pPr>
              <a:buFont typeface="Arial" panose="020B0604020202020204" pitchFamily="34" charset="0"/>
              <a:buChar char="•"/>
            </a:pPr>
            <a:r>
              <a:rPr lang="en-US" sz="2600" b="0" i="0" dirty="0">
                <a:solidFill>
                  <a:srgbClr val="D1D5DB"/>
                </a:solidFill>
                <a:effectLst/>
                <a:latin typeface="Söhne"/>
              </a:rPr>
              <a:t>Agriculture plays a crucial role in sustaining human life, and the health of crops is essential for food security. Crop diseases pose a significant threat to agricultural productivity, leading to yield losses and economic challenges for farmers. Detecting and diagnosing these diseases early can help implement timely interventions, reducing losses and ensuring food production. In this context, leveraging machine learning for crop disease detection has emerged as a promising solution.</a:t>
            </a: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7F5815-6C2E-1A74-F65C-7FE6A20965CD}"/>
              </a:ext>
            </a:extLst>
          </p:cNvPr>
          <p:cNvSpPr>
            <a:spLocks noGrp="1"/>
          </p:cNvSpPr>
          <p:nvPr>
            <p:ph idx="1"/>
          </p:nvPr>
        </p:nvSpPr>
        <p:spPr/>
        <p:txBody>
          <a:bodyPr>
            <a:normAutofit fontScale="92500"/>
          </a:bodyPr>
          <a:lstStyle/>
          <a:p>
            <a:r>
              <a:rPr lang="en-US" b="1" i="0" dirty="0">
                <a:effectLst/>
                <a:latin typeface="Söhne"/>
              </a:rPr>
              <a:t>Importance of the Problem Being Solved:</a:t>
            </a:r>
            <a:r>
              <a:rPr lang="en-US" b="0" i="0" dirty="0">
                <a:solidFill>
                  <a:srgbClr val="D1D5DB"/>
                </a:solidFill>
                <a:effectLst/>
                <a:latin typeface="Söhne"/>
              </a:rPr>
              <a:t> Crop diseases can result in devastating consequences, affecting not only the livelihoods of farmers but also global food supply. Traditional methods of disease detection often rely on manual inspection, which is time-consuming and may not provide early detection. Machine learning models offer the potential to automate and enhance this process, enabling quick and accurate identification of crop diseases. By doing so, farmers can take prompt action to mitigate the impact, such as applying targeted treatments or preventive measures. This project aims to leverage the power of machine learning to revolutionize crop disease detection, contributing to sustainable agriculture and global food security.</a:t>
            </a:r>
            <a:endParaRPr lang="en-US" dirty="0"/>
          </a:p>
          <a:p>
            <a:endParaRPr lang="de-DE" dirty="0"/>
          </a:p>
        </p:txBody>
      </p:sp>
      <p:sp>
        <p:nvSpPr>
          <p:cNvPr id="4" name="TextBox 3">
            <a:extLst>
              <a:ext uri="{FF2B5EF4-FFF2-40B4-BE49-F238E27FC236}">
                <a16:creationId xmlns:a16="http://schemas.microsoft.com/office/drawing/2014/main" id="{1532E240-4793-7D75-2881-6119F3B0D23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205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dirty="0"/>
              <a:t>Objectives</a:t>
            </a:r>
            <a:endParaRPr lang="en-US" dirty="0">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a:bodyPr>
          <a:lstStyle/>
          <a:p>
            <a:pPr marL="0" indent="0">
              <a:buNone/>
            </a:pPr>
            <a:r>
              <a:rPr lang="en-US" sz="2600" dirty="0">
                <a:latin typeface="Söhne"/>
                <a:cs typeface="Arial"/>
              </a:rPr>
              <a:t>1.Early Detection of Crop </a:t>
            </a:r>
          </a:p>
          <a:p>
            <a:pPr marL="0" indent="0">
              <a:buNone/>
            </a:pPr>
            <a:r>
              <a:rPr lang="en-US" sz="2600" dirty="0">
                <a:latin typeface="Söhne"/>
                <a:cs typeface="Arial"/>
              </a:rPr>
              <a:t>2. Accurate Disease Classification</a:t>
            </a:r>
          </a:p>
          <a:p>
            <a:pPr marL="0" indent="0">
              <a:buNone/>
            </a:pPr>
            <a:r>
              <a:rPr lang="en-US" sz="2600" dirty="0">
                <a:latin typeface="Söhne"/>
                <a:cs typeface="Arial"/>
              </a:rPr>
              <a:t>3. User-Friendly Interface </a:t>
            </a:r>
          </a:p>
          <a:p>
            <a:pPr marL="0" indent="0">
              <a:buNone/>
            </a:pPr>
            <a:r>
              <a:rPr lang="en-US" sz="2600" dirty="0">
                <a:latin typeface="Söhne"/>
                <a:cs typeface="Arial"/>
              </a:rPr>
              <a:t>4. Scalability</a:t>
            </a:r>
          </a:p>
          <a:p>
            <a:pPr marL="0" indent="0">
              <a:buNone/>
            </a:pPr>
            <a:r>
              <a:rPr lang="en-US" sz="2600" dirty="0">
                <a:latin typeface="Söhne"/>
                <a:cs typeface="Arial"/>
              </a:rPr>
              <a:t>5. Integration with Agricultural Practice.</a:t>
            </a:r>
          </a:p>
          <a:p>
            <a:pPr marL="0" indent="0">
              <a:buNone/>
            </a:pPr>
            <a:r>
              <a:rPr lang="en-US" sz="2600" dirty="0">
                <a:latin typeface="Söhne"/>
                <a:cs typeface="Arial"/>
              </a:rPr>
              <a:t>6. Performance Optimization</a:t>
            </a:r>
          </a:p>
          <a:p>
            <a:pPr marL="0" indent="0">
              <a:buNone/>
            </a:pPr>
            <a:endParaRPr lang="en-US" sz="2600" dirty="0">
              <a:solidFill>
                <a:srgbClr val="FFC837"/>
              </a:solidFill>
              <a:latin typeface="Söhne"/>
              <a:cs typeface="Arial"/>
            </a:endParaRPr>
          </a:p>
          <a:p>
            <a:pPr marL="0" indent="0">
              <a:buNone/>
            </a:pPr>
            <a:endParaRPr lang="en-US" sz="2600" dirty="0">
              <a:solidFill>
                <a:srgbClr val="FFC837"/>
              </a:solidFill>
              <a:latin typeface="Söhne"/>
              <a:cs typeface="Arial"/>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84F3-4ADF-E9CE-21E7-23B4483012FB}"/>
              </a:ext>
            </a:extLst>
          </p:cNvPr>
          <p:cNvSpPr>
            <a:spLocks noGrp="1"/>
          </p:cNvSpPr>
          <p:nvPr>
            <p:ph type="title"/>
          </p:nvPr>
        </p:nvSpPr>
        <p:spPr/>
        <p:txBody>
          <a:bodyPr>
            <a:normAutofit fontScale="90000"/>
          </a:bodyPr>
          <a:lstStyle/>
          <a:p>
            <a:r>
              <a:rPr lang="en-US" sz="4400" dirty="0">
                <a:solidFill>
                  <a:srgbClr val="FFC837"/>
                </a:solidFill>
                <a:latin typeface="Söhne"/>
                <a:cs typeface="Arial"/>
              </a:rPr>
              <a:t>Machine Learning Model Aims</a:t>
            </a:r>
            <a:br>
              <a:rPr lang="en-US" sz="4400" dirty="0">
                <a:solidFill>
                  <a:srgbClr val="FFC837"/>
                </a:solidFill>
                <a:latin typeface="Söhne"/>
                <a:cs typeface="Arial"/>
              </a:rPr>
            </a:br>
            <a:endParaRPr lang="de-DE" dirty="0"/>
          </a:p>
        </p:txBody>
      </p:sp>
      <p:sp>
        <p:nvSpPr>
          <p:cNvPr id="3" name="Content Placeholder 2">
            <a:extLst>
              <a:ext uri="{FF2B5EF4-FFF2-40B4-BE49-F238E27FC236}">
                <a16:creationId xmlns:a16="http://schemas.microsoft.com/office/drawing/2014/main" id="{ACCEA18A-82BC-7B95-A291-F863B97308EE}"/>
              </a:ext>
            </a:extLst>
          </p:cNvPr>
          <p:cNvSpPr>
            <a:spLocks noGrp="1"/>
          </p:cNvSpPr>
          <p:nvPr>
            <p:ph idx="1"/>
          </p:nvPr>
        </p:nvSpPr>
        <p:spPr>
          <a:xfrm>
            <a:off x="1049144" y="2007219"/>
            <a:ext cx="10093712" cy="4708213"/>
          </a:xfrm>
        </p:spPr>
        <p:txBody>
          <a:bodyPr>
            <a:noAutofit/>
          </a:bodyPr>
          <a:lstStyle/>
          <a:p>
            <a:pPr marL="0" indent="0">
              <a:buNone/>
            </a:pPr>
            <a:r>
              <a:rPr lang="en-US" sz="2600" dirty="0"/>
              <a:t>1. Image Recognition: Train the model to recognize patterns and visual cues indicative of various crop diseases by analyzing images of affected plants.</a:t>
            </a:r>
          </a:p>
          <a:p>
            <a:pPr marL="0" indent="0">
              <a:buNone/>
            </a:pPr>
            <a:r>
              <a:rPr lang="en-US" sz="2600" dirty="0"/>
              <a:t>2. Classification Accuracy: Achieve a high level of accuracy in classifying and diagnosing crop diseases to provide reliable information to farmers.</a:t>
            </a:r>
          </a:p>
          <a:p>
            <a:pPr marL="0" indent="0">
              <a:buNone/>
            </a:pPr>
            <a:r>
              <a:rPr lang="en-US" sz="2600" dirty="0"/>
              <a:t>3. Adaptability: Develop a model that can adapt to new diseases and variations in symptoms, ensuring its relevance and effectiveness over time.</a:t>
            </a:r>
          </a:p>
          <a:p>
            <a:pPr marL="0" indent="0">
              <a:buNone/>
            </a:pPr>
            <a:r>
              <a:rPr lang="en-US" sz="2600" dirty="0"/>
              <a:t>4. Interpretability: Ensure that the model's decision-making process is interpretable and transparent, allowing farmers to understand why a particular diagnosis was made.</a:t>
            </a:r>
          </a:p>
        </p:txBody>
      </p:sp>
    </p:spTree>
    <p:extLst>
      <p:ext uri="{BB962C8B-B14F-4D97-AF65-F5344CB8AC3E}">
        <p14:creationId xmlns:p14="http://schemas.microsoft.com/office/powerpoint/2010/main" val="385780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F68E-F8B2-9C08-30C4-42B3A3C94769}"/>
              </a:ext>
            </a:extLst>
          </p:cNvPr>
          <p:cNvSpPr>
            <a:spLocks noGrp="1"/>
          </p:cNvSpPr>
          <p:nvPr>
            <p:ph type="title"/>
          </p:nvPr>
        </p:nvSpPr>
        <p:spPr/>
        <p:txBody>
          <a:bodyPr/>
          <a:lstStyle/>
          <a:p>
            <a:r>
              <a:rPr lang="tr-TR" b="1" dirty="0"/>
              <a:t>SDG Relation</a:t>
            </a:r>
            <a:endParaRPr lang="tr-TR" dirty="0"/>
          </a:p>
        </p:txBody>
      </p:sp>
      <p:sp>
        <p:nvSpPr>
          <p:cNvPr id="3" name="Content Placeholder 2">
            <a:extLst>
              <a:ext uri="{FF2B5EF4-FFF2-40B4-BE49-F238E27FC236}">
                <a16:creationId xmlns:a16="http://schemas.microsoft.com/office/drawing/2014/main" id="{AAC0B6D8-ADB6-6B8E-39CB-37E8237FF97F}"/>
              </a:ext>
            </a:extLst>
          </p:cNvPr>
          <p:cNvSpPr>
            <a:spLocks noGrp="1"/>
          </p:cNvSpPr>
          <p:nvPr>
            <p:ph idx="1"/>
          </p:nvPr>
        </p:nvSpPr>
        <p:spPr/>
        <p:txBody>
          <a:bodyPr vert="horz" lIns="91440" tIns="45720" rIns="91440" bIns="45720" rtlCol="0" anchor="t">
            <a:normAutofit/>
          </a:bodyPr>
          <a:lstStyle/>
          <a:p>
            <a:r>
              <a:rPr lang="en-US" dirty="0"/>
              <a:t>Zero Hunger (SDG 2): The project directly aligns with SDG 2 by addressing the challenge of crop losses and enhancing food security in developing countries. By reducing crop losses through early disease detection and management, AgriGuard contributes to achieving the goal of zero hunger, ensuring that people have access to sufficient, safe, and nutritious food</a:t>
            </a:r>
          </a:p>
          <a:p>
            <a:pPr marL="0" indent="0">
              <a:buNone/>
            </a:pPr>
            <a:endParaRPr lang="tr-TR" dirty="0"/>
          </a:p>
        </p:txBody>
      </p:sp>
      <p:sp>
        <p:nvSpPr>
          <p:cNvPr id="5" name="TextBox 4">
            <a:extLst>
              <a:ext uri="{FF2B5EF4-FFF2-40B4-BE49-F238E27FC236}">
                <a16:creationId xmlns:a16="http://schemas.microsoft.com/office/drawing/2014/main" id="{0AEE5AD5-D9A0-D3E3-831A-DFD32B6A6332}"/>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87217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Data</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627935049"/>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024aa29-09e0-41bf-a8ba-de7a3ccff2d2" xsi:nil="true"/>
    <lcf76f155ced4ddcb4097134ff3c332f xmlns="30072bdd-44e3-492a-9bf3-41313a20fa59">
      <Terms xmlns="http://schemas.microsoft.com/office/infopath/2007/PartnerControls"/>
    </lcf76f155ced4ddcb4097134ff3c332f>
    <SharedWithUsers xmlns="8024aa29-09e0-41bf-a8ba-de7a3ccff2d2">
      <UserInfo>
        <DisplayName>Ipek beril Benli</DisplayName>
        <AccountId>43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E2296B40A12549AAF59F14837A4C74" ma:contentTypeVersion="13" ma:contentTypeDescription="Create a new document." ma:contentTypeScope="" ma:versionID="8dcfb88d3270fafa381daa4411591c9c">
  <xsd:schema xmlns:xsd="http://www.w3.org/2001/XMLSchema" xmlns:xs="http://www.w3.org/2001/XMLSchema" xmlns:p="http://schemas.microsoft.com/office/2006/metadata/properties" xmlns:ns2="30072bdd-44e3-492a-9bf3-41313a20fa59" xmlns:ns3="8024aa29-09e0-41bf-a8ba-de7a3ccff2d2" targetNamespace="http://schemas.microsoft.com/office/2006/metadata/properties" ma:root="true" ma:fieldsID="f2130b10d26f37cd1d597ea78e321af3" ns2:_="" ns3:_="">
    <xsd:import namespace="30072bdd-44e3-492a-9bf3-41313a20fa59"/>
    <xsd:import namespace="8024aa29-09e0-41bf-a8ba-de7a3ccff2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072bdd-44e3-492a-9bf3-41313a20fa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24aa29-09e0-41bf-a8ba-de7a3ccff2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bd73786-374d-4abd-9f6d-0da803826b8d}" ma:internalName="TaxCatchAll" ma:showField="CatchAllData" ma:web="8024aa29-09e0-41bf-a8ba-de7a3ccff2d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EDE2C8-FC7C-4381-A834-6FD8DD37E8B0}">
  <ds:schemaRefs>
    <ds:schemaRef ds:uri="30072bdd-44e3-492a-9bf3-41313a20fa59"/>
    <ds:schemaRef ds:uri="http://schemas.openxmlformats.org/package/2006/metadata/core-properties"/>
    <ds:schemaRef ds:uri="http://www.w3.org/XML/1998/namespace"/>
    <ds:schemaRef ds:uri="http://schemas.microsoft.com/office/2006/documentManagement/types"/>
    <ds:schemaRef ds:uri="http://purl.org/dc/elements/1.1/"/>
    <ds:schemaRef ds:uri="http://schemas.microsoft.com/office/2006/metadata/properties"/>
    <ds:schemaRef ds:uri="http://schemas.microsoft.com/office/infopath/2007/PartnerControls"/>
    <ds:schemaRef ds:uri="8024aa29-09e0-41bf-a8ba-de7a3ccff2d2"/>
    <ds:schemaRef ds:uri="http://purl.org/dc/dcmitype/"/>
    <ds:schemaRef ds:uri="http://purl.org/dc/terms/"/>
  </ds:schemaRefs>
</ds:datastoreItem>
</file>

<file path=customXml/itemProps2.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3.xml><?xml version="1.0" encoding="utf-8"?>
<ds:datastoreItem xmlns:ds="http://schemas.openxmlformats.org/officeDocument/2006/customXml" ds:itemID="{E62FF70B-FFC7-48CB-B09C-960C61FEE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072bdd-44e3-492a-9bf3-41313a20fa59"/>
    <ds:schemaRef ds:uri="8024aa29-09e0-41bf-a8ba-de7a3ccff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1871</Words>
  <Application>Microsoft Office PowerPoint</Application>
  <PresentationFormat>Widescreen</PresentationFormat>
  <Paragraphs>162</Paragraphs>
  <Slides>24</Slides>
  <Notes>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24</vt:i4>
      </vt:variant>
    </vt:vector>
  </HeadingPairs>
  <TitlesOfParts>
    <vt:vector size="37" baseType="lpstr">
      <vt:lpstr>Arial</vt:lpstr>
      <vt:lpstr>Calibri</vt:lpstr>
      <vt:lpstr>Calibri Light</vt:lpstr>
      <vt:lpstr>Courier New</vt:lpstr>
      <vt:lpstr>Helvetica Neue Thin</vt:lpstr>
      <vt:lpstr>Söhne</vt:lpstr>
      <vt:lpstr>Symbol</vt:lpstr>
      <vt:lpstr>Times New Roman</vt:lpstr>
      <vt:lpstr>Wingdings</vt:lpstr>
      <vt:lpstr>frontiertech</vt:lpstr>
      <vt:lpstr>frontiertech</vt:lpstr>
      <vt:lpstr>frontiertech</vt:lpstr>
      <vt:lpstr>frontiertech</vt:lpstr>
      <vt:lpstr>      AgriGuard: Crop Disease Detection</vt:lpstr>
      <vt:lpstr>Outline</vt:lpstr>
      <vt:lpstr>Concept note and implementation plan</vt:lpstr>
      <vt:lpstr>Background</vt:lpstr>
      <vt:lpstr>PowerPoint Presentation</vt:lpstr>
      <vt:lpstr>Objectives</vt:lpstr>
      <vt:lpstr>Machine Learning Model Aims </vt:lpstr>
      <vt:lpstr>SDG Relation</vt:lpstr>
      <vt:lpstr>Data</vt:lpstr>
      <vt:lpstr>Data Collection </vt:lpstr>
      <vt:lpstr>Exploratory Data Analysis (EDA) and Feature Engineering</vt:lpstr>
      <vt:lpstr>PowerPoint Presentation</vt:lpstr>
      <vt:lpstr>Model</vt:lpstr>
      <vt:lpstr>Model Selection and Training</vt:lpstr>
      <vt:lpstr>Model Training</vt:lpstr>
      <vt:lpstr>Model Evaluation and Hyperparameter Tuning</vt:lpstr>
      <vt:lpstr>PowerPoint Presentation</vt:lpstr>
      <vt:lpstr>Model Refinement and Testing</vt:lpstr>
      <vt:lpstr>Results</vt:lpstr>
      <vt:lpstr>Evaluation Results</vt:lpstr>
      <vt:lpstr>Deployment</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Andisha Saliha Hameedi</dc:creator>
  <cp:lastModifiedBy>Andisha Saliha Hameedi</cp:lastModifiedBy>
  <cp:revision>113</cp:revision>
  <dcterms:created xsi:type="dcterms:W3CDTF">2023-07-17T12:29:49Z</dcterms:created>
  <dcterms:modified xsi:type="dcterms:W3CDTF">2023-12-12T02:08:09Z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0x010100F4E2296B40A12549AAF59F14837A4C74</vt:lpwstr>
  </property>
  <property fmtid="{D5CDD505-2E9C-101B-9397-08002B2CF9AE}" pid="3" name="MediaServiceImageTags">
    <vt:lpwstr/>
  </property>
</Properties>
</file>