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91" r:id="rId5"/>
    <p:sldMasterId id="2147483704" r:id="rId6"/>
    <p:sldMasterId id="2147483717" r:id="rId7"/>
  </p:sldMasterIdLst>
  <p:notesMasterIdLst>
    <p:notesMasterId r:id="rId21"/>
  </p:notesMasterIdLst>
  <p:sldIdLst>
    <p:sldId id="450" r:id="rId8"/>
    <p:sldId id="451" r:id="rId9"/>
    <p:sldId id="452" r:id="rId10"/>
    <p:sldId id="449" r:id="rId11"/>
    <p:sldId id="426" r:id="rId12"/>
    <p:sldId id="415" r:id="rId13"/>
    <p:sldId id="417" r:id="rId14"/>
    <p:sldId id="457" r:id="rId15"/>
    <p:sldId id="440" r:id="rId16"/>
    <p:sldId id="454" r:id="rId17"/>
    <p:sldId id="446" r:id="rId18"/>
    <p:sldId id="447" r:id="rId19"/>
    <p:sldId id="40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E17FD41-7516-14E4-28EC-9EDA718D0E38}" name="Izel Karaoglu" initials="IK" userId="S::izel.karaoglu@undp.org::0324853d-3d06-43c0-96b6-d1a6d5104983" providerId="AD"/>
  <p188:author id="{54501D4E-9689-4057-BA76-F9B887FE214C}" name="Gokhan Dikmener" initials="GD" userId="S::gokhan.dikmener@undp.org::9723776f-4214-4c1d-a3cf-ef6f76b31897" providerId="AD"/>
  <p188:author id="{7EE290B3-41AE-3A4B-7BAA-4A2FF2A2DB4F}" name="Dina Akylbekova" initials="DA" userId="S::dina.akylbekova@undp.org::d0186547-350c-4ee8-9f3b-afe70f175dd5" providerId="AD"/>
  <p188:author id="{AD2977F2-1110-00CA-B921-CFBBF1E22859}" name="Ipek beril Benli" initials="IB" userId="S::ipek.beril.benli@undp.org::8f9c5f4b-b22c-49ff-bdd5-d07e2760743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77F"/>
    <a:srgbClr val="4CA3AA"/>
    <a:srgbClr val="FFC837"/>
    <a:srgbClr val="FFC836"/>
    <a:srgbClr val="2B2551"/>
    <a:srgbClr val="5059B3"/>
    <a:srgbClr val="BFBFBF"/>
    <a:srgbClr val="816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B0DD4A-5754-EA40-BB3D-9ED9EB7A4337}" v="162" dt="2023-12-12T12:22:49.764"/>
    <p1510:client id="{85B2A29B-142B-8C41-8889-5FD9FDDEDB27}" v="176" dt="2023-12-12T12:11:06.875"/>
    <p1510:client id="{B0B699F7-D97B-4719-84BB-56E6732F1B03}" v="18" dt="2023-12-12T12:13:11.854"/>
    <p1510:client id="{E34B5784-30A5-4FA8-9EFF-9DD19A397683}" v="1" dt="2023-12-12T06:22:56.6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13"/>
    <p:restoredTop sz="94635"/>
  </p:normalViewPr>
  <p:slideViewPr>
    <p:cSldViewPr snapToGrid="0">
      <p:cViewPr varScale="1">
        <p:scale>
          <a:sx n="65" d="100"/>
          <a:sy n="65" d="100"/>
        </p:scale>
        <p:origin x="64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C8F11-D0DF-4008-860B-4A7D93BC166E}" type="datetimeFigureOut">
              <a:t>12/15/2023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C2A8A-8D13-4B94-B9F1-C53F69A20F96}" type="slidenum">
              <a:t>‹#›</a:t>
            </a:fld>
            <a:endParaRPr lang="en-US"/>
          </a:p>
        </p:txBody>
      </p:sp>
    </p:spTree>
    <p:extLst>
      <p:ext uri="{BB962C8B-B14F-4D97-AF65-F5344CB8AC3E}">
        <p14:creationId xmlns:p14="http://schemas.microsoft.com/office/powerpoint/2010/main" val="1250900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2</a:t>
            </a:fld>
            <a:endParaRPr lang="en-US"/>
          </a:p>
        </p:txBody>
      </p:sp>
    </p:spTree>
    <p:extLst>
      <p:ext uri="{BB962C8B-B14F-4D97-AF65-F5344CB8AC3E}">
        <p14:creationId xmlns:p14="http://schemas.microsoft.com/office/powerpoint/2010/main" val="515713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4</a:t>
            </a:fld>
            <a:endParaRPr lang="en-US"/>
          </a:p>
        </p:txBody>
      </p:sp>
    </p:spTree>
    <p:extLst>
      <p:ext uri="{BB962C8B-B14F-4D97-AF65-F5344CB8AC3E}">
        <p14:creationId xmlns:p14="http://schemas.microsoft.com/office/powerpoint/2010/main" val="434757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5</a:t>
            </a:fld>
            <a:endParaRPr lang="en-TR"/>
          </a:p>
        </p:txBody>
      </p:sp>
    </p:spTree>
    <p:extLst>
      <p:ext uri="{BB962C8B-B14F-4D97-AF65-F5344CB8AC3E}">
        <p14:creationId xmlns:p14="http://schemas.microsoft.com/office/powerpoint/2010/main" val="4077221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6</a:t>
            </a:fld>
            <a:endParaRPr lang="en-US"/>
          </a:p>
        </p:txBody>
      </p:sp>
    </p:spTree>
    <p:extLst>
      <p:ext uri="{BB962C8B-B14F-4D97-AF65-F5344CB8AC3E}">
        <p14:creationId xmlns:p14="http://schemas.microsoft.com/office/powerpoint/2010/main" val="2629157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7</a:t>
            </a:fld>
            <a:endParaRPr lang="en-TR"/>
          </a:p>
        </p:txBody>
      </p:sp>
    </p:spTree>
    <p:extLst>
      <p:ext uri="{BB962C8B-B14F-4D97-AF65-F5344CB8AC3E}">
        <p14:creationId xmlns:p14="http://schemas.microsoft.com/office/powerpoint/2010/main" val="3822320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8</a:t>
            </a:fld>
            <a:endParaRPr lang="en-TR"/>
          </a:p>
        </p:txBody>
      </p:sp>
    </p:spTree>
    <p:extLst>
      <p:ext uri="{BB962C8B-B14F-4D97-AF65-F5344CB8AC3E}">
        <p14:creationId xmlns:p14="http://schemas.microsoft.com/office/powerpoint/2010/main" val="745611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E1486C-A7A5-4436-8111-6FB9AC8714F1}" type="slidenum">
              <a:rPr lang="ko-KR" altLang="en-US" smtClean="0"/>
              <a:t>13</a:t>
            </a:fld>
            <a:endParaRPr lang="ko-KR" altLang="en-US"/>
          </a:p>
        </p:txBody>
      </p:sp>
    </p:spTree>
    <p:extLst>
      <p:ext uri="{BB962C8B-B14F-4D97-AF65-F5344CB8AC3E}">
        <p14:creationId xmlns:p14="http://schemas.microsoft.com/office/powerpoint/2010/main" val="2811280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5.png"/><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5.png"/><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6.xml"/><Relationship Id="rId5" Type="http://schemas.openxmlformats.org/officeDocument/2006/relationships/image" Target="../media/image2.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lstStyle/>
          <a:p>
            <a:r>
              <a:rPr lang="en-US" dirty="0" smtClean="0">
                <a:cs typeface="Calibri Light"/>
              </a:rPr>
              <a:t>Prediction of Terrorism Incidents in West Africa</a:t>
            </a:r>
            <a:endParaRPr lang="en-US" dirty="0"/>
          </a:p>
        </p:txBody>
      </p:sp>
      <p:sp>
        <p:nvSpPr>
          <p:cNvPr id="3" name="Text Placeholder 2">
            <a:extLst>
              <a:ext uri="{FF2B5EF4-FFF2-40B4-BE49-F238E27FC236}">
                <a16:creationId xmlns:a16="http://schemas.microsoft.com/office/drawing/2014/main" id="{26A01406-CE87-67FD-1433-72C6D6211A0B}"/>
              </a:ext>
            </a:extLst>
          </p:cNvPr>
          <p:cNvSpPr>
            <a:spLocks noGrp="1"/>
          </p:cNvSpPr>
          <p:nvPr>
            <p:ph type="body" idx="1"/>
          </p:nvPr>
        </p:nvSpPr>
        <p:spPr/>
        <p:txBody>
          <a:bodyPr vert="horz" lIns="91440" tIns="45720" rIns="91440" bIns="45720" rtlCol="0" anchor="t">
            <a:normAutofit/>
          </a:bodyPr>
          <a:lstStyle/>
          <a:p>
            <a:r>
              <a:rPr lang="en-US" dirty="0" smtClean="0">
                <a:cs typeface="Calibri"/>
              </a:rPr>
              <a:t>Abdoul Faride Bassirou Alzouma</a:t>
            </a:r>
            <a:endParaRPr lang="en-US" dirty="0">
              <a:cs typeface="Calibri"/>
            </a:endParaRPr>
          </a:p>
          <a:p>
            <a:r>
              <a:rPr lang="en-US" dirty="0" smtClean="0">
                <a:cs typeface="Calibri"/>
              </a:rPr>
              <a:t>16/12/2023</a:t>
            </a:r>
            <a:endParaRPr lang="en-US" dirty="0">
              <a:cs typeface="Calibri"/>
            </a:endParaRPr>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94845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Deployment</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a:xfrm>
            <a:off x="1039653" y="2125206"/>
            <a:ext cx="10093712" cy="1650381"/>
          </a:xfrm>
        </p:spPr>
        <p:txBody>
          <a:bodyPr>
            <a:noAutofit/>
          </a:bodyPr>
          <a:lstStyle/>
          <a:p>
            <a:pPr marL="0" indent="0">
              <a:buNone/>
            </a:pPr>
            <a:r>
              <a:rPr lang="en-US" sz="2400" dirty="0"/>
              <a:t>By incorporating our prediction model, </a:t>
            </a:r>
            <a:r>
              <a:rPr lang="en-US" sz="2400" dirty="0" smtClean="0"/>
              <a:t>I am creating </a:t>
            </a:r>
            <a:r>
              <a:rPr lang="en-US" sz="2400" dirty="0"/>
              <a:t>a comprehensive Full Stack (Frontend and Backend) web application. The React framework </a:t>
            </a:r>
            <a:r>
              <a:rPr lang="en-US" sz="2400" dirty="0" smtClean="0"/>
              <a:t>is used </a:t>
            </a:r>
            <a:r>
              <a:rPr lang="en-US" sz="2400" dirty="0"/>
              <a:t>to develop an interactive frontend, and an early intervention warning system will be included in the application.</a:t>
            </a:r>
            <a:endParaRPr lang="tr-TR" dirty="0"/>
          </a:p>
        </p:txBody>
      </p:sp>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4118007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tr-TR" b="1" err="1"/>
              <a:t>Future</a:t>
            </a:r>
            <a:r>
              <a:rPr lang="tr-TR" b="1"/>
              <a:t> </a:t>
            </a:r>
            <a:r>
              <a:rPr lang="tr-TR" b="1" err="1"/>
              <a:t>Work</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marL="0" indent="0">
              <a:buNone/>
            </a:pPr>
            <a:r>
              <a:rPr lang="en-US" sz="2400" dirty="0"/>
              <a:t>I</a:t>
            </a:r>
            <a:r>
              <a:rPr lang="en-US" sz="2400" dirty="0" smtClean="0"/>
              <a:t> </a:t>
            </a:r>
            <a:r>
              <a:rPr lang="en-US" sz="2400" dirty="0"/>
              <a:t>plan to explore more sophisticated feature engineering techniques to capture a broader range of factors influencing terrorism incidents, potentially improving the model's predictive capabilities.</a:t>
            </a:r>
          </a:p>
          <a:p>
            <a:endParaRPr lang="en-US" dirty="0" smtClean="0"/>
          </a:p>
          <a:p>
            <a:endParaRPr lang="en-US" dirty="0"/>
          </a:p>
          <a:p>
            <a:pPr marL="0" indent="0">
              <a:buNone/>
            </a:pPr>
            <a:r>
              <a:rPr lang="en-US" dirty="0"/>
              <a:t>Explore opportunities for collaboration with international organizations, research institutions, and other regions facing similar challenges to share knowledge, data, and methodologies, fostering a global approach to addressing terrorism.</a:t>
            </a:r>
            <a:endParaRPr lang="en-US" sz="2400" dirty="0"/>
          </a:p>
          <a:p>
            <a:pPr marL="0" indent="0">
              <a:buNone/>
            </a:pPr>
            <a:endParaRPr lang="tr-TR" dirty="0"/>
          </a:p>
        </p:txBody>
      </p:sp>
      <p:sp>
        <p:nvSpPr>
          <p:cNvPr id="5" name="TextBox 4">
            <a:extLst>
              <a:ext uri="{FF2B5EF4-FFF2-40B4-BE49-F238E27FC236}">
                <a16:creationId xmlns:a16="http://schemas.microsoft.com/office/drawing/2014/main" id="{384D96C8-FF8C-FF1F-F7FC-8D636C9E744D}"/>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379295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tr-TR" err="1"/>
              <a:t>References</a:t>
            </a:r>
            <a:endParaRPr lang="tr-TR"/>
          </a:p>
        </p:txBody>
      </p:sp>
      <p:sp>
        <p:nvSpPr>
          <p:cNvPr id="4" name="Content Placeholder 3">
            <a:extLst>
              <a:ext uri="{FF2B5EF4-FFF2-40B4-BE49-F238E27FC236}">
                <a16:creationId xmlns:a16="http://schemas.microsoft.com/office/drawing/2014/main" id="{87B3D5D2-6BDD-200E-3526-D8A93E03FE6B}"/>
              </a:ext>
            </a:extLst>
          </p:cNvPr>
          <p:cNvSpPr>
            <a:spLocks noGrp="1"/>
          </p:cNvSpPr>
          <p:nvPr>
            <p:ph idx="1"/>
          </p:nvPr>
        </p:nvSpPr>
        <p:spPr/>
        <p:txBody>
          <a:bodyPr>
            <a:normAutofit fontScale="85000" lnSpcReduction="20000"/>
          </a:bodyPr>
          <a:lstStyle/>
          <a:p>
            <a:r>
              <a:rPr lang="fr-FR" dirty="0"/>
              <a:t>RASCHKA, </a:t>
            </a:r>
            <a:r>
              <a:rPr lang="fr-FR" dirty="0" err="1"/>
              <a:t>Sebastian</a:t>
            </a:r>
            <a:r>
              <a:rPr lang="fr-FR" dirty="0"/>
              <a:t> et MIRJALILI, </a:t>
            </a:r>
            <a:r>
              <a:rPr lang="fr-FR" dirty="0" err="1"/>
              <a:t>Vahid</a:t>
            </a:r>
            <a:r>
              <a:rPr lang="fr-FR" dirty="0"/>
              <a:t>. </a:t>
            </a:r>
            <a:r>
              <a:rPr lang="en-US" i="1" dirty="0"/>
              <a:t>Python machine learning: Machine learning and deep learning with Python, </a:t>
            </a:r>
            <a:r>
              <a:rPr lang="en-US" i="1" dirty="0" err="1"/>
              <a:t>scikit</a:t>
            </a:r>
            <a:r>
              <a:rPr lang="en-US" i="1" dirty="0"/>
              <a:t>-learn, and </a:t>
            </a:r>
            <a:r>
              <a:rPr lang="en-US" i="1" dirty="0" err="1"/>
              <a:t>TensorFlow</a:t>
            </a:r>
            <a:r>
              <a:rPr lang="en-US" i="1" dirty="0"/>
              <a:t> 2</a:t>
            </a:r>
            <a:r>
              <a:rPr lang="en-US" dirty="0"/>
              <a:t>. </a:t>
            </a:r>
            <a:r>
              <a:rPr lang="en-US" dirty="0" err="1"/>
              <a:t>Packt</a:t>
            </a:r>
            <a:r>
              <a:rPr lang="en-US" dirty="0"/>
              <a:t> Publishing Ltd, 2019.</a:t>
            </a:r>
            <a:endParaRPr lang="tr-TR" dirty="0"/>
          </a:p>
          <a:p>
            <a:r>
              <a:rPr lang="en-US" dirty="0"/>
              <a:t>GÉRON, </a:t>
            </a:r>
            <a:r>
              <a:rPr lang="en-US" dirty="0" err="1"/>
              <a:t>Aurélien</a:t>
            </a:r>
            <a:r>
              <a:rPr lang="en-US" dirty="0"/>
              <a:t>. Hands-on machine learning with </a:t>
            </a:r>
            <a:r>
              <a:rPr lang="en-US" dirty="0" err="1"/>
              <a:t>Scikit</a:t>
            </a:r>
            <a:r>
              <a:rPr lang="en-US" dirty="0"/>
              <a:t>-Learn, </a:t>
            </a:r>
            <a:r>
              <a:rPr lang="en-US" dirty="0" err="1"/>
              <a:t>Keras</a:t>
            </a:r>
            <a:r>
              <a:rPr lang="en-US" dirty="0"/>
              <a:t>, and </a:t>
            </a:r>
            <a:r>
              <a:rPr lang="en-US" dirty="0" err="1"/>
              <a:t>TensorFlow</a:t>
            </a:r>
            <a:r>
              <a:rPr lang="en-US" dirty="0"/>
              <a:t>. " O'Reilly Media, Inc.", 2022.</a:t>
            </a:r>
            <a:endParaRPr lang="tr-TR" dirty="0"/>
          </a:p>
          <a:p>
            <a:r>
              <a:rPr lang="fr-FR" dirty="0"/>
              <a:t>HUAMANÍ, Enrique Lee, ALVA, </a:t>
            </a:r>
            <a:r>
              <a:rPr lang="fr-FR" dirty="0" err="1"/>
              <a:t>Mantari</a:t>
            </a:r>
            <a:r>
              <a:rPr lang="fr-FR" dirty="0"/>
              <a:t> Alicia, et ROMAN-GONZALEZ, </a:t>
            </a:r>
            <a:r>
              <a:rPr lang="fr-FR" dirty="0" err="1"/>
              <a:t>Avid</a:t>
            </a:r>
            <a:r>
              <a:rPr lang="fr-FR" dirty="0"/>
              <a:t>. </a:t>
            </a:r>
            <a:r>
              <a:rPr lang="en-US" dirty="0"/>
              <a:t>Machine learning techniques to visualize and predict terrorist attacks worldwide using the global terrorism database. International Journal of Advanced Computer Science and Applications, 2020, vol. 11, no 4.</a:t>
            </a:r>
            <a:endParaRPr lang="tr-TR" dirty="0"/>
          </a:p>
          <a:p>
            <a:r>
              <a:rPr lang="en-US" dirty="0"/>
              <a:t>DEMIR, Mustafa, GULER, Ahmet, et OZER, Murat. Predictors of successful terrorism incidents. Behavioral Sciences of Terrorism and Political Aggression, 2022, p. 1-29..</a:t>
            </a:r>
            <a:endParaRPr lang="tr-TR" dirty="0"/>
          </a:p>
          <a:p>
            <a:r>
              <a:rPr lang="en-US" dirty="0"/>
              <a:t>https://www.wearecapicua.com/blog/machine-learning-reactjs</a:t>
            </a:r>
            <a:endParaRPr lang="tr-TR" dirty="0"/>
          </a:p>
        </p:txBody>
      </p:sp>
      <p:sp>
        <p:nvSpPr>
          <p:cNvPr id="5" name="TextBox 4">
            <a:extLst>
              <a:ext uri="{FF2B5EF4-FFF2-40B4-BE49-F238E27FC236}">
                <a16:creationId xmlns:a16="http://schemas.microsoft.com/office/drawing/2014/main" id="{720BD25A-33DA-62BB-4D58-79DFD193F16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3937316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BF0A447-09FE-4C82-9183-4BB6FE9805EC}"/>
              </a:ext>
            </a:extLst>
          </p:cNvPr>
          <p:cNvSpPr>
            <a:spLocks noGrp="1"/>
          </p:cNvSpPr>
          <p:nvPr>
            <p:ph type="title"/>
          </p:nvPr>
        </p:nvSpPr>
        <p:spPr/>
        <p:txBody>
          <a:bodyPr/>
          <a:lstStyle/>
          <a:p>
            <a:r>
              <a:rPr lang="en-CA"/>
              <a:t>Thank</a:t>
            </a:r>
            <a:r>
              <a:rPr lang="en-US"/>
              <a:t> </a:t>
            </a:r>
            <a:r>
              <a:rPr lang="en-CA"/>
              <a:t>you!</a:t>
            </a:r>
            <a:endParaRPr lang="en-US"/>
          </a:p>
        </p:txBody>
      </p:sp>
      <p:pic>
        <p:nvPicPr>
          <p:cNvPr id="15" name="Content Placeholder 14">
            <a:extLst>
              <a:ext uri="{FF2B5EF4-FFF2-40B4-BE49-F238E27FC236}">
                <a16:creationId xmlns:a16="http://schemas.microsoft.com/office/drawing/2014/main" id="{8623F5AB-9A95-66EE-7E7D-4B7F69EB8D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3452" y="2818440"/>
            <a:ext cx="2482855" cy="2482855"/>
          </a:xfrm>
        </p:spPr>
      </p:pic>
      <p:pic>
        <p:nvPicPr>
          <p:cNvPr id="3" name="Picture 2">
            <a:extLst>
              <a:ext uri="{FF2B5EF4-FFF2-40B4-BE49-F238E27FC236}">
                <a16:creationId xmlns:a16="http://schemas.microsoft.com/office/drawing/2014/main" id="{9DE0807B-0AF4-A78A-8B9C-7DC4DEFD0CFD}"/>
              </a:ext>
            </a:extLst>
          </p:cNvPr>
          <p:cNvPicPr>
            <a:picLocks noChangeAspect="1"/>
          </p:cNvPicPr>
          <p:nvPr/>
        </p:nvPicPr>
        <p:blipFill>
          <a:blip r:embed="rId4"/>
          <a:stretch>
            <a:fillRect/>
          </a:stretch>
        </p:blipFill>
        <p:spPr>
          <a:xfrm>
            <a:off x="8526090" y="3141200"/>
            <a:ext cx="2626258" cy="2008584"/>
          </a:xfrm>
          <a:prstGeom prst="rect">
            <a:avLst/>
          </a:prstGeom>
        </p:spPr>
      </p:pic>
      <p:pic>
        <p:nvPicPr>
          <p:cNvPr id="4" name="Picture 3" descr="A blue text on a black background&#10;&#10;Description automatically generated with low confidence">
            <a:extLst>
              <a:ext uri="{FF2B5EF4-FFF2-40B4-BE49-F238E27FC236}">
                <a16:creationId xmlns:a16="http://schemas.microsoft.com/office/drawing/2014/main" id="{1A9D06FE-2446-6AC3-98EB-7117519DA9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2505" y="3336909"/>
            <a:ext cx="3311164" cy="1617165"/>
          </a:xfrm>
          <a:prstGeom prst="rect">
            <a:avLst/>
          </a:prstGeom>
        </p:spPr>
      </p:pic>
      <p:sp>
        <p:nvSpPr>
          <p:cNvPr id="5" name="TextBox 4">
            <a:extLst>
              <a:ext uri="{FF2B5EF4-FFF2-40B4-BE49-F238E27FC236}">
                <a16:creationId xmlns:a16="http://schemas.microsoft.com/office/drawing/2014/main" id="{49A709F5-91F0-A745-9890-74813078BE1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1405736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dirty="0" err="1">
                <a:solidFill>
                  <a:schemeClr val="accent1"/>
                </a:solidFill>
                <a:cs typeface="Calibri Light"/>
              </a:rPr>
              <a:t>Outline</a:t>
            </a: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p:txBody>
          <a:bodyPr anchor="t">
            <a:noAutofit/>
          </a:bodyPr>
          <a:lstStyle/>
          <a:p>
            <a:r>
              <a:rPr lang="en-US" sz="2000" dirty="0">
                <a:cs typeface="Calibri"/>
              </a:rPr>
              <a:t>Concept note and implementation plan:</a:t>
            </a:r>
          </a:p>
          <a:p>
            <a:pPr lvl="1">
              <a:buFont typeface="Courier New" panose="020B0604020202020204" pitchFamily="34" charset="0"/>
              <a:buChar char="o"/>
            </a:pPr>
            <a:r>
              <a:rPr lang="en-US" sz="2000" dirty="0">
                <a:cs typeface="Calibri"/>
              </a:rPr>
              <a:t>Background</a:t>
            </a:r>
          </a:p>
          <a:p>
            <a:pPr lvl="1">
              <a:buFont typeface="Courier New" panose="020B0604020202020204" pitchFamily="34" charset="0"/>
              <a:buChar char="o"/>
            </a:pPr>
            <a:r>
              <a:rPr lang="en-US" sz="2000" dirty="0">
                <a:cs typeface="Calibri"/>
              </a:rPr>
              <a:t>Objectives</a:t>
            </a:r>
          </a:p>
          <a:p>
            <a:pPr lvl="1">
              <a:buFont typeface="Courier New" panose="020B0604020202020204" pitchFamily="34" charset="0"/>
              <a:buChar char="o"/>
            </a:pPr>
            <a:r>
              <a:rPr lang="en-US" sz="2000" dirty="0">
                <a:cs typeface="Calibri"/>
              </a:rPr>
              <a:t>SDG Relation</a:t>
            </a:r>
          </a:p>
          <a:p>
            <a:r>
              <a:rPr lang="en-US" sz="2000" dirty="0">
                <a:cs typeface="Calibri"/>
              </a:rPr>
              <a:t>Data</a:t>
            </a:r>
            <a:endParaRPr lang="en-US" sz="2000" dirty="0">
              <a:ea typeface="Calibri"/>
              <a:cs typeface="Calibri"/>
            </a:endParaRPr>
          </a:p>
          <a:p>
            <a:r>
              <a:rPr lang="en-US" sz="2000" dirty="0">
                <a:solidFill>
                  <a:srgbClr val="FFFFFF"/>
                </a:solidFill>
                <a:ea typeface="+mn-lt"/>
                <a:cs typeface="+mn-lt"/>
              </a:rPr>
              <a:t>Methodology</a:t>
            </a:r>
            <a:endParaRPr lang="en-US" sz="1600" dirty="0">
              <a:solidFill>
                <a:srgbClr val="FFFFFF"/>
              </a:solidFill>
              <a:ea typeface="+mn-lt"/>
              <a:cs typeface="+mn-lt"/>
            </a:endParaRPr>
          </a:p>
          <a:p>
            <a:r>
              <a:rPr lang="en-US" sz="2000" dirty="0">
                <a:solidFill>
                  <a:srgbClr val="FFFFFF"/>
                </a:solidFill>
                <a:ea typeface="+mn-lt"/>
                <a:cs typeface="+mn-lt"/>
              </a:rPr>
              <a:t>Results</a:t>
            </a:r>
          </a:p>
          <a:p>
            <a:r>
              <a:rPr lang="en-US" sz="2000" dirty="0">
                <a:solidFill>
                  <a:srgbClr val="FFFFFF"/>
                </a:solidFill>
                <a:ea typeface="+mn-lt"/>
                <a:cs typeface="+mn-lt"/>
              </a:rPr>
              <a:t>Deployment</a:t>
            </a:r>
          </a:p>
          <a:p>
            <a:r>
              <a:rPr lang="en-US" sz="2000" dirty="0">
                <a:solidFill>
                  <a:srgbClr val="FFFFFF"/>
                </a:solidFill>
                <a:ea typeface="+mn-lt"/>
                <a:cs typeface="+mn-lt"/>
              </a:rPr>
              <a:t>Future Work</a:t>
            </a:r>
          </a:p>
          <a:p>
            <a:pPr marL="0" indent="0">
              <a:buNone/>
            </a:pPr>
            <a:endParaRPr lang="en-US" dirty="0">
              <a:solidFill>
                <a:srgbClr val="FFFFFF"/>
              </a:solidFill>
              <a:ea typeface="+mn-lt"/>
              <a:cs typeface="+mn-lt"/>
            </a:endParaRP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2629373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Concept note and implementation plan</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2284862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a:solidFill>
                  <a:schemeClr val="accent1"/>
                </a:solidFill>
              </a:rPr>
              <a:t>Background</a:t>
            </a:r>
            <a:endParaRPr lang="en-US">
              <a:solidFill>
                <a:schemeClr val="accent1"/>
              </a:solidFill>
            </a:endParaRP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a:xfrm>
            <a:off x="1049144" y="2007219"/>
            <a:ext cx="10093712" cy="2948239"/>
          </a:xfrm>
        </p:spPr>
        <p:txBody>
          <a:bodyPr anchor="t">
            <a:noAutofit/>
          </a:bodyPr>
          <a:lstStyle/>
          <a:p>
            <a:pPr marL="0" indent="0">
              <a:buNone/>
            </a:pPr>
            <a:r>
              <a:rPr lang="en-US" dirty="0"/>
              <a:t>The </a:t>
            </a:r>
            <a:r>
              <a:rPr lang="en-US" dirty="0" smtClean="0"/>
              <a:t>project </a:t>
            </a:r>
            <a:r>
              <a:rPr lang="en-US" dirty="0"/>
              <a:t>intends to develop a machine learning model that takes historical tensions and socioeconomic factors into account. Terrorism is a major issue in W</a:t>
            </a:r>
            <a:r>
              <a:rPr lang="en-US" dirty="0" smtClean="0"/>
              <a:t>est </a:t>
            </a:r>
            <a:r>
              <a:rPr lang="en-US" dirty="0"/>
              <a:t>A</a:t>
            </a:r>
            <a:r>
              <a:rPr lang="en-US" dirty="0" smtClean="0"/>
              <a:t>frica, </a:t>
            </a:r>
            <a:r>
              <a:rPr lang="en-US" dirty="0"/>
              <a:t>yet there are no good prediction models, making proactive measures difficult. The project tackles this gap by providing early warnings and improving resource allocation, contributing to regional stability and aligning with UN Sustainable Development Goals.</a:t>
            </a:r>
            <a:endParaRPr lang="tr-TR" dirty="0"/>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3747287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F68E-F8B2-9C08-30C4-42B3A3C94769}"/>
              </a:ext>
            </a:extLst>
          </p:cNvPr>
          <p:cNvSpPr>
            <a:spLocks noGrp="1"/>
          </p:cNvSpPr>
          <p:nvPr>
            <p:ph type="title"/>
          </p:nvPr>
        </p:nvSpPr>
        <p:spPr/>
        <p:txBody>
          <a:bodyPr/>
          <a:lstStyle/>
          <a:p>
            <a:r>
              <a:rPr lang="tr-TR" b="1"/>
              <a:t>SDG </a:t>
            </a:r>
            <a:r>
              <a:rPr lang="tr-TR" b="1" err="1"/>
              <a:t>Relation</a:t>
            </a:r>
            <a:endParaRPr lang="tr-TR"/>
          </a:p>
        </p:txBody>
      </p:sp>
      <p:sp>
        <p:nvSpPr>
          <p:cNvPr id="3" name="Content Placeholder 2">
            <a:extLst>
              <a:ext uri="{FF2B5EF4-FFF2-40B4-BE49-F238E27FC236}">
                <a16:creationId xmlns:a16="http://schemas.microsoft.com/office/drawing/2014/main" id="{AAC0B6D8-ADB6-6B8E-39CB-37E8237FF97F}"/>
              </a:ext>
            </a:extLst>
          </p:cNvPr>
          <p:cNvSpPr>
            <a:spLocks noGrp="1"/>
          </p:cNvSpPr>
          <p:nvPr>
            <p:ph idx="1"/>
          </p:nvPr>
        </p:nvSpPr>
        <p:spPr>
          <a:xfrm>
            <a:off x="1049144" y="2007219"/>
            <a:ext cx="10093712" cy="2623775"/>
          </a:xfrm>
        </p:spPr>
        <p:txBody>
          <a:bodyPr vert="horz" lIns="91440" tIns="45720" rIns="91440" bIns="45720" rtlCol="0" anchor="t">
            <a:normAutofit/>
          </a:bodyPr>
          <a:lstStyle/>
          <a:p>
            <a:pPr marL="0" indent="0">
              <a:buNone/>
            </a:pPr>
            <a:r>
              <a:rPr lang="en-US" dirty="0"/>
              <a:t>The project is directly related to the United Nations Sustainable Development Goal 16: Peace, Justice, and Strong Institutions. It contributes to boosting regional security, fostering early warning systems, and integrating with the broader SDG framework for sustainable development by establishing a machine learning model for forecasting terrorism attacks in West Africa.</a:t>
            </a:r>
          </a:p>
          <a:p>
            <a:pPr marL="0" indent="0">
              <a:buNone/>
            </a:pPr>
            <a:endParaRPr lang="tr-TR" dirty="0"/>
          </a:p>
        </p:txBody>
      </p:sp>
      <p:sp>
        <p:nvSpPr>
          <p:cNvPr id="5" name="TextBox 4">
            <a:extLst>
              <a:ext uri="{FF2B5EF4-FFF2-40B4-BE49-F238E27FC236}">
                <a16:creationId xmlns:a16="http://schemas.microsoft.com/office/drawing/2014/main" id="{0AEE5AD5-D9A0-D3E3-831A-DFD32B6A633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1872175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en-US" dirty="0"/>
              <a:t>Objectives</a:t>
            </a:r>
            <a:endParaRPr lang="en-US" dirty="0">
              <a:solidFill>
                <a:schemeClr val="accent1"/>
              </a:solidFill>
            </a:endParaRPr>
          </a:p>
        </p:txBody>
      </p:sp>
      <p:sp>
        <p:nvSpPr>
          <p:cNvPr id="6" name="Text Placeholder 5">
            <a:extLst>
              <a:ext uri="{FF2B5EF4-FFF2-40B4-BE49-F238E27FC236}">
                <a16:creationId xmlns:a16="http://schemas.microsoft.com/office/drawing/2014/main" id="{758080CA-6A48-CBE0-6A73-68F0348FC0EB}"/>
              </a:ext>
            </a:extLst>
          </p:cNvPr>
          <p:cNvSpPr>
            <a:spLocks noGrp="1"/>
          </p:cNvSpPr>
          <p:nvPr>
            <p:ph idx="1"/>
          </p:nvPr>
        </p:nvSpPr>
        <p:spPr/>
        <p:txBody>
          <a:bodyPr vert="horz" lIns="91440" tIns="45720" rIns="91440" bIns="45720" rtlCol="0" anchor="t">
            <a:normAutofit fontScale="77500" lnSpcReduction="20000"/>
          </a:bodyPr>
          <a:lstStyle/>
          <a:p>
            <a:r>
              <a:rPr lang="en-US" dirty="0"/>
              <a:t>Develop a precise machine learning model to predict terrorism incidents in West Africa, considering historical tensions and socio-economic factors.</a:t>
            </a:r>
          </a:p>
          <a:p>
            <a:r>
              <a:rPr lang="en-US" dirty="0"/>
              <a:t>Enhance the model's adaptability to changing threats, ensuring continuous learning in evolving contexts.</a:t>
            </a:r>
          </a:p>
          <a:p>
            <a:r>
              <a:rPr lang="en-US" dirty="0"/>
              <a:t>Analyze terrorism patterns comprehensively using diverse datasets covering social, economic, and geopolitical dynamics in the region.</a:t>
            </a:r>
          </a:p>
          <a:p>
            <a:r>
              <a:rPr lang="en-US" dirty="0"/>
              <a:t>Establish an early warning system for timely intervention, reducing the impact of potential terrorism threats on communities.</a:t>
            </a:r>
          </a:p>
          <a:p>
            <a:r>
              <a:rPr lang="en-US" dirty="0"/>
              <a:t>Optimize resource allocation by identifying high-risk areas, contributing to both security measures and sustainable development.</a:t>
            </a:r>
          </a:p>
          <a:p>
            <a:r>
              <a:rPr lang="en-US" dirty="0"/>
              <a:t>Provide data-driven insights to empower stakeholders such as policymakers, security agencies, and humanitarian organizations for more effective decision-making.</a:t>
            </a:r>
          </a:p>
          <a:p>
            <a:r>
              <a:rPr lang="en-US" dirty="0"/>
              <a:t>Contribute to the development of a comprehensive strategy for predicting, preventing, and mitigating the impact of terrorism in West Africa.</a:t>
            </a: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20155C02-6C32-64F1-6DDB-DFD84D21522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4076124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8248-FC2B-D862-07C4-972FEF33EF78}"/>
              </a:ext>
            </a:extLst>
          </p:cNvPr>
          <p:cNvSpPr>
            <a:spLocks noGrp="1"/>
          </p:cNvSpPr>
          <p:nvPr>
            <p:ph type="title"/>
          </p:nvPr>
        </p:nvSpPr>
        <p:spPr/>
        <p:txBody>
          <a:bodyPr/>
          <a:lstStyle/>
          <a:p>
            <a:r>
              <a:rPr lang="en-US" b="1" dirty="0"/>
              <a:t>Data </a:t>
            </a:r>
            <a:endParaRPr lang="tr-TR" dirty="0"/>
          </a:p>
        </p:txBody>
      </p:sp>
      <p:sp>
        <p:nvSpPr>
          <p:cNvPr id="3" name="Content Placeholder 2">
            <a:extLst>
              <a:ext uri="{FF2B5EF4-FFF2-40B4-BE49-F238E27FC236}">
                <a16:creationId xmlns:a16="http://schemas.microsoft.com/office/drawing/2014/main" id="{40094B93-C07E-2390-6C86-761633280A8D}"/>
              </a:ext>
            </a:extLst>
          </p:cNvPr>
          <p:cNvSpPr>
            <a:spLocks noGrp="1"/>
          </p:cNvSpPr>
          <p:nvPr>
            <p:ph idx="1"/>
          </p:nvPr>
        </p:nvSpPr>
        <p:spPr>
          <a:xfrm>
            <a:off x="1049144" y="2007219"/>
            <a:ext cx="10093712" cy="2397633"/>
          </a:xfrm>
        </p:spPr>
        <p:txBody>
          <a:bodyPr>
            <a:normAutofit/>
          </a:bodyPr>
          <a:lstStyle/>
          <a:p>
            <a:pPr marL="0" indent="0">
              <a:buNone/>
            </a:pPr>
            <a:r>
              <a:rPr lang="en-US" dirty="0"/>
              <a:t>The primary data source is Kaggle's "Global Terrorism Database" (GTD), a commonly used dataset that records global terrorism incidents. The GTD provides detailed information on incident details, including location, date, </a:t>
            </a:r>
            <a:r>
              <a:rPr lang="en-US" dirty="0" smtClean="0"/>
              <a:t>attack </a:t>
            </a:r>
            <a:r>
              <a:rPr lang="en-US" dirty="0"/>
              <a:t>type, target type, casualties, and contextual elements, with roughly 180,000 records and 135 attributes, creating a solid platform for analysis.</a:t>
            </a:r>
            <a:endParaRPr lang="en-US" dirty="0"/>
          </a:p>
          <a:p>
            <a:pPr>
              <a:buFont typeface="Arial" panose="020B0604020202020204" pitchFamily="34" charset="0"/>
              <a:buChar char="•"/>
            </a:pPr>
            <a:endParaRPr lang="en-US" dirty="0"/>
          </a:p>
          <a:p>
            <a:endParaRPr lang="en-US" sz="2800" b="1" i="0" u="none" strike="noStrike" kern="1200" noProof="0" dirty="0">
              <a:solidFill>
                <a:srgbClr val="FFFFFF"/>
              </a:solidFill>
              <a:latin typeface="Calibri"/>
              <a:ea typeface="+mn-ea"/>
              <a:cs typeface="+mn-cs"/>
            </a:endParaRPr>
          </a:p>
          <a:p>
            <a:endParaRPr lang="en-US" sz="2800" b="1" i="0" u="none" strike="noStrike" kern="1200" noProof="0" dirty="0">
              <a:solidFill>
                <a:srgbClr val="FFFFFF"/>
              </a:solidFill>
              <a:latin typeface="Calibri"/>
              <a:ea typeface="+mn-ea"/>
              <a:cs typeface="+mn-cs"/>
            </a:endParaRPr>
          </a:p>
          <a:p>
            <a:pPr marL="0" indent="0">
              <a:buNone/>
            </a:pPr>
            <a:endParaRPr lang="tr-TR" dirty="0"/>
          </a:p>
        </p:txBody>
      </p:sp>
      <p:sp>
        <p:nvSpPr>
          <p:cNvPr id="5" name="TextBox 4">
            <a:extLst>
              <a:ext uri="{FF2B5EF4-FFF2-40B4-BE49-F238E27FC236}">
                <a16:creationId xmlns:a16="http://schemas.microsoft.com/office/drawing/2014/main" id="{3B72C810-9CE5-BE29-6BFC-F187529B16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3530613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8248-FC2B-D862-07C4-972FEF33EF78}"/>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40094B93-C07E-2390-6C86-761633280A8D}"/>
              </a:ext>
            </a:extLst>
          </p:cNvPr>
          <p:cNvSpPr>
            <a:spLocks noGrp="1"/>
          </p:cNvSpPr>
          <p:nvPr>
            <p:ph idx="1"/>
          </p:nvPr>
        </p:nvSpPr>
        <p:spPr>
          <a:xfrm>
            <a:off x="1049144" y="2007219"/>
            <a:ext cx="10093712" cy="2417297"/>
          </a:xfrm>
        </p:spPr>
        <p:txBody>
          <a:bodyPr>
            <a:normAutofit/>
          </a:bodyPr>
          <a:lstStyle/>
          <a:p>
            <a:pPr marL="0" indent="0">
              <a:buNone/>
            </a:pPr>
            <a:r>
              <a:rPr lang="en-US" dirty="0"/>
              <a:t>For this project, the chosen methodology involves </a:t>
            </a:r>
            <a:r>
              <a:rPr lang="en-US" dirty="0" smtClean="0"/>
              <a:t>using </a:t>
            </a:r>
            <a:r>
              <a:rPr lang="en-US" dirty="0"/>
              <a:t>a machine learning approach to predict </a:t>
            </a:r>
            <a:r>
              <a:rPr lang="en-US" dirty="0" smtClean="0"/>
              <a:t>if a terrorism incident is succeeded or failed </a:t>
            </a:r>
            <a:r>
              <a:rPr lang="en-US" dirty="0"/>
              <a:t>in West </a:t>
            </a:r>
            <a:r>
              <a:rPr lang="en-US" dirty="0" smtClean="0"/>
              <a:t>Africa region. </a:t>
            </a:r>
            <a:r>
              <a:rPr lang="en-US" dirty="0"/>
              <a:t>The specific AI method employed is ensemble learning, incorporating algorithms such as Logistic Regression, Random Forest, Decision Tree, Gradient Boosting, and XGBoost.</a:t>
            </a:r>
            <a:endParaRPr lang="en-US" sz="2800" b="1" i="0" u="none" strike="noStrike" kern="1200" noProof="0" dirty="0">
              <a:solidFill>
                <a:srgbClr val="FFFFFF"/>
              </a:solidFill>
              <a:latin typeface="Calibri"/>
              <a:ea typeface="+mn-ea"/>
              <a:cs typeface="+mn-cs"/>
            </a:endParaRPr>
          </a:p>
          <a:p>
            <a:pPr marL="0" indent="0">
              <a:buNone/>
            </a:pPr>
            <a:endParaRPr lang="en-US" sz="2800" b="1" i="0" u="none" strike="noStrike" kern="1200" noProof="0" dirty="0">
              <a:solidFill>
                <a:srgbClr val="FFFFFF"/>
              </a:solidFill>
              <a:latin typeface="Calibri"/>
              <a:ea typeface="+mn-ea"/>
              <a:cs typeface="+mn-cs"/>
            </a:endParaRPr>
          </a:p>
          <a:p>
            <a:endParaRPr lang="tr-TR" dirty="0"/>
          </a:p>
        </p:txBody>
      </p:sp>
      <p:sp>
        <p:nvSpPr>
          <p:cNvPr id="5" name="TextBox 4">
            <a:extLst>
              <a:ext uri="{FF2B5EF4-FFF2-40B4-BE49-F238E27FC236}">
                <a16:creationId xmlns:a16="http://schemas.microsoft.com/office/drawing/2014/main" id="{3B72C810-9CE5-BE29-6BFC-F187529B16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spTree>
    <p:extLst>
      <p:ext uri="{BB962C8B-B14F-4D97-AF65-F5344CB8AC3E}">
        <p14:creationId xmlns:p14="http://schemas.microsoft.com/office/powerpoint/2010/main" val="995160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Evaluation Results</a:t>
            </a:r>
            <a:endParaRPr lang="tr-TR" dirty="0"/>
          </a:p>
        </p:txBody>
      </p:sp>
      <p:pic>
        <p:nvPicPr>
          <p:cNvPr id="4" name="Content Placeholder 3"/>
          <p:cNvPicPr>
            <a:picLocks noGrp="1" noChangeAspect="1"/>
          </p:cNvPicPr>
          <p:nvPr>
            <p:ph idx="1"/>
          </p:nvPr>
        </p:nvPicPr>
        <p:blipFill>
          <a:blip r:embed="rId2"/>
          <a:stretch>
            <a:fillRect/>
          </a:stretch>
        </p:blipFill>
        <p:spPr>
          <a:xfrm>
            <a:off x="6889420" y="2637406"/>
            <a:ext cx="5078408" cy="3529890"/>
          </a:xfrm>
          <a:prstGeom prst="rect">
            <a:avLst/>
          </a:prstGeom>
        </p:spPr>
      </p:pic>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Programme Global Cohort 1</a:t>
            </a:r>
            <a:endParaRPr lang="en-US" sz="1200" dirty="0"/>
          </a:p>
        </p:txBody>
      </p:sp>
      <p:pic>
        <p:nvPicPr>
          <p:cNvPr id="6" name="Picture 5"/>
          <p:cNvPicPr>
            <a:picLocks noChangeAspect="1"/>
          </p:cNvPicPr>
          <p:nvPr/>
        </p:nvPicPr>
        <p:blipFill>
          <a:blip r:embed="rId3"/>
          <a:stretch>
            <a:fillRect/>
          </a:stretch>
        </p:blipFill>
        <p:spPr>
          <a:xfrm>
            <a:off x="88775" y="1986032"/>
            <a:ext cx="6636489" cy="4871967"/>
          </a:xfrm>
          <a:prstGeom prst="rect">
            <a:avLst/>
          </a:prstGeom>
        </p:spPr>
      </p:pic>
    </p:spTree>
    <p:extLst>
      <p:ext uri="{BB962C8B-B14F-4D97-AF65-F5344CB8AC3E}">
        <p14:creationId xmlns:p14="http://schemas.microsoft.com/office/powerpoint/2010/main" val="878654391"/>
      </p:ext>
    </p:extLst>
  </p:cSld>
  <p:clrMapOvr>
    <a:masterClrMapping/>
  </p:clrMapOvr>
</p:sld>
</file>

<file path=ppt/theme/theme1.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2.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3.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FEFFFF"/>
      </a:accent3>
      <a:accent4>
        <a:srgbClr val="FE567D"/>
      </a:accent4>
      <a:accent5>
        <a:srgbClr val="5B9BD5"/>
      </a:accent5>
      <a:accent6>
        <a:srgbClr val="FFFEFD"/>
      </a:accent6>
      <a:hlink>
        <a:srgbClr val="FDFFFD"/>
      </a:hlink>
      <a:folHlink>
        <a:srgbClr val="FFFEF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4.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E2296B40A12549AAF59F14837A4C74" ma:contentTypeVersion="13" ma:contentTypeDescription="Create a new document." ma:contentTypeScope="" ma:versionID="8dcfb88d3270fafa381daa4411591c9c">
  <xsd:schema xmlns:xsd="http://www.w3.org/2001/XMLSchema" xmlns:xs="http://www.w3.org/2001/XMLSchema" xmlns:p="http://schemas.microsoft.com/office/2006/metadata/properties" xmlns:ns2="30072bdd-44e3-492a-9bf3-41313a20fa59" xmlns:ns3="8024aa29-09e0-41bf-a8ba-de7a3ccff2d2" targetNamespace="http://schemas.microsoft.com/office/2006/metadata/properties" ma:root="true" ma:fieldsID="f2130b10d26f37cd1d597ea78e321af3" ns2:_="" ns3:_="">
    <xsd:import namespace="30072bdd-44e3-492a-9bf3-41313a20fa59"/>
    <xsd:import namespace="8024aa29-09e0-41bf-a8ba-de7a3ccff2d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072bdd-44e3-492a-9bf3-41313a20fa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f8ebb0a5-c57d-4c3a-bec7-8a38252dd05c"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24aa29-09e0-41bf-a8ba-de7a3ccff2d2"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4bd73786-374d-4abd-9f6d-0da803826b8d}" ma:internalName="TaxCatchAll" ma:showField="CatchAllData" ma:web="8024aa29-09e0-41bf-a8ba-de7a3ccff2d2">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8024aa29-09e0-41bf-a8ba-de7a3ccff2d2" xsi:nil="true"/>
    <lcf76f155ced4ddcb4097134ff3c332f xmlns="30072bdd-44e3-492a-9bf3-41313a20fa59">
      <Terms xmlns="http://schemas.microsoft.com/office/infopath/2007/PartnerControls"/>
    </lcf76f155ced4ddcb4097134ff3c332f>
    <SharedWithUsers xmlns="8024aa29-09e0-41bf-a8ba-de7a3ccff2d2">
      <UserInfo>
        <DisplayName>Ipek beril Benli</DisplayName>
        <AccountId>43</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DE62-5E52-4556-A1C4-22BCD46C64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072bdd-44e3-492a-9bf3-41313a20fa59"/>
    <ds:schemaRef ds:uri="8024aa29-09e0-41bf-a8ba-de7a3ccff2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DEDE2C8-FC7C-4381-A834-6FD8DD37E8B0}">
  <ds:schemaRefs>
    <ds:schemaRef ds:uri="6259e846-8b77-4076-b7b3-191dee427045"/>
    <ds:schemaRef ds:uri="97847797-b717-4ffb-b5fd-2a237f853cd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8024aa29-09e0-41bf-a8ba-de7a3ccff2d2"/>
    <ds:schemaRef ds:uri="30072bdd-44e3-492a-9bf3-41313a20fa59"/>
  </ds:schemaRefs>
</ds:datastoreItem>
</file>

<file path=customXml/itemProps3.xml><?xml version="1.0" encoding="utf-8"?>
<ds:datastoreItem xmlns:ds="http://schemas.openxmlformats.org/officeDocument/2006/customXml" ds:itemID="{1673DD53-6A06-4588-9E9A-777572FF21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263</TotalTime>
  <Words>642</Words>
  <Application>Microsoft Office PowerPoint</Application>
  <PresentationFormat>Widescreen</PresentationFormat>
  <Paragraphs>67</Paragraphs>
  <Slides>13</Slides>
  <Notes>7</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13</vt:i4>
      </vt:variant>
    </vt:vector>
  </HeadingPairs>
  <TitlesOfParts>
    <vt:vector size="23" baseType="lpstr">
      <vt:lpstr>맑은 고딕</vt:lpstr>
      <vt:lpstr>Arial</vt:lpstr>
      <vt:lpstr>Calibri</vt:lpstr>
      <vt:lpstr>Calibri Light</vt:lpstr>
      <vt:lpstr>Courier New</vt:lpstr>
      <vt:lpstr>Helvetica Neue Thin</vt:lpstr>
      <vt:lpstr>frontiertech</vt:lpstr>
      <vt:lpstr>frontiertech</vt:lpstr>
      <vt:lpstr>frontiertech</vt:lpstr>
      <vt:lpstr>frontiertech</vt:lpstr>
      <vt:lpstr>Prediction of Terrorism Incidents in West Africa</vt:lpstr>
      <vt:lpstr>Outline</vt:lpstr>
      <vt:lpstr>Concept note and implementation plan</vt:lpstr>
      <vt:lpstr>Background</vt:lpstr>
      <vt:lpstr>SDG Relation</vt:lpstr>
      <vt:lpstr>Objectives</vt:lpstr>
      <vt:lpstr>Data </vt:lpstr>
      <vt:lpstr>Methodology</vt:lpstr>
      <vt:lpstr>Evaluation Results</vt:lpstr>
      <vt:lpstr>Deployment</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Lenovo</cp:lastModifiedBy>
  <cp:revision>121</cp:revision>
  <dcterms:created xsi:type="dcterms:W3CDTF">2023-07-17T12:29:49Z</dcterms:created>
  <dcterms:modified xsi:type="dcterms:W3CDTF">2023-12-15T14:09:50Z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0x010100F4E2296B40A12549AAF59F14837A4C74</vt:lpwstr>
  </property>
  <property fmtid="{D5CDD505-2E9C-101B-9397-08002B2CF9AE}" pid="3" name="MediaServiceImageTags">
    <vt:lpwstr/>
  </property>
</Properties>
</file>