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4"/>
  </p:notesMasterIdLst>
  <p:sldIdLst>
    <p:sldId id="450" r:id="rId8"/>
    <p:sldId id="451" r:id="rId9"/>
    <p:sldId id="452" r:id="rId10"/>
    <p:sldId id="449" r:id="rId11"/>
    <p:sldId id="426" r:id="rId12"/>
    <p:sldId id="415" r:id="rId13"/>
    <p:sldId id="417" r:id="rId14"/>
    <p:sldId id="457" r:id="rId15"/>
    <p:sldId id="440" r:id="rId16"/>
    <p:sldId id="458" r:id="rId17"/>
    <p:sldId id="460" r:id="rId18"/>
    <p:sldId id="459" r:id="rId19"/>
    <p:sldId id="454" r:id="rId20"/>
    <p:sldId id="446" r:id="rId21"/>
    <p:sldId id="447" r:id="rId22"/>
    <p:sldId id="4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1" autoAdjust="0"/>
    <p:restoredTop sz="93002" autoAdjust="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Enhance chronic disease prediction using machine learning techniques</a:t>
          </a: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 custT="1"/>
      <dgm:spPr/>
      <dgm:t>
        <a:bodyPr/>
        <a:lstStyle/>
        <a:p>
          <a:r>
            <a:rPr lang="en-US" sz="1400" b="0" i="0">
              <a:solidFill>
                <a:srgbClr val="2B2551"/>
              </a:solidFill>
            </a:rPr>
            <a:t>Chronic diseases pose a global health threat</a:t>
          </a:r>
          <a:r>
            <a:rPr lang="fr-FR" sz="1400" b="0" i="0">
              <a:solidFill>
                <a:srgbClr val="2B2551"/>
              </a:solidFill>
            </a:rPr>
            <a:t>,</a:t>
          </a:r>
          <a:r>
            <a:rPr lang="en-US" sz="1400" b="0" i="0">
              <a:solidFill>
                <a:srgbClr val="2B2551"/>
              </a:solidFill>
            </a:rPr>
            <a:t> especially in regions with limited access to advanced healthcare</a:t>
          </a:r>
          <a:endParaRPr lang="en-US" sz="1400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Effective intervention</a:t>
          </a:r>
          <a:r>
            <a:rPr lang="en-US" sz="1400" b="0" i="0" dirty="0"/>
            <a:t>. </a:t>
          </a:r>
          <a:endParaRPr lang="en-US" sz="1400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 custScaleX="150258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 custScaleX="149520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 custScaleX="145894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 custScaleX="142487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 custScaleX="161515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 custScaleX="158763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 custScaleX="160669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 custScaleX="168241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 custScaleX="159510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 custScaleX="164976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ScaleX="170865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5521" y="68092"/>
          <a:ext cx="3150991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Overview </a:t>
          </a:r>
        </a:p>
      </dsp:txBody>
      <dsp:txXfrm>
        <a:off x="36231" y="98802"/>
        <a:ext cx="3089571" cy="987107"/>
      </dsp:txXfrm>
    </dsp:sp>
    <dsp:sp modelId="{7883DF6B-5656-4E6F-8E73-F2356345C0FB}">
      <dsp:nvSpPr>
        <dsp:cNvPr id="0" name=""/>
        <dsp:cNvSpPr/>
      </dsp:nvSpPr>
      <dsp:spPr>
        <a:xfrm>
          <a:off x="320620" y="1116619"/>
          <a:ext cx="315099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15099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635719" y="1378751"/>
          <a:ext cx="2508412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Enhance chronic disease prediction using machine learning techniques</a:t>
          </a:r>
        </a:p>
      </dsp:txBody>
      <dsp:txXfrm>
        <a:off x="666429" y="1409461"/>
        <a:ext cx="2446992" cy="987107"/>
      </dsp:txXfrm>
    </dsp:sp>
    <dsp:sp modelId="{8EB39798-9E63-4527-AA99-1ED66EF71B14}">
      <dsp:nvSpPr>
        <dsp:cNvPr id="0" name=""/>
        <dsp:cNvSpPr/>
      </dsp:nvSpPr>
      <dsp:spPr>
        <a:xfrm>
          <a:off x="320620" y="1116619"/>
          <a:ext cx="315099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15099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635719" y="2689410"/>
          <a:ext cx="2447581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666429" y="2720120"/>
        <a:ext cx="2386161" cy="987107"/>
      </dsp:txXfrm>
    </dsp:sp>
    <dsp:sp modelId="{06494A96-12C5-43DC-98D6-7F243D7490B5}">
      <dsp:nvSpPr>
        <dsp:cNvPr id="0" name=""/>
        <dsp:cNvSpPr/>
      </dsp:nvSpPr>
      <dsp:spPr>
        <a:xfrm>
          <a:off x="320620" y="1116619"/>
          <a:ext cx="315099" cy="340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7713"/>
              </a:lnTo>
              <a:lnTo>
                <a:pt x="315099" y="340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635719" y="4000069"/>
          <a:ext cx="239042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666429" y="4030779"/>
        <a:ext cx="2329003" cy="987107"/>
      </dsp:txXfrm>
    </dsp:sp>
    <dsp:sp modelId="{95B3E24C-CEC2-4218-991B-46A0CEB8E2B5}">
      <dsp:nvSpPr>
        <dsp:cNvPr id="0" name=""/>
        <dsp:cNvSpPr/>
      </dsp:nvSpPr>
      <dsp:spPr>
        <a:xfrm>
          <a:off x="3680776" y="68092"/>
          <a:ext cx="3387057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</a:t>
          </a:r>
          <a:r>
            <a:rPr lang="tr-TR" sz="3000" kern="1200" dirty="0" err="1"/>
            <a:t>rief</a:t>
          </a:r>
          <a:r>
            <a:rPr lang="tr-TR" sz="3000" kern="1200" dirty="0"/>
            <a:t> background</a:t>
          </a:r>
          <a:endParaRPr lang="en-US" sz="3000" kern="1200" dirty="0"/>
        </a:p>
      </dsp:txBody>
      <dsp:txXfrm>
        <a:off x="3711486" y="98802"/>
        <a:ext cx="3325637" cy="987107"/>
      </dsp:txXfrm>
    </dsp:sp>
    <dsp:sp modelId="{0A4B685B-ABC4-42DB-8906-56AB4CA72A48}">
      <dsp:nvSpPr>
        <dsp:cNvPr id="0" name=""/>
        <dsp:cNvSpPr/>
      </dsp:nvSpPr>
      <dsp:spPr>
        <a:xfrm>
          <a:off x="4019482" y="1116619"/>
          <a:ext cx="338705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38705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358188" y="1378751"/>
          <a:ext cx="2663477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400" b="0" i="0" kern="1200">
              <a:solidFill>
                <a:srgbClr val="2B2551"/>
              </a:solidFill>
            </a:rPr>
            <a:t>,</a:t>
          </a:r>
          <a:r>
            <a:rPr lang="en-US" sz="14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1409461"/>
        <a:ext cx="2602057" cy="987107"/>
      </dsp:txXfrm>
    </dsp:sp>
    <dsp:sp modelId="{E4473DC5-16A5-4D8C-8BC8-C376755F5DB1}">
      <dsp:nvSpPr>
        <dsp:cNvPr id="0" name=""/>
        <dsp:cNvSpPr/>
      </dsp:nvSpPr>
      <dsp:spPr>
        <a:xfrm>
          <a:off x="4019482" y="1116619"/>
          <a:ext cx="338705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38705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358188" y="2689410"/>
          <a:ext cx="269545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2720120"/>
        <a:ext cx="2634033" cy="987107"/>
      </dsp:txXfrm>
    </dsp:sp>
    <dsp:sp modelId="{EC15F7EF-0603-48BB-ACA2-26E25E5AD0A6}">
      <dsp:nvSpPr>
        <dsp:cNvPr id="0" name=""/>
        <dsp:cNvSpPr/>
      </dsp:nvSpPr>
      <dsp:spPr>
        <a:xfrm>
          <a:off x="7592097" y="68092"/>
          <a:ext cx="3528105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Importance of the problem being solved</a:t>
          </a:r>
        </a:p>
      </dsp:txBody>
      <dsp:txXfrm>
        <a:off x="7622807" y="98802"/>
        <a:ext cx="3466685" cy="987107"/>
      </dsp:txXfrm>
    </dsp:sp>
    <dsp:sp modelId="{FF3A1F48-8909-4714-8D82-2E09637BE6CE}">
      <dsp:nvSpPr>
        <dsp:cNvPr id="0" name=""/>
        <dsp:cNvSpPr/>
      </dsp:nvSpPr>
      <dsp:spPr>
        <a:xfrm>
          <a:off x="7944908" y="1116619"/>
          <a:ext cx="352810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52810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8297718" y="1378751"/>
          <a:ext cx="26760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8328428" y="1409461"/>
        <a:ext cx="2614589" cy="987107"/>
      </dsp:txXfrm>
    </dsp:sp>
    <dsp:sp modelId="{2337524A-BE53-4151-9E7E-B30DC3A2FCFD}">
      <dsp:nvSpPr>
        <dsp:cNvPr id="0" name=""/>
        <dsp:cNvSpPr/>
      </dsp:nvSpPr>
      <dsp:spPr>
        <a:xfrm>
          <a:off x="7944908" y="1116619"/>
          <a:ext cx="352810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52810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8297718" y="2689410"/>
          <a:ext cx="27677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Effective intervention</a:t>
          </a:r>
          <a:r>
            <a:rPr lang="en-US" sz="1400" b="0" i="0" kern="1200" dirty="0"/>
            <a:t>. </a:t>
          </a:r>
          <a:endParaRPr lang="en-US" sz="1400" kern="1200" dirty="0"/>
        </a:p>
      </dsp:txBody>
      <dsp:txXfrm>
        <a:off x="8328428" y="2720120"/>
        <a:ext cx="2706289" cy="987107"/>
      </dsp:txXfrm>
    </dsp:sp>
    <dsp:sp modelId="{ECE24050-ABF5-43A5-95A1-A3456847E760}">
      <dsp:nvSpPr>
        <dsp:cNvPr id="0" name=""/>
        <dsp:cNvSpPr/>
      </dsp:nvSpPr>
      <dsp:spPr>
        <a:xfrm>
          <a:off x="7944908" y="1116619"/>
          <a:ext cx="339724" cy="3355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360"/>
              </a:lnTo>
              <a:lnTo>
                <a:pt x="339724" y="3355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8284633" y="3947716"/>
          <a:ext cx="2866505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8315343" y="3978426"/>
        <a:ext cx="2805085" cy="987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56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pstoneprojectchronicdisease-4t9vcgbfqw3botzprmyfbt.streamlit.app/" TargetMode="Externa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039178"/>
            <a:ext cx="10829290" cy="23898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Chronic Diseases Prediction system using Machine Learning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818822"/>
            <a:ext cx="2837304" cy="905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15-12-2023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B4752C09-B79C-51F8-EE42-635B7D3D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429000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92" y="1047359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FBA73-6F98-7485-D6E9-6DFBB86E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3" y="1816241"/>
            <a:ext cx="5164937" cy="235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909B6-B775-92FA-4EDC-A6DA841B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09" y="1816240"/>
            <a:ext cx="5164938" cy="235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71562-1BD0-053C-0BE7-A3C30D03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811" y="4356512"/>
            <a:ext cx="5376268" cy="23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79" y="1048441"/>
            <a:ext cx="10112695" cy="921254"/>
          </a:xfrm>
        </p:spPr>
        <p:txBody>
          <a:bodyPr/>
          <a:lstStyle/>
          <a:p>
            <a:r>
              <a:rPr lang="en-US" b="1" dirty="0"/>
              <a:t>Confusion Matrix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6739B-8517-C4F8-F693-96D49FD2FD02}"/>
              </a:ext>
            </a:extLst>
          </p:cNvPr>
          <p:cNvSpPr txBox="1"/>
          <p:nvPr/>
        </p:nvSpPr>
        <p:spPr>
          <a:xfrm>
            <a:off x="78007" y="5703764"/>
            <a:ext cx="460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SVM for heart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74A2B-3C8C-A342-949A-D653867536A5}"/>
              </a:ext>
            </a:extLst>
          </p:cNvPr>
          <p:cNvSpPr txBox="1"/>
          <p:nvPr/>
        </p:nvSpPr>
        <p:spPr>
          <a:xfrm>
            <a:off x="4234482" y="5720429"/>
            <a:ext cx="4156475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GB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8A763-7063-80C8-AEAD-2CE3DA3C6946}"/>
              </a:ext>
            </a:extLst>
          </p:cNvPr>
          <p:cNvSpPr txBox="1"/>
          <p:nvPr/>
        </p:nvSpPr>
        <p:spPr>
          <a:xfrm>
            <a:off x="8458102" y="5720428"/>
            <a:ext cx="3733898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confusion matrix with </a:t>
            </a:r>
            <a:r>
              <a:rPr lang="en-US" sz="1600" i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RandomForest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0F649-462E-6BE6-57C7-0A35E6A25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6"/>
          <a:stretch/>
        </p:blipFill>
        <p:spPr>
          <a:xfrm>
            <a:off x="309489" y="2201317"/>
            <a:ext cx="3807301" cy="355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B9508E-387A-571B-D328-BC61BA50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6"/>
          <a:stretch/>
        </p:blipFill>
        <p:spPr>
          <a:xfrm>
            <a:off x="8390957" y="2191136"/>
            <a:ext cx="3723036" cy="3558342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537896C-5463-7C14-CC73-1F10E2985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3"/>
          <a:stretch/>
        </p:blipFill>
        <p:spPr bwMode="auto">
          <a:xfrm>
            <a:off x="4348272" y="2191136"/>
            <a:ext cx="3839175" cy="35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4" y="734250"/>
            <a:ext cx="10112695" cy="921254"/>
          </a:xfrm>
        </p:spPr>
        <p:txBody>
          <a:bodyPr/>
          <a:lstStyle/>
          <a:p>
            <a:r>
              <a:rPr lang="en-US" dirty="0"/>
              <a:t>ROC-AUC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A3611A-B14B-2A44-33BD-9FBD62AF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10" y="3605801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778571-FB0E-9DB9-4674-1A77C093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35" y="1391824"/>
            <a:ext cx="4029560" cy="32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62D63D-C29D-AC2F-3D90-603743310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1" y="1522670"/>
            <a:ext cx="3866505" cy="31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0" y="770258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0" y="1477108"/>
            <a:ext cx="11743191" cy="53808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this project, ‘</a:t>
            </a:r>
            <a:r>
              <a:rPr lang="en-US" sz="1800" dirty="0" err="1"/>
              <a:t>Joblib</a:t>
            </a:r>
            <a:r>
              <a:rPr lang="en-US" sz="1800" dirty="0"/>
              <a:t>’ is used for models’ serialization, Environment settings, python version 3.8, host codes on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Libraries and API used: </a:t>
            </a:r>
            <a:r>
              <a:rPr lang="en-US" sz="1800" dirty="0" err="1"/>
              <a:t>Streamlit</a:t>
            </a:r>
            <a:r>
              <a:rPr lang="en-US" sz="1800" dirty="0"/>
              <a:t> </a:t>
            </a:r>
          </a:p>
          <a:p>
            <a:r>
              <a:rPr lang="en-US" sz="1800" dirty="0"/>
              <a:t>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cloud: </a:t>
            </a:r>
            <a:r>
              <a:rPr lang="en-US" sz="1800" dirty="0">
                <a:hlinkClick r:id="rId2"/>
              </a:rPr>
              <a:t>https://capstoneprojectchronicdisease-4t9vcgbfqw3botzprmyfbt.streamlit.app/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5FCFC-A53C-506D-5E94-047E7E41A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2"/>
          <a:stretch/>
        </p:blipFill>
        <p:spPr>
          <a:xfrm>
            <a:off x="1741265" y="2687868"/>
            <a:ext cx="8798245" cy="39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0929-EF98-01BB-CD87-BB7BFD40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007218"/>
            <a:ext cx="11113477" cy="44779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the app on large datasets  to predict more diseases like Malaria, Kidney, covid </a:t>
            </a:r>
            <a:r>
              <a:rPr lang="en-US" dirty="0" err="1"/>
              <a:t>etc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add different types of diseases such as infectious diseases for prediction.</a:t>
            </a:r>
          </a:p>
          <a:p>
            <a:r>
              <a:rPr lang="en-US" dirty="0"/>
              <a:t>Improve diabetes model for the good use of this app to predict chronic diseases</a:t>
            </a:r>
          </a:p>
          <a:p>
            <a:r>
              <a:rPr lang="en-US" dirty="0"/>
              <a:t>Use Cloud services such as AWS, Google </a:t>
            </a:r>
            <a:r>
              <a:rPr lang="en-US" dirty="0" err="1"/>
              <a:t>Cloup</a:t>
            </a:r>
            <a:r>
              <a:rPr lang="en-US" dirty="0"/>
              <a:t> Service for more configuration in deployment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25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98222FA-6945-F6FC-45D6-D05A6683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85071"/>
            <a:ext cx="11216640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1- D. Hamid, S. S. </a:t>
            </a:r>
            <a:r>
              <a:rPr lang="fr-FR" sz="1800" dirty="0" err="1"/>
              <a:t>Ullah</a:t>
            </a:r>
            <a:r>
              <a:rPr lang="fr-FR" sz="1800" dirty="0"/>
              <a:t>, J. Iqbal, S. Hussain, C. A. U. Hassan, and F. Umar, ‘A Machine Learning in </a:t>
            </a:r>
            <a:r>
              <a:rPr lang="fr-FR" sz="1800" dirty="0" err="1"/>
              <a:t>Binary</a:t>
            </a:r>
            <a:r>
              <a:rPr lang="fr-FR" sz="1800" dirty="0"/>
              <a:t> and </a:t>
            </a:r>
            <a:r>
              <a:rPr lang="fr-FR" sz="1800" dirty="0" err="1"/>
              <a:t>Multiclassification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on </a:t>
            </a:r>
            <a:r>
              <a:rPr lang="fr-FR" sz="1800" dirty="0" err="1"/>
              <a:t>Imbalanced</a:t>
            </a:r>
            <a:r>
              <a:rPr lang="fr-FR" sz="1800" dirty="0"/>
              <a:t> </a:t>
            </a:r>
            <a:r>
              <a:rPr lang="fr-FR" sz="1800" dirty="0" err="1"/>
              <a:t>Heart</a:t>
            </a:r>
            <a:r>
              <a:rPr lang="fr-FR" sz="1800" dirty="0"/>
              <a:t> </a:t>
            </a:r>
            <a:r>
              <a:rPr lang="fr-FR" sz="1800" dirty="0" err="1"/>
              <a:t>Disease</a:t>
            </a:r>
            <a:r>
              <a:rPr lang="fr-FR" sz="1800" dirty="0"/>
              <a:t> Data Stream’, J Sens, vol. 2022, 2022, </a:t>
            </a:r>
            <a:r>
              <a:rPr lang="fr-FR" sz="1800" dirty="0" err="1"/>
              <a:t>doi</a:t>
            </a:r>
            <a:r>
              <a:rPr lang="fr-FR" sz="1800" dirty="0"/>
              <a:t>: 10.1155/2022/8400622.</a:t>
            </a:r>
          </a:p>
          <a:p>
            <a:pPr marL="0" indent="0">
              <a:buNone/>
            </a:pPr>
            <a:r>
              <a:rPr lang="fr-FR" sz="1800" dirty="0"/>
              <a:t>2- https://en.wikipedia.org/wiki/Sustainable_Development_Goal_3</a:t>
            </a:r>
          </a:p>
          <a:p>
            <a:pPr marL="0" indent="0">
              <a:buNone/>
            </a:pPr>
            <a:r>
              <a:rPr lang="fr-FR" sz="1800" dirty="0"/>
              <a:t>3-https://www.un.org/sustainabledevelopment/health/</a:t>
            </a:r>
          </a:p>
          <a:p>
            <a:pPr marL="0" indent="0">
              <a:buNone/>
            </a:pPr>
            <a:r>
              <a:rPr lang="en-US" sz="1800" dirty="0"/>
              <a:t>4- https://unicsoft.com/wp-content/uploads/2022/07/ML_Model_1140.png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T. H.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Aldhyani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Alshebami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and M.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Alzahrani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‘Soft Clustering for Enhancing the Diagnosis of Chronic Diseases over Machine Learning Algorithms’,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Healthc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vol. 2020,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10.1155/2020/4984967.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SDG Relation</a:t>
            </a:r>
          </a:p>
          <a:p>
            <a:r>
              <a:rPr lang="en-US" sz="2400" dirty="0">
                <a:cs typeface="Calibri"/>
              </a:rPr>
              <a:t>Data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Methodology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76" y="800410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AA49227-CF2D-4F16-7F63-878C09D68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060926"/>
              </p:ext>
            </p:extLst>
          </p:nvPr>
        </p:nvGraphicFramePr>
        <p:xfrm>
          <a:off x="511127" y="1563758"/>
          <a:ext cx="11169746" cy="511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7FE273-640D-CAD7-79A5-9D39E2AC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67873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CF61925F-4BA0-5009-290A-4045A2A1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6" y="755290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B2D183-F359-8CCF-04C0-FBDCBF1782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462063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3" y="716504"/>
            <a:ext cx="10112695" cy="921254"/>
          </a:xfrm>
        </p:spPr>
        <p:txBody>
          <a:bodyPr/>
          <a:lstStyle/>
          <a:p>
            <a:r>
              <a:rPr lang="en-US" b="1" dirty="0"/>
              <a:t>Data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A8EFA773-EAB4-DDD3-6FE5-939FCBF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6048B64-07FD-66A0-DD67-ABF30DDD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8A408FF-BBDE-E8A2-D500-C2780EC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21" y="3427111"/>
            <a:ext cx="3837477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03A14-60E1-E38C-3CB7-CA9C971191A8}"/>
              </a:ext>
            </a:extLst>
          </p:cNvPr>
          <p:cNvSpPr txBox="1"/>
          <p:nvPr/>
        </p:nvSpPr>
        <p:spPr>
          <a:xfrm>
            <a:off x="392484" y="2820964"/>
            <a:ext cx="1162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Diabetes: 768 rows × 9 columns                  heart: 1025 rows × 14 columns               Parkinson: 195 rows × 24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44883-AC5A-4AE4-4F1E-E3721CC1D1AB}"/>
              </a:ext>
            </a:extLst>
          </p:cNvPr>
          <p:cNvSpPr txBox="1"/>
          <p:nvPr/>
        </p:nvSpPr>
        <p:spPr>
          <a:xfrm>
            <a:off x="673893" y="1507266"/>
            <a:ext cx="1084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cleaning: no missing values, duplicated values removed,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1085965"/>
            <a:ext cx="10112695" cy="921254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007219"/>
            <a:ext cx="10481674" cy="43373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 </a:t>
            </a:r>
            <a:r>
              <a:rPr lang="tr-TR" b="1" dirty="0"/>
              <a:t>Training</a:t>
            </a:r>
            <a:r>
              <a:rPr lang="fr-FR" b="1" dirty="0"/>
              <a:t>: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, Support </a:t>
            </a:r>
            <a:r>
              <a:rPr lang="fr-FR" dirty="0" err="1"/>
              <a:t>Vector</a:t>
            </a:r>
            <a:r>
              <a:rPr lang="fr-FR" dirty="0"/>
              <a:t> Machine, </a:t>
            </a:r>
            <a:r>
              <a:rPr lang="fr-FR" dirty="0" err="1"/>
              <a:t>Knearest</a:t>
            </a:r>
            <a:r>
              <a:rPr lang="fr-FR" dirty="0"/>
              <a:t> Neighbors techniques</a:t>
            </a:r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techniques</a:t>
            </a:r>
            <a:r>
              <a:rPr lang="en-US" dirty="0"/>
              <a:t>: </a:t>
            </a:r>
            <a:r>
              <a:rPr lang="en-US" sz="2800" dirty="0"/>
              <a:t>Balance the data using </a:t>
            </a:r>
            <a:r>
              <a:rPr lang="en-US" sz="2800" b="1" dirty="0"/>
              <a:t>oversampling</a:t>
            </a:r>
            <a:r>
              <a:rPr lang="en-US" sz="2800" dirty="0"/>
              <a:t> and </a:t>
            </a:r>
            <a:r>
              <a:rPr lang="en-US" sz="2800" b="1" dirty="0"/>
              <a:t>smote</a:t>
            </a:r>
            <a:r>
              <a:rPr lang="en-US" sz="28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Normalization: </a:t>
            </a:r>
            <a:r>
              <a:rPr lang="en-US" sz="2800" dirty="0"/>
              <a:t>techniques used: </a:t>
            </a:r>
            <a:r>
              <a:rPr lang="en-US" sz="2800" dirty="0" err="1"/>
              <a:t>MinMaxscaler</a:t>
            </a:r>
            <a:r>
              <a:rPr lang="en-US" sz="2800" dirty="0"/>
              <a:t>(), 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</a:p>
          <a:p>
            <a:r>
              <a:rPr lang="en-US" b="1" dirty="0"/>
              <a:t>Models optimization: </a:t>
            </a:r>
            <a:r>
              <a:rPr lang="en-US" sz="2800" dirty="0" err="1"/>
              <a:t>hyperparameterTuning</a:t>
            </a:r>
            <a:r>
              <a:rPr lang="en-US" sz="2800" dirty="0"/>
              <a:t> </a:t>
            </a:r>
            <a:r>
              <a:rPr lang="en-US" sz="2800" dirty="0" err="1"/>
              <a:t>Gridsearch</a:t>
            </a:r>
            <a:r>
              <a:rPr lang="en-US" sz="2800" dirty="0"/>
              <a:t> technique with cv=5 for each model</a:t>
            </a:r>
          </a:p>
          <a:p>
            <a:r>
              <a:rPr lang="en-US" dirty="0"/>
              <a:t>Use of ensemble techniques:</a:t>
            </a:r>
            <a:r>
              <a:rPr lang="fr-FR" dirty="0"/>
              <a:t> </a:t>
            </a:r>
            <a:r>
              <a:rPr lang="fr-FR" dirty="0" err="1"/>
              <a:t>RandomForestClassifer</a:t>
            </a:r>
            <a:r>
              <a:rPr lang="fr-FR" dirty="0"/>
              <a:t>, </a:t>
            </a:r>
            <a:r>
              <a:rPr lang="fr-FR" dirty="0" err="1"/>
              <a:t>XGBoost</a:t>
            </a:r>
            <a:r>
              <a:rPr lang="fr-FR" dirty="0"/>
              <a:t> Classifier, Gradient </a:t>
            </a:r>
            <a:r>
              <a:rPr lang="fr-FR" dirty="0" err="1"/>
              <a:t>Boosting</a:t>
            </a:r>
            <a:r>
              <a:rPr lang="fr-FR" dirty="0"/>
              <a:t> ensemble</a:t>
            </a:r>
            <a:r>
              <a:rPr lang="en-US" dirty="0"/>
              <a:t> to get strong Models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32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516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3" y="1135117"/>
            <a:ext cx="10392693" cy="921254"/>
          </a:xfrm>
        </p:spPr>
        <p:txBody>
          <a:bodyPr/>
          <a:lstStyle/>
          <a:p>
            <a:r>
              <a:rPr lang="en-US" dirty="0"/>
              <a:t>Models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BD6EDD0A-AA0B-9207-8053-92B4D0AA1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369453"/>
              </p:ext>
            </p:extLst>
          </p:nvPr>
        </p:nvGraphicFramePr>
        <p:xfrm>
          <a:off x="1020282" y="2468164"/>
          <a:ext cx="10112695" cy="350856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4132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6821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3857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3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376DE62-5E52-4556-A1C4-22BCD46C6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886</Words>
  <Application>Microsoft Office PowerPoint</Application>
  <PresentationFormat>Widescreen</PresentationFormat>
  <Paragraphs>117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</vt:lpstr>
      <vt:lpstr>Outline</vt:lpstr>
      <vt:lpstr>Concept note and implementation plan</vt:lpstr>
      <vt:lpstr>Background</vt:lpstr>
      <vt:lpstr>SDG Relation</vt:lpstr>
      <vt:lpstr>Objectives</vt:lpstr>
      <vt:lpstr>Data </vt:lpstr>
      <vt:lpstr>Methodology</vt:lpstr>
      <vt:lpstr>Models Results</vt:lpstr>
      <vt:lpstr>Evaluation Results</vt:lpstr>
      <vt:lpstr>Confusion Matrix</vt:lpstr>
      <vt:lpstr>ROC-AUC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119</cp:revision>
  <dcterms:created xsi:type="dcterms:W3CDTF">2023-07-17T12:29:49Z</dcterms:created>
  <dcterms:modified xsi:type="dcterms:W3CDTF">2023-12-16T06:13:03Z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