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7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4"/>
    <p:sldMasterId id="2147483691" r:id="rId5"/>
    <p:sldMasterId id="2147483704" r:id="rId6"/>
    <p:sldMasterId id="2147483717" r:id="rId7"/>
  </p:sldMasterIdLst>
  <p:notesMasterIdLst>
    <p:notesMasterId r:id="rId32"/>
  </p:notesMasterIdLst>
  <p:sldIdLst>
    <p:sldId id="450" r:id="rId8"/>
    <p:sldId id="451" r:id="rId9"/>
    <p:sldId id="452" r:id="rId10"/>
    <p:sldId id="449" r:id="rId11"/>
    <p:sldId id="415" r:id="rId12"/>
    <p:sldId id="426" r:id="rId13"/>
    <p:sldId id="448" r:id="rId14"/>
    <p:sldId id="417" r:id="rId15"/>
    <p:sldId id="434" r:id="rId16"/>
    <p:sldId id="453" r:id="rId17"/>
    <p:sldId id="429" r:id="rId18"/>
    <p:sldId id="435" r:id="rId19"/>
    <p:sldId id="456" r:id="rId20"/>
    <p:sldId id="457" r:id="rId21"/>
    <p:sldId id="460" r:id="rId22"/>
    <p:sldId id="436" r:id="rId23"/>
    <p:sldId id="455" r:id="rId24"/>
    <p:sldId id="459" r:id="rId25"/>
    <p:sldId id="440" r:id="rId26"/>
    <p:sldId id="458" r:id="rId27"/>
    <p:sldId id="454" r:id="rId28"/>
    <p:sldId id="446" r:id="rId29"/>
    <p:sldId id="447" r:id="rId30"/>
    <p:sldId id="406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9E17FD41-7516-14E4-28EC-9EDA718D0E38}" name="Izel Karaoglu" initials="IK" userId="S::izel.karaoglu@undp.org::0324853d-3d06-43c0-96b6-d1a6d5104983" providerId="AD"/>
  <p188:author id="{54501D4E-9689-4057-BA76-F9B887FE214C}" name="Gokhan Dikmener" initials="GD" userId="S::gokhan.dikmener@undp.org::9723776f-4214-4c1d-a3cf-ef6f76b31897" providerId="AD"/>
  <p188:author id="{7EE290B3-41AE-3A4B-7BAA-4A2FF2A2DB4F}" name="Dina Akylbekova" initials="DA" userId="S::dina.akylbekova@undp.org::d0186547-350c-4ee8-9f3b-afe70f175dd5" providerId="AD"/>
  <p188:author id="{AD2977F2-1110-00CA-B921-CFBBF1E22859}" name="Ipek beril Benli" initials="IB" userId="S::ipek.beril.benli@undp.org::8f9c5f4b-b22c-49ff-bdd5-d07e27607437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B2551"/>
    <a:srgbClr val="FF577F"/>
    <a:srgbClr val="4CA3AA"/>
    <a:srgbClr val="FFC837"/>
    <a:srgbClr val="FFC836"/>
    <a:srgbClr val="5059B3"/>
    <a:srgbClr val="BFBFBF"/>
    <a:srgbClr val="8165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16"/>
    <p:restoredTop sz="94635"/>
  </p:normalViewPr>
  <p:slideViewPr>
    <p:cSldViewPr snapToGrid="0">
      <p:cViewPr varScale="1">
        <p:scale>
          <a:sx n="68" d="100"/>
          <a:sy n="68" d="100"/>
        </p:scale>
        <p:origin x="72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21" Type="http://schemas.openxmlformats.org/officeDocument/2006/relationships/slide" Target="slides/slide14.xml"/><Relationship Id="rId34" Type="http://schemas.openxmlformats.org/officeDocument/2006/relationships/viewProps" Target="viewProps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slide" Target="slides/slide22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notesMaster" Target="notesMasters/notesMaster1.xml"/><Relationship Id="rId37" Type="http://schemas.microsoft.com/office/2018/10/relationships/authors" Target="author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tableStyles" Target="tableStyle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theme" Target="theme/theme1.xml"/><Relationship Id="rId8" Type="http://schemas.openxmlformats.org/officeDocument/2006/relationships/slide" Target="slides/slide1.xml"/><Relationship Id="rId3" Type="http://schemas.openxmlformats.org/officeDocument/2006/relationships/customXml" Target="../customXml/item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F8ADEF0-709C-498C-B9D1-5F71C851C8BD}" type="doc">
      <dgm:prSet loTypeId="urn:microsoft.com/office/officeart/2005/8/layout/hierarchy3" loCatId="hierarchy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203A39E-05D1-4D20-A3BC-822F0D4806B5}">
      <dgm:prSet/>
      <dgm:spPr/>
      <dgm:t>
        <a:bodyPr/>
        <a:lstStyle/>
        <a:p>
          <a:r>
            <a:rPr lang="en-US" dirty="0"/>
            <a:t>Overview </a:t>
          </a:r>
        </a:p>
      </dgm:t>
    </dgm:pt>
    <dgm:pt modelId="{FBF9BC39-D1F1-435E-A22A-B0B1EFF73200}" type="parTrans" cxnId="{C6504AD2-4835-450C-8BA8-CE01AFACD7EB}">
      <dgm:prSet/>
      <dgm:spPr/>
      <dgm:t>
        <a:bodyPr/>
        <a:lstStyle/>
        <a:p>
          <a:endParaRPr lang="en-US"/>
        </a:p>
      </dgm:t>
    </dgm:pt>
    <dgm:pt modelId="{E95C302A-7A3E-4187-9250-4F45BC0E678E}" type="sibTrans" cxnId="{C6504AD2-4835-450C-8BA8-CE01AFACD7EB}">
      <dgm:prSet/>
      <dgm:spPr/>
      <dgm:t>
        <a:bodyPr/>
        <a:lstStyle/>
        <a:p>
          <a:endParaRPr lang="en-US"/>
        </a:p>
      </dgm:t>
    </dgm:pt>
    <dgm:pt modelId="{9FF41636-5106-4CF5-B65B-49F5526DC4AF}">
      <dgm:prSet custT="1"/>
      <dgm:spPr/>
      <dgm:t>
        <a:bodyPr/>
        <a:lstStyle/>
        <a:p>
          <a:r>
            <a:rPr lang="en-US" sz="1100">
              <a:solidFill>
                <a:srgbClr val="2B2551"/>
              </a:solidFill>
            </a:rPr>
            <a:t>Enhance chronic disease prediction using machine learning techniques</a:t>
          </a:r>
          <a:endParaRPr lang="en-US" sz="1100" dirty="0">
            <a:solidFill>
              <a:srgbClr val="2B2551"/>
            </a:solidFill>
          </a:endParaRPr>
        </a:p>
      </dgm:t>
    </dgm:pt>
    <dgm:pt modelId="{19E3511A-4A26-4D33-9363-E21C1F2FBF81}" type="parTrans" cxnId="{EE4A6AAC-D484-41E7-AF95-F24D9CCFB42B}">
      <dgm:prSet/>
      <dgm:spPr/>
      <dgm:t>
        <a:bodyPr/>
        <a:lstStyle/>
        <a:p>
          <a:endParaRPr lang="en-US"/>
        </a:p>
      </dgm:t>
    </dgm:pt>
    <dgm:pt modelId="{D4365EEF-0CA1-48F6-B033-CD145EAB034D}" type="sibTrans" cxnId="{EE4A6AAC-D484-41E7-AF95-F24D9CCFB42B}">
      <dgm:prSet/>
      <dgm:spPr/>
      <dgm:t>
        <a:bodyPr/>
        <a:lstStyle/>
        <a:p>
          <a:endParaRPr lang="en-US"/>
        </a:p>
      </dgm:t>
    </dgm:pt>
    <dgm:pt modelId="{3BC0D828-0A3B-4A71-826B-5FCF6E754991}">
      <dgm:prSet/>
      <dgm:spPr/>
      <dgm:t>
        <a:bodyPr/>
        <a:lstStyle/>
        <a:p>
          <a:r>
            <a:rPr lang="en-US" dirty="0">
              <a:solidFill>
                <a:srgbClr val="2B2551"/>
              </a:solidFill>
            </a:rPr>
            <a:t>Developing predictive models for common chronic diseases such as diabetes, heart diseases, and Parkinson's.</a:t>
          </a:r>
        </a:p>
      </dgm:t>
    </dgm:pt>
    <dgm:pt modelId="{F9DBAFAA-1511-4FEA-9064-780AFE48540A}" type="parTrans" cxnId="{99253D8C-2CEA-4892-91FD-6D242F3A3F4F}">
      <dgm:prSet/>
      <dgm:spPr/>
      <dgm:t>
        <a:bodyPr/>
        <a:lstStyle/>
        <a:p>
          <a:endParaRPr lang="en-US"/>
        </a:p>
      </dgm:t>
    </dgm:pt>
    <dgm:pt modelId="{C0036247-0E91-4F4B-A441-177E7A440B14}" type="sibTrans" cxnId="{99253D8C-2CEA-4892-91FD-6D242F3A3F4F}">
      <dgm:prSet/>
      <dgm:spPr/>
      <dgm:t>
        <a:bodyPr/>
        <a:lstStyle/>
        <a:p>
          <a:endParaRPr lang="en-US"/>
        </a:p>
      </dgm:t>
    </dgm:pt>
    <dgm:pt modelId="{595C2C57-7C4B-4AB2-9F77-5F2EAFD32334}">
      <dgm:prSet/>
      <dgm:spPr/>
      <dgm:t>
        <a:bodyPr/>
        <a:lstStyle/>
        <a:p>
          <a:r>
            <a:rPr lang="en-US" dirty="0">
              <a:solidFill>
                <a:srgbClr val="2B2551"/>
              </a:solidFill>
            </a:rPr>
            <a:t>Contribute to SDGs, and proactively manage health conditions.</a:t>
          </a:r>
        </a:p>
      </dgm:t>
    </dgm:pt>
    <dgm:pt modelId="{0BB66500-165F-4BA1-AE9B-0F7F5552EA9E}" type="parTrans" cxnId="{CAA5BF26-7CB4-44B3-9072-020ADE4FF4F5}">
      <dgm:prSet/>
      <dgm:spPr/>
      <dgm:t>
        <a:bodyPr/>
        <a:lstStyle/>
        <a:p>
          <a:endParaRPr lang="en-US"/>
        </a:p>
      </dgm:t>
    </dgm:pt>
    <dgm:pt modelId="{DDB7FCBF-8853-48F1-A5F7-F0363B5D8571}" type="sibTrans" cxnId="{CAA5BF26-7CB4-44B3-9072-020ADE4FF4F5}">
      <dgm:prSet/>
      <dgm:spPr/>
      <dgm:t>
        <a:bodyPr/>
        <a:lstStyle/>
        <a:p>
          <a:endParaRPr lang="en-US"/>
        </a:p>
      </dgm:t>
    </dgm:pt>
    <dgm:pt modelId="{9F7AA209-9D92-482B-A327-148D138098A1}">
      <dgm:prSet/>
      <dgm:spPr/>
      <dgm:t>
        <a:bodyPr/>
        <a:lstStyle/>
        <a:p>
          <a:r>
            <a:rPr lang="fr-FR" dirty="0"/>
            <a:t>B</a:t>
          </a:r>
          <a:r>
            <a:rPr lang="tr-TR" dirty="0" err="1"/>
            <a:t>rief</a:t>
          </a:r>
          <a:r>
            <a:rPr lang="tr-TR" dirty="0"/>
            <a:t> background</a:t>
          </a:r>
          <a:endParaRPr lang="en-US" dirty="0"/>
        </a:p>
      </dgm:t>
    </dgm:pt>
    <dgm:pt modelId="{9C43FF9E-3500-4340-88D3-9DFEA29A5CA6}" type="parTrans" cxnId="{66A07CCB-6A89-441F-878C-D1EB6E677BE8}">
      <dgm:prSet/>
      <dgm:spPr/>
      <dgm:t>
        <a:bodyPr/>
        <a:lstStyle/>
        <a:p>
          <a:endParaRPr lang="en-US"/>
        </a:p>
      </dgm:t>
    </dgm:pt>
    <dgm:pt modelId="{60B12EFE-21A9-44FA-B06C-6E7F120F8102}" type="sibTrans" cxnId="{66A07CCB-6A89-441F-878C-D1EB6E677BE8}">
      <dgm:prSet/>
      <dgm:spPr/>
      <dgm:t>
        <a:bodyPr/>
        <a:lstStyle/>
        <a:p>
          <a:endParaRPr lang="en-US"/>
        </a:p>
      </dgm:t>
    </dgm:pt>
    <dgm:pt modelId="{FA75A111-0763-43AE-878D-74C79CC0E40B}">
      <dgm:prSet/>
      <dgm:spPr/>
      <dgm:t>
        <a:bodyPr/>
        <a:lstStyle/>
        <a:p>
          <a:r>
            <a:rPr lang="en-US" b="0" i="0">
              <a:solidFill>
                <a:srgbClr val="2B2551"/>
              </a:solidFill>
            </a:rPr>
            <a:t>Chronic diseases pose a global health threat</a:t>
          </a:r>
          <a:r>
            <a:rPr lang="fr-FR" b="0" i="0">
              <a:solidFill>
                <a:srgbClr val="2B2551"/>
              </a:solidFill>
            </a:rPr>
            <a:t>,</a:t>
          </a:r>
          <a:r>
            <a:rPr lang="en-US" b="0" i="0">
              <a:solidFill>
                <a:srgbClr val="2B2551"/>
              </a:solidFill>
            </a:rPr>
            <a:t> especially in regions with limited access to advanced healthcare</a:t>
          </a:r>
          <a:endParaRPr lang="en-US" dirty="0">
            <a:solidFill>
              <a:srgbClr val="2B2551"/>
            </a:solidFill>
          </a:endParaRPr>
        </a:p>
      </dgm:t>
    </dgm:pt>
    <dgm:pt modelId="{FC572B73-6D17-402D-A10A-01E3537BA93E}" type="parTrans" cxnId="{0B7E1799-7CDA-4A5E-A7E1-D5B949C3ED50}">
      <dgm:prSet/>
      <dgm:spPr/>
      <dgm:t>
        <a:bodyPr/>
        <a:lstStyle/>
        <a:p>
          <a:endParaRPr lang="en-US"/>
        </a:p>
      </dgm:t>
    </dgm:pt>
    <dgm:pt modelId="{0709F9C9-918F-46EA-9857-7F05D5F5777F}" type="sibTrans" cxnId="{0B7E1799-7CDA-4A5E-A7E1-D5B949C3ED50}">
      <dgm:prSet/>
      <dgm:spPr/>
      <dgm:t>
        <a:bodyPr/>
        <a:lstStyle/>
        <a:p>
          <a:endParaRPr lang="en-US"/>
        </a:p>
      </dgm:t>
    </dgm:pt>
    <dgm:pt modelId="{3276B6BF-6CEC-44CD-B85B-F9AEA97210F8}">
      <dgm:prSet/>
      <dgm:spPr/>
      <dgm:t>
        <a:bodyPr/>
        <a:lstStyle/>
        <a:p>
          <a:r>
            <a:rPr lang="en-US" b="0" i="0" dirty="0">
              <a:solidFill>
                <a:srgbClr val="2B2551"/>
              </a:solidFill>
            </a:rPr>
            <a:t>Leveraging AI and Machine Learning for early detection</a:t>
          </a:r>
          <a:endParaRPr lang="en-US" dirty="0">
            <a:solidFill>
              <a:srgbClr val="2B2551"/>
            </a:solidFill>
          </a:endParaRPr>
        </a:p>
      </dgm:t>
    </dgm:pt>
    <dgm:pt modelId="{83408811-B7D0-4367-8D23-CEFF1491D31E}" type="parTrans" cxnId="{8B68BF63-42AD-427D-88F3-E88701E39186}">
      <dgm:prSet/>
      <dgm:spPr/>
      <dgm:t>
        <a:bodyPr/>
        <a:lstStyle/>
        <a:p>
          <a:endParaRPr lang="en-US"/>
        </a:p>
      </dgm:t>
    </dgm:pt>
    <dgm:pt modelId="{2C78395A-52DD-4FC9-AF06-B4ADEA49CD04}" type="sibTrans" cxnId="{8B68BF63-42AD-427D-88F3-E88701E39186}">
      <dgm:prSet/>
      <dgm:spPr/>
      <dgm:t>
        <a:bodyPr/>
        <a:lstStyle/>
        <a:p>
          <a:endParaRPr lang="en-US"/>
        </a:p>
      </dgm:t>
    </dgm:pt>
    <dgm:pt modelId="{1C8575CB-AB88-465E-9B9B-478358E7B3BC}">
      <dgm:prSet/>
      <dgm:spPr/>
      <dgm:t>
        <a:bodyPr/>
        <a:lstStyle/>
        <a:p>
          <a:r>
            <a:rPr lang="en-US" dirty="0"/>
            <a:t>Importance of the problem being solved</a:t>
          </a:r>
        </a:p>
      </dgm:t>
    </dgm:pt>
    <dgm:pt modelId="{0596D383-0C99-4BCA-8D7C-4C1FAE5C60BC}" type="parTrans" cxnId="{7E946710-DDDC-46CA-B8E7-3C6809E597EA}">
      <dgm:prSet/>
      <dgm:spPr/>
      <dgm:t>
        <a:bodyPr/>
        <a:lstStyle/>
        <a:p>
          <a:endParaRPr lang="en-US"/>
        </a:p>
      </dgm:t>
    </dgm:pt>
    <dgm:pt modelId="{D9D468C5-B273-4DD1-8247-737126BA7179}" type="sibTrans" cxnId="{7E946710-DDDC-46CA-B8E7-3C6809E597EA}">
      <dgm:prSet/>
      <dgm:spPr/>
      <dgm:t>
        <a:bodyPr/>
        <a:lstStyle/>
        <a:p>
          <a:endParaRPr lang="en-US"/>
        </a:p>
      </dgm:t>
    </dgm:pt>
    <dgm:pt modelId="{A4F9C8B9-6838-4600-ABEC-D249C37C5640}">
      <dgm:prSet/>
      <dgm:spPr/>
      <dgm:t>
        <a:bodyPr/>
        <a:lstStyle/>
        <a:p>
          <a:r>
            <a:rPr lang="en-US" b="0" i="0" dirty="0">
              <a:solidFill>
                <a:srgbClr val="2B2551"/>
              </a:solidFill>
            </a:rPr>
            <a:t>Effective intervention</a:t>
          </a:r>
          <a:r>
            <a:rPr lang="en-US" b="0" i="0" dirty="0"/>
            <a:t>. </a:t>
          </a:r>
          <a:endParaRPr lang="en-US" dirty="0"/>
        </a:p>
      </dgm:t>
    </dgm:pt>
    <dgm:pt modelId="{1497AD79-B100-4D30-A4A0-8915D4D22C91}" type="parTrans" cxnId="{ABD2677A-ACEF-4751-9392-A96DF7077580}">
      <dgm:prSet/>
      <dgm:spPr/>
      <dgm:t>
        <a:bodyPr/>
        <a:lstStyle/>
        <a:p>
          <a:endParaRPr lang="en-US"/>
        </a:p>
      </dgm:t>
    </dgm:pt>
    <dgm:pt modelId="{F285FD05-2C87-48C1-BA82-A7DA5C5C6886}" type="sibTrans" cxnId="{ABD2677A-ACEF-4751-9392-A96DF7077580}">
      <dgm:prSet/>
      <dgm:spPr/>
      <dgm:t>
        <a:bodyPr/>
        <a:lstStyle/>
        <a:p>
          <a:endParaRPr lang="en-US"/>
        </a:p>
      </dgm:t>
    </dgm:pt>
    <dgm:pt modelId="{13662A94-F8C4-491F-8A29-EF9EB113B1BC}">
      <dgm:prSet/>
      <dgm:spPr/>
      <dgm:t>
        <a:bodyPr/>
        <a:lstStyle/>
        <a:p>
          <a:r>
            <a:rPr lang="en-US" dirty="0">
              <a:solidFill>
                <a:srgbClr val="2B2551"/>
              </a:solidFill>
            </a:rPr>
            <a:t>Promoting well-being and reducing global health disparities</a:t>
          </a:r>
        </a:p>
      </dgm:t>
    </dgm:pt>
    <dgm:pt modelId="{DD4BA29A-966C-43EC-9AFF-9B7EDDE690F0}" type="parTrans" cxnId="{5DDE2D4B-80CC-466E-9414-CB59225576A5}">
      <dgm:prSet/>
      <dgm:spPr/>
      <dgm:t>
        <a:bodyPr/>
        <a:lstStyle/>
        <a:p>
          <a:endParaRPr lang="en-US"/>
        </a:p>
      </dgm:t>
    </dgm:pt>
    <dgm:pt modelId="{178E605E-410B-4A21-9085-CDF3DBC9F1C1}" type="sibTrans" cxnId="{5DDE2D4B-80CC-466E-9414-CB59225576A5}">
      <dgm:prSet/>
      <dgm:spPr/>
      <dgm:t>
        <a:bodyPr/>
        <a:lstStyle/>
        <a:p>
          <a:endParaRPr lang="en-US"/>
        </a:p>
      </dgm:t>
    </dgm:pt>
    <dgm:pt modelId="{1C8BDE59-5FE5-4E1E-ACE0-C6932B2270AD}">
      <dgm:prSet custT="1"/>
      <dgm:spPr/>
      <dgm:t>
        <a:bodyPr/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>
              <a:solidFill>
                <a:srgbClr val="2B2551"/>
              </a:solidFill>
              <a:latin typeface="Calibri" panose="020F0502020204030204"/>
              <a:ea typeface="+mn-ea"/>
              <a:cs typeface="+mn-cs"/>
            </a:rPr>
            <a:t>Identifying individuals at risk early</a:t>
          </a:r>
        </a:p>
      </dgm:t>
    </dgm:pt>
    <dgm:pt modelId="{F0ECAEBA-5C86-48F1-8428-7E49177D78A4}" type="parTrans" cxnId="{DD9A8B15-3048-4B40-8750-6219BE94B26F}">
      <dgm:prSet/>
      <dgm:spPr/>
      <dgm:t>
        <a:bodyPr/>
        <a:lstStyle/>
        <a:p>
          <a:endParaRPr lang="en-US"/>
        </a:p>
      </dgm:t>
    </dgm:pt>
    <dgm:pt modelId="{4CABEFCD-88FF-4A11-A697-D39708843D81}" type="sibTrans" cxnId="{DD9A8B15-3048-4B40-8750-6219BE94B26F}">
      <dgm:prSet/>
      <dgm:spPr/>
      <dgm:t>
        <a:bodyPr/>
        <a:lstStyle/>
        <a:p>
          <a:endParaRPr lang="en-US"/>
        </a:p>
      </dgm:t>
    </dgm:pt>
    <dgm:pt modelId="{08051766-1C16-47C5-8FE6-80A175628A5C}" type="pres">
      <dgm:prSet presAssocID="{8F8ADEF0-709C-498C-B9D1-5F71C851C8BD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C2E1793-BE27-4529-9FCC-9CE05C1F505D}" type="pres">
      <dgm:prSet presAssocID="{E203A39E-05D1-4D20-A3BC-822F0D4806B5}" presName="root" presStyleCnt="0"/>
      <dgm:spPr/>
    </dgm:pt>
    <dgm:pt modelId="{B3C5CF00-9F26-4E53-BD21-3C87D466AD9B}" type="pres">
      <dgm:prSet presAssocID="{E203A39E-05D1-4D20-A3BC-822F0D4806B5}" presName="rootComposite" presStyleCnt="0"/>
      <dgm:spPr/>
    </dgm:pt>
    <dgm:pt modelId="{B1042FAE-C75A-42E8-992A-6738291EF967}" type="pres">
      <dgm:prSet presAssocID="{E203A39E-05D1-4D20-A3BC-822F0D4806B5}" presName="rootText" presStyleLbl="node1" presStyleIdx="0" presStyleCnt="3"/>
      <dgm:spPr/>
    </dgm:pt>
    <dgm:pt modelId="{43CDC878-0B1B-40BB-BD9E-03702B6737D8}" type="pres">
      <dgm:prSet presAssocID="{E203A39E-05D1-4D20-A3BC-822F0D4806B5}" presName="rootConnector" presStyleLbl="node1" presStyleIdx="0" presStyleCnt="3"/>
      <dgm:spPr/>
    </dgm:pt>
    <dgm:pt modelId="{E6D98D0A-C6D2-49CF-82CB-18DF54A55CE4}" type="pres">
      <dgm:prSet presAssocID="{E203A39E-05D1-4D20-A3BC-822F0D4806B5}" presName="childShape" presStyleCnt="0"/>
      <dgm:spPr/>
    </dgm:pt>
    <dgm:pt modelId="{7883DF6B-5656-4E6F-8E73-F2356345C0FB}" type="pres">
      <dgm:prSet presAssocID="{19E3511A-4A26-4D33-9363-E21C1F2FBF81}" presName="Name13" presStyleLbl="parChTrans1D2" presStyleIdx="0" presStyleCnt="8"/>
      <dgm:spPr/>
    </dgm:pt>
    <dgm:pt modelId="{618EF619-586D-42D1-B9A8-2FFC8737B7F2}" type="pres">
      <dgm:prSet presAssocID="{9FF41636-5106-4CF5-B65B-49F5526DC4AF}" presName="childText" presStyleLbl="bgAcc1" presStyleIdx="0" presStyleCnt="8">
        <dgm:presLayoutVars>
          <dgm:bulletEnabled val="1"/>
        </dgm:presLayoutVars>
      </dgm:prSet>
      <dgm:spPr/>
    </dgm:pt>
    <dgm:pt modelId="{8EB39798-9E63-4527-AA99-1ED66EF71B14}" type="pres">
      <dgm:prSet presAssocID="{F9DBAFAA-1511-4FEA-9064-780AFE48540A}" presName="Name13" presStyleLbl="parChTrans1D2" presStyleIdx="1" presStyleCnt="8"/>
      <dgm:spPr/>
    </dgm:pt>
    <dgm:pt modelId="{4D238B5A-A97D-43A6-B59A-F3FF9B26BBDD}" type="pres">
      <dgm:prSet presAssocID="{3BC0D828-0A3B-4A71-826B-5FCF6E754991}" presName="childText" presStyleLbl="bgAcc1" presStyleIdx="1" presStyleCnt="8">
        <dgm:presLayoutVars>
          <dgm:bulletEnabled val="1"/>
        </dgm:presLayoutVars>
      </dgm:prSet>
      <dgm:spPr/>
    </dgm:pt>
    <dgm:pt modelId="{06494A96-12C5-43DC-98D6-7F243D7490B5}" type="pres">
      <dgm:prSet presAssocID="{0BB66500-165F-4BA1-AE9B-0F7F5552EA9E}" presName="Name13" presStyleLbl="parChTrans1D2" presStyleIdx="2" presStyleCnt="8"/>
      <dgm:spPr/>
    </dgm:pt>
    <dgm:pt modelId="{D513F402-7494-40F4-8592-C3327DEEBD91}" type="pres">
      <dgm:prSet presAssocID="{595C2C57-7C4B-4AB2-9F77-5F2EAFD32334}" presName="childText" presStyleLbl="bgAcc1" presStyleIdx="2" presStyleCnt="8">
        <dgm:presLayoutVars>
          <dgm:bulletEnabled val="1"/>
        </dgm:presLayoutVars>
      </dgm:prSet>
      <dgm:spPr/>
    </dgm:pt>
    <dgm:pt modelId="{9D3ED8BE-F845-4797-9D6B-E06B840261C8}" type="pres">
      <dgm:prSet presAssocID="{9F7AA209-9D92-482B-A327-148D138098A1}" presName="root" presStyleCnt="0"/>
      <dgm:spPr/>
    </dgm:pt>
    <dgm:pt modelId="{FE14EB13-2E09-45E7-BCB9-1478C1947863}" type="pres">
      <dgm:prSet presAssocID="{9F7AA209-9D92-482B-A327-148D138098A1}" presName="rootComposite" presStyleCnt="0"/>
      <dgm:spPr/>
    </dgm:pt>
    <dgm:pt modelId="{95B3E24C-CEC2-4218-991B-46A0CEB8E2B5}" type="pres">
      <dgm:prSet presAssocID="{9F7AA209-9D92-482B-A327-148D138098A1}" presName="rootText" presStyleLbl="node1" presStyleIdx="1" presStyleCnt="3"/>
      <dgm:spPr/>
    </dgm:pt>
    <dgm:pt modelId="{9C37DAC3-C769-479E-9305-3A5FB1C5CE35}" type="pres">
      <dgm:prSet presAssocID="{9F7AA209-9D92-482B-A327-148D138098A1}" presName="rootConnector" presStyleLbl="node1" presStyleIdx="1" presStyleCnt="3"/>
      <dgm:spPr/>
    </dgm:pt>
    <dgm:pt modelId="{7AE6F43D-DE8A-4DE0-A859-BD43E5F8C178}" type="pres">
      <dgm:prSet presAssocID="{9F7AA209-9D92-482B-A327-148D138098A1}" presName="childShape" presStyleCnt="0"/>
      <dgm:spPr/>
    </dgm:pt>
    <dgm:pt modelId="{0A4B685B-ABC4-42DB-8906-56AB4CA72A48}" type="pres">
      <dgm:prSet presAssocID="{FC572B73-6D17-402D-A10A-01E3537BA93E}" presName="Name13" presStyleLbl="parChTrans1D2" presStyleIdx="3" presStyleCnt="8"/>
      <dgm:spPr/>
    </dgm:pt>
    <dgm:pt modelId="{B388C1AC-6E47-426E-B473-B1A80EF1526C}" type="pres">
      <dgm:prSet presAssocID="{FA75A111-0763-43AE-878D-74C79CC0E40B}" presName="childText" presStyleLbl="bgAcc1" presStyleIdx="3" presStyleCnt="8">
        <dgm:presLayoutVars>
          <dgm:bulletEnabled val="1"/>
        </dgm:presLayoutVars>
      </dgm:prSet>
      <dgm:spPr/>
    </dgm:pt>
    <dgm:pt modelId="{E4473DC5-16A5-4D8C-8BC8-C376755F5DB1}" type="pres">
      <dgm:prSet presAssocID="{83408811-B7D0-4367-8D23-CEFF1491D31E}" presName="Name13" presStyleLbl="parChTrans1D2" presStyleIdx="4" presStyleCnt="8"/>
      <dgm:spPr/>
    </dgm:pt>
    <dgm:pt modelId="{2F7E9192-DF85-4A00-903D-759B2546BA4E}" type="pres">
      <dgm:prSet presAssocID="{3276B6BF-6CEC-44CD-B85B-F9AEA97210F8}" presName="childText" presStyleLbl="bgAcc1" presStyleIdx="4" presStyleCnt="8">
        <dgm:presLayoutVars>
          <dgm:bulletEnabled val="1"/>
        </dgm:presLayoutVars>
      </dgm:prSet>
      <dgm:spPr/>
    </dgm:pt>
    <dgm:pt modelId="{5FA8A545-1477-4A9D-8DC9-F26037E8F168}" type="pres">
      <dgm:prSet presAssocID="{1C8575CB-AB88-465E-9B9B-478358E7B3BC}" presName="root" presStyleCnt="0"/>
      <dgm:spPr/>
    </dgm:pt>
    <dgm:pt modelId="{2EA25F53-C738-4CD6-A007-116918C633ED}" type="pres">
      <dgm:prSet presAssocID="{1C8575CB-AB88-465E-9B9B-478358E7B3BC}" presName="rootComposite" presStyleCnt="0"/>
      <dgm:spPr/>
    </dgm:pt>
    <dgm:pt modelId="{EC15F7EF-0603-48BB-ACA2-26E25E5AD0A6}" type="pres">
      <dgm:prSet presAssocID="{1C8575CB-AB88-465E-9B9B-478358E7B3BC}" presName="rootText" presStyleLbl="node1" presStyleIdx="2" presStyleCnt="3"/>
      <dgm:spPr/>
    </dgm:pt>
    <dgm:pt modelId="{703120DC-5FB3-49FC-B3A2-9A7C2F57CF2D}" type="pres">
      <dgm:prSet presAssocID="{1C8575CB-AB88-465E-9B9B-478358E7B3BC}" presName="rootConnector" presStyleLbl="node1" presStyleIdx="2" presStyleCnt="3"/>
      <dgm:spPr/>
    </dgm:pt>
    <dgm:pt modelId="{A8CE89B3-B2A8-4051-9667-11D5CEF91B45}" type="pres">
      <dgm:prSet presAssocID="{1C8575CB-AB88-465E-9B9B-478358E7B3BC}" presName="childShape" presStyleCnt="0"/>
      <dgm:spPr/>
    </dgm:pt>
    <dgm:pt modelId="{FF3A1F48-8909-4714-8D82-2E09637BE6CE}" type="pres">
      <dgm:prSet presAssocID="{F0ECAEBA-5C86-48F1-8428-7E49177D78A4}" presName="Name13" presStyleLbl="parChTrans1D2" presStyleIdx="5" presStyleCnt="8"/>
      <dgm:spPr/>
    </dgm:pt>
    <dgm:pt modelId="{287FDBF4-BFA1-473F-B81B-101396ED483E}" type="pres">
      <dgm:prSet presAssocID="{1C8BDE59-5FE5-4E1E-ACE0-C6932B2270AD}" presName="childText" presStyleLbl="bgAcc1" presStyleIdx="5" presStyleCnt="8">
        <dgm:presLayoutVars>
          <dgm:bulletEnabled val="1"/>
        </dgm:presLayoutVars>
      </dgm:prSet>
      <dgm:spPr/>
    </dgm:pt>
    <dgm:pt modelId="{2337524A-BE53-4151-9E7E-B30DC3A2FCFD}" type="pres">
      <dgm:prSet presAssocID="{1497AD79-B100-4D30-A4A0-8915D4D22C91}" presName="Name13" presStyleLbl="parChTrans1D2" presStyleIdx="6" presStyleCnt="8"/>
      <dgm:spPr/>
    </dgm:pt>
    <dgm:pt modelId="{B09081CB-35CC-4E24-B05E-BEAF5CF69985}" type="pres">
      <dgm:prSet presAssocID="{A4F9C8B9-6838-4600-ABEC-D249C37C5640}" presName="childText" presStyleLbl="bgAcc1" presStyleIdx="6" presStyleCnt="8">
        <dgm:presLayoutVars>
          <dgm:bulletEnabled val="1"/>
        </dgm:presLayoutVars>
      </dgm:prSet>
      <dgm:spPr/>
    </dgm:pt>
    <dgm:pt modelId="{ECE24050-ABF5-43A5-95A1-A3456847E760}" type="pres">
      <dgm:prSet presAssocID="{DD4BA29A-966C-43EC-9AFF-9B7EDDE690F0}" presName="Name13" presStyleLbl="parChTrans1D2" presStyleIdx="7" presStyleCnt="8"/>
      <dgm:spPr/>
    </dgm:pt>
    <dgm:pt modelId="{B0334984-272D-45E1-A4A3-EF665F483BE1}" type="pres">
      <dgm:prSet presAssocID="{13662A94-F8C4-491F-8A29-EF9EB113B1BC}" presName="childText" presStyleLbl="bgAcc1" presStyleIdx="7" presStyleCnt="8" custLinFactNeighborX="-780" custLinFactNeighborY="-4993">
        <dgm:presLayoutVars>
          <dgm:bulletEnabled val="1"/>
        </dgm:presLayoutVars>
      </dgm:prSet>
      <dgm:spPr/>
    </dgm:pt>
  </dgm:ptLst>
  <dgm:cxnLst>
    <dgm:cxn modelId="{5AD9C701-AA62-409B-B4D8-20F04464061A}" type="presOf" srcId="{E203A39E-05D1-4D20-A3BC-822F0D4806B5}" destId="{B1042FAE-C75A-42E8-992A-6738291EF967}" srcOrd="0" destOrd="0" presId="urn:microsoft.com/office/officeart/2005/8/layout/hierarchy3"/>
    <dgm:cxn modelId="{078A3203-1E50-489C-A5A1-82E6453AF6A1}" type="presOf" srcId="{19E3511A-4A26-4D33-9363-E21C1F2FBF81}" destId="{7883DF6B-5656-4E6F-8E73-F2356345C0FB}" srcOrd="0" destOrd="0" presId="urn:microsoft.com/office/officeart/2005/8/layout/hierarchy3"/>
    <dgm:cxn modelId="{7E946710-DDDC-46CA-B8E7-3C6809E597EA}" srcId="{8F8ADEF0-709C-498C-B9D1-5F71C851C8BD}" destId="{1C8575CB-AB88-465E-9B9B-478358E7B3BC}" srcOrd="2" destOrd="0" parTransId="{0596D383-0C99-4BCA-8D7C-4C1FAE5C60BC}" sibTransId="{D9D468C5-B273-4DD1-8247-737126BA7179}"/>
    <dgm:cxn modelId="{DD9A8B15-3048-4B40-8750-6219BE94B26F}" srcId="{1C8575CB-AB88-465E-9B9B-478358E7B3BC}" destId="{1C8BDE59-5FE5-4E1E-ACE0-C6932B2270AD}" srcOrd="0" destOrd="0" parTransId="{F0ECAEBA-5C86-48F1-8428-7E49177D78A4}" sibTransId="{4CABEFCD-88FF-4A11-A697-D39708843D81}"/>
    <dgm:cxn modelId="{5842131C-1522-4E9B-AE17-A0799063001F}" type="presOf" srcId="{1497AD79-B100-4D30-A4A0-8915D4D22C91}" destId="{2337524A-BE53-4151-9E7E-B30DC3A2FCFD}" srcOrd="0" destOrd="0" presId="urn:microsoft.com/office/officeart/2005/8/layout/hierarchy3"/>
    <dgm:cxn modelId="{CAA5BF26-7CB4-44B3-9072-020ADE4FF4F5}" srcId="{E203A39E-05D1-4D20-A3BC-822F0D4806B5}" destId="{595C2C57-7C4B-4AB2-9F77-5F2EAFD32334}" srcOrd="2" destOrd="0" parTransId="{0BB66500-165F-4BA1-AE9B-0F7F5552EA9E}" sibTransId="{DDB7FCBF-8853-48F1-A5F7-F0363B5D8571}"/>
    <dgm:cxn modelId="{FB01252B-ADA4-4EF3-87A9-6AD65EB1F2AD}" type="presOf" srcId="{9F7AA209-9D92-482B-A327-148D138098A1}" destId="{95B3E24C-CEC2-4218-991B-46A0CEB8E2B5}" srcOrd="0" destOrd="0" presId="urn:microsoft.com/office/officeart/2005/8/layout/hierarchy3"/>
    <dgm:cxn modelId="{61FB352D-5C3A-4C2C-A213-6686FFBDD7D0}" type="presOf" srcId="{1C8575CB-AB88-465E-9B9B-478358E7B3BC}" destId="{EC15F7EF-0603-48BB-ACA2-26E25E5AD0A6}" srcOrd="0" destOrd="0" presId="urn:microsoft.com/office/officeart/2005/8/layout/hierarchy3"/>
    <dgm:cxn modelId="{EB4BF335-1EF4-48B2-B2B1-17FE3FB1FFFB}" type="presOf" srcId="{FC572B73-6D17-402D-A10A-01E3537BA93E}" destId="{0A4B685B-ABC4-42DB-8906-56AB4CA72A48}" srcOrd="0" destOrd="0" presId="urn:microsoft.com/office/officeart/2005/8/layout/hierarchy3"/>
    <dgm:cxn modelId="{5C1FD53D-54FC-44C3-A352-8D9249DC015A}" type="presOf" srcId="{13662A94-F8C4-491F-8A29-EF9EB113B1BC}" destId="{B0334984-272D-45E1-A4A3-EF665F483BE1}" srcOrd="0" destOrd="0" presId="urn:microsoft.com/office/officeart/2005/8/layout/hierarchy3"/>
    <dgm:cxn modelId="{EB41705E-CF49-4519-BA22-BC09ADC2A48A}" type="presOf" srcId="{9F7AA209-9D92-482B-A327-148D138098A1}" destId="{9C37DAC3-C769-479E-9305-3A5FB1C5CE35}" srcOrd="1" destOrd="0" presId="urn:microsoft.com/office/officeart/2005/8/layout/hierarchy3"/>
    <dgm:cxn modelId="{87AFA45E-71D3-4525-8B17-630042E19CFC}" type="presOf" srcId="{83408811-B7D0-4367-8D23-CEFF1491D31E}" destId="{E4473DC5-16A5-4D8C-8BC8-C376755F5DB1}" srcOrd="0" destOrd="0" presId="urn:microsoft.com/office/officeart/2005/8/layout/hierarchy3"/>
    <dgm:cxn modelId="{022F095F-870C-4240-97C3-2AD8960301C7}" type="presOf" srcId="{9FF41636-5106-4CF5-B65B-49F5526DC4AF}" destId="{618EF619-586D-42D1-B9A8-2FFC8737B7F2}" srcOrd="0" destOrd="0" presId="urn:microsoft.com/office/officeart/2005/8/layout/hierarchy3"/>
    <dgm:cxn modelId="{8B68BF63-42AD-427D-88F3-E88701E39186}" srcId="{9F7AA209-9D92-482B-A327-148D138098A1}" destId="{3276B6BF-6CEC-44CD-B85B-F9AEA97210F8}" srcOrd="1" destOrd="0" parTransId="{83408811-B7D0-4367-8D23-CEFF1491D31E}" sibTransId="{2C78395A-52DD-4FC9-AF06-B4ADEA49CD04}"/>
    <dgm:cxn modelId="{D0C34C65-1DCC-4ED7-B06B-C02EDC20FD85}" type="presOf" srcId="{3BC0D828-0A3B-4A71-826B-5FCF6E754991}" destId="{4D238B5A-A97D-43A6-B59A-F3FF9B26BBDD}" srcOrd="0" destOrd="0" presId="urn:microsoft.com/office/officeart/2005/8/layout/hierarchy3"/>
    <dgm:cxn modelId="{F6A59748-CAD2-48C6-A59B-009BC2E63D0E}" type="presOf" srcId="{F9DBAFAA-1511-4FEA-9064-780AFE48540A}" destId="{8EB39798-9E63-4527-AA99-1ED66EF71B14}" srcOrd="0" destOrd="0" presId="urn:microsoft.com/office/officeart/2005/8/layout/hierarchy3"/>
    <dgm:cxn modelId="{5DDE2D4B-80CC-466E-9414-CB59225576A5}" srcId="{1C8575CB-AB88-465E-9B9B-478358E7B3BC}" destId="{13662A94-F8C4-491F-8A29-EF9EB113B1BC}" srcOrd="2" destOrd="0" parTransId="{DD4BA29A-966C-43EC-9AFF-9B7EDDE690F0}" sibTransId="{178E605E-410B-4A21-9085-CDF3DBC9F1C1}"/>
    <dgm:cxn modelId="{9A86224E-FB94-44BD-B617-6BD8CD710B1D}" type="presOf" srcId="{1C8BDE59-5FE5-4E1E-ACE0-C6932B2270AD}" destId="{287FDBF4-BFA1-473F-B81B-101396ED483E}" srcOrd="0" destOrd="0" presId="urn:microsoft.com/office/officeart/2005/8/layout/hierarchy3"/>
    <dgm:cxn modelId="{ABD2677A-ACEF-4751-9392-A96DF7077580}" srcId="{1C8575CB-AB88-465E-9B9B-478358E7B3BC}" destId="{A4F9C8B9-6838-4600-ABEC-D249C37C5640}" srcOrd="1" destOrd="0" parTransId="{1497AD79-B100-4D30-A4A0-8915D4D22C91}" sibTransId="{F285FD05-2C87-48C1-BA82-A7DA5C5C6886}"/>
    <dgm:cxn modelId="{2F5D7D7C-DD20-452C-A47A-027F1A81EB8F}" type="presOf" srcId="{0BB66500-165F-4BA1-AE9B-0F7F5552EA9E}" destId="{06494A96-12C5-43DC-98D6-7F243D7490B5}" srcOrd="0" destOrd="0" presId="urn:microsoft.com/office/officeart/2005/8/layout/hierarchy3"/>
    <dgm:cxn modelId="{1FDBF886-26D9-4F50-8ECE-8ED595826516}" type="presOf" srcId="{1C8575CB-AB88-465E-9B9B-478358E7B3BC}" destId="{703120DC-5FB3-49FC-B3A2-9A7C2F57CF2D}" srcOrd="1" destOrd="0" presId="urn:microsoft.com/office/officeart/2005/8/layout/hierarchy3"/>
    <dgm:cxn modelId="{99253D8C-2CEA-4892-91FD-6D242F3A3F4F}" srcId="{E203A39E-05D1-4D20-A3BC-822F0D4806B5}" destId="{3BC0D828-0A3B-4A71-826B-5FCF6E754991}" srcOrd="1" destOrd="0" parTransId="{F9DBAFAA-1511-4FEA-9064-780AFE48540A}" sibTransId="{C0036247-0E91-4F4B-A441-177E7A440B14}"/>
    <dgm:cxn modelId="{4A098E94-F782-4A84-AE0F-29BE8EEF233A}" type="presOf" srcId="{3276B6BF-6CEC-44CD-B85B-F9AEA97210F8}" destId="{2F7E9192-DF85-4A00-903D-759B2546BA4E}" srcOrd="0" destOrd="0" presId="urn:microsoft.com/office/officeart/2005/8/layout/hierarchy3"/>
    <dgm:cxn modelId="{0B7E1799-7CDA-4A5E-A7E1-D5B949C3ED50}" srcId="{9F7AA209-9D92-482B-A327-148D138098A1}" destId="{FA75A111-0763-43AE-878D-74C79CC0E40B}" srcOrd="0" destOrd="0" parTransId="{FC572B73-6D17-402D-A10A-01E3537BA93E}" sibTransId="{0709F9C9-918F-46EA-9857-7F05D5F5777F}"/>
    <dgm:cxn modelId="{EE4A6AAC-D484-41E7-AF95-F24D9CCFB42B}" srcId="{E203A39E-05D1-4D20-A3BC-822F0D4806B5}" destId="{9FF41636-5106-4CF5-B65B-49F5526DC4AF}" srcOrd="0" destOrd="0" parTransId="{19E3511A-4A26-4D33-9363-E21C1F2FBF81}" sibTransId="{D4365EEF-0CA1-48F6-B033-CD145EAB034D}"/>
    <dgm:cxn modelId="{507492C4-92C6-48CA-A14E-D48E95552E3B}" type="presOf" srcId="{8F8ADEF0-709C-498C-B9D1-5F71C851C8BD}" destId="{08051766-1C16-47C5-8FE6-80A175628A5C}" srcOrd="0" destOrd="0" presId="urn:microsoft.com/office/officeart/2005/8/layout/hierarchy3"/>
    <dgm:cxn modelId="{FA2C1FC7-3F29-41F4-BFE7-4EE4AC4C6BBC}" type="presOf" srcId="{E203A39E-05D1-4D20-A3BC-822F0D4806B5}" destId="{43CDC878-0B1B-40BB-BD9E-03702B6737D8}" srcOrd="1" destOrd="0" presId="urn:microsoft.com/office/officeart/2005/8/layout/hierarchy3"/>
    <dgm:cxn modelId="{0ACD09CB-8977-4B54-A422-9CE3A764EDDB}" type="presOf" srcId="{F0ECAEBA-5C86-48F1-8428-7E49177D78A4}" destId="{FF3A1F48-8909-4714-8D82-2E09637BE6CE}" srcOrd="0" destOrd="0" presId="urn:microsoft.com/office/officeart/2005/8/layout/hierarchy3"/>
    <dgm:cxn modelId="{66A07CCB-6A89-441F-878C-D1EB6E677BE8}" srcId="{8F8ADEF0-709C-498C-B9D1-5F71C851C8BD}" destId="{9F7AA209-9D92-482B-A327-148D138098A1}" srcOrd="1" destOrd="0" parTransId="{9C43FF9E-3500-4340-88D3-9DFEA29A5CA6}" sibTransId="{60B12EFE-21A9-44FA-B06C-6E7F120F8102}"/>
    <dgm:cxn modelId="{AA52CECD-CCA3-4DFD-8B5D-B58AE6CA7066}" type="presOf" srcId="{DD4BA29A-966C-43EC-9AFF-9B7EDDE690F0}" destId="{ECE24050-ABF5-43A5-95A1-A3456847E760}" srcOrd="0" destOrd="0" presId="urn:microsoft.com/office/officeart/2005/8/layout/hierarchy3"/>
    <dgm:cxn modelId="{C6504AD2-4835-450C-8BA8-CE01AFACD7EB}" srcId="{8F8ADEF0-709C-498C-B9D1-5F71C851C8BD}" destId="{E203A39E-05D1-4D20-A3BC-822F0D4806B5}" srcOrd="0" destOrd="0" parTransId="{FBF9BC39-D1F1-435E-A22A-B0B1EFF73200}" sibTransId="{E95C302A-7A3E-4187-9250-4F45BC0E678E}"/>
    <dgm:cxn modelId="{5AE598EC-083C-4868-B720-C179ED840B35}" type="presOf" srcId="{A4F9C8B9-6838-4600-ABEC-D249C37C5640}" destId="{B09081CB-35CC-4E24-B05E-BEAF5CF69985}" srcOrd="0" destOrd="0" presId="urn:microsoft.com/office/officeart/2005/8/layout/hierarchy3"/>
    <dgm:cxn modelId="{C92674F0-AF9C-404F-8B62-47BBA771A8CD}" type="presOf" srcId="{595C2C57-7C4B-4AB2-9F77-5F2EAFD32334}" destId="{D513F402-7494-40F4-8592-C3327DEEBD91}" srcOrd="0" destOrd="0" presId="urn:microsoft.com/office/officeart/2005/8/layout/hierarchy3"/>
    <dgm:cxn modelId="{370E4FF9-FCB5-48A8-A8A7-E9FB349FA36E}" type="presOf" srcId="{FA75A111-0763-43AE-878D-74C79CC0E40B}" destId="{B388C1AC-6E47-426E-B473-B1A80EF1526C}" srcOrd="0" destOrd="0" presId="urn:microsoft.com/office/officeart/2005/8/layout/hierarchy3"/>
    <dgm:cxn modelId="{418A1FAF-91C2-424E-8BE3-9F38CA82C07D}" type="presParOf" srcId="{08051766-1C16-47C5-8FE6-80A175628A5C}" destId="{0C2E1793-BE27-4529-9FCC-9CE05C1F505D}" srcOrd="0" destOrd="0" presId="urn:microsoft.com/office/officeart/2005/8/layout/hierarchy3"/>
    <dgm:cxn modelId="{4AA25332-8035-4C80-B8AE-1F893BCB36E0}" type="presParOf" srcId="{0C2E1793-BE27-4529-9FCC-9CE05C1F505D}" destId="{B3C5CF00-9F26-4E53-BD21-3C87D466AD9B}" srcOrd="0" destOrd="0" presId="urn:microsoft.com/office/officeart/2005/8/layout/hierarchy3"/>
    <dgm:cxn modelId="{5FD4109C-2B2E-4610-93E7-D90563F31912}" type="presParOf" srcId="{B3C5CF00-9F26-4E53-BD21-3C87D466AD9B}" destId="{B1042FAE-C75A-42E8-992A-6738291EF967}" srcOrd="0" destOrd="0" presId="urn:microsoft.com/office/officeart/2005/8/layout/hierarchy3"/>
    <dgm:cxn modelId="{C694AAF8-D8CD-4947-ABAD-CDDF2CDF5668}" type="presParOf" srcId="{B3C5CF00-9F26-4E53-BD21-3C87D466AD9B}" destId="{43CDC878-0B1B-40BB-BD9E-03702B6737D8}" srcOrd="1" destOrd="0" presId="urn:microsoft.com/office/officeart/2005/8/layout/hierarchy3"/>
    <dgm:cxn modelId="{EE4F7060-73A2-4FCF-B9E6-C8670253F3AF}" type="presParOf" srcId="{0C2E1793-BE27-4529-9FCC-9CE05C1F505D}" destId="{E6D98D0A-C6D2-49CF-82CB-18DF54A55CE4}" srcOrd="1" destOrd="0" presId="urn:microsoft.com/office/officeart/2005/8/layout/hierarchy3"/>
    <dgm:cxn modelId="{3DD7631E-3B46-4630-8BEC-BA228D27EE89}" type="presParOf" srcId="{E6D98D0A-C6D2-49CF-82CB-18DF54A55CE4}" destId="{7883DF6B-5656-4E6F-8E73-F2356345C0FB}" srcOrd="0" destOrd="0" presId="urn:microsoft.com/office/officeart/2005/8/layout/hierarchy3"/>
    <dgm:cxn modelId="{01FEA293-8ADF-44EF-973E-56C300439D83}" type="presParOf" srcId="{E6D98D0A-C6D2-49CF-82CB-18DF54A55CE4}" destId="{618EF619-586D-42D1-B9A8-2FFC8737B7F2}" srcOrd="1" destOrd="0" presId="urn:microsoft.com/office/officeart/2005/8/layout/hierarchy3"/>
    <dgm:cxn modelId="{927B3250-04E0-4535-A9B8-B67AC587101E}" type="presParOf" srcId="{E6D98D0A-C6D2-49CF-82CB-18DF54A55CE4}" destId="{8EB39798-9E63-4527-AA99-1ED66EF71B14}" srcOrd="2" destOrd="0" presId="urn:microsoft.com/office/officeart/2005/8/layout/hierarchy3"/>
    <dgm:cxn modelId="{81734709-EFF9-4109-A1F2-7D431F83B7C5}" type="presParOf" srcId="{E6D98D0A-C6D2-49CF-82CB-18DF54A55CE4}" destId="{4D238B5A-A97D-43A6-B59A-F3FF9B26BBDD}" srcOrd="3" destOrd="0" presId="urn:microsoft.com/office/officeart/2005/8/layout/hierarchy3"/>
    <dgm:cxn modelId="{F26E36AD-DFAF-46CB-83EA-BFCB4A4BEC29}" type="presParOf" srcId="{E6D98D0A-C6D2-49CF-82CB-18DF54A55CE4}" destId="{06494A96-12C5-43DC-98D6-7F243D7490B5}" srcOrd="4" destOrd="0" presId="urn:microsoft.com/office/officeart/2005/8/layout/hierarchy3"/>
    <dgm:cxn modelId="{409DEBD4-9251-4F72-9733-4AC7667AAD1B}" type="presParOf" srcId="{E6D98D0A-C6D2-49CF-82CB-18DF54A55CE4}" destId="{D513F402-7494-40F4-8592-C3327DEEBD91}" srcOrd="5" destOrd="0" presId="urn:microsoft.com/office/officeart/2005/8/layout/hierarchy3"/>
    <dgm:cxn modelId="{2CBA4ED2-CE69-4803-A8F0-004E99F367D1}" type="presParOf" srcId="{08051766-1C16-47C5-8FE6-80A175628A5C}" destId="{9D3ED8BE-F845-4797-9D6B-E06B840261C8}" srcOrd="1" destOrd="0" presId="urn:microsoft.com/office/officeart/2005/8/layout/hierarchy3"/>
    <dgm:cxn modelId="{6CF9FD62-9A1D-484F-AD56-56509B9650CE}" type="presParOf" srcId="{9D3ED8BE-F845-4797-9D6B-E06B840261C8}" destId="{FE14EB13-2E09-45E7-BCB9-1478C1947863}" srcOrd="0" destOrd="0" presId="urn:microsoft.com/office/officeart/2005/8/layout/hierarchy3"/>
    <dgm:cxn modelId="{0C7ACE1D-2C5C-4BEC-8F9B-AFA971291295}" type="presParOf" srcId="{FE14EB13-2E09-45E7-BCB9-1478C1947863}" destId="{95B3E24C-CEC2-4218-991B-46A0CEB8E2B5}" srcOrd="0" destOrd="0" presId="urn:microsoft.com/office/officeart/2005/8/layout/hierarchy3"/>
    <dgm:cxn modelId="{0BF81B3E-F1B8-47A8-805E-E56AE6B9ABE2}" type="presParOf" srcId="{FE14EB13-2E09-45E7-BCB9-1478C1947863}" destId="{9C37DAC3-C769-479E-9305-3A5FB1C5CE35}" srcOrd="1" destOrd="0" presId="urn:microsoft.com/office/officeart/2005/8/layout/hierarchy3"/>
    <dgm:cxn modelId="{78263806-6B6F-40F7-A3B2-309B6C7B6190}" type="presParOf" srcId="{9D3ED8BE-F845-4797-9D6B-E06B840261C8}" destId="{7AE6F43D-DE8A-4DE0-A859-BD43E5F8C178}" srcOrd="1" destOrd="0" presId="urn:microsoft.com/office/officeart/2005/8/layout/hierarchy3"/>
    <dgm:cxn modelId="{45643330-1B81-4CA7-9B74-10D03F67D000}" type="presParOf" srcId="{7AE6F43D-DE8A-4DE0-A859-BD43E5F8C178}" destId="{0A4B685B-ABC4-42DB-8906-56AB4CA72A48}" srcOrd="0" destOrd="0" presId="urn:microsoft.com/office/officeart/2005/8/layout/hierarchy3"/>
    <dgm:cxn modelId="{5070047C-DF10-4365-BA63-FC74DBA7EDA6}" type="presParOf" srcId="{7AE6F43D-DE8A-4DE0-A859-BD43E5F8C178}" destId="{B388C1AC-6E47-426E-B473-B1A80EF1526C}" srcOrd="1" destOrd="0" presId="urn:microsoft.com/office/officeart/2005/8/layout/hierarchy3"/>
    <dgm:cxn modelId="{D3A948D7-4DE0-461E-B901-89B5F197A8BB}" type="presParOf" srcId="{7AE6F43D-DE8A-4DE0-A859-BD43E5F8C178}" destId="{E4473DC5-16A5-4D8C-8BC8-C376755F5DB1}" srcOrd="2" destOrd="0" presId="urn:microsoft.com/office/officeart/2005/8/layout/hierarchy3"/>
    <dgm:cxn modelId="{44BF1693-F587-4FAC-94B4-00F28D2B3480}" type="presParOf" srcId="{7AE6F43D-DE8A-4DE0-A859-BD43E5F8C178}" destId="{2F7E9192-DF85-4A00-903D-759B2546BA4E}" srcOrd="3" destOrd="0" presId="urn:microsoft.com/office/officeart/2005/8/layout/hierarchy3"/>
    <dgm:cxn modelId="{C20BC762-C820-4468-80B2-FA739EB069BB}" type="presParOf" srcId="{08051766-1C16-47C5-8FE6-80A175628A5C}" destId="{5FA8A545-1477-4A9D-8DC9-F26037E8F168}" srcOrd="2" destOrd="0" presId="urn:microsoft.com/office/officeart/2005/8/layout/hierarchy3"/>
    <dgm:cxn modelId="{A41289A1-D92B-4611-BCE4-34F28B382838}" type="presParOf" srcId="{5FA8A545-1477-4A9D-8DC9-F26037E8F168}" destId="{2EA25F53-C738-4CD6-A007-116918C633ED}" srcOrd="0" destOrd="0" presId="urn:microsoft.com/office/officeart/2005/8/layout/hierarchy3"/>
    <dgm:cxn modelId="{C9477800-5B2F-47A3-9FC7-CF49DD5C776E}" type="presParOf" srcId="{2EA25F53-C738-4CD6-A007-116918C633ED}" destId="{EC15F7EF-0603-48BB-ACA2-26E25E5AD0A6}" srcOrd="0" destOrd="0" presId="urn:microsoft.com/office/officeart/2005/8/layout/hierarchy3"/>
    <dgm:cxn modelId="{87E4165B-FFED-4715-9FE6-79E66465B538}" type="presParOf" srcId="{2EA25F53-C738-4CD6-A007-116918C633ED}" destId="{703120DC-5FB3-49FC-B3A2-9A7C2F57CF2D}" srcOrd="1" destOrd="0" presId="urn:microsoft.com/office/officeart/2005/8/layout/hierarchy3"/>
    <dgm:cxn modelId="{FB985B7E-6FB7-48C7-A068-11AE0120BF8D}" type="presParOf" srcId="{5FA8A545-1477-4A9D-8DC9-F26037E8F168}" destId="{A8CE89B3-B2A8-4051-9667-11D5CEF91B45}" srcOrd="1" destOrd="0" presId="urn:microsoft.com/office/officeart/2005/8/layout/hierarchy3"/>
    <dgm:cxn modelId="{3F4B61F3-84D0-461F-8B79-377DC18AD389}" type="presParOf" srcId="{A8CE89B3-B2A8-4051-9667-11D5CEF91B45}" destId="{FF3A1F48-8909-4714-8D82-2E09637BE6CE}" srcOrd="0" destOrd="0" presId="urn:microsoft.com/office/officeart/2005/8/layout/hierarchy3"/>
    <dgm:cxn modelId="{B2E7C3D8-2542-4584-A0E5-417391505B8C}" type="presParOf" srcId="{A8CE89B3-B2A8-4051-9667-11D5CEF91B45}" destId="{287FDBF4-BFA1-473F-B81B-101396ED483E}" srcOrd="1" destOrd="0" presId="urn:microsoft.com/office/officeart/2005/8/layout/hierarchy3"/>
    <dgm:cxn modelId="{E2BF11BB-C714-4737-88D8-4340B71BFFD9}" type="presParOf" srcId="{A8CE89B3-B2A8-4051-9667-11D5CEF91B45}" destId="{2337524A-BE53-4151-9E7E-B30DC3A2FCFD}" srcOrd="2" destOrd="0" presId="urn:microsoft.com/office/officeart/2005/8/layout/hierarchy3"/>
    <dgm:cxn modelId="{DD2EDFD2-2FCC-4173-BA60-EC1C6A7DB3FE}" type="presParOf" srcId="{A8CE89B3-B2A8-4051-9667-11D5CEF91B45}" destId="{B09081CB-35CC-4E24-B05E-BEAF5CF69985}" srcOrd="3" destOrd="0" presId="urn:microsoft.com/office/officeart/2005/8/layout/hierarchy3"/>
    <dgm:cxn modelId="{4284FA04-9B3C-4CE7-AAAA-0194985F1372}" type="presParOf" srcId="{A8CE89B3-B2A8-4051-9667-11D5CEF91B45}" destId="{ECE24050-ABF5-43A5-95A1-A3456847E760}" srcOrd="4" destOrd="0" presId="urn:microsoft.com/office/officeart/2005/8/layout/hierarchy3"/>
    <dgm:cxn modelId="{486DE65A-257A-443C-9E15-BBD393E9DFDC}" type="presParOf" srcId="{A8CE89B3-B2A8-4051-9667-11D5CEF91B45}" destId="{B0334984-272D-45E1-A4A3-EF665F483BE1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F9EE009-6E81-4F13-AAE4-E3BAAD771F85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271F150-41A7-4C99-80C6-629FC6D290D9}">
      <dgm:prSet custT="1"/>
      <dgm:spPr/>
      <dgm:t>
        <a:bodyPr/>
        <a:lstStyle/>
        <a:p>
          <a:r>
            <a:rPr lang="en-US" sz="1400" dirty="0"/>
            <a:t>Develop ML models for the prediction of common chronic diseases such as diabetes, heart diseases, and Parkinson’s.</a:t>
          </a:r>
        </a:p>
      </dgm:t>
    </dgm:pt>
    <dgm:pt modelId="{C01448EF-46D6-4FC1-891A-0F63E65D50AA}" type="parTrans" cxnId="{59DE76D4-6201-411D-B008-9DED9FCFD016}">
      <dgm:prSet/>
      <dgm:spPr/>
      <dgm:t>
        <a:bodyPr/>
        <a:lstStyle/>
        <a:p>
          <a:endParaRPr lang="en-US"/>
        </a:p>
      </dgm:t>
    </dgm:pt>
    <dgm:pt modelId="{0CD4094C-29B1-418B-89C2-F07D3DC70384}" type="sibTrans" cxnId="{59DE76D4-6201-411D-B008-9DED9FCFD016}">
      <dgm:prSet/>
      <dgm:spPr/>
      <dgm:t>
        <a:bodyPr/>
        <a:lstStyle/>
        <a:p>
          <a:endParaRPr lang="en-US"/>
        </a:p>
      </dgm:t>
    </dgm:pt>
    <dgm:pt modelId="{84895F76-CDC0-408A-A647-81C1991DE7E9}">
      <dgm:prSet custT="1"/>
      <dgm:spPr/>
      <dgm:t>
        <a:bodyPr/>
        <a:lstStyle/>
        <a:p>
          <a:r>
            <a:rPr lang="en-US" sz="1400" dirty="0"/>
            <a:t>Assess the potential of machine learning to improve early detection, intervention, and management of chronic diseases.</a:t>
          </a:r>
        </a:p>
      </dgm:t>
    </dgm:pt>
    <dgm:pt modelId="{E72BC4B5-3229-4B3D-86CC-51353B99BE7A}" type="parTrans" cxnId="{35E989DE-5DFD-4B1B-A052-BC378043E4B4}">
      <dgm:prSet/>
      <dgm:spPr/>
      <dgm:t>
        <a:bodyPr/>
        <a:lstStyle/>
        <a:p>
          <a:endParaRPr lang="en-US"/>
        </a:p>
      </dgm:t>
    </dgm:pt>
    <dgm:pt modelId="{6A31C15F-0378-401C-B3D8-8E0D5DF42048}" type="sibTrans" cxnId="{35E989DE-5DFD-4B1B-A052-BC378043E4B4}">
      <dgm:prSet/>
      <dgm:spPr/>
      <dgm:t>
        <a:bodyPr/>
        <a:lstStyle/>
        <a:p>
          <a:endParaRPr lang="en-US"/>
        </a:p>
      </dgm:t>
    </dgm:pt>
    <dgm:pt modelId="{0FFF436E-2176-41B4-9BFB-D7AA8EE486CF}">
      <dgm:prSet custT="1"/>
      <dgm:spPr/>
      <dgm:t>
        <a:bodyPr/>
        <a:lstStyle/>
        <a:p>
          <a:r>
            <a:rPr lang="en-US" sz="1400" dirty="0"/>
            <a:t>Contribute to the United Nations Sustainable Development Goals (SDGs) for healthcare improvement by developing and implementing machine learning-based chronic disease prediction systems.</a:t>
          </a:r>
        </a:p>
      </dgm:t>
    </dgm:pt>
    <dgm:pt modelId="{6A74A677-ACC6-4C0C-A953-984D2E94551D}" type="parTrans" cxnId="{389C087E-800A-47F3-903B-12211E31D861}">
      <dgm:prSet/>
      <dgm:spPr/>
      <dgm:t>
        <a:bodyPr/>
        <a:lstStyle/>
        <a:p>
          <a:endParaRPr lang="en-US"/>
        </a:p>
      </dgm:t>
    </dgm:pt>
    <dgm:pt modelId="{5C1D01FA-7B31-4692-AAD7-050DEEE448AE}" type="sibTrans" cxnId="{389C087E-800A-47F3-903B-12211E31D861}">
      <dgm:prSet/>
      <dgm:spPr/>
      <dgm:t>
        <a:bodyPr/>
        <a:lstStyle/>
        <a:p>
          <a:endParaRPr lang="en-US"/>
        </a:p>
      </dgm:t>
    </dgm:pt>
    <dgm:pt modelId="{09BD6214-B19F-45D6-843E-A230B8D75CF1}">
      <dgm:prSet custT="1"/>
      <dgm:spPr/>
      <dgm:t>
        <a:bodyPr/>
        <a:lstStyle/>
        <a:p>
          <a:r>
            <a:rPr lang="en-US" sz="1400" dirty="0"/>
            <a:t>ML Predict the probability of an individual developing a chronic disease based on their demographic and clinical data.</a:t>
          </a:r>
        </a:p>
      </dgm:t>
    </dgm:pt>
    <dgm:pt modelId="{B69CADAF-A9ED-4A69-8DB7-CF4B76D150F5}" type="parTrans" cxnId="{ECB18409-2D8F-455C-9834-59F82F9F6068}">
      <dgm:prSet/>
      <dgm:spPr/>
      <dgm:t>
        <a:bodyPr/>
        <a:lstStyle/>
        <a:p>
          <a:endParaRPr lang="en-US"/>
        </a:p>
      </dgm:t>
    </dgm:pt>
    <dgm:pt modelId="{E351E2BD-5EF6-4213-B50D-6B130A7B1D60}" type="sibTrans" cxnId="{ECB18409-2D8F-455C-9834-59F82F9F6068}">
      <dgm:prSet/>
      <dgm:spPr/>
      <dgm:t>
        <a:bodyPr/>
        <a:lstStyle/>
        <a:p>
          <a:endParaRPr lang="en-US"/>
        </a:p>
      </dgm:t>
    </dgm:pt>
    <dgm:pt modelId="{93CA1DC4-5D92-407E-8532-064BEBA8B475}" type="pres">
      <dgm:prSet presAssocID="{5F9EE009-6E81-4F13-AAE4-E3BAAD771F85}" presName="compositeShape" presStyleCnt="0">
        <dgm:presLayoutVars>
          <dgm:chMax val="7"/>
          <dgm:dir/>
          <dgm:resizeHandles val="exact"/>
        </dgm:presLayoutVars>
      </dgm:prSet>
      <dgm:spPr/>
    </dgm:pt>
    <dgm:pt modelId="{A10141CF-0155-4678-B16D-8177CC26F926}" type="pres">
      <dgm:prSet presAssocID="{5271F150-41A7-4C99-80C6-629FC6D290D9}" presName="circ1" presStyleLbl="vennNode1" presStyleIdx="0" presStyleCnt="4" custScaleX="163446" custScaleY="90971"/>
      <dgm:spPr/>
    </dgm:pt>
    <dgm:pt modelId="{38D67470-5FEE-4A5D-B9AE-1292FF735FEF}" type="pres">
      <dgm:prSet presAssocID="{5271F150-41A7-4C99-80C6-629FC6D290D9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20AF7241-8BA7-4C9B-9B0B-5FE3AAD7AAEF}" type="pres">
      <dgm:prSet presAssocID="{84895F76-CDC0-408A-A647-81C1991DE7E9}" presName="circ2" presStyleLbl="vennNode1" presStyleIdx="1" presStyleCnt="4" custScaleX="181550" custScaleY="89972" custLinFactNeighborX="22896" custLinFactNeighborY="-3125"/>
      <dgm:spPr/>
    </dgm:pt>
    <dgm:pt modelId="{67FCA091-4117-4A99-9E1D-4F7DE1EAD407}" type="pres">
      <dgm:prSet presAssocID="{84895F76-CDC0-408A-A647-81C1991DE7E9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7357ED5E-CAFD-467F-961C-04AE159A9294}" type="pres">
      <dgm:prSet presAssocID="{0FFF436E-2176-41B4-9BFB-D7AA8EE486CF}" presName="circ3" presStyleLbl="vennNode1" presStyleIdx="2" presStyleCnt="4" custScaleX="163133" custScaleY="105375"/>
      <dgm:spPr/>
    </dgm:pt>
    <dgm:pt modelId="{8B329446-D538-4EC9-B7E7-C153CA475BBD}" type="pres">
      <dgm:prSet presAssocID="{0FFF436E-2176-41B4-9BFB-D7AA8EE486CF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490E2C38-8D28-4361-97A8-B37E40D78F58}" type="pres">
      <dgm:prSet presAssocID="{09BD6214-B19F-45D6-843E-A230B8D75CF1}" presName="circ4" presStyleLbl="vennNode1" presStyleIdx="3" presStyleCnt="4" custScaleX="175878" custScaleY="92745" custLinFactNeighborX="-25620" custLinFactNeighborY="-2058"/>
      <dgm:spPr/>
    </dgm:pt>
    <dgm:pt modelId="{1A7DB618-8280-45A6-BFBE-243C5B7D67C7}" type="pres">
      <dgm:prSet presAssocID="{09BD6214-B19F-45D6-843E-A230B8D75CF1}" presName="circ4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51F62A03-B4C2-4894-9EF2-13BF1CB3006A}" type="presOf" srcId="{09BD6214-B19F-45D6-843E-A230B8D75CF1}" destId="{1A7DB618-8280-45A6-BFBE-243C5B7D67C7}" srcOrd="1" destOrd="0" presId="urn:microsoft.com/office/officeart/2005/8/layout/venn1"/>
    <dgm:cxn modelId="{ECB18409-2D8F-455C-9834-59F82F9F6068}" srcId="{5F9EE009-6E81-4F13-AAE4-E3BAAD771F85}" destId="{09BD6214-B19F-45D6-843E-A230B8D75CF1}" srcOrd="3" destOrd="0" parTransId="{B69CADAF-A9ED-4A69-8DB7-CF4B76D150F5}" sibTransId="{E351E2BD-5EF6-4213-B50D-6B130A7B1D60}"/>
    <dgm:cxn modelId="{18687911-F610-49B4-8DFE-2606F66CC98F}" type="presOf" srcId="{84895F76-CDC0-408A-A647-81C1991DE7E9}" destId="{67FCA091-4117-4A99-9E1D-4F7DE1EAD407}" srcOrd="1" destOrd="0" presId="urn:microsoft.com/office/officeart/2005/8/layout/venn1"/>
    <dgm:cxn modelId="{B30C5038-A277-47D4-AA7C-37E67F05BF58}" type="presOf" srcId="{0FFF436E-2176-41B4-9BFB-D7AA8EE486CF}" destId="{7357ED5E-CAFD-467F-961C-04AE159A9294}" srcOrd="0" destOrd="0" presId="urn:microsoft.com/office/officeart/2005/8/layout/venn1"/>
    <dgm:cxn modelId="{314A063A-0A04-4894-9016-6809A5CC4EC7}" type="presOf" srcId="{5271F150-41A7-4C99-80C6-629FC6D290D9}" destId="{A10141CF-0155-4678-B16D-8177CC26F926}" srcOrd="0" destOrd="0" presId="urn:microsoft.com/office/officeart/2005/8/layout/venn1"/>
    <dgm:cxn modelId="{389C087E-800A-47F3-903B-12211E31D861}" srcId="{5F9EE009-6E81-4F13-AAE4-E3BAAD771F85}" destId="{0FFF436E-2176-41B4-9BFB-D7AA8EE486CF}" srcOrd="2" destOrd="0" parTransId="{6A74A677-ACC6-4C0C-A953-984D2E94551D}" sibTransId="{5C1D01FA-7B31-4692-AAD7-050DEEE448AE}"/>
    <dgm:cxn modelId="{3BFE3B89-89D9-432A-BFCA-A956CB6DC676}" type="presOf" srcId="{09BD6214-B19F-45D6-843E-A230B8D75CF1}" destId="{490E2C38-8D28-4361-97A8-B37E40D78F58}" srcOrd="0" destOrd="0" presId="urn:microsoft.com/office/officeart/2005/8/layout/venn1"/>
    <dgm:cxn modelId="{39DE149A-1459-4676-8516-D02DAE9FF37D}" type="presOf" srcId="{5271F150-41A7-4C99-80C6-629FC6D290D9}" destId="{38D67470-5FEE-4A5D-B9AE-1292FF735FEF}" srcOrd="1" destOrd="0" presId="urn:microsoft.com/office/officeart/2005/8/layout/venn1"/>
    <dgm:cxn modelId="{A4A672A8-C2F0-4F12-848F-33CB081B0E2F}" type="presOf" srcId="{84895F76-CDC0-408A-A647-81C1991DE7E9}" destId="{20AF7241-8BA7-4C9B-9B0B-5FE3AAD7AAEF}" srcOrd="0" destOrd="0" presId="urn:microsoft.com/office/officeart/2005/8/layout/venn1"/>
    <dgm:cxn modelId="{59DE76D4-6201-411D-B008-9DED9FCFD016}" srcId="{5F9EE009-6E81-4F13-AAE4-E3BAAD771F85}" destId="{5271F150-41A7-4C99-80C6-629FC6D290D9}" srcOrd="0" destOrd="0" parTransId="{C01448EF-46D6-4FC1-891A-0F63E65D50AA}" sibTransId="{0CD4094C-29B1-418B-89C2-F07D3DC70384}"/>
    <dgm:cxn modelId="{35E989DE-5DFD-4B1B-A052-BC378043E4B4}" srcId="{5F9EE009-6E81-4F13-AAE4-E3BAAD771F85}" destId="{84895F76-CDC0-408A-A647-81C1991DE7E9}" srcOrd="1" destOrd="0" parTransId="{E72BC4B5-3229-4B3D-86CC-51353B99BE7A}" sibTransId="{6A31C15F-0378-401C-B3D8-8E0D5DF42048}"/>
    <dgm:cxn modelId="{B1263ADF-FC67-4061-9EEB-B05055168683}" type="presOf" srcId="{0FFF436E-2176-41B4-9BFB-D7AA8EE486CF}" destId="{8B329446-D538-4EC9-B7E7-C153CA475BBD}" srcOrd="1" destOrd="0" presId="urn:microsoft.com/office/officeart/2005/8/layout/venn1"/>
    <dgm:cxn modelId="{4A7CB3F1-F0F1-4AD0-9955-9D706BD6EACD}" type="presOf" srcId="{5F9EE009-6E81-4F13-AAE4-E3BAAD771F85}" destId="{93CA1DC4-5D92-407E-8532-064BEBA8B475}" srcOrd="0" destOrd="0" presId="urn:microsoft.com/office/officeart/2005/8/layout/venn1"/>
    <dgm:cxn modelId="{C9C23803-8D13-4FDC-9585-30DDAC1FFD8C}" type="presParOf" srcId="{93CA1DC4-5D92-407E-8532-064BEBA8B475}" destId="{A10141CF-0155-4678-B16D-8177CC26F926}" srcOrd="0" destOrd="0" presId="urn:microsoft.com/office/officeart/2005/8/layout/venn1"/>
    <dgm:cxn modelId="{68772EEB-672C-4F74-80AB-CC4270B0AB07}" type="presParOf" srcId="{93CA1DC4-5D92-407E-8532-064BEBA8B475}" destId="{38D67470-5FEE-4A5D-B9AE-1292FF735FEF}" srcOrd="1" destOrd="0" presId="urn:microsoft.com/office/officeart/2005/8/layout/venn1"/>
    <dgm:cxn modelId="{B5D0A028-99A8-4895-873A-9787BF56C8D9}" type="presParOf" srcId="{93CA1DC4-5D92-407E-8532-064BEBA8B475}" destId="{20AF7241-8BA7-4C9B-9B0B-5FE3AAD7AAEF}" srcOrd="2" destOrd="0" presId="urn:microsoft.com/office/officeart/2005/8/layout/venn1"/>
    <dgm:cxn modelId="{7204D5D1-5FDF-483D-80AE-C9C47EB26528}" type="presParOf" srcId="{93CA1DC4-5D92-407E-8532-064BEBA8B475}" destId="{67FCA091-4117-4A99-9E1D-4F7DE1EAD407}" srcOrd="3" destOrd="0" presId="urn:microsoft.com/office/officeart/2005/8/layout/venn1"/>
    <dgm:cxn modelId="{8B407698-6E61-4C2F-88E7-44626DD1A061}" type="presParOf" srcId="{93CA1DC4-5D92-407E-8532-064BEBA8B475}" destId="{7357ED5E-CAFD-467F-961C-04AE159A9294}" srcOrd="4" destOrd="0" presId="urn:microsoft.com/office/officeart/2005/8/layout/venn1"/>
    <dgm:cxn modelId="{BDD87117-C158-42B6-9F9A-C70137FC017B}" type="presParOf" srcId="{93CA1DC4-5D92-407E-8532-064BEBA8B475}" destId="{8B329446-D538-4EC9-B7E7-C153CA475BBD}" srcOrd="5" destOrd="0" presId="urn:microsoft.com/office/officeart/2005/8/layout/venn1"/>
    <dgm:cxn modelId="{1D2B5BDB-BCB1-4EFD-95E4-4B5AB1BB02AB}" type="presParOf" srcId="{93CA1DC4-5D92-407E-8532-064BEBA8B475}" destId="{490E2C38-8D28-4361-97A8-B37E40D78F58}" srcOrd="6" destOrd="0" presId="urn:microsoft.com/office/officeart/2005/8/layout/venn1"/>
    <dgm:cxn modelId="{6FA9A7A0-EC76-453E-BF5C-7283700CCC39}" type="presParOf" srcId="{93CA1DC4-5D92-407E-8532-064BEBA8B475}" destId="{1A7DB618-8280-45A6-BFBE-243C5B7D67C7}" srcOrd="7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513E8D8-ED70-4BC3-A0F1-796B6287F45F}" type="doc">
      <dgm:prSet loTypeId="urn:microsoft.com/office/officeart/2005/8/layout/bProcess3" loCatId="process" qsTypeId="urn:microsoft.com/office/officeart/2005/8/quickstyle/3d1" qsCatId="3D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E32A4DB4-C52C-4337-BC24-6467531B2582}">
      <dgm:prSet custT="1"/>
      <dgm:spPr>
        <a:ln>
          <a:solidFill>
            <a:schemeClr val="accent1"/>
          </a:solidFill>
        </a:ln>
      </dgm:spPr>
      <dgm:t>
        <a:bodyPr/>
        <a:lstStyle/>
        <a:p>
          <a:r>
            <a:rPr lang="fr-FR" sz="2400" dirty="0" err="1">
              <a:solidFill>
                <a:srgbClr val="2B2551"/>
              </a:solidFill>
            </a:rPr>
            <a:t>Predict</a:t>
          </a:r>
          <a:r>
            <a:rPr lang="fr-FR" sz="2400" dirty="0">
              <a:solidFill>
                <a:srgbClr val="2B2551"/>
              </a:solidFill>
            </a:rPr>
            <a:t> </a:t>
          </a:r>
          <a:r>
            <a:rPr lang="fr-FR" sz="2400" dirty="0" err="1">
              <a:solidFill>
                <a:srgbClr val="2B2551"/>
              </a:solidFill>
            </a:rPr>
            <a:t>diseases</a:t>
          </a:r>
          <a:r>
            <a:rPr lang="fr-FR" sz="2400" dirty="0">
              <a:solidFill>
                <a:srgbClr val="2B2551"/>
              </a:solidFill>
            </a:rPr>
            <a:t> </a:t>
          </a:r>
          <a:r>
            <a:rPr lang="fr-FR" sz="2400" dirty="0" err="1">
              <a:solidFill>
                <a:srgbClr val="2B2551"/>
              </a:solidFill>
            </a:rPr>
            <a:t>that</a:t>
          </a:r>
          <a:r>
            <a:rPr lang="fr-FR" sz="2400" dirty="0">
              <a:solidFill>
                <a:srgbClr val="2B2551"/>
              </a:solidFill>
            </a:rPr>
            <a:t> cause a </a:t>
          </a:r>
          <a:r>
            <a:rPr lang="fr-FR" sz="2400" dirty="0" err="1">
              <a:solidFill>
                <a:srgbClr val="2B2551"/>
              </a:solidFill>
            </a:rPr>
            <a:t>health</a:t>
          </a:r>
          <a:r>
            <a:rPr lang="fr-FR" sz="2400" dirty="0">
              <a:solidFill>
                <a:srgbClr val="2B2551"/>
              </a:solidFill>
            </a:rPr>
            <a:t> challenge</a:t>
          </a:r>
          <a:endParaRPr lang="en-US" sz="2400" dirty="0">
            <a:solidFill>
              <a:srgbClr val="2B2551"/>
            </a:solidFill>
          </a:endParaRPr>
        </a:p>
      </dgm:t>
    </dgm:pt>
    <dgm:pt modelId="{FE51D271-DBEA-44E7-8B01-85280AA226E3}" type="parTrans" cxnId="{2ED30419-C650-45FB-B906-5C9B227878C4}">
      <dgm:prSet/>
      <dgm:spPr/>
      <dgm:t>
        <a:bodyPr/>
        <a:lstStyle/>
        <a:p>
          <a:endParaRPr lang="en-US">
            <a:solidFill>
              <a:srgbClr val="2B2551"/>
            </a:solidFill>
          </a:endParaRPr>
        </a:p>
      </dgm:t>
    </dgm:pt>
    <dgm:pt modelId="{8DDB669C-9E30-4236-B805-2C71625F0AEC}" type="sibTrans" cxnId="{2ED30419-C650-45FB-B906-5C9B227878C4}">
      <dgm:prSet/>
      <dgm:spPr/>
      <dgm:t>
        <a:bodyPr/>
        <a:lstStyle/>
        <a:p>
          <a:endParaRPr lang="en-US">
            <a:solidFill>
              <a:srgbClr val="2B2551"/>
            </a:solidFill>
          </a:endParaRPr>
        </a:p>
      </dgm:t>
    </dgm:pt>
    <dgm:pt modelId="{AB523778-FFC0-4DE9-85A3-78BD72929651}">
      <dgm:prSet custT="1"/>
      <dgm:spPr/>
      <dgm:t>
        <a:bodyPr/>
        <a:lstStyle/>
        <a:p>
          <a:r>
            <a:rPr lang="en-US" sz="2400" b="0" i="0" dirty="0">
              <a:solidFill>
                <a:srgbClr val="2B2551"/>
              </a:solidFill>
            </a:rPr>
            <a:t>Ensuring healthy lives for all</a:t>
          </a:r>
          <a:endParaRPr lang="en-US" sz="2400" dirty="0">
            <a:solidFill>
              <a:srgbClr val="2B2551"/>
            </a:solidFill>
          </a:endParaRPr>
        </a:p>
      </dgm:t>
    </dgm:pt>
    <dgm:pt modelId="{55E24B2A-2CB0-44CE-8897-DD674C521317}" type="parTrans" cxnId="{D84CF8B3-C450-4820-94E0-FEAECB50A46C}">
      <dgm:prSet/>
      <dgm:spPr/>
      <dgm:t>
        <a:bodyPr/>
        <a:lstStyle/>
        <a:p>
          <a:endParaRPr lang="en-US">
            <a:solidFill>
              <a:srgbClr val="2B2551"/>
            </a:solidFill>
          </a:endParaRPr>
        </a:p>
      </dgm:t>
    </dgm:pt>
    <dgm:pt modelId="{73DBC340-E039-4462-BC75-D8D6D5914E80}" type="sibTrans" cxnId="{D84CF8B3-C450-4820-94E0-FEAECB50A46C}">
      <dgm:prSet/>
      <dgm:spPr/>
      <dgm:t>
        <a:bodyPr/>
        <a:lstStyle/>
        <a:p>
          <a:endParaRPr lang="en-US">
            <a:solidFill>
              <a:srgbClr val="2B2551"/>
            </a:solidFill>
          </a:endParaRPr>
        </a:p>
      </dgm:t>
    </dgm:pt>
    <dgm:pt modelId="{AB31C1A5-626F-4538-B59A-2864D16EC8A8}">
      <dgm:prSet custT="1"/>
      <dgm:spPr/>
      <dgm:t>
        <a:bodyPr/>
        <a:lstStyle/>
        <a:p>
          <a:r>
            <a:rPr lang="fr-FR" sz="2400" dirty="0">
              <a:solidFill>
                <a:srgbClr val="2B2551"/>
              </a:solidFill>
            </a:rPr>
            <a:t>I</a:t>
          </a:r>
          <a:r>
            <a:rPr lang="tr-TR" sz="2400" dirty="0" err="1">
              <a:solidFill>
                <a:srgbClr val="2B2551"/>
              </a:solidFill>
            </a:rPr>
            <a:t>mproved</a:t>
          </a:r>
          <a:r>
            <a:rPr lang="tr-TR" sz="2400" dirty="0">
              <a:solidFill>
                <a:srgbClr val="2B2551"/>
              </a:solidFill>
            </a:rPr>
            <a:t> global </a:t>
          </a:r>
          <a:r>
            <a:rPr lang="tr-TR" sz="2400" dirty="0" err="1">
              <a:solidFill>
                <a:srgbClr val="2B2551"/>
              </a:solidFill>
            </a:rPr>
            <a:t>health</a:t>
          </a:r>
          <a:r>
            <a:rPr lang="tr-TR" sz="2400" dirty="0">
              <a:solidFill>
                <a:srgbClr val="2B2551"/>
              </a:solidFill>
            </a:rPr>
            <a:t> </a:t>
          </a:r>
          <a:r>
            <a:rPr lang="tr-TR" sz="2400" dirty="0" err="1">
              <a:solidFill>
                <a:srgbClr val="2B2551"/>
              </a:solidFill>
            </a:rPr>
            <a:t>healthcare</a:t>
          </a:r>
          <a:r>
            <a:rPr lang="tr-TR" sz="2400" dirty="0">
              <a:solidFill>
                <a:srgbClr val="2B2551"/>
              </a:solidFill>
            </a:rPr>
            <a:t> </a:t>
          </a:r>
          <a:r>
            <a:rPr lang="tr-TR" sz="2400" dirty="0" err="1">
              <a:solidFill>
                <a:srgbClr val="2B2551"/>
              </a:solidFill>
            </a:rPr>
            <a:t>systems</a:t>
          </a:r>
          <a:endParaRPr lang="en-US" sz="2400" dirty="0">
            <a:solidFill>
              <a:srgbClr val="2B2551"/>
            </a:solidFill>
          </a:endParaRPr>
        </a:p>
      </dgm:t>
    </dgm:pt>
    <dgm:pt modelId="{7F912EAE-5717-4FE7-B0A1-673C4BB87CE1}" type="parTrans" cxnId="{C4E9D314-0360-4BCE-A4BD-A44B67A3BAD7}">
      <dgm:prSet/>
      <dgm:spPr/>
      <dgm:t>
        <a:bodyPr/>
        <a:lstStyle/>
        <a:p>
          <a:endParaRPr lang="en-US">
            <a:solidFill>
              <a:srgbClr val="2B2551"/>
            </a:solidFill>
          </a:endParaRPr>
        </a:p>
      </dgm:t>
    </dgm:pt>
    <dgm:pt modelId="{48DF03C9-5737-4C2E-918D-2910F0B3D61B}" type="sibTrans" cxnId="{C4E9D314-0360-4BCE-A4BD-A44B67A3BAD7}">
      <dgm:prSet/>
      <dgm:spPr/>
      <dgm:t>
        <a:bodyPr/>
        <a:lstStyle/>
        <a:p>
          <a:endParaRPr lang="en-US">
            <a:solidFill>
              <a:srgbClr val="2B2551"/>
            </a:solidFill>
          </a:endParaRPr>
        </a:p>
      </dgm:t>
    </dgm:pt>
    <dgm:pt modelId="{46D7D422-C1F9-4478-9F87-58D925C48268}">
      <dgm:prSet custT="1"/>
      <dgm:spPr/>
      <dgm:t>
        <a:bodyPr/>
        <a:lstStyle/>
        <a:p>
          <a:r>
            <a:rPr lang="en-US" sz="2400" b="0" i="0" dirty="0">
              <a:solidFill>
                <a:srgbClr val="2B2551"/>
              </a:solidFill>
            </a:rPr>
            <a:t>Access of good quality health services</a:t>
          </a:r>
          <a:endParaRPr lang="en-US" sz="2400" dirty="0">
            <a:solidFill>
              <a:srgbClr val="2B2551"/>
            </a:solidFill>
          </a:endParaRPr>
        </a:p>
      </dgm:t>
    </dgm:pt>
    <dgm:pt modelId="{08C8AE6E-D017-4FA8-AD55-84CC88FECD94}" type="parTrans" cxnId="{F12C4DD8-6145-452E-8EB8-2E0A89BB37DE}">
      <dgm:prSet/>
      <dgm:spPr/>
      <dgm:t>
        <a:bodyPr/>
        <a:lstStyle/>
        <a:p>
          <a:endParaRPr lang="en-US">
            <a:solidFill>
              <a:srgbClr val="2B2551"/>
            </a:solidFill>
          </a:endParaRPr>
        </a:p>
      </dgm:t>
    </dgm:pt>
    <dgm:pt modelId="{19780A15-4D1F-4E4B-AC30-CB27B87A3FFA}" type="sibTrans" cxnId="{F12C4DD8-6145-452E-8EB8-2E0A89BB37DE}">
      <dgm:prSet/>
      <dgm:spPr/>
      <dgm:t>
        <a:bodyPr/>
        <a:lstStyle/>
        <a:p>
          <a:endParaRPr lang="en-US">
            <a:solidFill>
              <a:srgbClr val="2B2551"/>
            </a:solidFill>
          </a:endParaRPr>
        </a:p>
      </dgm:t>
    </dgm:pt>
    <dgm:pt modelId="{D88BE83F-C520-42E4-8F8C-E6C00AF9EB02}" type="pres">
      <dgm:prSet presAssocID="{1513E8D8-ED70-4BC3-A0F1-796B6287F45F}" presName="Name0" presStyleCnt="0">
        <dgm:presLayoutVars>
          <dgm:dir/>
          <dgm:resizeHandles val="exact"/>
        </dgm:presLayoutVars>
      </dgm:prSet>
      <dgm:spPr/>
    </dgm:pt>
    <dgm:pt modelId="{796DE7DA-A01E-4567-AC75-21ACFF507279}" type="pres">
      <dgm:prSet presAssocID="{E32A4DB4-C52C-4337-BC24-6467531B2582}" presName="node" presStyleLbl="node1" presStyleIdx="0" presStyleCnt="4">
        <dgm:presLayoutVars>
          <dgm:bulletEnabled val="1"/>
        </dgm:presLayoutVars>
      </dgm:prSet>
      <dgm:spPr/>
    </dgm:pt>
    <dgm:pt modelId="{5C6DA99E-8DF8-4B0B-8C9E-36C72EFBA289}" type="pres">
      <dgm:prSet presAssocID="{8DDB669C-9E30-4236-B805-2C71625F0AEC}" presName="sibTrans" presStyleLbl="sibTrans1D1" presStyleIdx="0" presStyleCnt="3"/>
      <dgm:spPr/>
    </dgm:pt>
    <dgm:pt modelId="{572875E4-7564-4AC0-82C1-7BCABD200898}" type="pres">
      <dgm:prSet presAssocID="{8DDB669C-9E30-4236-B805-2C71625F0AEC}" presName="connectorText" presStyleLbl="sibTrans1D1" presStyleIdx="0" presStyleCnt="3"/>
      <dgm:spPr/>
    </dgm:pt>
    <dgm:pt modelId="{701132F5-DF92-4B16-BF40-48A11669EA45}" type="pres">
      <dgm:prSet presAssocID="{AB523778-FFC0-4DE9-85A3-78BD72929651}" presName="node" presStyleLbl="node1" presStyleIdx="1" presStyleCnt="4">
        <dgm:presLayoutVars>
          <dgm:bulletEnabled val="1"/>
        </dgm:presLayoutVars>
      </dgm:prSet>
      <dgm:spPr/>
    </dgm:pt>
    <dgm:pt modelId="{F97D304A-92D8-4BBF-8A04-B1E6785D6DB4}" type="pres">
      <dgm:prSet presAssocID="{73DBC340-E039-4462-BC75-D8D6D5914E80}" presName="sibTrans" presStyleLbl="sibTrans1D1" presStyleIdx="1" presStyleCnt="3"/>
      <dgm:spPr/>
    </dgm:pt>
    <dgm:pt modelId="{B3304AC9-C82A-4ACE-8257-8E2158483B77}" type="pres">
      <dgm:prSet presAssocID="{73DBC340-E039-4462-BC75-D8D6D5914E80}" presName="connectorText" presStyleLbl="sibTrans1D1" presStyleIdx="1" presStyleCnt="3"/>
      <dgm:spPr/>
    </dgm:pt>
    <dgm:pt modelId="{ABD4B96A-6149-4E38-B1A0-4EAA4B2A95C4}" type="pres">
      <dgm:prSet presAssocID="{AB31C1A5-626F-4538-B59A-2864D16EC8A8}" presName="node" presStyleLbl="node1" presStyleIdx="2" presStyleCnt="4">
        <dgm:presLayoutVars>
          <dgm:bulletEnabled val="1"/>
        </dgm:presLayoutVars>
      </dgm:prSet>
      <dgm:spPr/>
    </dgm:pt>
    <dgm:pt modelId="{031C1517-2380-47E9-BD15-A1CE8DB31456}" type="pres">
      <dgm:prSet presAssocID="{48DF03C9-5737-4C2E-918D-2910F0B3D61B}" presName="sibTrans" presStyleLbl="sibTrans1D1" presStyleIdx="2" presStyleCnt="3"/>
      <dgm:spPr/>
    </dgm:pt>
    <dgm:pt modelId="{78A4D4AC-FF4B-4A9C-8FDC-E5CC65A56234}" type="pres">
      <dgm:prSet presAssocID="{48DF03C9-5737-4C2E-918D-2910F0B3D61B}" presName="connectorText" presStyleLbl="sibTrans1D1" presStyleIdx="2" presStyleCnt="3"/>
      <dgm:spPr/>
    </dgm:pt>
    <dgm:pt modelId="{AF5BE8E2-E487-4616-A890-4716E816D450}" type="pres">
      <dgm:prSet presAssocID="{46D7D422-C1F9-4478-9F87-58D925C48268}" presName="node" presStyleLbl="node1" presStyleIdx="3" presStyleCnt="4">
        <dgm:presLayoutVars>
          <dgm:bulletEnabled val="1"/>
        </dgm:presLayoutVars>
      </dgm:prSet>
      <dgm:spPr/>
    </dgm:pt>
  </dgm:ptLst>
  <dgm:cxnLst>
    <dgm:cxn modelId="{8C642E0A-28D0-4048-83E1-0332138107A1}" type="presOf" srcId="{48DF03C9-5737-4C2E-918D-2910F0B3D61B}" destId="{031C1517-2380-47E9-BD15-A1CE8DB31456}" srcOrd="0" destOrd="0" presId="urn:microsoft.com/office/officeart/2005/8/layout/bProcess3"/>
    <dgm:cxn modelId="{C4E9D314-0360-4BCE-A4BD-A44B67A3BAD7}" srcId="{1513E8D8-ED70-4BC3-A0F1-796B6287F45F}" destId="{AB31C1A5-626F-4538-B59A-2864D16EC8A8}" srcOrd="2" destOrd="0" parTransId="{7F912EAE-5717-4FE7-B0A1-673C4BB87CE1}" sibTransId="{48DF03C9-5737-4C2E-918D-2910F0B3D61B}"/>
    <dgm:cxn modelId="{2ED30419-C650-45FB-B906-5C9B227878C4}" srcId="{1513E8D8-ED70-4BC3-A0F1-796B6287F45F}" destId="{E32A4DB4-C52C-4337-BC24-6467531B2582}" srcOrd="0" destOrd="0" parTransId="{FE51D271-DBEA-44E7-8B01-85280AA226E3}" sibTransId="{8DDB669C-9E30-4236-B805-2C71625F0AEC}"/>
    <dgm:cxn modelId="{4CB94224-0935-4F0B-BDCC-408F926D60B2}" type="presOf" srcId="{46D7D422-C1F9-4478-9F87-58D925C48268}" destId="{AF5BE8E2-E487-4616-A890-4716E816D450}" srcOrd="0" destOrd="0" presId="urn:microsoft.com/office/officeart/2005/8/layout/bProcess3"/>
    <dgm:cxn modelId="{B829414A-B8F8-4F7B-B9EB-42D3CFF4366A}" type="presOf" srcId="{AB31C1A5-626F-4538-B59A-2864D16EC8A8}" destId="{ABD4B96A-6149-4E38-B1A0-4EAA4B2A95C4}" srcOrd="0" destOrd="0" presId="urn:microsoft.com/office/officeart/2005/8/layout/bProcess3"/>
    <dgm:cxn modelId="{4C489073-36E9-490F-A2D4-EE4933B5F8C1}" type="presOf" srcId="{8DDB669C-9E30-4236-B805-2C71625F0AEC}" destId="{5C6DA99E-8DF8-4B0B-8C9E-36C72EFBA289}" srcOrd="0" destOrd="0" presId="urn:microsoft.com/office/officeart/2005/8/layout/bProcess3"/>
    <dgm:cxn modelId="{1224C487-0199-4329-900A-1FBF54FB95C8}" type="presOf" srcId="{48DF03C9-5737-4C2E-918D-2910F0B3D61B}" destId="{78A4D4AC-FF4B-4A9C-8FDC-E5CC65A56234}" srcOrd="1" destOrd="0" presId="urn:microsoft.com/office/officeart/2005/8/layout/bProcess3"/>
    <dgm:cxn modelId="{6E2FE292-7015-471A-A74B-3F42F42E55C3}" type="presOf" srcId="{73DBC340-E039-4462-BC75-D8D6D5914E80}" destId="{F97D304A-92D8-4BBF-8A04-B1E6785D6DB4}" srcOrd="0" destOrd="0" presId="urn:microsoft.com/office/officeart/2005/8/layout/bProcess3"/>
    <dgm:cxn modelId="{7E8E26A0-A479-4B54-8BC9-4EF859DB7A00}" type="presOf" srcId="{73DBC340-E039-4462-BC75-D8D6D5914E80}" destId="{B3304AC9-C82A-4ACE-8257-8E2158483B77}" srcOrd="1" destOrd="0" presId="urn:microsoft.com/office/officeart/2005/8/layout/bProcess3"/>
    <dgm:cxn modelId="{D84CF8B3-C450-4820-94E0-FEAECB50A46C}" srcId="{1513E8D8-ED70-4BC3-A0F1-796B6287F45F}" destId="{AB523778-FFC0-4DE9-85A3-78BD72929651}" srcOrd="1" destOrd="0" parTransId="{55E24B2A-2CB0-44CE-8897-DD674C521317}" sibTransId="{73DBC340-E039-4462-BC75-D8D6D5914E80}"/>
    <dgm:cxn modelId="{62908CBF-CA76-4071-8646-B219AA1E9242}" type="presOf" srcId="{8DDB669C-9E30-4236-B805-2C71625F0AEC}" destId="{572875E4-7564-4AC0-82C1-7BCABD200898}" srcOrd="1" destOrd="0" presId="urn:microsoft.com/office/officeart/2005/8/layout/bProcess3"/>
    <dgm:cxn modelId="{F12C4DD8-6145-452E-8EB8-2E0A89BB37DE}" srcId="{1513E8D8-ED70-4BC3-A0F1-796B6287F45F}" destId="{46D7D422-C1F9-4478-9F87-58D925C48268}" srcOrd="3" destOrd="0" parTransId="{08C8AE6E-D017-4FA8-AD55-84CC88FECD94}" sibTransId="{19780A15-4D1F-4E4B-AC30-CB27B87A3FFA}"/>
    <dgm:cxn modelId="{14143ADA-978B-4BD9-B770-8BF149692B42}" type="presOf" srcId="{E32A4DB4-C52C-4337-BC24-6467531B2582}" destId="{796DE7DA-A01E-4567-AC75-21ACFF507279}" srcOrd="0" destOrd="0" presId="urn:microsoft.com/office/officeart/2005/8/layout/bProcess3"/>
    <dgm:cxn modelId="{64FD5DF0-BA78-4683-8255-B59310712567}" type="presOf" srcId="{1513E8D8-ED70-4BC3-A0F1-796B6287F45F}" destId="{D88BE83F-C520-42E4-8F8C-E6C00AF9EB02}" srcOrd="0" destOrd="0" presId="urn:microsoft.com/office/officeart/2005/8/layout/bProcess3"/>
    <dgm:cxn modelId="{F01CABF5-C5BE-45B8-9AD8-D80FAE25CCC5}" type="presOf" srcId="{AB523778-FFC0-4DE9-85A3-78BD72929651}" destId="{701132F5-DF92-4B16-BF40-48A11669EA45}" srcOrd="0" destOrd="0" presId="urn:microsoft.com/office/officeart/2005/8/layout/bProcess3"/>
    <dgm:cxn modelId="{83E34D88-3C05-433A-86BA-89E00DD8E11D}" type="presParOf" srcId="{D88BE83F-C520-42E4-8F8C-E6C00AF9EB02}" destId="{796DE7DA-A01E-4567-AC75-21ACFF507279}" srcOrd="0" destOrd="0" presId="urn:microsoft.com/office/officeart/2005/8/layout/bProcess3"/>
    <dgm:cxn modelId="{AA52FFE2-43B3-44B8-AB8C-43B4492DEE79}" type="presParOf" srcId="{D88BE83F-C520-42E4-8F8C-E6C00AF9EB02}" destId="{5C6DA99E-8DF8-4B0B-8C9E-36C72EFBA289}" srcOrd="1" destOrd="0" presId="urn:microsoft.com/office/officeart/2005/8/layout/bProcess3"/>
    <dgm:cxn modelId="{E981D832-DF01-413C-9886-FBCE21D13296}" type="presParOf" srcId="{5C6DA99E-8DF8-4B0B-8C9E-36C72EFBA289}" destId="{572875E4-7564-4AC0-82C1-7BCABD200898}" srcOrd="0" destOrd="0" presId="urn:microsoft.com/office/officeart/2005/8/layout/bProcess3"/>
    <dgm:cxn modelId="{DD9ADCFD-1A36-4205-92A1-3FC7E3744C1D}" type="presParOf" srcId="{D88BE83F-C520-42E4-8F8C-E6C00AF9EB02}" destId="{701132F5-DF92-4B16-BF40-48A11669EA45}" srcOrd="2" destOrd="0" presId="urn:microsoft.com/office/officeart/2005/8/layout/bProcess3"/>
    <dgm:cxn modelId="{7AA40682-C162-436A-8E1A-71226F63D16F}" type="presParOf" srcId="{D88BE83F-C520-42E4-8F8C-E6C00AF9EB02}" destId="{F97D304A-92D8-4BBF-8A04-B1E6785D6DB4}" srcOrd="3" destOrd="0" presId="urn:microsoft.com/office/officeart/2005/8/layout/bProcess3"/>
    <dgm:cxn modelId="{E1EE5177-5F34-4F0A-88C3-C10CA34E1DE7}" type="presParOf" srcId="{F97D304A-92D8-4BBF-8A04-B1E6785D6DB4}" destId="{B3304AC9-C82A-4ACE-8257-8E2158483B77}" srcOrd="0" destOrd="0" presId="urn:microsoft.com/office/officeart/2005/8/layout/bProcess3"/>
    <dgm:cxn modelId="{B277600E-23C4-4EDA-B25B-0AB986D6D109}" type="presParOf" srcId="{D88BE83F-C520-42E4-8F8C-E6C00AF9EB02}" destId="{ABD4B96A-6149-4E38-B1A0-4EAA4B2A95C4}" srcOrd="4" destOrd="0" presId="urn:microsoft.com/office/officeart/2005/8/layout/bProcess3"/>
    <dgm:cxn modelId="{1DC3E993-10D5-4C44-9B9D-693E5DB8D828}" type="presParOf" srcId="{D88BE83F-C520-42E4-8F8C-E6C00AF9EB02}" destId="{031C1517-2380-47E9-BD15-A1CE8DB31456}" srcOrd="5" destOrd="0" presId="urn:microsoft.com/office/officeart/2005/8/layout/bProcess3"/>
    <dgm:cxn modelId="{C4D52948-00B3-470E-A0BA-BEE68705FF19}" type="presParOf" srcId="{031C1517-2380-47E9-BD15-A1CE8DB31456}" destId="{78A4D4AC-FF4B-4A9C-8FDC-E5CC65A56234}" srcOrd="0" destOrd="0" presId="urn:microsoft.com/office/officeart/2005/8/layout/bProcess3"/>
    <dgm:cxn modelId="{B934CFF1-1BA2-47F9-982C-2E5C61306BB4}" type="presParOf" srcId="{D88BE83F-C520-42E4-8F8C-E6C00AF9EB02}" destId="{AF5BE8E2-E487-4616-A890-4716E816D450}" srcOrd="6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54606E6-5FFE-4F46-B992-B1271BF3EC56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EC4938A-4EAB-44D7-9D88-EB0E5FAB78DA}">
      <dgm:prSet custT="1"/>
      <dgm:spPr/>
      <dgm:t>
        <a:bodyPr/>
        <a:lstStyle/>
        <a:p>
          <a:pPr algn="l"/>
          <a:r>
            <a:rPr lang="en-US" sz="1400" b="1" dirty="0"/>
            <a:t>1- Logistic Regression</a:t>
          </a:r>
          <a:r>
            <a:rPr lang="en-US" sz="1400" dirty="0"/>
            <a:t>:</a:t>
          </a:r>
        </a:p>
      </dgm:t>
    </dgm:pt>
    <dgm:pt modelId="{17D2C241-4D2C-4A39-ACEC-339DB59F16D1}" type="parTrans" cxnId="{37068CD5-2649-44C1-A998-D62FAEA90E42}">
      <dgm:prSet/>
      <dgm:spPr/>
      <dgm:t>
        <a:bodyPr/>
        <a:lstStyle/>
        <a:p>
          <a:pPr algn="l"/>
          <a:endParaRPr lang="en-US"/>
        </a:p>
      </dgm:t>
    </dgm:pt>
    <dgm:pt modelId="{48230A6C-9ADB-4376-9050-813C6114F582}" type="sibTrans" cxnId="{37068CD5-2649-44C1-A998-D62FAEA90E42}">
      <dgm:prSet/>
      <dgm:spPr/>
      <dgm:t>
        <a:bodyPr/>
        <a:lstStyle/>
        <a:p>
          <a:pPr algn="l"/>
          <a:endParaRPr lang="en-US"/>
        </a:p>
      </dgm:t>
    </dgm:pt>
    <dgm:pt modelId="{8CF57CEB-10C9-4A62-89A1-BFE54C03FE23}">
      <dgm:prSet custT="1"/>
      <dgm:spPr/>
      <dgm:t>
        <a:bodyPr/>
        <a:lstStyle/>
        <a:p>
          <a:pPr algn="l"/>
          <a:r>
            <a:rPr lang="en-US" sz="1400" dirty="0"/>
            <a:t>simple and computationally efficient. robust to overfitting</a:t>
          </a:r>
        </a:p>
      </dgm:t>
    </dgm:pt>
    <dgm:pt modelId="{08D05034-5E0D-4DD7-AC6B-154FB4BC7F0A}" type="parTrans" cxnId="{AB1AD3A6-089C-4664-AAAE-968D9C91A71B}">
      <dgm:prSet/>
      <dgm:spPr/>
      <dgm:t>
        <a:bodyPr/>
        <a:lstStyle/>
        <a:p>
          <a:pPr algn="l"/>
          <a:endParaRPr lang="en-US"/>
        </a:p>
      </dgm:t>
    </dgm:pt>
    <dgm:pt modelId="{42CAB6F7-3DB1-4A2F-AAEC-BFB8BA6DF4F5}" type="sibTrans" cxnId="{AB1AD3A6-089C-4664-AAAE-968D9C91A71B}">
      <dgm:prSet/>
      <dgm:spPr/>
      <dgm:t>
        <a:bodyPr/>
        <a:lstStyle/>
        <a:p>
          <a:pPr algn="l"/>
          <a:endParaRPr lang="en-US"/>
        </a:p>
      </dgm:t>
    </dgm:pt>
    <dgm:pt modelId="{F03469D2-3FBD-4ABB-B23B-52F279C6F72C}">
      <dgm:prSet custT="1"/>
      <dgm:spPr/>
      <dgm:t>
        <a:bodyPr/>
        <a:lstStyle/>
        <a:p>
          <a:pPr algn="l"/>
          <a:r>
            <a:rPr lang="en-US" sz="1400" dirty="0"/>
            <a:t>May not perform well with highly non-linear data.</a:t>
          </a:r>
        </a:p>
      </dgm:t>
    </dgm:pt>
    <dgm:pt modelId="{2605FC2A-39C2-42C2-99F0-64C653393751}" type="parTrans" cxnId="{D693383C-3303-4E35-9703-19CCADCC7B24}">
      <dgm:prSet/>
      <dgm:spPr/>
      <dgm:t>
        <a:bodyPr/>
        <a:lstStyle/>
        <a:p>
          <a:pPr algn="l"/>
          <a:endParaRPr lang="en-US"/>
        </a:p>
      </dgm:t>
    </dgm:pt>
    <dgm:pt modelId="{06022D58-F2EB-4A7A-B192-E99134F3B1FE}" type="sibTrans" cxnId="{D693383C-3303-4E35-9703-19CCADCC7B24}">
      <dgm:prSet/>
      <dgm:spPr/>
      <dgm:t>
        <a:bodyPr/>
        <a:lstStyle/>
        <a:p>
          <a:pPr algn="l"/>
          <a:endParaRPr lang="en-US"/>
        </a:p>
      </dgm:t>
    </dgm:pt>
    <dgm:pt modelId="{DEE53C8C-7D65-4AE5-92FE-F82ECA25F534}">
      <dgm:prSet custT="1"/>
      <dgm:spPr/>
      <dgm:t>
        <a:bodyPr/>
        <a:lstStyle/>
        <a:p>
          <a:pPr algn="l"/>
          <a:r>
            <a:rPr lang="en-US" sz="1400" b="1" dirty="0"/>
            <a:t>2- SVM: </a:t>
          </a:r>
        </a:p>
      </dgm:t>
    </dgm:pt>
    <dgm:pt modelId="{4ED77CAC-8005-4EB8-AFF4-D5F7F4FB2828}" type="parTrans" cxnId="{862099B4-9019-4431-9B08-67DD84814EFC}">
      <dgm:prSet/>
      <dgm:spPr/>
      <dgm:t>
        <a:bodyPr/>
        <a:lstStyle/>
        <a:p>
          <a:pPr algn="l"/>
          <a:endParaRPr lang="en-US"/>
        </a:p>
      </dgm:t>
    </dgm:pt>
    <dgm:pt modelId="{E2746B61-3CD5-4D23-AA4C-54639816C429}" type="sibTrans" cxnId="{862099B4-9019-4431-9B08-67DD84814EFC}">
      <dgm:prSet/>
      <dgm:spPr/>
      <dgm:t>
        <a:bodyPr/>
        <a:lstStyle/>
        <a:p>
          <a:pPr algn="l"/>
          <a:endParaRPr lang="en-US"/>
        </a:p>
      </dgm:t>
    </dgm:pt>
    <dgm:pt modelId="{1CEB6160-28C4-4BA7-BBF2-93EC651B575B}">
      <dgm:prSet custT="1"/>
      <dgm:spPr/>
      <dgm:t>
        <a:bodyPr/>
        <a:lstStyle/>
        <a:p>
          <a:pPr algn="l"/>
          <a:r>
            <a:rPr lang="en-US" sz="1400" dirty="0"/>
            <a:t>effective in high-dimensional spaces, versatile due to different kernel functions, resistant to overfitting</a:t>
          </a:r>
        </a:p>
      </dgm:t>
    </dgm:pt>
    <dgm:pt modelId="{25CE4EC3-612D-45C7-A34F-11FC9A08A358}" type="parTrans" cxnId="{C90BD527-E381-48AC-8F86-43E9B3FDCE9C}">
      <dgm:prSet/>
      <dgm:spPr/>
      <dgm:t>
        <a:bodyPr/>
        <a:lstStyle/>
        <a:p>
          <a:pPr algn="l"/>
          <a:endParaRPr lang="en-US"/>
        </a:p>
      </dgm:t>
    </dgm:pt>
    <dgm:pt modelId="{529F7259-CFB9-4ECD-81DC-BB35FD85EB5C}" type="sibTrans" cxnId="{C90BD527-E381-48AC-8F86-43E9B3FDCE9C}">
      <dgm:prSet/>
      <dgm:spPr/>
      <dgm:t>
        <a:bodyPr/>
        <a:lstStyle/>
        <a:p>
          <a:pPr algn="l"/>
          <a:endParaRPr lang="en-US"/>
        </a:p>
      </dgm:t>
    </dgm:pt>
    <dgm:pt modelId="{E375DCE7-071B-46C6-9F60-5F64B0EF6143}">
      <dgm:prSet custT="1"/>
      <dgm:spPr/>
      <dgm:t>
        <a:bodyPr/>
        <a:lstStyle/>
        <a:p>
          <a:pPr algn="l"/>
          <a:r>
            <a:rPr lang="en-US" sz="1400" dirty="0"/>
            <a:t>computationally height, with large datasets, model parameters (e.g., the choice of the kernel) can be challenging to interpret.</a:t>
          </a:r>
        </a:p>
      </dgm:t>
    </dgm:pt>
    <dgm:pt modelId="{5B8E8E68-0B1F-4B05-BF96-4E70A61B0F36}" type="parTrans" cxnId="{5968369A-1734-43A5-8035-5AE13890B789}">
      <dgm:prSet/>
      <dgm:spPr/>
      <dgm:t>
        <a:bodyPr/>
        <a:lstStyle/>
        <a:p>
          <a:pPr algn="l"/>
          <a:endParaRPr lang="en-US"/>
        </a:p>
      </dgm:t>
    </dgm:pt>
    <dgm:pt modelId="{3D141781-7313-4ED2-AAAA-301DFB5E163B}" type="sibTrans" cxnId="{5968369A-1734-43A5-8035-5AE13890B789}">
      <dgm:prSet/>
      <dgm:spPr/>
      <dgm:t>
        <a:bodyPr/>
        <a:lstStyle/>
        <a:p>
          <a:pPr algn="l"/>
          <a:endParaRPr lang="en-US"/>
        </a:p>
      </dgm:t>
    </dgm:pt>
    <dgm:pt modelId="{CBF05B3D-0EC5-4DD0-BCDE-5EE5912778B7}">
      <dgm:prSet custT="1"/>
      <dgm:spPr/>
      <dgm:t>
        <a:bodyPr/>
        <a:lstStyle/>
        <a:p>
          <a:pPr algn="l"/>
          <a:r>
            <a:rPr lang="en-US" sz="1400" b="1" dirty="0"/>
            <a:t>3- k-Nearest Neighbors (KNN)</a:t>
          </a:r>
          <a:r>
            <a:rPr lang="en-US" sz="1400" dirty="0"/>
            <a:t> </a:t>
          </a:r>
        </a:p>
      </dgm:t>
    </dgm:pt>
    <dgm:pt modelId="{587A4BE6-1139-415D-9179-23DD0FBDECCD}" type="parTrans" cxnId="{1FBF5B7B-EF71-4862-A2FB-7ABA1E7B77BD}">
      <dgm:prSet/>
      <dgm:spPr/>
      <dgm:t>
        <a:bodyPr/>
        <a:lstStyle/>
        <a:p>
          <a:pPr algn="l"/>
          <a:endParaRPr lang="en-US"/>
        </a:p>
      </dgm:t>
    </dgm:pt>
    <dgm:pt modelId="{64B046D1-AF0A-498A-9352-07E4A5ACF918}" type="sibTrans" cxnId="{1FBF5B7B-EF71-4862-A2FB-7ABA1E7B77BD}">
      <dgm:prSet/>
      <dgm:spPr/>
      <dgm:t>
        <a:bodyPr/>
        <a:lstStyle/>
        <a:p>
          <a:pPr algn="l"/>
          <a:endParaRPr lang="en-US"/>
        </a:p>
      </dgm:t>
    </dgm:pt>
    <dgm:pt modelId="{C9BD3A56-11EB-45FD-8861-2C91AA983BE4}">
      <dgm:prSet custT="1"/>
      <dgm:spPr/>
      <dgm:t>
        <a:bodyPr/>
        <a:lstStyle/>
        <a:p>
          <a:pPr algn="l"/>
          <a:r>
            <a:rPr lang="en-US" sz="1400" dirty="0"/>
            <a:t>non-parametric and flexible algorithm, intuitive and easy . It can capture complex decision boundaries. However, it’s computationally expensive during prediction, especially with large datasets and also sensitive to irrelevant or redundant features.</a:t>
          </a:r>
        </a:p>
      </dgm:t>
    </dgm:pt>
    <dgm:pt modelId="{DCB8F6D7-1D82-433E-AB5B-59E4A4D30CA9}" type="parTrans" cxnId="{EF59C3CB-1179-48B5-9F9C-ED4D553ACE50}">
      <dgm:prSet/>
      <dgm:spPr/>
      <dgm:t>
        <a:bodyPr/>
        <a:lstStyle/>
        <a:p>
          <a:pPr algn="l"/>
          <a:endParaRPr lang="en-US"/>
        </a:p>
      </dgm:t>
    </dgm:pt>
    <dgm:pt modelId="{7CD9E351-DCC9-46C6-8B2C-26804D3F5B21}" type="sibTrans" cxnId="{EF59C3CB-1179-48B5-9F9C-ED4D553ACE50}">
      <dgm:prSet/>
      <dgm:spPr/>
      <dgm:t>
        <a:bodyPr/>
        <a:lstStyle/>
        <a:p>
          <a:pPr algn="l"/>
          <a:endParaRPr lang="en-US"/>
        </a:p>
      </dgm:t>
    </dgm:pt>
    <dgm:pt modelId="{0F9E8500-6F6B-4941-BFAE-4FB1F93F51F9}">
      <dgm:prSet custT="1"/>
      <dgm:spPr/>
      <dgm:t>
        <a:bodyPr/>
        <a:lstStyle/>
        <a:p>
          <a:pPr algn="l"/>
          <a:r>
            <a:rPr lang="en-US" sz="1400" b="1" dirty="0"/>
            <a:t>4- Random Forest: </a:t>
          </a:r>
        </a:p>
      </dgm:t>
    </dgm:pt>
    <dgm:pt modelId="{E92DFC57-32A9-4883-BDAA-94F497C7B73E}" type="parTrans" cxnId="{A4FD485A-05AB-4EEC-B132-1DAB93BC14B5}">
      <dgm:prSet/>
      <dgm:spPr/>
      <dgm:t>
        <a:bodyPr/>
        <a:lstStyle/>
        <a:p>
          <a:pPr algn="l"/>
          <a:endParaRPr lang="en-US"/>
        </a:p>
      </dgm:t>
    </dgm:pt>
    <dgm:pt modelId="{F797CDE7-341E-48F2-A12A-FD7AD7CADC0B}" type="sibTrans" cxnId="{A4FD485A-05AB-4EEC-B132-1DAB93BC14B5}">
      <dgm:prSet/>
      <dgm:spPr/>
      <dgm:t>
        <a:bodyPr/>
        <a:lstStyle/>
        <a:p>
          <a:pPr algn="l"/>
          <a:endParaRPr lang="en-US"/>
        </a:p>
      </dgm:t>
    </dgm:pt>
    <dgm:pt modelId="{31411FE2-34DF-4691-8B65-15649A57782F}">
      <dgm:prSet custT="1"/>
      <dgm:spPr/>
      <dgm:t>
        <a:bodyPr/>
        <a:lstStyle/>
        <a:p>
          <a:pPr algn="l"/>
          <a:r>
            <a:rPr lang="en-US" sz="1400" dirty="0"/>
            <a:t>Robust and less prone to overfitting compared to individual decision trees. It can handle a large number of features and provides feature importance scores. The Weaknesses are Lack of interpretability compared to decision trees and the computation is sometimes more expensive.</a:t>
          </a:r>
        </a:p>
      </dgm:t>
    </dgm:pt>
    <dgm:pt modelId="{073807C7-92BF-48A0-A75E-9EDB2949AF25}" type="parTrans" cxnId="{4EB7F0C2-6C94-4726-861C-B44B740731D9}">
      <dgm:prSet/>
      <dgm:spPr/>
      <dgm:t>
        <a:bodyPr/>
        <a:lstStyle/>
        <a:p>
          <a:pPr algn="l"/>
          <a:endParaRPr lang="en-US"/>
        </a:p>
      </dgm:t>
    </dgm:pt>
    <dgm:pt modelId="{DC1346E0-B9AE-454E-9418-8AE419982C4F}" type="sibTrans" cxnId="{4EB7F0C2-6C94-4726-861C-B44B740731D9}">
      <dgm:prSet/>
      <dgm:spPr/>
      <dgm:t>
        <a:bodyPr/>
        <a:lstStyle/>
        <a:p>
          <a:pPr algn="l"/>
          <a:endParaRPr lang="en-US"/>
        </a:p>
      </dgm:t>
    </dgm:pt>
    <dgm:pt modelId="{6163C455-4887-4587-BCB7-DC4CBB5ABEA5}">
      <dgm:prSet custT="1"/>
      <dgm:spPr/>
      <dgm:t>
        <a:bodyPr/>
        <a:lstStyle/>
        <a:p>
          <a:pPr algn="l"/>
          <a:r>
            <a:rPr lang="en-US" sz="1600" b="1" dirty="0"/>
            <a:t>5- </a:t>
          </a:r>
          <a:r>
            <a:rPr lang="en-US" sz="1600" b="1" dirty="0" err="1"/>
            <a:t>XGBoost</a:t>
          </a:r>
          <a:r>
            <a:rPr lang="en-US" sz="1600" b="1" dirty="0"/>
            <a:t> : </a:t>
          </a:r>
        </a:p>
      </dgm:t>
    </dgm:pt>
    <dgm:pt modelId="{988F2EF6-255E-46F6-A54C-B8722DEC7294}" type="parTrans" cxnId="{6BB19B99-82AA-4020-A299-A9F435739005}">
      <dgm:prSet/>
      <dgm:spPr/>
      <dgm:t>
        <a:bodyPr/>
        <a:lstStyle/>
        <a:p>
          <a:pPr algn="l"/>
          <a:endParaRPr lang="en-US"/>
        </a:p>
      </dgm:t>
    </dgm:pt>
    <dgm:pt modelId="{139484D9-1C01-4839-8706-2B7FA62CBE4F}" type="sibTrans" cxnId="{6BB19B99-82AA-4020-A299-A9F435739005}">
      <dgm:prSet/>
      <dgm:spPr/>
      <dgm:t>
        <a:bodyPr/>
        <a:lstStyle/>
        <a:p>
          <a:pPr algn="l"/>
          <a:endParaRPr lang="en-US"/>
        </a:p>
      </dgm:t>
    </dgm:pt>
    <dgm:pt modelId="{94685D33-7467-467A-8C02-C66E834B2D0B}">
      <dgm:prSet custT="1"/>
      <dgm:spPr/>
      <dgm:t>
        <a:bodyPr/>
        <a:lstStyle/>
        <a:p>
          <a:pPr algn="l"/>
          <a:r>
            <a:rPr lang="en-US" sz="1400" dirty="0"/>
            <a:t>better predictive performance, robust to outliers. It’s an efficient and scalable algorithm. it can prone to overfitting, especially with insufficient regularization and requires tuning of hyperparameters</a:t>
          </a:r>
          <a:r>
            <a:rPr lang="en-US" sz="1600" dirty="0"/>
            <a:t>.</a:t>
          </a:r>
        </a:p>
      </dgm:t>
    </dgm:pt>
    <dgm:pt modelId="{C861F5D7-318E-4CEE-AC7F-9B11A79BF065}" type="parTrans" cxnId="{AF18C6FF-B069-4194-A5E9-1D458F22B746}">
      <dgm:prSet/>
      <dgm:spPr/>
      <dgm:t>
        <a:bodyPr/>
        <a:lstStyle/>
        <a:p>
          <a:pPr algn="l"/>
          <a:endParaRPr lang="en-US"/>
        </a:p>
      </dgm:t>
    </dgm:pt>
    <dgm:pt modelId="{E7C103C3-EA5A-4CE2-8C91-6503E9475818}" type="sibTrans" cxnId="{AF18C6FF-B069-4194-A5E9-1D458F22B746}">
      <dgm:prSet/>
      <dgm:spPr/>
      <dgm:t>
        <a:bodyPr/>
        <a:lstStyle/>
        <a:p>
          <a:pPr algn="l"/>
          <a:endParaRPr lang="en-US"/>
        </a:p>
      </dgm:t>
    </dgm:pt>
    <dgm:pt modelId="{227544CB-7603-4668-BD99-B1DB1DEFCA6D}" type="pres">
      <dgm:prSet presAssocID="{254606E6-5FFE-4F46-B992-B1271BF3EC56}" presName="compositeShape" presStyleCnt="0">
        <dgm:presLayoutVars>
          <dgm:chMax val="7"/>
          <dgm:dir/>
          <dgm:resizeHandles val="exact"/>
        </dgm:presLayoutVars>
      </dgm:prSet>
      <dgm:spPr/>
    </dgm:pt>
    <dgm:pt modelId="{BABE92D7-865B-460F-BBC8-3B3C03012800}" type="pres">
      <dgm:prSet presAssocID="{DEC4938A-4EAB-44D7-9D88-EB0E5FAB78DA}" presName="circ1" presStyleLbl="vennNode1" presStyleIdx="0" presStyleCnt="5"/>
      <dgm:spPr/>
    </dgm:pt>
    <dgm:pt modelId="{FC22E2FC-92F8-42DC-950E-ECD14E0DACD2}" type="pres">
      <dgm:prSet presAssocID="{DEC4938A-4EAB-44D7-9D88-EB0E5FAB78DA}" presName="circ1Tx" presStyleLbl="revTx" presStyleIdx="0" presStyleCnt="0" custScaleX="176341" custLinFactNeighborY="7075">
        <dgm:presLayoutVars>
          <dgm:chMax val="0"/>
          <dgm:chPref val="0"/>
          <dgm:bulletEnabled val="1"/>
        </dgm:presLayoutVars>
      </dgm:prSet>
      <dgm:spPr/>
    </dgm:pt>
    <dgm:pt modelId="{109A39DE-F455-4EA9-9310-A61D0A78C2A2}" type="pres">
      <dgm:prSet presAssocID="{DEE53C8C-7D65-4AE5-92FE-F82ECA25F534}" presName="circ2" presStyleLbl="vennNode1" presStyleIdx="1" presStyleCnt="5"/>
      <dgm:spPr/>
    </dgm:pt>
    <dgm:pt modelId="{BBDB21C6-1BBA-4E9B-8CED-ED0E8A77CD8B}" type="pres">
      <dgm:prSet presAssocID="{DEE53C8C-7D65-4AE5-92FE-F82ECA25F534}" presName="circ2Tx" presStyleLbl="revTx" presStyleIdx="0" presStyleCnt="0" custScaleX="144024" custScaleY="117114" custLinFactNeighborX="45280" custLinFactNeighborY="-30573">
        <dgm:presLayoutVars>
          <dgm:chMax val="0"/>
          <dgm:chPref val="0"/>
          <dgm:bulletEnabled val="1"/>
        </dgm:presLayoutVars>
      </dgm:prSet>
      <dgm:spPr/>
    </dgm:pt>
    <dgm:pt modelId="{9C1A28F7-D986-45E8-9B58-B603E50122C1}" type="pres">
      <dgm:prSet presAssocID="{CBF05B3D-0EC5-4DD0-BCDE-5EE5912778B7}" presName="circ3" presStyleLbl="vennNode1" presStyleIdx="2" presStyleCnt="5"/>
      <dgm:spPr/>
    </dgm:pt>
    <dgm:pt modelId="{5DD4F5A8-5912-458C-A1A2-4C4ED1331287}" type="pres">
      <dgm:prSet presAssocID="{CBF05B3D-0EC5-4DD0-BCDE-5EE5912778B7}" presName="circ3Tx" presStyleLbl="revTx" presStyleIdx="0" presStyleCnt="0" custScaleX="155896" custScaleY="93041" custLinFactNeighborX="59379" custLinFactNeighborY="-18535">
        <dgm:presLayoutVars>
          <dgm:chMax val="0"/>
          <dgm:chPref val="0"/>
          <dgm:bulletEnabled val="1"/>
        </dgm:presLayoutVars>
      </dgm:prSet>
      <dgm:spPr/>
    </dgm:pt>
    <dgm:pt modelId="{52A53109-B3D3-4C1B-8A50-4BFEC248E1E7}" type="pres">
      <dgm:prSet presAssocID="{0F9E8500-6F6B-4941-BFAE-4FB1F93F51F9}" presName="circ4" presStyleLbl="vennNode1" presStyleIdx="3" presStyleCnt="5"/>
      <dgm:spPr/>
    </dgm:pt>
    <dgm:pt modelId="{428A1256-B83E-45C3-BE0A-8C682AA7DB16}" type="pres">
      <dgm:prSet presAssocID="{0F9E8500-6F6B-4941-BFAE-4FB1F93F51F9}" presName="circ4Tx" presStyleLbl="revTx" presStyleIdx="0" presStyleCnt="0" custScaleX="178044" custLinFactNeighborX="-71399" custLinFactNeighborY="-27744">
        <dgm:presLayoutVars>
          <dgm:chMax val="0"/>
          <dgm:chPref val="0"/>
          <dgm:bulletEnabled val="1"/>
        </dgm:presLayoutVars>
      </dgm:prSet>
      <dgm:spPr/>
    </dgm:pt>
    <dgm:pt modelId="{07F78699-3DB8-4B65-963E-CE57C4C04550}" type="pres">
      <dgm:prSet presAssocID="{6163C455-4887-4587-BCB7-DC4CBB5ABEA5}" presName="circ5" presStyleLbl="vennNode1" presStyleIdx="4" presStyleCnt="5"/>
      <dgm:spPr/>
    </dgm:pt>
    <dgm:pt modelId="{AA4A5DC3-96F4-4948-AE22-24F404A2AB1C}" type="pres">
      <dgm:prSet presAssocID="{6163C455-4887-4587-BCB7-DC4CBB5ABEA5}" presName="circ5Tx" presStyleLbl="revTx" presStyleIdx="0" presStyleCnt="0" custScaleX="169574" custLinFactNeighborX="-61416" custLinFactNeighborY="-30573">
        <dgm:presLayoutVars>
          <dgm:chMax val="0"/>
          <dgm:chPref val="0"/>
          <dgm:bulletEnabled val="1"/>
        </dgm:presLayoutVars>
      </dgm:prSet>
      <dgm:spPr/>
    </dgm:pt>
  </dgm:ptLst>
  <dgm:cxnLst>
    <dgm:cxn modelId="{C90BD527-E381-48AC-8F86-43E9B3FDCE9C}" srcId="{DEE53C8C-7D65-4AE5-92FE-F82ECA25F534}" destId="{1CEB6160-28C4-4BA7-BBF2-93EC651B575B}" srcOrd="0" destOrd="0" parTransId="{25CE4EC3-612D-45C7-A34F-11FC9A08A358}" sibTransId="{529F7259-CFB9-4ECD-81DC-BB35FD85EB5C}"/>
    <dgm:cxn modelId="{7E3BA62B-AB59-491B-B4AA-D7B4796AA7A8}" type="presOf" srcId="{DEC4938A-4EAB-44D7-9D88-EB0E5FAB78DA}" destId="{FC22E2FC-92F8-42DC-950E-ECD14E0DACD2}" srcOrd="0" destOrd="0" presId="urn:microsoft.com/office/officeart/2005/8/layout/venn1"/>
    <dgm:cxn modelId="{CEABB52B-7820-440E-A6FC-1D2A1DEDE785}" type="presOf" srcId="{0F9E8500-6F6B-4941-BFAE-4FB1F93F51F9}" destId="{428A1256-B83E-45C3-BE0A-8C682AA7DB16}" srcOrd="0" destOrd="0" presId="urn:microsoft.com/office/officeart/2005/8/layout/venn1"/>
    <dgm:cxn modelId="{D693383C-3303-4E35-9703-19CCADCC7B24}" srcId="{DEC4938A-4EAB-44D7-9D88-EB0E5FAB78DA}" destId="{F03469D2-3FBD-4ABB-B23B-52F279C6F72C}" srcOrd="1" destOrd="0" parTransId="{2605FC2A-39C2-42C2-99F0-64C653393751}" sibTransId="{06022D58-F2EB-4A7A-B192-E99134F3B1FE}"/>
    <dgm:cxn modelId="{899D3C5D-5F8A-439B-932D-6442BF373BF0}" type="presOf" srcId="{8CF57CEB-10C9-4A62-89A1-BFE54C03FE23}" destId="{FC22E2FC-92F8-42DC-950E-ECD14E0DACD2}" srcOrd="0" destOrd="1" presId="urn:microsoft.com/office/officeart/2005/8/layout/venn1"/>
    <dgm:cxn modelId="{6AB82667-CE58-43C9-BDDD-375285A699C9}" type="presOf" srcId="{1CEB6160-28C4-4BA7-BBF2-93EC651B575B}" destId="{BBDB21C6-1BBA-4E9B-8CED-ED0E8A77CD8B}" srcOrd="0" destOrd="1" presId="urn:microsoft.com/office/officeart/2005/8/layout/venn1"/>
    <dgm:cxn modelId="{6924C96F-6ED4-467C-9193-5801222029B5}" type="presOf" srcId="{CBF05B3D-0EC5-4DD0-BCDE-5EE5912778B7}" destId="{5DD4F5A8-5912-458C-A1A2-4C4ED1331287}" srcOrd="0" destOrd="0" presId="urn:microsoft.com/office/officeart/2005/8/layout/venn1"/>
    <dgm:cxn modelId="{FAEBE16F-FE0E-444B-A5C7-B72BE62F8799}" type="presOf" srcId="{254606E6-5FFE-4F46-B992-B1271BF3EC56}" destId="{227544CB-7603-4668-BD99-B1DB1DEFCA6D}" srcOrd="0" destOrd="0" presId="urn:microsoft.com/office/officeart/2005/8/layout/venn1"/>
    <dgm:cxn modelId="{A4FD485A-05AB-4EEC-B132-1DAB93BC14B5}" srcId="{254606E6-5FFE-4F46-B992-B1271BF3EC56}" destId="{0F9E8500-6F6B-4941-BFAE-4FB1F93F51F9}" srcOrd="3" destOrd="0" parTransId="{E92DFC57-32A9-4883-BDAA-94F497C7B73E}" sibTransId="{F797CDE7-341E-48F2-A12A-FD7AD7CADC0B}"/>
    <dgm:cxn modelId="{1FBF5B7B-EF71-4862-A2FB-7ABA1E7B77BD}" srcId="{254606E6-5FFE-4F46-B992-B1271BF3EC56}" destId="{CBF05B3D-0EC5-4DD0-BCDE-5EE5912778B7}" srcOrd="2" destOrd="0" parTransId="{587A4BE6-1139-415D-9179-23DD0FBDECCD}" sibTransId="{64B046D1-AF0A-498A-9352-07E4A5ACF918}"/>
    <dgm:cxn modelId="{88937483-03BE-4125-9A82-01B50B00A339}" type="presOf" srcId="{31411FE2-34DF-4691-8B65-15649A57782F}" destId="{428A1256-B83E-45C3-BE0A-8C682AA7DB16}" srcOrd="0" destOrd="1" presId="urn:microsoft.com/office/officeart/2005/8/layout/venn1"/>
    <dgm:cxn modelId="{6BB19B99-82AA-4020-A299-A9F435739005}" srcId="{254606E6-5FFE-4F46-B992-B1271BF3EC56}" destId="{6163C455-4887-4587-BCB7-DC4CBB5ABEA5}" srcOrd="4" destOrd="0" parTransId="{988F2EF6-255E-46F6-A54C-B8722DEC7294}" sibTransId="{139484D9-1C01-4839-8706-2B7FA62CBE4F}"/>
    <dgm:cxn modelId="{5968369A-1734-43A5-8035-5AE13890B789}" srcId="{DEE53C8C-7D65-4AE5-92FE-F82ECA25F534}" destId="{E375DCE7-071B-46C6-9F60-5F64B0EF6143}" srcOrd="1" destOrd="0" parTransId="{5B8E8E68-0B1F-4B05-BF96-4E70A61B0F36}" sibTransId="{3D141781-7313-4ED2-AAAA-301DFB5E163B}"/>
    <dgm:cxn modelId="{85FFD29F-7F5E-41EE-97F0-8D714535CA89}" type="presOf" srcId="{F03469D2-3FBD-4ABB-B23B-52F279C6F72C}" destId="{FC22E2FC-92F8-42DC-950E-ECD14E0DACD2}" srcOrd="0" destOrd="2" presId="urn:microsoft.com/office/officeart/2005/8/layout/venn1"/>
    <dgm:cxn modelId="{AB1AD3A6-089C-4664-AAAE-968D9C91A71B}" srcId="{DEC4938A-4EAB-44D7-9D88-EB0E5FAB78DA}" destId="{8CF57CEB-10C9-4A62-89A1-BFE54C03FE23}" srcOrd="0" destOrd="0" parTransId="{08D05034-5E0D-4DD7-AC6B-154FB4BC7F0A}" sibTransId="{42CAB6F7-3DB1-4A2F-AAEC-BFB8BA6DF4F5}"/>
    <dgm:cxn modelId="{862099B4-9019-4431-9B08-67DD84814EFC}" srcId="{254606E6-5FFE-4F46-B992-B1271BF3EC56}" destId="{DEE53C8C-7D65-4AE5-92FE-F82ECA25F534}" srcOrd="1" destOrd="0" parTransId="{4ED77CAC-8005-4EB8-AFF4-D5F7F4FB2828}" sibTransId="{E2746B61-3CD5-4D23-AA4C-54639816C429}"/>
    <dgm:cxn modelId="{4EB7F0C2-6C94-4726-861C-B44B740731D9}" srcId="{0F9E8500-6F6B-4941-BFAE-4FB1F93F51F9}" destId="{31411FE2-34DF-4691-8B65-15649A57782F}" srcOrd="0" destOrd="0" parTransId="{073807C7-92BF-48A0-A75E-9EDB2949AF25}" sibTransId="{DC1346E0-B9AE-454E-9418-8AE419982C4F}"/>
    <dgm:cxn modelId="{EF59C3CB-1179-48B5-9F9C-ED4D553ACE50}" srcId="{CBF05B3D-0EC5-4DD0-BCDE-5EE5912778B7}" destId="{C9BD3A56-11EB-45FD-8861-2C91AA983BE4}" srcOrd="0" destOrd="0" parTransId="{DCB8F6D7-1D82-433E-AB5B-59E4A4D30CA9}" sibTransId="{7CD9E351-DCC9-46C6-8B2C-26804D3F5B21}"/>
    <dgm:cxn modelId="{393EACCC-6A02-46AA-945C-30FCB8B664BC}" type="presOf" srcId="{6163C455-4887-4587-BCB7-DC4CBB5ABEA5}" destId="{AA4A5DC3-96F4-4948-AE22-24F404A2AB1C}" srcOrd="0" destOrd="0" presId="urn:microsoft.com/office/officeart/2005/8/layout/venn1"/>
    <dgm:cxn modelId="{37068CD5-2649-44C1-A998-D62FAEA90E42}" srcId="{254606E6-5FFE-4F46-B992-B1271BF3EC56}" destId="{DEC4938A-4EAB-44D7-9D88-EB0E5FAB78DA}" srcOrd="0" destOrd="0" parTransId="{17D2C241-4D2C-4A39-ACEC-339DB59F16D1}" sibTransId="{48230A6C-9ADB-4376-9050-813C6114F582}"/>
    <dgm:cxn modelId="{5F4668DB-4F42-4430-99B0-1D72196D99F6}" type="presOf" srcId="{C9BD3A56-11EB-45FD-8861-2C91AA983BE4}" destId="{5DD4F5A8-5912-458C-A1A2-4C4ED1331287}" srcOrd="0" destOrd="1" presId="urn:microsoft.com/office/officeart/2005/8/layout/venn1"/>
    <dgm:cxn modelId="{91086FDB-0048-49FE-8131-FA13D36F292C}" type="presOf" srcId="{94685D33-7467-467A-8C02-C66E834B2D0B}" destId="{AA4A5DC3-96F4-4948-AE22-24F404A2AB1C}" srcOrd="0" destOrd="1" presId="urn:microsoft.com/office/officeart/2005/8/layout/venn1"/>
    <dgm:cxn modelId="{C0A309F6-0D56-4353-92CF-93AB6D7F74E4}" type="presOf" srcId="{DEE53C8C-7D65-4AE5-92FE-F82ECA25F534}" destId="{BBDB21C6-1BBA-4E9B-8CED-ED0E8A77CD8B}" srcOrd="0" destOrd="0" presId="urn:microsoft.com/office/officeart/2005/8/layout/venn1"/>
    <dgm:cxn modelId="{DC97ECF8-5947-404A-9272-E8E9FC8CE072}" type="presOf" srcId="{E375DCE7-071B-46C6-9F60-5F64B0EF6143}" destId="{BBDB21C6-1BBA-4E9B-8CED-ED0E8A77CD8B}" srcOrd="0" destOrd="2" presId="urn:microsoft.com/office/officeart/2005/8/layout/venn1"/>
    <dgm:cxn modelId="{AF18C6FF-B069-4194-A5E9-1D458F22B746}" srcId="{6163C455-4887-4587-BCB7-DC4CBB5ABEA5}" destId="{94685D33-7467-467A-8C02-C66E834B2D0B}" srcOrd="0" destOrd="0" parTransId="{C861F5D7-318E-4CEE-AC7F-9B11A79BF065}" sibTransId="{E7C103C3-EA5A-4CE2-8C91-6503E9475818}"/>
    <dgm:cxn modelId="{33FAC0AC-45B5-488B-A939-E63B80E6AC89}" type="presParOf" srcId="{227544CB-7603-4668-BD99-B1DB1DEFCA6D}" destId="{BABE92D7-865B-460F-BBC8-3B3C03012800}" srcOrd="0" destOrd="0" presId="urn:microsoft.com/office/officeart/2005/8/layout/venn1"/>
    <dgm:cxn modelId="{2AEDAF9B-02E1-4A92-A1FB-0B60A3F66CA6}" type="presParOf" srcId="{227544CB-7603-4668-BD99-B1DB1DEFCA6D}" destId="{FC22E2FC-92F8-42DC-950E-ECD14E0DACD2}" srcOrd="1" destOrd="0" presId="urn:microsoft.com/office/officeart/2005/8/layout/venn1"/>
    <dgm:cxn modelId="{76E5595A-3FB3-4E43-B50B-F0466BF50EE5}" type="presParOf" srcId="{227544CB-7603-4668-BD99-B1DB1DEFCA6D}" destId="{109A39DE-F455-4EA9-9310-A61D0A78C2A2}" srcOrd="2" destOrd="0" presId="urn:microsoft.com/office/officeart/2005/8/layout/venn1"/>
    <dgm:cxn modelId="{AB773352-54EA-4C06-B597-EA8B4772E834}" type="presParOf" srcId="{227544CB-7603-4668-BD99-B1DB1DEFCA6D}" destId="{BBDB21C6-1BBA-4E9B-8CED-ED0E8A77CD8B}" srcOrd="3" destOrd="0" presId="urn:microsoft.com/office/officeart/2005/8/layout/venn1"/>
    <dgm:cxn modelId="{68B14075-07CF-43F9-9FB3-7F211A40FB98}" type="presParOf" srcId="{227544CB-7603-4668-BD99-B1DB1DEFCA6D}" destId="{9C1A28F7-D986-45E8-9B58-B603E50122C1}" srcOrd="4" destOrd="0" presId="urn:microsoft.com/office/officeart/2005/8/layout/venn1"/>
    <dgm:cxn modelId="{02D97D80-CEAB-4348-BAD0-CC4701E6E3A2}" type="presParOf" srcId="{227544CB-7603-4668-BD99-B1DB1DEFCA6D}" destId="{5DD4F5A8-5912-458C-A1A2-4C4ED1331287}" srcOrd="5" destOrd="0" presId="urn:microsoft.com/office/officeart/2005/8/layout/venn1"/>
    <dgm:cxn modelId="{A003C9E4-B9AC-4C53-9AE1-E58B7190B854}" type="presParOf" srcId="{227544CB-7603-4668-BD99-B1DB1DEFCA6D}" destId="{52A53109-B3D3-4C1B-8A50-4BFEC248E1E7}" srcOrd="6" destOrd="0" presId="urn:microsoft.com/office/officeart/2005/8/layout/venn1"/>
    <dgm:cxn modelId="{83425102-38F4-45EE-9C86-344744ED6FDB}" type="presParOf" srcId="{227544CB-7603-4668-BD99-B1DB1DEFCA6D}" destId="{428A1256-B83E-45C3-BE0A-8C682AA7DB16}" srcOrd="7" destOrd="0" presId="urn:microsoft.com/office/officeart/2005/8/layout/venn1"/>
    <dgm:cxn modelId="{9A95C165-8E21-4D58-A20B-B1552891C7E7}" type="presParOf" srcId="{227544CB-7603-4668-BD99-B1DB1DEFCA6D}" destId="{07F78699-3DB8-4B65-963E-CE57C4C04550}" srcOrd="8" destOrd="0" presId="urn:microsoft.com/office/officeart/2005/8/layout/venn1"/>
    <dgm:cxn modelId="{1EDEE181-87BB-445E-B6F7-38927831B9C8}" type="presParOf" srcId="{227544CB-7603-4668-BD99-B1DB1DEFCA6D}" destId="{AA4A5DC3-96F4-4948-AE22-24F404A2AB1C}" srcOrd="9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042FAE-C75A-42E8-992A-6738291EF967}">
      <dsp:nvSpPr>
        <dsp:cNvPr id="0" name=""/>
        <dsp:cNvSpPr/>
      </dsp:nvSpPr>
      <dsp:spPr>
        <a:xfrm>
          <a:off x="1686151" y="3059"/>
          <a:ext cx="2123350" cy="10616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Overview </a:t>
          </a:r>
        </a:p>
      </dsp:txBody>
      <dsp:txXfrm>
        <a:off x="1717246" y="34154"/>
        <a:ext cx="2061160" cy="999485"/>
      </dsp:txXfrm>
    </dsp:sp>
    <dsp:sp modelId="{7883DF6B-5656-4E6F-8E73-F2356345C0FB}">
      <dsp:nvSpPr>
        <dsp:cNvPr id="0" name=""/>
        <dsp:cNvSpPr/>
      </dsp:nvSpPr>
      <dsp:spPr>
        <a:xfrm>
          <a:off x="1898486" y="1064735"/>
          <a:ext cx="212335" cy="7962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96256"/>
              </a:lnTo>
              <a:lnTo>
                <a:pt x="212335" y="79625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8EF619-586D-42D1-B9A8-2FFC8737B7F2}">
      <dsp:nvSpPr>
        <dsp:cNvPr id="0" name=""/>
        <dsp:cNvSpPr/>
      </dsp:nvSpPr>
      <dsp:spPr>
        <a:xfrm>
          <a:off x="2110821" y="1330153"/>
          <a:ext cx="1698680" cy="106167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>
              <a:solidFill>
                <a:srgbClr val="2B2551"/>
              </a:solidFill>
            </a:rPr>
            <a:t>Enhance chronic disease prediction using machine learning techniques</a:t>
          </a:r>
          <a:endParaRPr lang="en-US" sz="1100" kern="1200" dirty="0">
            <a:solidFill>
              <a:srgbClr val="2B2551"/>
            </a:solidFill>
          </a:endParaRPr>
        </a:p>
      </dsp:txBody>
      <dsp:txXfrm>
        <a:off x="2141916" y="1361248"/>
        <a:ext cx="1636490" cy="999485"/>
      </dsp:txXfrm>
    </dsp:sp>
    <dsp:sp modelId="{8EB39798-9E63-4527-AA99-1ED66EF71B14}">
      <dsp:nvSpPr>
        <dsp:cNvPr id="0" name=""/>
        <dsp:cNvSpPr/>
      </dsp:nvSpPr>
      <dsp:spPr>
        <a:xfrm>
          <a:off x="1898486" y="1064735"/>
          <a:ext cx="212335" cy="21233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23350"/>
              </a:lnTo>
              <a:lnTo>
                <a:pt x="212335" y="212335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238B5A-A97D-43A6-B59A-F3FF9B26BBDD}">
      <dsp:nvSpPr>
        <dsp:cNvPr id="0" name=""/>
        <dsp:cNvSpPr/>
      </dsp:nvSpPr>
      <dsp:spPr>
        <a:xfrm>
          <a:off x="2110821" y="2657247"/>
          <a:ext cx="1698680" cy="106167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rgbClr val="2B2551"/>
              </a:solidFill>
            </a:rPr>
            <a:t>Developing predictive models for common chronic diseases such as diabetes, heart diseases, and Parkinson's.</a:t>
          </a:r>
        </a:p>
      </dsp:txBody>
      <dsp:txXfrm>
        <a:off x="2141916" y="2688342"/>
        <a:ext cx="1636490" cy="999485"/>
      </dsp:txXfrm>
    </dsp:sp>
    <dsp:sp modelId="{06494A96-12C5-43DC-98D6-7F243D7490B5}">
      <dsp:nvSpPr>
        <dsp:cNvPr id="0" name=""/>
        <dsp:cNvSpPr/>
      </dsp:nvSpPr>
      <dsp:spPr>
        <a:xfrm>
          <a:off x="1898486" y="1064735"/>
          <a:ext cx="212335" cy="34504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50444"/>
              </a:lnTo>
              <a:lnTo>
                <a:pt x="212335" y="345044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13F402-7494-40F4-8592-C3327DEEBD91}">
      <dsp:nvSpPr>
        <dsp:cNvPr id="0" name=""/>
        <dsp:cNvSpPr/>
      </dsp:nvSpPr>
      <dsp:spPr>
        <a:xfrm>
          <a:off x="2110821" y="3984341"/>
          <a:ext cx="1698680" cy="106167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rgbClr val="2B2551"/>
              </a:solidFill>
            </a:rPr>
            <a:t>Contribute to SDGs, and proactively manage health conditions.</a:t>
          </a:r>
        </a:p>
      </dsp:txBody>
      <dsp:txXfrm>
        <a:off x="2141916" y="4015436"/>
        <a:ext cx="1636490" cy="999485"/>
      </dsp:txXfrm>
    </dsp:sp>
    <dsp:sp modelId="{95B3E24C-CEC2-4218-991B-46A0CEB8E2B5}">
      <dsp:nvSpPr>
        <dsp:cNvPr id="0" name=""/>
        <dsp:cNvSpPr/>
      </dsp:nvSpPr>
      <dsp:spPr>
        <a:xfrm>
          <a:off x="4340339" y="3059"/>
          <a:ext cx="2123350" cy="10616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 dirty="0"/>
            <a:t>B</a:t>
          </a:r>
          <a:r>
            <a:rPr lang="tr-TR" sz="2200" kern="1200" dirty="0" err="1"/>
            <a:t>rief</a:t>
          </a:r>
          <a:r>
            <a:rPr lang="tr-TR" sz="2200" kern="1200" dirty="0"/>
            <a:t> background</a:t>
          </a:r>
          <a:endParaRPr lang="en-US" sz="2200" kern="1200" dirty="0"/>
        </a:p>
      </dsp:txBody>
      <dsp:txXfrm>
        <a:off x="4371434" y="34154"/>
        <a:ext cx="2061160" cy="999485"/>
      </dsp:txXfrm>
    </dsp:sp>
    <dsp:sp modelId="{0A4B685B-ABC4-42DB-8906-56AB4CA72A48}">
      <dsp:nvSpPr>
        <dsp:cNvPr id="0" name=""/>
        <dsp:cNvSpPr/>
      </dsp:nvSpPr>
      <dsp:spPr>
        <a:xfrm>
          <a:off x="4552674" y="1064735"/>
          <a:ext cx="212335" cy="7962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96256"/>
              </a:lnTo>
              <a:lnTo>
                <a:pt x="212335" y="79625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88C1AC-6E47-426E-B473-B1A80EF1526C}">
      <dsp:nvSpPr>
        <dsp:cNvPr id="0" name=""/>
        <dsp:cNvSpPr/>
      </dsp:nvSpPr>
      <dsp:spPr>
        <a:xfrm>
          <a:off x="4765009" y="1330153"/>
          <a:ext cx="1698680" cy="106167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>
              <a:solidFill>
                <a:srgbClr val="2B2551"/>
              </a:solidFill>
            </a:rPr>
            <a:t>Chronic diseases pose a global health threat</a:t>
          </a:r>
          <a:r>
            <a:rPr lang="fr-FR" sz="1200" b="0" i="0" kern="1200">
              <a:solidFill>
                <a:srgbClr val="2B2551"/>
              </a:solidFill>
            </a:rPr>
            <a:t>,</a:t>
          </a:r>
          <a:r>
            <a:rPr lang="en-US" sz="1200" b="0" i="0" kern="1200">
              <a:solidFill>
                <a:srgbClr val="2B2551"/>
              </a:solidFill>
            </a:rPr>
            <a:t> especially in regions with limited access to advanced healthcare</a:t>
          </a:r>
          <a:endParaRPr lang="en-US" sz="1200" kern="1200" dirty="0">
            <a:solidFill>
              <a:srgbClr val="2B2551"/>
            </a:solidFill>
          </a:endParaRPr>
        </a:p>
      </dsp:txBody>
      <dsp:txXfrm>
        <a:off x="4796104" y="1361248"/>
        <a:ext cx="1636490" cy="999485"/>
      </dsp:txXfrm>
    </dsp:sp>
    <dsp:sp modelId="{E4473DC5-16A5-4D8C-8BC8-C376755F5DB1}">
      <dsp:nvSpPr>
        <dsp:cNvPr id="0" name=""/>
        <dsp:cNvSpPr/>
      </dsp:nvSpPr>
      <dsp:spPr>
        <a:xfrm>
          <a:off x="4552674" y="1064735"/>
          <a:ext cx="212335" cy="21233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23350"/>
              </a:lnTo>
              <a:lnTo>
                <a:pt x="212335" y="212335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7E9192-DF85-4A00-903D-759B2546BA4E}">
      <dsp:nvSpPr>
        <dsp:cNvPr id="0" name=""/>
        <dsp:cNvSpPr/>
      </dsp:nvSpPr>
      <dsp:spPr>
        <a:xfrm>
          <a:off x="4765009" y="2657247"/>
          <a:ext cx="1698680" cy="106167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>
              <a:solidFill>
                <a:srgbClr val="2B2551"/>
              </a:solidFill>
            </a:rPr>
            <a:t>Leveraging AI and Machine Learning for early detection</a:t>
          </a:r>
          <a:endParaRPr lang="en-US" sz="1200" kern="1200" dirty="0">
            <a:solidFill>
              <a:srgbClr val="2B2551"/>
            </a:solidFill>
          </a:endParaRPr>
        </a:p>
      </dsp:txBody>
      <dsp:txXfrm>
        <a:off x="4796104" y="2688342"/>
        <a:ext cx="1636490" cy="999485"/>
      </dsp:txXfrm>
    </dsp:sp>
    <dsp:sp modelId="{EC15F7EF-0603-48BB-ACA2-26E25E5AD0A6}">
      <dsp:nvSpPr>
        <dsp:cNvPr id="0" name=""/>
        <dsp:cNvSpPr/>
      </dsp:nvSpPr>
      <dsp:spPr>
        <a:xfrm>
          <a:off x="6994527" y="3059"/>
          <a:ext cx="2123350" cy="10616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Importance of the problem being solved</a:t>
          </a:r>
        </a:p>
      </dsp:txBody>
      <dsp:txXfrm>
        <a:off x="7025622" y="34154"/>
        <a:ext cx="2061160" cy="999485"/>
      </dsp:txXfrm>
    </dsp:sp>
    <dsp:sp modelId="{FF3A1F48-8909-4714-8D82-2E09637BE6CE}">
      <dsp:nvSpPr>
        <dsp:cNvPr id="0" name=""/>
        <dsp:cNvSpPr/>
      </dsp:nvSpPr>
      <dsp:spPr>
        <a:xfrm>
          <a:off x="7206862" y="1064735"/>
          <a:ext cx="212335" cy="7962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96256"/>
              </a:lnTo>
              <a:lnTo>
                <a:pt x="212335" y="79625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7FDBF4-BFA1-473F-B81B-101396ED483E}">
      <dsp:nvSpPr>
        <dsp:cNvPr id="0" name=""/>
        <dsp:cNvSpPr/>
      </dsp:nvSpPr>
      <dsp:spPr>
        <a:xfrm>
          <a:off x="7419197" y="1330153"/>
          <a:ext cx="1698680" cy="106167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>
              <a:solidFill>
                <a:srgbClr val="2B2551"/>
              </a:solidFill>
              <a:latin typeface="Calibri" panose="020F0502020204030204"/>
              <a:ea typeface="+mn-ea"/>
              <a:cs typeface="+mn-cs"/>
            </a:rPr>
            <a:t>Identifying individuals at risk early</a:t>
          </a:r>
        </a:p>
      </dsp:txBody>
      <dsp:txXfrm>
        <a:off x="7450292" y="1361248"/>
        <a:ext cx="1636490" cy="999485"/>
      </dsp:txXfrm>
    </dsp:sp>
    <dsp:sp modelId="{2337524A-BE53-4151-9E7E-B30DC3A2FCFD}">
      <dsp:nvSpPr>
        <dsp:cNvPr id="0" name=""/>
        <dsp:cNvSpPr/>
      </dsp:nvSpPr>
      <dsp:spPr>
        <a:xfrm>
          <a:off x="7206862" y="1064735"/>
          <a:ext cx="212335" cy="21233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23350"/>
              </a:lnTo>
              <a:lnTo>
                <a:pt x="212335" y="212335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9081CB-35CC-4E24-B05E-BEAF5CF69985}">
      <dsp:nvSpPr>
        <dsp:cNvPr id="0" name=""/>
        <dsp:cNvSpPr/>
      </dsp:nvSpPr>
      <dsp:spPr>
        <a:xfrm>
          <a:off x="7419197" y="2657247"/>
          <a:ext cx="1698680" cy="106167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>
              <a:solidFill>
                <a:srgbClr val="2B2551"/>
              </a:solidFill>
            </a:rPr>
            <a:t>Effective intervention</a:t>
          </a:r>
          <a:r>
            <a:rPr lang="en-US" sz="1200" b="0" i="0" kern="1200" dirty="0"/>
            <a:t>. </a:t>
          </a:r>
          <a:endParaRPr lang="en-US" sz="1200" kern="1200" dirty="0"/>
        </a:p>
      </dsp:txBody>
      <dsp:txXfrm>
        <a:off x="7450292" y="2688342"/>
        <a:ext cx="1636490" cy="999485"/>
      </dsp:txXfrm>
    </dsp:sp>
    <dsp:sp modelId="{ECE24050-ABF5-43A5-95A1-A3456847E760}">
      <dsp:nvSpPr>
        <dsp:cNvPr id="0" name=""/>
        <dsp:cNvSpPr/>
      </dsp:nvSpPr>
      <dsp:spPr>
        <a:xfrm>
          <a:off x="7206862" y="1064735"/>
          <a:ext cx="199085" cy="33974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97434"/>
              </a:lnTo>
              <a:lnTo>
                <a:pt x="199085" y="339743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334984-272D-45E1-A4A3-EF665F483BE1}">
      <dsp:nvSpPr>
        <dsp:cNvPr id="0" name=""/>
        <dsp:cNvSpPr/>
      </dsp:nvSpPr>
      <dsp:spPr>
        <a:xfrm>
          <a:off x="7405947" y="3931332"/>
          <a:ext cx="1698680" cy="106167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rgbClr val="2B2551"/>
              </a:solidFill>
            </a:rPr>
            <a:t>Promoting well-being and reducing global health disparities</a:t>
          </a:r>
        </a:p>
      </dsp:txBody>
      <dsp:txXfrm>
        <a:off x="7437042" y="3962427"/>
        <a:ext cx="1636490" cy="99948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0141CF-0155-4678-B16D-8177CC26F926}">
      <dsp:nvSpPr>
        <dsp:cNvPr id="0" name=""/>
        <dsp:cNvSpPr/>
      </dsp:nvSpPr>
      <dsp:spPr>
        <a:xfrm>
          <a:off x="2803388" y="76865"/>
          <a:ext cx="4429067" cy="246513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Develop ML models for the prediction of common chronic diseases such as diabetes, heart diseases, and Parkinson’s.</a:t>
          </a:r>
        </a:p>
      </dsp:txBody>
      <dsp:txXfrm>
        <a:off x="3314434" y="408710"/>
        <a:ext cx="3406974" cy="782206"/>
      </dsp:txXfrm>
    </dsp:sp>
    <dsp:sp modelId="{20AF7241-8BA7-4C9B-9B0B-5FE3AAD7AAEF}">
      <dsp:nvSpPr>
        <dsp:cNvPr id="0" name=""/>
        <dsp:cNvSpPr/>
      </dsp:nvSpPr>
      <dsp:spPr>
        <a:xfrm>
          <a:off x="4377101" y="1204287"/>
          <a:ext cx="4919650" cy="2438065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Assess the potential of machine learning to improve early detection, intervention, and management of chronic diseases.</a:t>
          </a:r>
        </a:p>
      </dsp:txBody>
      <dsp:txXfrm>
        <a:off x="7026143" y="1485602"/>
        <a:ext cx="1892173" cy="1875435"/>
      </dsp:txXfrm>
    </dsp:sp>
    <dsp:sp modelId="{7357ED5E-CAFD-467F-961C-04AE159A9294}">
      <dsp:nvSpPr>
        <dsp:cNvPr id="0" name=""/>
        <dsp:cNvSpPr/>
      </dsp:nvSpPr>
      <dsp:spPr>
        <a:xfrm>
          <a:off x="2807629" y="2278840"/>
          <a:ext cx="4420585" cy="285545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Contribute to the United Nations Sustainable Development Goals (SDGs) for healthcare improvement by developing and implementing machine learning-based chronic disease prediction systems.</a:t>
          </a:r>
        </a:p>
      </dsp:txBody>
      <dsp:txXfrm>
        <a:off x="3317696" y="3843850"/>
        <a:ext cx="3400450" cy="906058"/>
      </dsp:txXfrm>
    </dsp:sp>
    <dsp:sp modelId="{490E2C38-8D28-4361-97A8-B37E40D78F58}">
      <dsp:nvSpPr>
        <dsp:cNvPr id="0" name=""/>
        <dsp:cNvSpPr/>
      </dsp:nvSpPr>
      <dsp:spPr>
        <a:xfrm>
          <a:off x="742127" y="1195629"/>
          <a:ext cx="4765950" cy="2513208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ML Predict the probability of an individual developing a chronic disease based on their demographic and clinical data.</a:t>
          </a:r>
        </a:p>
      </dsp:txBody>
      <dsp:txXfrm>
        <a:off x="1108738" y="1485615"/>
        <a:ext cx="1833057" cy="193323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6DA99E-8DF8-4B0B-8C9E-36C72EFBA289}">
      <dsp:nvSpPr>
        <dsp:cNvPr id="0" name=""/>
        <dsp:cNvSpPr/>
      </dsp:nvSpPr>
      <dsp:spPr>
        <a:xfrm>
          <a:off x="3146234" y="1053179"/>
          <a:ext cx="69310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93108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  <a:scene3d>
          <a:camera prst="orthographicFront"/>
          <a:lightRig rig="flat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solidFill>
              <a:srgbClr val="2B2551"/>
            </a:solidFill>
          </a:endParaRPr>
        </a:p>
      </dsp:txBody>
      <dsp:txXfrm>
        <a:off x="3474696" y="1095280"/>
        <a:ext cx="36185" cy="7237"/>
      </dsp:txXfrm>
    </dsp:sp>
    <dsp:sp modelId="{796DE7DA-A01E-4567-AC75-21ACFF507279}">
      <dsp:nvSpPr>
        <dsp:cNvPr id="0" name=""/>
        <dsp:cNvSpPr/>
      </dsp:nvSpPr>
      <dsp:spPr>
        <a:xfrm>
          <a:off x="1473" y="154931"/>
          <a:ext cx="3146560" cy="1887936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solidFill>
            <a:schemeClr val="accent1"/>
          </a:solidFill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 err="1">
              <a:solidFill>
                <a:srgbClr val="2B2551"/>
              </a:solidFill>
            </a:rPr>
            <a:t>Predict</a:t>
          </a:r>
          <a:r>
            <a:rPr lang="fr-FR" sz="2400" kern="1200" dirty="0">
              <a:solidFill>
                <a:srgbClr val="2B2551"/>
              </a:solidFill>
            </a:rPr>
            <a:t> </a:t>
          </a:r>
          <a:r>
            <a:rPr lang="fr-FR" sz="2400" kern="1200" dirty="0" err="1">
              <a:solidFill>
                <a:srgbClr val="2B2551"/>
              </a:solidFill>
            </a:rPr>
            <a:t>diseases</a:t>
          </a:r>
          <a:r>
            <a:rPr lang="fr-FR" sz="2400" kern="1200" dirty="0">
              <a:solidFill>
                <a:srgbClr val="2B2551"/>
              </a:solidFill>
            </a:rPr>
            <a:t> </a:t>
          </a:r>
          <a:r>
            <a:rPr lang="fr-FR" sz="2400" kern="1200" dirty="0" err="1">
              <a:solidFill>
                <a:srgbClr val="2B2551"/>
              </a:solidFill>
            </a:rPr>
            <a:t>that</a:t>
          </a:r>
          <a:r>
            <a:rPr lang="fr-FR" sz="2400" kern="1200" dirty="0">
              <a:solidFill>
                <a:srgbClr val="2B2551"/>
              </a:solidFill>
            </a:rPr>
            <a:t> cause a </a:t>
          </a:r>
          <a:r>
            <a:rPr lang="fr-FR" sz="2400" kern="1200" dirty="0" err="1">
              <a:solidFill>
                <a:srgbClr val="2B2551"/>
              </a:solidFill>
            </a:rPr>
            <a:t>health</a:t>
          </a:r>
          <a:r>
            <a:rPr lang="fr-FR" sz="2400" kern="1200" dirty="0">
              <a:solidFill>
                <a:srgbClr val="2B2551"/>
              </a:solidFill>
            </a:rPr>
            <a:t> challenge</a:t>
          </a:r>
          <a:endParaRPr lang="en-US" sz="2400" kern="1200" dirty="0">
            <a:solidFill>
              <a:srgbClr val="2B2551"/>
            </a:solidFill>
          </a:endParaRPr>
        </a:p>
      </dsp:txBody>
      <dsp:txXfrm>
        <a:off x="1473" y="154931"/>
        <a:ext cx="3146560" cy="1887936"/>
      </dsp:txXfrm>
    </dsp:sp>
    <dsp:sp modelId="{F97D304A-92D8-4BBF-8A04-B1E6785D6DB4}">
      <dsp:nvSpPr>
        <dsp:cNvPr id="0" name=""/>
        <dsp:cNvSpPr/>
      </dsp:nvSpPr>
      <dsp:spPr>
        <a:xfrm>
          <a:off x="1574754" y="2041067"/>
          <a:ext cx="3870269" cy="693108"/>
        </a:xfrm>
        <a:custGeom>
          <a:avLst/>
          <a:gdLst/>
          <a:ahLst/>
          <a:cxnLst/>
          <a:rect l="0" t="0" r="0" b="0"/>
          <a:pathLst>
            <a:path>
              <a:moveTo>
                <a:pt x="3870269" y="0"/>
              </a:moveTo>
              <a:lnTo>
                <a:pt x="3870269" y="363654"/>
              </a:lnTo>
              <a:lnTo>
                <a:pt x="0" y="363654"/>
              </a:lnTo>
              <a:lnTo>
                <a:pt x="0" y="693108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  <a:scene3d>
          <a:camera prst="orthographicFront"/>
          <a:lightRig rig="flat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solidFill>
              <a:srgbClr val="2B2551"/>
            </a:solidFill>
          </a:endParaRPr>
        </a:p>
      </dsp:txBody>
      <dsp:txXfrm>
        <a:off x="3411455" y="2384003"/>
        <a:ext cx="196867" cy="7237"/>
      </dsp:txXfrm>
    </dsp:sp>
    <dsp:sp modelId="{701132F5-DF92-4B16-BF40-48A11669EA45}">
      <dsp:nvSpPr>
        <dsp:cNvPr id="0" name=""/>
        <dsp:cNvSpPr/>
      </dsp:nvSpPr>
      <dsp:spPr>
        <a:xfrm>
          <a:off x="3871743" y="154931"/>
          <a:ext cx="3146560" cy="1887936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dirty="0">
              <a:solidFill>
                <a:srgbClr val="2B2551"/>
              </a:solidFill>
            </a:rPr>
            <a:t>Ensuring healthy lives for all</a:t>
          </a:r>
          <a:endParaRPr lang="en-US" sz="2400" kern="1200" dirty="0">
            <a:solidFill>
              <a:srgbClr val="2B2551"/>
            </a:solidFill>
          </a:endParaRPr>
        </a:p>
      </dsp:txBody>
      <dsp:txXfrm>
        <a:off x="3871743" y="154931"/>
        <a:ext cx="3146560" cy="1887936"/>
      </dsp:txXfrm>
    </dsp:sp>
    <dsp:sp modelId="{031C1517-2380-47E9-BD15-A1CE8DB31456}">
      <dsp:nvSpPr>
        <dsp:cNvPr id="0" name=""/>
        <dsp:cNvSpPr/>
      </dsp:nvSpPr>
      <dsp:spPr>
        <a:xfrm>
          <a:off x="3146234" y="3664824"/>
          <a:ext cx="69310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93108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  <a:scene3d>
          <a:camera prst="orthographicFront"/>
          <a:lightRig rig="flat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solidFill>
              <a:srgbClr val="2B2551"/>
            </a:solidFill>
          </a:endParaRPr>
        </a:p>
      </dsp:txBody>
      <dsp:txXfrm>
        <a:off x="3474696" y="3706926"/>
        <a:ext cx="36185" cy="7237"/>
      </dsp:txXfrm>
    </dsp:sp>
    <dsp:sp modelId="{ABD4B96A-6149-4E38-B1A0-4EAA4B2A95C4}">
      <dsp:nvSpPr>
        <dsp:cNvPr id="0" name=""/>
        <dsp:cNvSpPr/>
      </dsp:nvSpPr>
      <dsp:spPr>
        <a:xfrm>
          <a:off x="1473" y="2766576"/>
          <a:ext cx="3146560" cy="1887936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>
              <a:solidFill>
                <a:srgbClr val="2B2551"/>
              </a:solidFill>
            </a:rPr>
            <a:t>I</a:t>
          </a:r>
          <a:r>
            <a:rPr lang="tr-TR" sz="2400" kern="1200" dirty="0" err="1">
              <a:solidFill>
                <a:srgbClr val="2B2551"/>
              </a:solidFill>
            </a:rPr>
            <a:t>mproved</a:t>
          </a:r>
          <a:r>
            <a:rPr lang="tr-TR" sz="2400" kern="1200" dirty="0">
              <a:solidFill>
                <a:srgbClr val="2B2551"/>
              </a:solidFill>
            </a:rPr>
            <a:t> global </a:t>
          </a:r>
          <a:r>
            <a:rPr lang="tr-TR" sz="2400" kern="1200" dirty="0" err="1">
              <a:solidFill>
                <a:srgbClr val="2B2551"/>
              </a:solidFill>
            </a:rPr>
            <a:t>health</a:t>
          </a:r>
          <a:r>
            <a:rPr lang="tr-TR" sz="2400" kern="1200" dirty="0">
              <a:solidFill>
                <a:srgbClr val="2B2551"/>
              </a:solidFill>
            </a:rPr>
            <a:t> </a:t>
          </a:r>
          <a:r>
            <a:rPr lang="tr-TR" sz="2400" kern="1200" dirty="0" err="1">
              <a:solidFill>
                <a:srgbClr val="2B2551"/>
              </a:solidFill>
            </a:rPr>
            <a:t>healthcare</a:t>
          </a:r>
          <a:r>
            <a:rPr lang="tr-TR" sz="2400" kern="1200" dirty="0">
              <a:solidFill>
                <a:srgbClr val="2B2551"/>
              </a:solidFill>
            </a:rPr>
            <a:t> </a:t>
          </a:r>
          <a:r>
            <a:rPr lang="tr-TR" sz="2400" kern="1200" dirty="0" err="1">
              <a:solidFill>
                <a:srgbClr val="2B2551"/>
              </a:solidFill>
            </a:rPr>
            <a:t>systems</a:t>
          </a:r>
          <a:endParaRPr lang="en-US" sz="2400" kern="1200" dirty="0">
            <a:solidFill>
              <a:srgbClr val="2B2551"/>
            </a:solidFill>
          </a:endParaRPr>
        </a:p>
      </dsp:txBody>
      <dsp:txXfrm>
        <a:off x="1473" y="2766576"/>
        <a:ext cx="3146560" cy="1887936"/>
      </dsp:txXfrm>
    </dsp:sp>
    <dsp:sp modelId="{AF5BE8E2-E487-4616-A890-4716E816D450}">
      <dsp:nvSpPr>
        <dsp:cNvPr id="0" name=""/>
        <dsp:cNvSpPr/>
      </dsp:nvSpPr>
      <dsp:spPr>
        <a:xfrm>
          <a:off x="3871743" y="2766576"/>
          <a:ext cx="3146560" cy="1887936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dirty="0">
              <a:solidFill>
                <a:srgbClr val="2B2551"/>
              </a:solidFill>
            </a:rPr>
            <a:t>Access of good quality health services</a:t>
          </a:r>
          <a:endParaRPr lang="en-US" sz="2400" kern="1200" dirty="0">
            <a:solidFill>
              <a:srgbClr val="2B2551"/>
            </a:solidFill>
          </a:endParaRPr>
        </a:p>
      </dsp:txBody>
      <dsp:txXfrm>
        <a:off x="3871743" y="2766576"/>
        <a:ext cx="3146560" cy="188793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BE92D7-865B-460F-BBC8-3B3C03012800}">
      <dsp:nvSpPr>
        <dsp:cNvPr id="0" name=""/>
        <dsp:cNvSpPr/>
      </dsp:nvSpPr>
      <dsp:spPr>
        <a:xfrm>
          <a:off x="5063743" y="1442858"/>
          <a:ext cx="1771931" cy="177193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FC22E2FC-92F8-42DC-950E-ECD14E0DACD2}">
      <dsp:nvSpPr>
        <dsp:cNvPr id="0" name=""/>
        <dsp:cNvSpPr/>
      </dsp:nvSpPr>
      <dsp:spPr>
        <a:xfrm>
          <a:off x="4137417" y="84173"/>
          <a:ext cx="3624584" cy="1189725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1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1- Logistic Regression</a:t>
          </a:r>
          <a:r>
            <a:rPr lang="en-US" sz="1400" kern="1200" dirty="0"/>
            <a:t>: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simple and computationally efficient. robust to overfitting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May not perform well with highly non-linear data.</a:t>
          </a:r>
        </a:p>
      </dsp:txBody>
      <dsp:txXfrm>
        <a:off x="4137417" y="84173"/>
        <a:ext cx="3624584" cy="1189725"/>
      </dsp:txXfrm>
    </dsp:sp>
    <dsp:sp modelId="{109A39DE-F455-4EA9-9310-A61D0A78C2A2}">
      <dsp:nvSpPr>
        <dsp:cNvPr id="0" name=""/>
        <dsp:cNvSpPr/>
      </dsp:nvSpPr>
      <dsp:spPr>
        <a:xfrm>
          <a:off x="5737786" y="1932418"/>
          <a:ext cx="1771931" cy="177193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BBDB21C6-1BBA-4E9B-8CED-ED0E8A77CD8B}">
      <dsp:nvSpPr>
        <dsp:cNvPr id="0" name=""/>
        <dsp:cNvSpPr/>
      </dsp:nvSpPr>
      <dsp:spPr>
        <a:xfrm>
          <a:off x="8079548" y="1064265"/>
          <a:ext cx="2654087" cy="1511916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1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2- SVM: 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effective in high-dimensional spaces, versatile due to different kernel functions, resistant to overfitting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computationally height, with large datasets, model parameters (e.g., the choice of the kernel) can be challenging to interpret.</a:t>
          </a:r>
        </a:p>
      </dsp:txBody>
      <dsp:txXfrm>
        <a:off x="8079548" y="1064265"/>
        <a:ext cx="2654087" cy="1511916"/>
      </dsp:txXfrm>
    </dsp:sp>
    <dsp:sp modelId="{9C1A28F7-D986-45E8-9B58-B603E50122C1}">
      <dsp:nvSpPr>
        <dsp:cNvPr id="0" name=""/>
        <dsp:cNvSpPr/>
      </dsp:nvSpPr>
      <dsp:spPr>
        <a:xfrm>
          <a:off x="5480501" y="2725230"/>
          <a:ext cx="1771931" cy="177193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5DD4F5A8-5912-458C-A1A2-4C4ED1331287}">
      <dsp:nvSpPr>
        <dsp:cNvPr id="0" name=""/>
        <dsp:cNvSpPr/>
      </dsp:nvSpPr>
      <dsp:spPr>
        <a:xfrm>
          <a:off x="7946468" y="3577319"/>
          <a:ext cx="2872865" cy="1201139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1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3- k-Nearest Neighbors (KNN)</a:t>
          </a:r>
          <a:r>
            <a:rPr lang="en-US" sz="1400" kern="1200" dirty="0"/>
            <a:t> 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non-parametric and flexible algorithm, intuitive and easy . It can capture complex decision boundaries. However, it’s computationally expensive during prediction, especially with large datasets and also sensitive to irrelevant or redundant features.</a:t>
          </a:r>
        </a:p>
      </dsp:txBody>
      <dsp:txXfrm>
        <a:off x="7946468" y="3577319"/>
        <a:ext cx="2872865" cy="1201139"/>
      </dsp:txXfrm>
    </dsp:sp>
    <dsp:sp modelId="{52A53109-B3D3-4C1B-8A50-4BFEC248E1E7}">
      <dsp:nvSpPr>
        <dsp:cNvPr id="0" name=""/>
        <dsp:cNvSpPr/>
      </dsp:nvSpPr>
      <dsp:spPr>
        <a:xfrm>
          <a:off x="4646985" y="2725230"/>
          <a:ext cx="1771931" cy="177193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428A1256-B83E-45C3-BE0A-8C682AA7DB16}">
      <dsp:nvSpPr>
        <dsp:cNvPr id="0" name=""/>
        <dsp:cNvSpPr/>
      </dsp:nvSpPr>
      <dsp:spPr>
        <a:xfrm>
          <a:off x="654507" y="3413514"/>
          <a:ext cx="3281010" cy="1290978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1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4- Random Forest: 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Robust and less prone to overfitting compared to individual decision trees. It can handle a large number of features and provides feature importance scores. The Weaknesses are Lack of interpretability compared to decision trees and the computation is sometimes more expensive.</a:t>
          </a:r>
        </a:p>
      </dsp:txBody>
      <dsp:txXfrm>
        <a:off x="654507" y="3413514"/>
        <a:ext cx="3281010" cy="1290978"/>
      </dsp:txXfrm>
    </dsp:sp>
    <dsp:sp modelId="{07F78699-3DB8-4B65-963E-CE57C4C04550}">
      <dsp:nvSpPr>
        <dsp:cNvPr id="0" name=""/>
        <dsp:cNvSpPr/>
      </dsp:nvSpPr>
      <dsp:spPr>
        <a:xfrm>
          <a:off x="4389700" y="1932418"/>
          <a:ext cx="1771931" cy="177193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AA4A5DC3-96F4-4948-AE22-24F404A2AB1C}">
      <dsp:nvSpPr>
        <dsp:cNvPr id="0" name=""/>
        <dsp:cNvSpPr/>
      </dsp:nvSpPr>
      <dsp:spPr>
        <a:xfrm>
          <a:off x="633008" y="1174734"/>
          <a:ext cx="3124924" cy="1290978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1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5- </a:t>
          </a:r>
          <a:r>
            <a:rPr lang="en-US" sz="1600" b="1" kern="1200" dirty="0" err="1"/>
            <a:t>XGBoost</a:t>
          </a:r>
          <a:r>
            <a:rPr lang="en-US" sz="1600" b="1" kern="1200" dirty="0"/>
            <a:t> : 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better predictive performance, robust to outliers. It’s an efficient and scalable algorithm. it can prone to overfitting, especially with insufficient regularization and requires tuning of hyperparameters</a:t>
          </a:r>
          <a:r>
            <a:rPr lang="en-US" sz="1600" kern="1200" dirty="0"/>
            <a:t>.</a:t>
          </a:r>
        </a:p>
      </dsp:txBody>
      <dsp:txXfrm>
        <a:off x="633008" y="1174734"/>
        <a:ext cx="3124924" cy="12909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4C8F11-D0DF-4008-860B-4A7D93BC166E}" type="datetimeFigureOut">
              <a:t>12/12/2023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2C2A8A-8D13-4B94-B9F1-C53F69A20F9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9004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8BD55D-E2EB-4EFC-86FE-667FCB25C64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7135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8BD55D-E2EB-4EFC-86FE-667FCB25C64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7578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8BD55D-E2EB-4EFC-86FE-667FCB25C64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1572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2C2A8A-8D13-4B94-B9F1-C53F69A20F96}" type="slidenum">
              <a:rPr lang="en-TR" smtClean="0"/>
              <a:t>6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40772218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2C2A8A-8D13-4B94-B9F1-C53F69A20F96}" type="slidenum">
              <a:rPr lang="en-TR" smtClean="0"/>
              <a:t>8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38223202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2C2A8A-8D13-4B94-B9F1-C53F69A20F96}" type="slidenum">
              <a:rPr lang="en-TR" smtClean="0"/>
              <a:t>9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1128729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E1486C-A7A5-4436-8111-6FB9AC8714F1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1280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80AFE-1DBF-7E8D-D159-CB2740D1F9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6968CD-2869-EA3A-0DD1-A5A2D5C7D2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EF6D9F-3D84-214D-E619-6C52D7D69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7D0DF-E17B-BE31-AF8D-984619692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7ABB43-DB54-8C8B-D543-9018F24C6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992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6FE9B-F908-C500-C1E3-358BD7C88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5F326F-99C8-9587-9963-6E35053E8E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9D67A5-94D4-4E69-9628-D6DEB9DA9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95431C-A265-D34A-944E-CC9A181F3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759B15-FF02-464B-4C34-200F76357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01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3C8401-1843-1655-F73D-F747402A37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A8FE71-A0BE-2F0E-D92C-8E04F1E8F1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E65D7A-44AE-60C8-E76C-AF9A2897B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2842A5-1F6A-328A-EA3C-5E222D889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AC082C-3876-F053-6806-91AF41F12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9898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Blue background">
    <p:bg>
      <p:bgPr>
        <a:solidFill>
          <a:srgbClr val="2B25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034824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80AFE-1DBF-7E8D-D159-CB2740D1F9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6968CD-2869-EA3A-0DD1-A5A2D5C7D2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EF6D9F-3D84-214D-E619-6C52D7D69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7D0DF-E17B-BE31-AF8D-984619692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7ABB43-DB54-8C8B-D543-9018F24C6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9922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DCDA7-8D8D-B1F1-64C9-2F29664BC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653" y="1064779"/>
            <a:ext cx="10112695" cy="92125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AE6C3A-685B-9E4C-F310-3A1488C9FC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9144" y="2007219"/>
            <a:ext cx="10093712" cy="416974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FF2C50-7AEC-57FA-E188-02A8BB4E6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8DAA8F-10FB-12E2-F20D-364DE7FD4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22E03C-41E4-E4D9-AAA0-B27E6B0B7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9720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10583-DC88-A043-6756-02E72635C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9BAA1D-FB68-B4D9-38AE-D41CAD298A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E278B6-C770-DBA7-D72E-F21E455AE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6BF44A-D805-8A8F-BDB1-C4A23EE3E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E2123A-8C72-26AD-32B7-B0BFFE780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3705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478B4-4C54-AF5B-2929-7967B5D72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653" y="1153987"/>
            <a:ext cx="10112695" cy="92125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E1BF71-B4F8-FDC2-D3CE-E4B9824A5A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9653" y="2087362"/>
            <a:ext cx="4919546" cy="4089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2507F9-B1BA-85ED-15EE-A276F4A788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32802" y="2087362"/>
            <a:ext cx="4919546" cy="4089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DB9351-FBE6-F588-FD07-6D67A6545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9315B8-57CD-1150-8FD7-9FACD2173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8E19A3-55D2-9FA5-AA5A-7331BF601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1645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96E65C-7F29-15EF-2896-E823E754DB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9652" y="1987368"/>
            <a:ext cx="4957923" cy="5970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2FE081-7726-68A8-B2DE-91E85DE93E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9652" y="2671761"/>
            <a:ext cx="4957923" cy="35179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A729DD-0596-962B-F2FE-99AE588611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87367"/>
            <a:ext cx="4980148" cy="60104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C2AAFB-C0E5-D15D-CFE4-0F39C954F2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71761"/>
            <a:ext cx="4980148" cy="351790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05DFCA-FFEE-83C3-311C-723413325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0B123A-4E67-68FB-C816-8EECD5E7C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9D1270-7B16-5132-39AE-92CF358E2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4301CB1-BC83-6901-0435-F7BEB62A6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653" y="1053628"/>
            <a:ext cx="10112695" cy="92125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575252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820D6-323D-58F3-C1A8-D0B28E958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B7FABC-AD17-563C-BBAD-685E5B484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9DC5B4-2F3E-35D1-ABE4-641515633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9AC8B7-C8D5-F167-57B9-7E944DDC5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1024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5BADD4-F03A-2A8D-3272-6A9E83F04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BFCFD2-9264-26CD-609A-4532C7093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893E02-F21C-9E2D-B553-7B5AFF9F7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624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DCDA7-8D8D-B1F1-64C9-2F29664BC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653" y="1064779"/>
            <a:ext cx="10112695" cy="92125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AE6C3A-685B-9E4C-F310-3A1488C9FC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9144" y="2007219"/>
            <a:ext cx="10093712" cy="416974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FF2C50-7AEC-57FA-E188-02A8BB4E6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8DAA8F-10FB-12E2-F20D-364DE7FD4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22E03C-41E4-E4D9-AAA0-B27E6B0B7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97207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41209-5995-FA2B-F80D-F627E745B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02526"/>
            <a:ext cx="3932237" cy="135487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AA1A60-592E-D125-A5D6-CB88265D4A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5316" y="1304693"/>
            <a:ext cx="6170071" cy="455635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5678C3-A107-DC85-7584-ED2F27204B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08DB2F-0437-833D-6F2D-404A8C37D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A69CC0-BEF1-57A5-D401-115FAFF14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7F95F7-B6A1-616E-BFA0-96BE4A61B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70565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7CE89-DC78-78F2-1D61-01E13C01E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E5C0CA-C054-8A6D-95E0-5F3F2CE6CF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745B09-0801-8A2D-33BD-BAF2F2E806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3F42E0-D949-5E19-D422-D32018929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8553E2-C713-33CE-C586-3C1B36680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2FF6D2-4CE9-EDA2-BD03-329F96E3E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0879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6FE9B-F908-C500-C1E3-358BD7C88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5F326F-99C8-9587-9963-6E35053E8E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9D67A5-94D4-4E69-9628-D6DEB9DA9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95431C-A265-D34A-944E-CC9A181F3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759B15-FF02-464B-4C34-200F76357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0183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3C8401-1843-1655-F73D-F747402A37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A8FE71-A0BE-2F0E-D92C-8E04F1E8F1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E65D7A-44AE-60C8-E76C-AF9A2897B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2842A5-1F6A-328A-EA3C-5E222D889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AC082C-3876-F053-6806-91AF41F12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98983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Blue background">
    <p:bg>
      <p:bgPr>
        <a:solidFill>
          <a:srgbClr val="2B25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034824"/>
      </p:ext>
    </p:extLst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80AFE-1DBF-7E8D-D159-CB2740D1F9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6968CD-2869-EA3A-0DD1-A5A2D5C7D2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EF6D9F-3D84-214D-E619-6C52D7D69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7D0DF-E17B-BE31-AF8D-984619692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7ABB43-DB54-8C8B-D543-9018F24C6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99221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DCDA7-8D8D-B1F1-64C9-2F29664BC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653" y="1064779"/>
            <a:ext cx="10112695" cy="92125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AE6C3A-685B-9E4C-F310-3A1488C9FC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9144" y="2007219"/>
            <a:ext cx="10093712" cy="416974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FF2C50-7AEC-57FA-E188-02A8BB4E6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8DAA8F-10FB-12E2-F20D-364DE7FD4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22E03C-41E4-E4D9-AAA0-B27E6B0B7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97207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10583-DC88-A043-6756-02E72635C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9BAA1D-FB68-B4D9-38AE-D41CAD298A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E278B6-C770-DBA7-D72E-F21E455AE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6BF44A-D805-8A8F-BDB1-C4A23EE3E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E2123A-8C72-26AD-32B7-B0BFFE780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37055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478B4-4C54-AF5B-2929-7967B5D72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653" y="1153987"/>
            <a:ext cx="10112695" cy="92125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E1BF71-B4F8-FDC2-D3CE-E4B9824A5A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9653" y="2087362"/>
            <a:ext cx="4919546" cy="4089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2507F9-B1BA-85ED-15EE-A276F4A788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32802" y="2087362"/>
            <a:ext cx="4919546" cy="4089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DB9351-FBE6-F588-FD07-6D67A6545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9315B8-57CD-1150-8FD7-9FACD2173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8E19A3-55D2-9FA5-AA5A-7331BF601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16456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96E65C-7F29-15EF-2896-E823E754DB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9652" y="1987368"/>
            <a:ext cx="4957923" cy="5970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2FE081-7726-68A8-B2DE-91E85DE93E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9652" y="2671761"/>
            <a:ext cx="4957923" cy="35179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A729DD-0596-962B-F2FE-99AE588611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87367"/>
            <a:ext cx="4980148" cy="60104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C2AAFB-C0E5-D15D-CFE4-0F39C954F2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71761"/>
            <a:ext cx="4980148" cy="351790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05DFCA-FFEE-83C3-311C-723413325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0B123A-4E67-68FB-C816-8EECD5E7C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9D1270-7B16-5132-39AE-92CF358E2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4301CB1-BC83-6901-0435-F7BEB62A6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653" y="1053628"/>
            <a:ext cx="10112695" cy="92125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57525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10583-DC88-A043-6756-02E72635C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9BAA1D-FB68-B4D9-38AE-D41CAD298A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E278B6-C770-DBA7-D72E-F21E455AE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6BF44A-D805-8A8F-BDB1-C4A23EE3E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E2123A-8C72-26AD-32B7-B0BFFE780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37055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820D6-323D-58F3-C1A8-D0B28E958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B7FABC-AD17-563C-BBAD-685E5B484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9DC5B4-2F3E-35D1-ABE4-641515633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9AC8B7-C8D5-F167-57B9-7E944DDC5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10246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5BADD4-F03A-2A8D-3272-6A9E83F04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BFCFD2-9264-26CD-609A-4532C7093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893E02-F21C-9E2D-B553-7B5AFF9F7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62411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41209-5995-FA2B-F80D-F627E745B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02526"/>
            <a:ext cx="3932237" cy="135487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AA1A60-592E-D125-A5D6-CB88265D4A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5316" y="1304693"/>
            <a:ext cx="6170071" cy="455635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5678C3-A107-DC85-7584-ED2F27204B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08DB2F-0437-833D-6F2D-404A8C37D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A69CC0-BEF1-57A5-D401-115FAFF14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7F95F7-B6A1-616E-BFA0-96BE4A61B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70565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7CE89-DC78-78F2-1D61-01E13C01E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E5C0CA-C054-8A6D-95E0-5F3F2CE6CF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745B09-0801-8A2D-33BD-BAF2F2E806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3F42E0-D949-5E19-D422-D32018929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8553E2-C713-33CE-C586-3C1B36680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2FF6D2-4CE9-EDA2-BD03-329F96E3E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0879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6FE9B-F908-C500-C1E3-358BD7C88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5F326F-99C8-9587-9963-6E35053E8E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9D67A5-94D4-4E69-9628-D6DEB9DA9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95431C-A265-D34A-944E-CC9A181F3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759B15-FF02-464B-4C34-200F76357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0183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3C8401-1843-1655-F73D-F747402A37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A8FE71-A0BE-2F0E-D92C-8E04F1E8F1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E65D7A-44AE-60C8-E76C-AF9A2897B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2842A5-1F6A-328A-EA3C-5E222D889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AC082C-3876-F053-6806-91AF41F12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98983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Blue background">
    <p:bg>
      <p:bgPr>
        <a:solidFill>
          <a:srgbClr val="2B25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034824"/>
      </p:ext>
    </p:extLst>
  </p:cSld>
  <p:clrMapOvr>
    <a:masterClrMapping/>
  </p:clrMapOvr>
  <p:transition spd="med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80AFE-1DBF-7E8D-D159-CB2740D1F9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6968CD-2869-EA3A-0DD1-A5A2D5C7D2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EF6D9F-3D84-214D-E619-6C52D7D69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7D0DF-E17B-BE31-AF8D-984619692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7ABB43-DB54-8C8B-D543-9018F24C6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99221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DCDA7-8D8D-B1F1-64C9-2F29664BC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653" y="1064779"/>
            <a:ext cx="10112695" cy="92125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AE6C3A-685B-9E4C-F310-3A1488C9FC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9144" y="2007219"/>
            <a:ext cx="10093712" cy="416974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FF2C50-7AEC-57FA-E188-02A8BB4E6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8DAA8F-10FB-12E2-F20D-364DE7FD4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22E03C-41E4-E4D9-AAA0-B27E6B0B7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97207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10583-DC88-A043-6756-02E72635C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9BAA1D-FB68-B4D9-38AE-D41CAD298A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E278B6-C770-DBA7-D72E-F21E455AE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6BF44A-D805-8A8F-BDB1-C4A23EE3E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E2123A-8C72-26AD-32B7-B0BFFE780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370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478B4-4C54-AF5B-2929-7967B5D72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653" y="1153987"/>
            <a:ext cx="10112695" cy="92125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E1BF71-B4F8-FDC2-D3CE-E4B9824A5A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9653" y="2087362"/>
            <a:ext cx="4919546" cy="4089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2507F9-B1BA-85ED-15EE-A276F4A788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32802" y="2087362"/>
            <a:ext cx="4919546" cy="4089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DB9351-FBE6-F588-FD07-6D67A6545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9315B8-57CD-1150-8FD7-9FACD2173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8E19A3-55D2-9FA5-AA5A-7331BF601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16456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478B4-4C54-AF5B-2929-7967B5D72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653" y="1153987"/>
            <a:ext cx="10112695" cy="92125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E1BF71-B4F8-FDC2-D3CE-E4B9824A5A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9653" y="2087362"/>
            <a:ext cx="4919546" cy="4089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2507F9-B1BA-85ED-15EE-A276F4A788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32802" y="2087362"/>
            <a:ext cx="4919546" cy="4089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DB9351-FBE6-F588-FD07-6D67A6545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9315B8-57CD-1150-8FD7-9FACD2173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8E19A3-55D2-9FA5-AA5A-7331BF601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16456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96E65C-7F29-15EF-2896-E823E754DB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9652" y="1987368"/>
            <a:ext cx="4957923" cy="5970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2FE081-7726-68A8-B2DE-91E85DE93E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9652" y="2671761"/>
            <a:ext cx="4957923" cy="35179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A729DD-0596-962B-F2FE-99AE588611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87367"/>
            <a:ext cx="4980148" cy="60104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C2AAFB-C0E5-D15D-CFE4-0F39C954F2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71761"/>
            <a:ext cx="4980148" cy="351790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05DFCA-FFEE-83C3-311C-723413325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0B123A-4E67-68FB-C816-8EECD5E7C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9D1270-7B16-5132-39AE-92CF358E2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4301CB1-BC83-6901-0435-F7BEB62A6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653" y="1053628"/>
            <a:ext cx="10112695" cy="92125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5752524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820D6-323D-58F3-C1A8-D0B28E958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B7FABC-AD17-563C-BBAD-685E5B484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9DC5B4-2F3E-35D1-ABE4-641515633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9AC8B7-C8D5-F167-57B9-7E944DDC5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10246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5BADD4-F03A-2A8D-3272-6A9E83F04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BFCFD2-9264-26CD-609A-4532C7093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893E02-F21C-9E2D-B553-7B5AFF9F7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62411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41209-5995-FA2B-F80D-F627E745B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02526"/>
            <a:ext cx="3932237" cy="135487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AA1A60-592E-D125-A5D6-CB88265D4A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5316" y="1304693"/>
            <a:ext cx="6170071" cy="455635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5678C3-A107-DC85-7584-ED2F27204B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08DB2F-0437-833D-6F2D-404A8C37D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A69CC0-BEF1-57A5-D401-115FAFF14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7F95F7-B6A1-616E-BFA0-96BE4A61B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70565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7CE89-DC78-78F2-1D61-01E13C01E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E5C0CA-C054-8A6D-95E0-5F3F2CE6CF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745B09-0801-8A2D-33BD-BAF2F2E806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3F42E0-D949-5E19-D422-D32018929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8553E2-C713-33CE-C586-3C1B36680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2FF6D2-4CE9-EDA2-BD03-329F96E3E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0879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6FE9B-F908-C500-C1E3-358BD7C88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5F326F-99C8-9587-9963-6E35053E8E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9D67A5-94D4-4E69-9628-D6DEB9DA9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95431C-A265-D34A-944E-CC9A181F3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759B15-FF02-464B-4C34-200F76357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0183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3C8401-1843-1655-F73D-F747402A37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A8FE71-A0BE-2F0E-D92C-8E04F1E8F1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E65D7A-44AE-60C8-E76C-AF9A2897B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2842A5-1F6A-328A-EA3C-5E222D889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AC082C-3876-F053-6806-91AF41F12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98983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Blue background">
    <p:bg>
      <p:bgPr>
        <a:solidFill>
          <a:srgbClr val="2B25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034824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96E65C-7F29-15EF-2896-E823E754DB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9652" y="1987368"/>
            <a:ext cx="4957923" cy="5970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2FE081-7726-68A8-B2DE-91E85DE93E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9652" y="2671761"/>
            <a:ext cx="4957923" cy="35179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A729DD-0596-962B-F2FE-99AE588611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87367"/>
            <a:ext cx="4980148" cy="60104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C2AAFB-C0E5-D15D-CFE4-0F39C954F2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71761"/>
            <a:ext cx="4980148" cy="351790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05DFCA-FFEE-83C3-311C-723413325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0B123A-4E67-68FB-C816-8EECD5E7C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9D1270-7B16-5132-39AE-92CF358E2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4301CB1-BC83-6901-0435-F7BEB62A6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653" y="1053628"/>
            <a:ext cx="10112695" cy="92125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57525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820D6-323D-58F3-C1A8-D0B28E958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B7FABC-AD17-563C-BBAD-685E5B484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9DC5B4-2F3E-35D1-ABE4-641515633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9AC8B7-C8D5-F167-57B9-7E944DDC5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102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5BADD4-F03A-2A8D-3272-6A9E83F04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BFCFD2-9264-26CD-609A-4532C7093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893E02-F21C-9E2D-B553-7B5AFF9F7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624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41209-5995-FA2B-F80D-F627E745B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02526"/>
            <a:ext cx="3932237" cy="135487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AA1A60-592E-D125-A5D6-CB88265D4A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5316" y="1304693"/>
            <a:ext cx="6170071" cy="455635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5678C3-A107-DC85-7584-ED2F27204B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08DB2F-0437-833D-6F2D-404A8C37D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A69CC0-BEF1-57A5-D401-115FAFF14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7F95F7-B6A1-616E-BFA0-96BE4A61B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705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7CE89-DC78-78F2-1D61-01E13C01E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E5C0CA-C054-8A6D-95E0-5F3F2CE6CF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745B09-0801-8A2D-33BD-BAF2F2E806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3F42E0-D949-5E19-D422-D32018929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8553E2-C713-33CE-C586-3C1B36680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2FF6D2-4CE9-EDA2-BD03-329F96E3E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08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6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38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2B25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60378C-69C2-7CAE-B82A-E3F880BBD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653" y="1053628"/>
            <a:ext cx="10112695" cy="9212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A6E0D5-E3CD-B760-BCAD-A88472450D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49144" y="2007219"/>
            <a:ext cx="10093712" cy="41697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4E9637-E086-47D5-C715-6DA8312680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49144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06968A-196E-CA85-8443-A1493D3642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8D4EE3-FC71-1067-62B2-A82FC05520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99656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D2D8313-3DF9-A62B-E6F1-1650C131664F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53800" y="-359"/>
            <a:ext cx="771055" cy="1172344"/>
          </a:xfrm>
          <a:prstGeom prst="rect">
            <a:avLst/>
          </a:prstGeom>
        </p:spPr>
      </p:pic>
      <p:pic>
        <p:nvPicPr>
          <p:cNvPr id="8" name="Picture 7" descr="A blue text on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FAF8F417-56E3-A2D9-115B-61AF7F8CDCE3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00439" y="318825"/>
            <a:ext cx="1172344" cy="572570"/>
          </a:xfrm>
          <a:prstGeom prst="rect">
            <a:avLst/>
          </a:prstGeom>
        </p:spPr>
      </p:pic>
      <p:pic>
        <p:nvPicPr>
          <p:cNvPr id="9" name="Picture 8" descr="A picture containing screenshot, graphics, circle, design&#10;&#10;Description automatically generated">
            <a:extLst>
              <a:ext uri="{FF2B5EF4-FFF2-40B4-BE49-F238E27FC236}">
                <a16:creationId xmlns:a16="http://schemas.microsoft.com/office/drawing/2014/main" id="{EDA4587A-7287-1A7C-EBCB-3CEE4E940E0F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51164" y="219583"/>
            <a:ext cx="771055" cy="77105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16692E9-7E86-2CE7-316B-A5A39C68D83F}"/>
              </a:ext>
            </a:extLst>
          </p:cNvPr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84427" y="256851"/>
            <a:ext cx="959440" cy="733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218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FFC837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2B25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60378C-69C2-7CAE-B82A-E3F880BBD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653" y="1053628"/>
            <a:ext cx="10112695" cy="9212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A6E0D5-E3CD-B760-BCAD-A88472450D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49144" y="2007219"/>
            <a:ext cx="10093712" cy="41697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4E9637-E086-47D5-C715-6DA8312680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49144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06968A-196E-CA85-8443-A1493D3642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8D4EE3-FC71-1067-62B2-A82FC05520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99656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D2D8313-3DF9-A62B-E6F1-1650C131664F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53800" y="-359"/>
            <a:ext cx="771055" cy="1172344"/>
          </a:xfrm>
          <a:prstGeom prst="rect">
            <a:avLst/>
          </a:prstGeom>
        </p:spPr>
      </p:pic>
      <p:pic>
        <p:nvPicPr>
          <p:cNvPr id="8" name="Picture 7" descr="A blue text on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FAF8F417-56E3-A2D9-115B-61AF7F8CDCE3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00439" y="318825"/>
            <a:ext cx="1172344" cy="572570"/>
          </a:xfrm>
          <a:prstGeom prst="rect">
            <a:avLst/>
          </a:prstGeom>
        </p:spPr>
      </p:pic>
      <p:pic>
        <p:nvPicPr>
          <p:cNvPr id="9" name="Picture 8" descr="A picture containing screenshot, graphics, circle, design&#10;&#10;Description automatically generated">
            <a:extLst>
              <a:ext uri="{FF2B5EF4-FFF2-40B4-BE49-F238E27FC236}">
                <a16:creationId xmlns:a16="http://schemas.microsoft.com/office/drawing/2014/main" id="{EDA4587A-7287-1A7C-EBCB-3CEE4E940E0F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51164" y="219583"/>
            <a:ext cx="771055" cy="77105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16692E9-7E86-2CE7-316B-A5A39C68D83F}"/>
              </a:ext>
            </a:extLst>
          </p:cNvPr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84427" y="256851"/>
            <a:ext cx="959440" cy="733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218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  <p:sldLayoutId id="2147483703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FFC837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2B25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60378C-69C2-7CAE-B82A-E3F880BBD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653" y="1053628"/>
            <a:ext cx="10112695" cy="9212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A6E0D5-E3CD-B760-BCAD-A88472450D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49144" y="2007219"/>
            <a:ext cx="10093712" cy="41697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4E9637-E086-47D5-C715-6DA8312680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49144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06968A-196E-CA85-8443-A1493D3642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8D4EE3-FC71-1067-62B2-A82FC05520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99656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D2D8313-3DF9-A62B-E6F1-1650C131664F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-359"/>
            <a:ext cx="771055" cy="1172344"/>
          </a:xfrm>
          <a:prstGeom prst="rect">
            <a:avLst/>
          </a:prstGeom>
        </p:spPr>
      </p:pic>
      <p:pic>
        <p:nvPicPr>
          <p:cNvPr id="8" name="Picture 7" descr="A blue text on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FAF8F417-56E3-A2D9-115B-61AF7F8CDCE3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439" y="318825"/>
            <a:ext cx="1172344" cy="572570"/>
          </a:xfrm>
          <a:prstGeom prst="rect">
            <a:avLst/>
          </a:prstGeom>
        </p:spPr>
      </p:pic>
      <p:pic>
        <p:nvPicPr>
          <p:cNvPr id="9" name="Picture 8" descr="A picture containing screenshot, graphics, circle, design&#10;&#10;Description automatically generated">
            <a:extLst>
              <a:ext uri="{FF2B5EF4-FFF2-40B4-BE49-F238E27FC236}">
                <a16:creationId xmlns:a16="http://schemas.microsoft.com/office/drawing/2014/main" id="{EDA4587A-7287-1A7C-EBCB-3CEE4E940E0F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1164" y="219583"/>
            <a:ext cx="771055" cy="77105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16692E9-7E86-2CE7-316B-A5A39C68D83F}"/>
              </a:ext>
            </a:extLst>
          </p:cNvPr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9084427" y="256851"/>
            <a:ext cx="959440" cy="733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218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FFC837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2B25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60378C-69C2-7CAE-B82A-E3F880BBD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653" y="1053628"/>
            <a:ext cx="10112695" cy="9212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A6E0D5-E3CD-B760-BCAD-A88472450D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49144" y="2007219"/>
            <a:ext cx="10093712" cy="41697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4E9637-E086-47D5-C715-6DA8312680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49144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06968A-196E-CA85-8443-A1493D3642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8D4EE3-FC71-1067-62B2-A82FC05520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99656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D2D8313-3DF9-A62B-E6F1-1650C131664F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-359"/>
            <a:ext cx="771055" cy="1172344"/>
          </a:xfrm>
          <a:prstGeom prst="rect">
            <a:avLst/>
          </a:prstGeom>
        </p:spPr>
      </p:pic>
      <p:pic>
        <p:nvPicPr>
          <p:cNvPr id="8" name="Picture 7" descr="A blue text on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FAF8F417-56E3-A2D9-115B-61AF7F8CDCE3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439" y="318825"/>
            <a:ext cx="1172344" cy="572570"/>
          </a:xfrm>
          <a:prstGeom prst="rect">
            <a:avLst/>
          </a:prstGeom>
        </p:spPr>
      </p:pic>
      <p:pic>
        <p:nvPicPr>
          <p:cNvPr id="9" name="Picture 8" descr="A picture containing screenshot, graphics, circle, design&#10;&#10;Description automatically generated">
            <a:extLst>
              <a:ext uri="{FF2B5EF4-FFF2-40B4-BE49-F238E27FC236}">
                <a16:creationId xmlns:a16="http://schemas.microsoft.com/office/drawing/2014/main" id="{EDA4587A-7287-1A7C-EBCB-3CEE4E940E0F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1164" y="219583"/>
            <a:ext cx="771055" cy="77105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16692E9-7E86-2CE7-316B-A5A39C68D83F}"/>
              </a:ext>
            </a:extLst>
          </p:cNvPr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9084427" y="256851"/>
            <a:ext cx="959440" cy="733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218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29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FFC837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38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8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8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3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8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2.xml"/><Relationship Id="rId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hyperlink" Target="https://capstonedatascienceprojectsdg-lt7uswtnqcyahlogqcejma.streamlit.app/" TargetMode="External"/><Relationship Id="rId1" Type="http://schemas.openxmlformats.org/officeDocument/2006/relationships/slideLayout" Target="../slideLayouts/slideLayout3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6.xml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8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8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8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8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8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2CF62-297C-8D0F-E3E5-1BA3EBDCD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43922"/>
            <a:ext cx="10515600" cy="2852737"/>
          </a:xfrm>
        </p:spPr>
        <p:txBody>
          <a:bodyPr>
            <a:normAutofit fontScale="90000"/>
          </a:bodyPr>
          <a:lstStyle/>
          <a:p>
            <a:r>
              <a:rPr lang="en-US" dirty="0"/>
              <a:t>Chronic Diseases Prediction system using Machine Learning Techniques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01406-CE87-67FD-1433-72C6D6211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776" y="5951997"/>
            <a:ext cx="3414079" cy="784207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dirty="0">
                <a:cs typeface="Calibri"/>
              </a:rPr>
              <a:t>Mariam Kili Bechir</a:t>
            </a:r>
          </a:p>
          <a:p>
            <a:r>
              <a:rPr lang="en-US" dirty="0">
                <a:cs typeface="Calibri"/>
              </a:rPr>
              <a:t>10-12-2023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31E698-AC64-A6F4-2958-27D7E92C645A}"/>
              </a:ext>
            </a:extLst>
          </p:cNvPr>
          <p:cNvSpPr txBox="1"/>
          <p:nvPr/>
        </p:nvSpPr>
        <p:spPr>
          <a:xfrm>
            <a:off x="88776" y="177553"/>
            <a:ext cx="506618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cs typeface="Calibri"/>
              </a:rPr>
              <a:t>Frontier Tech Leaders </a:t>
            </a:r>
            <a:r>
              <a:rPr lang="en-US" sz="1200" err="1">
                <a:cs typeface="Calibri"/>
              </a:rPr>
              <a:t>Programme</a:t>
            </a:r>
            <a:r>
              <a:rPr lang="en-US" sz="1200" dirty="0">
                <a:cs typeface="Calibri"/>
              </a:rPr>
              <a:t> Global Cohort 1</a:t>
            </a:r>
            <a:endParaRPr lang="en-US" sz="1200" dirty="0"/>
          </a:p>
        </p:txBody>
      </p:sp>
      <p:pic>
        <p:nvPicPr>
          <p:cNvPr id="5" name="Picture 2" descr="https://www.google.com/url?sa=i&amp;url=https%3A%2F%2Fwww.forbes.com%2Fsites%2Fcindygordon%2F2022%2F10%2F31%2Fai-in-healthcare-is-making-our-world-healthier%2F&amp;psig=AOvVaw1-dCLbFKS_v2Xzxb3gKEfM&amp;ust=1702121278897000&amp;source=images&amp;cd=vfe&amp;opi=89978449&amp;ved=0CBEQjRxqFwoTCKipn4fe_4IDFQAAAAAdAAAAABAD">
            <a:extLst>
              <a:ext uri="{FF2B5EF4-FFF2-40B4-BE49-F238E27FC236}">
                <a16:creationId xmlns:a16="http://schemas.microsoft.com/office/drawing/2014/main" id="{E3128948-389D-8873-0E79-D20D9B1F4F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6540" y="3620562"/>
            <a:ext cx="5538920" cy="3115642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9484599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2CF62-297C-8D0F-E3E5-1BA3EBDCD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Model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31E698-AC64-A6F4-2958-27D7E92C645A}"/>
              </a:ext>
            </a:extLst>
          </p:cNvPr>
          <p:cNvSpPr txBox="1"/>
          <p:nvPr/>
        </p:nvSpPr>
        <p:spPr>
          <a:xfrm>
            <a:off x="88776" y="177553"/>
            <a:ext cx="506618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cs typeface="Calibri"/>
              </a:rPr>
              <a:t>Frontier Tech Leaders </a:t>
            </a:r>
            <a:r>
              <a:rPr lang="en-US" sz="1200" err="1">
                <a:cs typeface="Calibri"/>
              </a:rPr>
              <a:t>Programme</a:t>
            </a:r>
            <a:r>
              <a:rPr lang="en-US" sz="1200" dirty="0">
                <a:cs typeface="Calibri"/>
              </a:rPr>
              <a:t> Global Cohort 1</a:t>
            </a:r>
            <a:endParaRPr lang="en-US" sz="1200" dirty="0"/>
          </a:p>
        </p:txBody>
      </p:sp>
      <p:pic>
        <p:nvPicPr>
          <p:cNvPr id="3074" name="Picture 2" descr="https://unicsoft.com/wp-content/uploads/2022/07/ML_Model_1140.png">
            <a:extLst>
              <a:ext uri="{FF2B5EF4-FFF2-40B4-BE49-F238E27FC236}">
                <a16:creationId xmlns:a16="http://schemas.microsoft.com/office/drawing/2014/main" id="{410B17F2-129F-8A12-2283-38B54C9AD1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7083" y="1928243"/>
            <a:ext cx="6123818" cy="441577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2663010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01C89-436E-AD3C-AF5A-DEC59B995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435" y="811561"/>
            <a:ext cx="10112695" cy="921254"/>
          </a:xfrm>
        </p:spPr>
        <p:txBody>
          <a:bodyPr/>
          <a:lstStyle/>
          <a:p>
            <a:r>
              <a:rPr lang="en-US" b="1" dirty="0"/>
              <a:t>Model Selection</a:t>
            </a:r>
            <a:r>
              <a:rPr lang="tr-TR" b="1" dirty="0"/>
              <a:t> </a:t>
            </a:r>
            <a:r>
              <a:rPr lang="tr-TR" b="1" dirty="0" err="1"/>
              <a:t>and</a:t>
            </a:r>
            <a:r>
              <a:rPr lang="tr-TR" b="1" dirty="0"/>
              <a:t> Training</a:t>
            </a:r>
            <a:endParaRPr lang="tr-TR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AF927688-89CD-99DA-B8B5-C7ED5297522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5227258"/>
              </p:ext>
            </p:extLst>
          </p:nvPr>
        </p:nvGraphicFramePr>
        <p:xfrm>
          <a:off x="222738" y="1617786"/>
          <a:ext cx="11664000" cy="50626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CAD5C7D-FA3D-F9C1-793E-1F0546CB8684}"/>
              </a:ext>
            </a:extLst>
          </p:cNvPr>
          <p:cNvSpPr txBox="1"/>
          <p:nvPr/>
        </p:nvSpPr>
        <p:spPr>
          <a:xfrm>
            <a:off x="88776" y="177553"/>
            <a:ext cx="506618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cs typeface="Calibri"/>
              </a:rPr>
              <a:t>Frontier Tech Leaders </a:t>
            </a:r>
            <a:r>
              <a:rPr lang="en-US" sz="1200" err="1">
                <a:cs typeface="Calibri"/>
              </a:rPr>
              <a:t>Programme</a:t>
            </a:r>
            <a:r>
              <a:rPr lang="en-US" sz="1200" dirty="0">
                <a:cs typeface="Calibri"/>
              </a:rPr>
              <a:t> Global Cohort 1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9296813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01C89-436E-AD3C-AF5A-DEC59B995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/>
              <a:t>Model Evaluation</a:t>
            </a:r>
            <a:r>
              <a:rPr lang="tr-TR" b="1"/>
              <a:t> </a:t>
            </a:r>
            <a:r>
              <a:rPr lang="tr-TR" b="1" err="1"/>
              <a:t>and</a:t>
            </a:r>
            <a:r>
              <a:rPr lang="tr-TR" b="1"/>
              <a:t> </a:t>
            </a:r>
            <a:r>
              <a:rPr lang="en-US" b="1"/>
              <a:t>Hyperparameter Tuning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27CBB5-FCE1-A315-951E-ACBCC104C4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114" y="2007219"/>
            <a:ext cx="10495742" cy="4850781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Use of </a:t>
            </a:r>
            <a:r>
              <a:rPr lang="en-US" sz="2400" dirty="0" err="1"/>
              <a:t>hyperparameterTuning</a:t>
            </a:r>
            <a:r>
              <a:rPr lang="en-US" sz="2400" dirty="0"/>
              <a:t> </a:t>
            </a:r>
            <a:r>
              <a:rPr lang="en-US" sz="2400" dirty="0" err="1"/>
              <a:t>Gridsearch</a:t>
            </a:r>
            <a:r>
              <a:rPr lang="en-US" sz="2400" dirty="0"/>
              <a:t> </a:t>
            </a:r>
            <a:r>
              <a:rPr lang="en-US" sz="2400" dirty="0" err="1"/>
              <a:t>techniquewith</a:t>
            </a:r>
            <a:r>
              <a:rPr lang="en-US" sz="2400" dirty="0"/>
              <a:t> cv=5 for each model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Result of hyperparameter Tuning on Heart dataset</a:t>
            </a:r>
          </a:p>
          <a:p>
            <a:endParaRPr lang="en-US" sz="2800" b="1" i="0" u="none" strike="noStrike" kern="1200" noProof="0" dirty="0">
              <a:solidFill>
                <a:srgbClr val="FFFFFF"/>
              </a:solidFill>
              <a:latin typeface="Calibri"/>
              <a:ea typeface="+mn-ea"/>
              <a:cs typeface="+mn-cs"/>
            </a:endParaRPr>
          </a:p>
          <a:p>
            <a:endParaRPr lang="tr-T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8E6C4B-A3C8-95B2-C55E-315D15F0D182}"/>
              </a:ext>
            </a:extLst>
          </p:cNvPr>
          <p:cNvSpPr txBox="1"/>
          <p:nvPr/>
        </p:nvSpPr>
        <p:spPr>
          <a:xfrm>
            <a:off x="88776" y="177553"/>
            <a:ext cx="506618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cs typeface="Calibri"/>
              </a:rPr>
              <a:t>Frontier Tech Leaders </a:t>
            </a:r>
            <a:r>
              <a:rPr lang="en-US" sz="1200" err="1">
                <a:cs typeface="Calibri"/>
              </a:rPr>
              <a:t>Programme</a:t>
            </a:r>
            <a:r>
              <a:rPr lang="en-US" sz="1200" dirty="0">
                <a:cs typeface="Calibri"/>
              </a:rPr>
              <a:t> Global Cohort 1</a:t>
            </a:r>
            <a:endParaRPr lang="en-US" sz="1200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A3B6BFD-9CA2-383C-EE74-BFD4B9B575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0336394"/>
              </p:ext>
            </p:extLst>
          </p:nvPr>
        </p:nvGraphicFramePr>
        <p:xfrm>
          <a:off x="1420837" y="3113326"/>
          <a:ext cx="9594167" cy="3376223"/>
        </p:xfrm>
        <a:graphic>
          <a:graphicData uri="http://schemas.openxmlformats.org/drawingml/2006/table">
            <a:tbl>
              <a:tblPr firstRow="1" firstCol="1" bandRow="1" bandCol="1">
                <a:tableStyleId>{17292A2E-F333-43FB-9621-5CBBE7FDCDCB}</a:tableStyleId>
              </a:tblPr>
              <a:tblGrid>
                <a:gridCol w="595004">
                  <a:extLst>
                    <a:ext uri="{9D8B030D-6E8A-4147-A177-3AD203B41FA5}">
                      <a16:colId xmlns:a16="http://schemas.microsoft.com/office/drawing/2014/main" val="1041236934"/>
                    </a:ext>
                  </a:extLst>
                </a:gridCol>
                <a:gridCol w="2852206">
                  <a:extLst>
                    <a:ext uri="{9D8B030D-6E8A-4147-A177-3AD203B41FA5}">
                      <a16:colId xmlns:a16="http://schemas.microsoft.com/office/drawing/2014/main" val="3712412373"/>
                    </a:ext>
                  </a:extLst>
                </a:gridCol>
                <a:gridCol w="1650552">
                  <a:extLst>
                    <a:ext uri="{9D8B030D-6E8A-4147-A177-3AD203B41FA5}">
                      <a16:colId xmlns:a16="http://schemas.microsoft.com/office/drawing/2014/main" val="3759634098"/>
                    </a:ext>
                  </a:extLst>
                </a:gridCol>
                <a:gridCol w="4496405">
                  <a:extLst>
                    <a:ext uri="{9D8B030D-6E8A-4147-A177-3AD203B41FA5}">
                      <a16:colId xmlns:a16="http://schemas.microsoft.com/office/drawing/2014/main" val="689841091"/>
                    </a:ext>
                  </a:extLst>
                </a:gridCol>
              </a:tblGrid>
              <a:tr h="60054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0" dirty="0">
                          <a:effectLst/>
                        </a:rPr>
                        <a:t> </a:t>
                      </a:r>
                      <a:endParaRPr lang="en-US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0" dirty="0">
                          <a:effectLst/>
                        </a:rPr>
                        <a:t>           model </a:t>
                      </a:r>
                      <a:endParaRPr lang="en-US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0" dirty="0">
                          <a:effectLst/>
                        </a:rPr>
                        <a:t>Best score</a:t>
                      </a:r>
                      <a:endParaRPr lang="en-US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0" dirty="0">
                          <a:effectLst/>
                        </a:rPr>
                        <a:t> </a:t>
                      </a:r>
                      <a:r>
                        <a:rPr lang="en-US" sz="1400" kern="0" dirty="0" err="1">
                          <a:effectLst/>
                        </a:rPr>
                        <a:t>best_parameters</a:t>
                      </a:r>
                      <a:endParaRPr lang="en-US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44103732"/>
                  </a:ext>
                </a:extLst>
              </a:tr>
              <a:tr h="45552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0" dirty="0">
                          <a:effectLst/>
                        </a:rPr>
                        <a:t>0</a:t>
                      </a:r>
                      <a:endParaRPr lang="en-US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0" dirty="0" err="1">
                          <a:effectLst/>
                        </a:rPr>
                        <a:t>logistic_regression</a:t>
                      </a:r>
                      <a:endParaRPr lang="en-US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0">
                          <a:effectLst/>
                        </a:rPr>
                        <a:t> 0.885245</a:t>
                      </a:r>
                      <a:endParaRPr lang="en-US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0">
                          <a:effectLst/>
                        </a:rPr>
                        <a:t>C= 0.23, max_iter= 100</a:t>
                      </a:r>
                      <a:endParaRPr lang="en-US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73146284"/>
                  </a:ext>
                </a:extLst>
              </a:tr>
              <a:tr h="45552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0">
                          <a:effectLst/>
                        </a:rPr>
                        <a:t>1</a:t>
                      </a:r>
                      <a:endParaRPr lang="en-US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0" dirty="0" err="1">
                          <a:effectLst/>
                        </a:rPr>
                        <a:t>random_forest</a:t>
                      </a:r>
                      <a:r>
                        <a:rPr lang="en-US" sz="1400" kern="0" dirty="0">
                          <a:effectLst/>
                        </a:rPr>
                        <a:t> </a:t>
                      </a:r>
                      <a:endParaRPr lang="en-US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0">
                          <a:effectLst/>
                        </a:rPr>
                        <a:t> 0.8852459</a:t>
                      </a:r>
                      <a:endParaRPr lang="en-US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0">
                          <a:effectLst/>
                        </a:rPr>
                        <a:t>max_depth=2, max_leaf_nodes= 6</a:t>
                      </a:r>
                      <a:endParaRPr lang="en-US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29634171"/>
                  </a:ext>
                </a:extLst>
              </a:tr>
              <a:tr h="64526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0">
                          <a:effectLst/>
                        </a:rPr>
                        <a:t>3</a:t>
                      </a:r>
                      <a:endParaRPr lang="en-US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0" dirty="0">
                          <a:effectLst/>
                        </a:rPr>
                        <a:t>SVM</a:t>
                      </a:r>
                      <a:endParaRPr lang="en-US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0" dirty="0">
                          <a:effectLst/>
                        </a:rPr>
                        <a:t>0.86885245</a:t>
                      </a:r>
                      <a:endParaRPr lang="en-US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0">
                          <a:effectLst/>
                        </a:rPr>
                        <a:t>C= 100, gamma= 1, kernel= 'linear'</a:t>
                      </a:r>
                      <a:endParaRPr lang="en-US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66493222"/>
                  </a:ext>
                </a:extLst>
              </a:tr>
              <a:tr h="52769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0">
                          <a:effectLst/>
                        </a:rPr>
                        <a:t>4</a:t>
                      </a:r>
                      <a:endParaRPr lang="en-US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0" dirty="0" err="1">
                          <a:effectLst/>
                        </a:rPr>
                        <a:t>xg_boost</a:t>
                      </a:r>
                      <a:endParaRPr lang="en-US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0" dirty="0">
                          <a:effectLst/>
                        </a:rPr>
                        <a:t>  0.797619</a:t>
                      </a:r>
                      <a:endParaRPr lang="en-US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0">
                          <a:effectLst/>
                        </a:rPr>
                        <a:t>max_depth=9, max_leaf_nodes=3</a:t>
                      </a:r>
                      <a:endParaRPr lang="en-US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15956281"/>
                  </a:ext>
                </a:extLst>
              </a:tr>
              <a:tr h="69166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0">
                          <a:effectLst/>
                        </a:rPr>
                        <a:t>5</a:t>
                      </a:r>
                      <a:endParaRPr lang="en-US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0" dirty="0">
                          <a:effectLst/>
                        </a:rPr>
                        <a:t>KNN</a:t>
                      </a:r>
                      <a:endParaRPr lang="en-US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0" dirty="0">
                          <a:effectLst/>
                        </a:rPr>
                        <a:t>                             0.702381</a:t>
                      </a:r>
                      <a:endParaRPr lang="en-US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0" dirty="0">
                          <a:effectLst/>
                        </a:rPr>
                        <a:t>  metric= '</a:t>
                      </a:r>
                      <a:r>
                        <a:rPr lang="en-US" sz="1400" kern="0" dirty="0" err="1">
                          <a:effectLst/>
                        </a:rPr>
                        <a:t>manhattan</a:t>
                      </a:r>
                      <a:r>
                        <a:rPr lang="en-US" sz="1400" kern="0" dirty="0">
                          <a:effectLst/>
                        </a:rPr>
                        <a:t>', '</a:t>
                      </a:r>
                      <a:r>
                        <a:rPr lang="en-US" sz="1400" kern="0" dirty="0" err="1">
                          <a:effectLst/>
                        </a:rPr>
                        <a:t>n_neighbors</a:t>
                      </a:r>
                      <a:r>
                        <a:rPr lang="en-US" sz="1400" kern="0" dirty="0">
                          <a:effectLst/>
                        </a:rPr>
                        <a:t>': 7</a:t>
                      </a:r>
                      <a:endParaRPr lang="en-US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75066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34725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01C89-436E-AD3C-AF5A-DEC59B995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/>
              <a:t>Model Evaluation</a:t>
            </a:r>
            <a:r>
              <a:rPr lang="tr-TR" b="1"/>
              <a:t> </a:t>
            </a:r>
            <a:r>
              <a:rPr lang="tr-TR" b="1" err="1"/>
              <a:t>and</a:t>
            </a:r>
            <a:r>
              <a:rPr lang="tr-TR" b="1"/>
              <a:t> </a:t>
            </a:r>
            <a:r>
              <a:rPr lang="en-US" b="1"/>
              <a:t>Hyperparameter Tuning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27CBB5-FCE1-A315-951E-ACBCC104C4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114" y="2007219"/>
            <a:ext cx="10495742" cy="4850781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Use of </a:t>
            </a:r>
            <a:r>
              <a:rPr lang="en-US" sz="2400" dirty="0" err="1"/>
              <a:t>hyperparameterTuning</a:t>
            </a:r>
            <a:r>
              <a:rPr lang="en-US" sz="2400" dirty="0"/>
              <a:t> </a:t>
            </a:r>
            <a:r>
              <a:rPr lang="en-US" sz="2400" dirty="0" err="1"/>
              <a:t>Gridsearch</a:t>
            </a:r>
            <a:r>
              <a:rPr lang="en-US" sz="2400" dirty="0"/>
              <a:t> </a:t>
            </a:r>
            <a:r>
              <a:rPr lang="en-US" sz="2400" dirty="0" err="1"/>
              <a:t>techniquewith</a:t>
            </a:r>
            <a:r>
              <a:rPr lang="en-US" sz="2400" dirty="0"/>
              <a:t> cv=5 for each model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Result of hyperparameter Tuning on Diabetes dataset</a:t>
            </a:r>
          </a:p>
          <a:p>
            <a:pPr marL="0" indent="0">
              <a:buNone/>
            </a:pPr>
            <a:endParaRPr lang="en-US" sz="2400" dirty="0"/>
          </a:p>
          <a:p>
            <a:endParaRPr lang="en-US" sz="2800" b="1" i="0" u="none" strike="noStrike" kern="1200" noProof="0" dirty="0">
              <a:solidFill>
                <a:srgbClr val="FFFFFF"/>
              </a:solidFill>
              <a:latin typeface="Calibri"/>
              <a:ea typeface="+mn-ea"/>
              <a:cs typeface="+mn-cs"/>
            </a:endParaRPr>
          </a:p>
          <a:p>
            <a:endParaRPr lang="tr-T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8E6C4B-A3C8-95B2-C55E-315D15F0D182}"/>
              </a:ext>
            </a:extLst>
          </p:cNvPr>
          <p:cNvSpPr txBox="1"/>
          <p:nvPr/>
        </p:nvSpPr>
        <p:spPr>
          <a:xfrm>
            <a:off x="88776" y="177553"/>
            <a:ext cx="506618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cs typeface="Calibri"/>
              </a:rPr>
              <a:t>Frontier Tech Leaders </a:t>
            </a:r>
            <a:r>
              <a:rPr lang="en-US" sz="1200" err="1">
                <a:cs typeface="Calibri"/>
              </a:rPr>
              <a:t>Programme</a:t>
            </a:r>
            <a:r>
              <a:rPr lang="en-US" sz="1200" dirty="0">
                <a:cs typeface="Calibri"/>
              </a:rPr>
              <a:t> Global Cohort 1</a:t>
            </a:r>
            <a:endParaRPr lang="en-US" sz="1200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DAB8553-AC0D-1276-43D0-928795C1BD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5457752"/>
              </p:ext>
            </p:extLst>
          </p:nvPr>
        </p:nvGraphicFramePr>
        <p:xfrm>
          <a:off x="1049338" y="3195637"/>
          <a:ext cx="10093324" cy="3312001"/>
        </p:xfrm>
        <a:graphic>
          <a:graphicData uri="http://schemas.openxmlformats.org/drawingml/2006/table">
            <a:tbl>
              <a:tblPr firstRow="1" firstCol="1" bandRow="1" bandCol="1">
                <a:tableStyleId>{17292A2E-F333-43FB-9621-5CBBE7FDCDCB}</a:tableStyleId>
              </a:tblPr>
              <a:tblGrid>
                <a:gridCol w="680988">
                  <a:extLst>
                    <a:ext uri="{9D8B030D-6E8A-4147-A177-3AD203B41FA5}">
                      <a16:colId xmlns:a16="http://schemas.microsoft.com/office/drawing/2014/main" val="2976282163"/>
                    </a:ext>
                  </a:extLst>
                </a:gridCol>
                <a:gridCol w="3080825">
                  <a:extLst>
                    <a:ext uri="{9D8B030D-6E8A-4147-A177-3AD203B41FA5}">
                      <a16:colId xmlns:a16="http://schemas.microsoft.com/office/drawing/2014/main" val="2377646081"/>
                    </a:ext>
                  </a:extLst>
                </a:gridCol>
                <a:gridCol w="1519311">
                  <a:extLst>
                    <a:ext uri="{9D8B030D-6E8A-4147-A177-3AD203B41FA5}">
                      <a16:colId xmlns:a16="http://schemas.microsoft.com/office/drawing/2014/main" val="2317530552"/>
                    </a:ext>
                  </a:extLst>
                </a:gridCol>
                <a:gridCol w="4812200">
                  <a:extLst>
                    <a:ext uri="{9D8B030D-6E8A-4147-A177-3AD203B41FA5}">
                      <a16:colId xmlns:a16="http://schemas.microsoft.com/office/drawing/2014/main" val="1591104023"/>
                    </a:ext>
                  </a:extLst>
                </a:gridCol>
              </a:tblGrid>
              <a:tr h="532736">
                <a:tc>
                  <a:txBody>
                    <a:bodyPr/>
                    <a:lstStyle/>
                    <a:p>
                      <a:pPr algn="ctr"/>
                      <a:endParaRPr lang="en-US" sz="1400" kern="100" dirty="0"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effectLst/>
                          <a:latin typeface="+mn-lt"/>
                        </a:rPr>
                        <a:t>model</a:t>
                      </a:r>
                      <a:endParaRPr lang="en-US" sz="1400" kern="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>
                          <a:effectLst/>
                          <a:latin typeface="+mn-lt"/>
                        </a:rPr>
                        <a:t>best_score</a:t>
                      </a:r>
                      <a:endParaRPr lang="en-US" sz="1400" kern="1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 err="1">
                          <a:effectLst/>
                          <a:latin typeface="+mn-lt"/>
                        </a:rPr>
                        <a:t>best_params</a:t>
                      </a:r>
                      <a:endParaRPr lang="en-US" sz="1400" kern="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37491324"/>
                  </a:ext>
                </a:extLst>
              </a:tr>
              <a:tr h="53273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effectLst/>
                          <a:latin typeface="+mn-lt"/>
                        </a:rPr>
                        <a:t>0</a:t>
                      </a:r>
                      <a:endParaRPr lang="en-US" sz="1400" kern="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 err="1">
                          <a:effectLst/>
                          <a:latin typeface="+mn-lt"/>
                        </a:rPr>
                        <a:t>svm</a:t>
                      </a:r>
                      <a:endParaRPr lang="en-US" sz="1400" kern="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effectLst/>
                          <a:latin typeface="+mn-lt"/>
                        </a:rPr>
                        <a:t>0.780168</a:t>
                      </a:r>
                      <a:endParaRPr lang="en-US" sz="1400" kern="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effectLst/>
                          <a:latin typeface="+mn-lt"/>
                        </a:rPr>
                        <a:t>'C': 10, 'kernel': 'linear'</a:t>
                      </a:r>
                      <a:endParaRPr lang="en-US" sz="1400" kern="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49066554"/>
                  </a:ext>
                </a:extLst>
              </a:tr>
              <a:tr h="53273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>
                          <a:effectLst/>
                          <a:latin typeface="+mn-lt"/>
                        </a:rPr>
                        <a:t>1</a:t>
                      </a:r>
                      <a:endParaRPr lang="en-US" sz="1400" kern="1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>
                          <a:effectLst/>
                          <a:latin typeface="+mn-lt"/>
                        </a:rPr>
                        <a:t>knn</a:t>
                      </a:r>
                      <a:endParaRPr lang="en-US" sz="1400" kern="1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>
                          <a:effectLst/>
                          <a:latin typeface="+mn-lt"/>
                        </a:rPr>
                        <a:t>0.762255</a:t>
                      </a:r>
                      <a:endParaRPr lang="en-US" sz="1400" kern="1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effectLst/>
                          <a:latin typeface="+mn-lt"/>
                        </a:rPr>
                        <a:t>'</a:t>
                      </a:r>
                      <a:r>
                        <a:rPr lang="en-US" sz="1400" kern="100" dirty="0" err="1">
                          <a:effectLst/>
                          <a:latin typeface="+mn-lt"/>
                        </a:rPr>
                        <a:t>n_neighbors</a:t>
                      </a:r>
                      <a:r>
                        <a:rPr lang="en-US" sz="1400" kern="100" dirty="0">
                          <a:effectLst/>
                          <a:latin typeface="+mn-lt"/>
                        </a:rPr>
                        <a:t>': 10</a:t>
                      </a:r>
                      <a:endParaRPr lang="en-US" sz="1400" kern="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58205011"/>
                  </a:ext>
                </a:extLst>
              </a:tr>
              <a:tr h="64832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>
                          <a:effectLst/>
                          <a:latin typeface="+mn-lt"/>
                        </a:rPr>
                        <a:t>2</a:t>
                      </a:r>
                      <a:endParaRPr lang="en-US" sz="1400" kern="1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>
                          <a:effectLst/>
                          <a:latin typeface="+mn-lt"/>
                        </a:rPr>
                        <a:t>random_forest</a:t>
                      </a:r>
                      <a:endParaRPr lang="en-US" sz="1400" kern="1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>
                          <a:effectLst/>
                          <a:latin typeface="+mn-lt"/>
                        </a:rPr>
                        <a:t>0.780155</a:t>
                      </a:r>
                      <a:endParaRPr lang="en-US" sz="1400" kern="1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effectLst/>
                          <a:latin typeface="+mn-lt"/>
                        </a:rPr>
                        <a:t>'</a:t>
                      </a:r>
                      <a:r>
                        <a:rPr lang="en-US" sz="1400" kern="100" dirty="0" err="1">
                          <a:effectLst/>
                          <a:latin typeface="+mn-lt"/>
                        </a:rPr>
                        <a:t>max_depth</a:t>
                      </a:r>
                      <a:r>
                        <a:rPr lang="en-US" sz="1400" kern="100" dirty="0">
                          <a:effectLst/>
                          <a:latin typeface="+mn-lt"/>
                        </a:rPr>
                        <a:t>': 11, '</a:t>
                      </a:r>
                      <a:r>
                        <a:rPr lang="en-US" sz="1400" kern="100" dirty="0" err="1">
                          <a:effectLst/>
                          <a:latin typeface="+mn-lt"/>
                        </a:rPr>
                        <a:t>max_features</a:t>
                      </a:r>
                      <a:r>
                        <a:rPr lang="en-US" sz="1400" kern="100" dirty="0">
                          <a:effectLst/>
                          <a:latin typeface="+mn-lt"/>
                        </a:rPr>
                        <a:t>': 'log2'</a:t>
                      </a:r>
                      <a:endParaRPr lang="en-US" sz="1400" kern="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60964646"/>
                  </a:ext>
                </a:extLst>
              </a:tr>
              <a:tr h="53273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>
                          <a:effectLst/>
                          <a:latin typeface="+mn-lt"/>
                        </a:rPr>
                        <a:t>3</a:t>
                      </a:r>
                      <a:endParaRPr lang="en-US" sz="1400" kern="1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>
                          <a:effectLst/>
                          <a:latin typeface="+mn-lt"/>
                        </a:rPr>
                        <a:t>xg_boost</a:t>
                      </a:r>
                      <a:endParaRPr lang="en-US" sz="1400" kern="1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>
                          <a:effectLst/>
                          <a:latin typeface="+mn-lt"/>
                        </a:rPr>
                        <a:t>0.792207</a:t>
                      </a:r>
                      <a:endParaRPr lang="en-US" sz="1400" kern="1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effectLst/>
                          <a:latin typeface="+mn-lt"/>
                        </a:rPr>
                        <a:t>'</a:t>
                      </a:r>
                      <a:r>
                        <a:rPr lang="en-US" sz="1400" kern="100" dirty="0" err="1">
                          <a:effectLst/>
                          <a:latin typeface="+mn-lt"/>
                        </a:rPr>
                        <a:t>max_depth</a:t>
                      </a:r>
                      <a:r>
                        <a:rPr lang="en-US" sz="1400" kern="100" dirty="0">
                          <a:effectLst/>
                          <a:latin typeface="+mn-lt"/>
                        </a:rPr>
                        <a:t>': 10, '</a:t>
                      </a:r>
                      <a:r>
                        <a:rPr lang="en-US" sz="1400" kern="100" dirty="0" err="1">
                          <a:effectLst/>
                          <a:latin typeface="+mn-lt"/>
                        </a:rPr>
                        <a:t>n_estimators</a:t>
                      </a:r>
                      <a:r>
                        <a:rPr lang="en-US" sz="1400" kern="100" dirty="0">
                          <a:effectLst/>
                          <a:latin typeface="+mn-lt"/>
                        </a:rPr>
                        <a:t>’=15</a:t>
                      </a:r>
                      <a:endParaRPr lang="en-US" sz="1400" kern="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68777878"/>
                  </a:ext>
                </a:extLst>
              </a:tr>
              <a:tr h="53273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>
                          <a:effectLst/>
                          <a:latin typeface="+mn-lt"/>
                        </a:rPr>
                        <a:t>4</a:t>
                      </a:r>
                      <a:endParaRPr lang="en-US" sz="1400" kern="1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>
                          <a:effectLst/>
                          <a:latin typeface="+mn-lt"/>
                        </a:rPr>
                        <a:t>logistic_regression</a:t>
                      </a:r>
                      <a:endParaRPr lang="en-US" sz="1400" kern="1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>
                          <a:effectLst/>
                          <a:latin typeface="+mn-lt"/>
                        </a:rPr>
                        <a:t>0.781781</a:t>
                      </a:r>
                      <a:endParaRPr lang="en-US" sz="1400" kern="1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effectLst/>
                          <a:latin typeface="+mn-lt"/>
                        </a:rPr>
                        <a:t>'C': 5, '</a:t>
                      </a:r>
                      <a:r>
                        <a:rPr lang="en-US" sz="1400" kern="100" dirty="0" err="1">
                          <a:effectLst/>
                          <a:latin typeface="+mn-lt"/>
                        </a:rPr>
                        <a:t>n_jobs</a:t>
                      </a:r>
                      <a:r>
                        <a:rPr lang="en-US" sz="1400" kern="100" dirty="0">
                          <a:effectLst/>
                          <a:latin typeface="+mn-lt"/>
                        </a:rPr>
                        <a:t>': -1</a:t>
                      </a:r>
                      <a:endParaRPr lang="en-US" sz="1400" kern="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558077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70448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01C89-436E-AD3C-AF5A-DEC59B995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/>
              <a:t>Model Evaluation</a:t>
            </a:r>
            <a:r>
              <a:rPr lang="tr-TR" b="1"/>
              <a:t> </a:t>
            </a:r>
            <a:r>
              <a:rPr lang="tr-TR" b="1" err="1"/>
              <a:t>and</a:t>
            </a:r>
            <a:r>
              <a:rPr lang="tr-TR" b="1"/>
              <a:t> </a:t>
            </a:r>
            <a:r>
              <a:rPr lang="en-US" b="1"/>
              <a:t>Hyperparameter Tuning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27CBB5-FCE1-A315-951E-ACBCC104C4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114" y="2007219"/>
            <a:ext cx="10495742" cy="4850781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Use of </a:t>
            </a:r>
            <a:r>
              <a:rPr lang="en-US" sz="2400" dirty="0" err="1"/>
              <a:t>hyperparameterTuning</a:t>
            </a:r>
            <a:r>
              <a:rPr lang="en-US" sz="2400" dirty="0"/>
              <a:t> </a:t>
            </a:r>
            <a:r>
              <a:rPr lang="en-US" sz="2400" dirty="0" err="1"/>
              <a:t>Gridsearch</a:t>
            </a:r>
            <a:r>
              <a:rPr lang="en-US" sz="2400" dirty="0"/>
              <a:t> </a:t>
            </a:r>
            <a:r>
              <a:rPr lang="en-US" sz="2400" dirty="0" err="1"/>
              <a:t>techniquewith</a:t>
            </a:r>
            <a:r>
              <a:rPr lang="en-US" sz="2400" dirty="0"/>
              <a:t> cv=5 for each model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Result of hyperparameter Tuning on Parkinson dataset</a:t>
            </a:r>
          </a:p>
          <a:p>
            <a:pPr marL="0" indent="0">
              <a:buNone/>
            </a:pPr>
            <a:endParaRPr lang="en-US" sz="2400" dirty="0"/>
          </a:p>
          <a:p>
            <a:endParaRPr lang="en-US" sz="2800" b="1" i="0" u="none" strike="noStrike" kern="1200" noProof="0" dirty="0">
              <a:solidFill>
                <a:srgbClr val="FFFFFF"/>
              </a:solidFill>
              <a:latin typeface="Calibri"/>
              <a:ea typeface="+mn-ea"/>
              <a:cs typeface="+mn-cs"/>
            </a:endParaRPr>
          </a:p>
          <a:p>
            <a:endParaRPr lang="tr-T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8E6C4B-A3C8-95B2-C55E-315D15F0D182}"/>
              </a:ext>
            </a:extLst>
          </p:cNvPr>
          <p:cNvSpPr txBox="1"/>
          <p:nvPr/>
        </p:nvSpPr>
        <p:spPr>
          <a:xfrm>
            <a:off x="88776" y="177553"/>
            <a:ext cx="506618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cs typeface="Calibri"/>
              </a:rPr>
              <a:t>Frontier Tech Leaders </a:t>
            </a:r>
            <a:r>
              <a:rPr lang="en-US" sz="1200" err="1">
                <a:cs typeface="Calibri"/>
              </a:rPr>
              <a:t>Programme</a:t>
            </a:r>
            <a:r>
              <a:rPr lang="en-US" sz="1200" dirty="0">
                <a:cs typeface="Calibri"/>
              </a:rPr>
              <a:t> Global Cohort 1</a:t>
            </a:r>
            <a:endParaRPr lang="en-US" sz="12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37382A9-147B-26AD-9D16-2D838E2A29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3796652"/>
              </p:ext>
            </p:extLst>
          </p:nvPr>
        </p:nvGraphicFramePr>
        <p:xfrm>
          <a:off x="787790" y="3096402"/>
          <a:ext cx="10163347" cy="3217820"/>
        </p:xfrm>
        <a:graphic>
          <a:graphicData uri="http://schemas.openxmlformats.org/drawingml/2006/table">
            <a:tbl>
              <a:tblPr firstRow="1" firstCol="1" bandRow="1" bandCol="1">
                <a:tableStyleId>{17292A2E-F333-43FB-9621-5CBBE7FDCDCB}</a:tableStyleId>
              </a:tblPr>
              <a:tblGrid>
                <a:gridCol w="1304309">
                  <a:extLst>
                    <a:ext uri="{9D8B030D-6E8A-4147-A177-3AD203B41FA5}">
                      <a16:colId xmlns:a16="http://schemas.microsoft.com/office/drawing/2014/main" val="4247873579"/>
                    </a:ext>
                  </a:extLst>
                </a:gridCol>
                <a:gridCol w="3011012">
                  <a:extLst>
                    <a:ext uri="{9D8B030D-6E8A-4147-A177-3AD203B41FA5}">
                      <a16:colId xmlns:a16="http://schemas.microsoft.com/office/drawing/2014/main" val="2492506304"/>
                    </a:ext>
                  </a:extLst>
                </a:gridCol>
                <a:gridCol w="2053594">
                  <a:extLst>
                    <a:ext uri="{9D8B030D-6E8A-4147-A177-3AD203B41FA5}">
                      <a16:colId xmlns:a16="http://schemas.microsoft.com/office/drawing/2014/main" val="3985755671"/>
                    </a:ext>
                  </a:extLst>
                </a:gridCol>
                <a:gridCol w="3794432">
                  <a:extLst>
                    <a:ext uri="{9D8B030D-6E8A-4147-A177-3AD203B41FA5}">
                      <a16:colId xmlns:a16="http://schemas.microsoft.com/office/drawing/2014/main" val="2807999706"/>
                    </a:ext>
                  </a:extLst>
                </a:gridCol>
              </a:tblGrid>
              <a:tr h="561198">
                <a:tc>
                  <a:txBody>
                    <a:bodyPr/>
                    <a:lstStyle/>
                    <a:p>
                      <a:pPr algn="ctr"/>
                      <a:endParaRPr lang="en-US" sz="1400" kern="100" dirty="0"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effectLst/>
                          <a:latin typeface="+mn-lt"/>
                        </a:rPr>
                        <a:t>model</a:t>
                      </a:r>
                      <a:endParaRPr lang="en-US" sz="1400" kern="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 err="1">
                          <a:effectLst/>
                          <a:latin typeface="+mn-lt"/>
                        </a:rPr>
                        <a:t>best_score</a:t>
                      </a:r>
                      <a:endParaRPr lang="en-US" sz="1400" kern="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 err="1">
                          <a:effectLst/>
                          <a:latin typeface="+mn-lt"/>
                        </a:rPr>
                        <a:t>best_params</a:t>
                      </a:r>
                      <a:endParaRPr lang="en-US" sz="1400" kern="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89716080"/>
                  </a:ext>
                </a:extLst>
              </a:tr>
              <a:tr h="43937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effectLst/>
                          <a:latin typeface="+mn-lt"/>
                        </a:rPr>
                        <a:t>0</a:t>
                      </a:r>
                      <a:endParaRPr lang="en-US" sz="1400" kern="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 err="1">
                          <a:effectLst/>
                          <a:latin typeface="+mn-lt"/>
                        </a:rPr>
                        <a:t>svm</a:t>
                      </a:r>
                      <a:endParaRPr lang="en-US" sz="1400" kern="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>
                          <a:effectLst/>
                          <a:latin typeface="+mn-lt"/>
                        </a:rPr>
                        <a:t>0.910081</a:t>
                      </a:r>
                      <a:endParaRPr lang="en-US" sz="1400" kern="1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effectLst/>
                          <a:latin typeface="+mn-lt"/>
                        </a:rPr>
                        <a:t>'C': 1, 'gamma': 1, 'kernel': '</a:t>
                      </a:r>
                      <a:r>
                        <a:rPr lang="en-US" sz="1400" kern="100" dirty="0" err="1">
                          <a:effectLst/>
                          <a:latin typeface="+mn-lt"/>
                        </a:rPr>
                        <a:t>rbf</a:t>
                      </a:r>
                      <a:r>
                        <a:rPr lang="en-US" sz="1400" kern="100" dirty="0">
                          <a:effectLst/>
                          <a:latin typeface="+mn-lt"/>
                        </a:rPr>
                        <a:t>'</a:t>
                      </a:r>
                      <a:endParaRPr lang="en-US" sz="1400" kern="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76190775"/>
                  </a:ext>
                </a:extLst>
              </a:tr>
              <a:tr h="43937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effectLst/>
                          <a:latin typeface="+mn-lt"/>
                        </a:rPr>
                        <a:t>1</a:t>
                      </a:r>
                      <a:endParaRPr lang="en-US" sz="1400" kern="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>
                          <a:effectLst/>
                          <a:latin typeface="+mn-lt"/>
                        </a:rPr>
                        <a:t>knn</a:t>
                      </a:r>
                      <a:endParaRPr lang="en-US" sz="1400" kern="1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effectLst/>
                          <a:latin typeface="+mn-lt"/>
                        </a:rPr>
                        <a:t>0.897581</a:t>
                      </a:r>
                      <a:endParaRPr lang="en-US" sz="1400" kern="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effectLst/>
                          <a:latin typeface="+mn-lt"/>
                        </a:rPr>
                        <a:t>'metric': '</a:t>
                      </a:r>
                      <a:r>
                        <a:rPr lang="en-US" sz="1400" kern="100" dirty="0" err="1">
                          <a:effectLst/>
                          <a:latin typeface="+mn-lt"/>
                        </a:rPr>
                        <a:t>manhattan</a:t>
                      </a:r>
                      <a:r>
                        <a:rPr lang="en-US" sz="1400" kern="100" dirty="0">
                          <a:effectLst/>
                          <a:latin typeface="+mn-lt"/>
                        </a:rPr>
                        <a:t>', '</a:t>
                      </a:r>
                      <a:r>
                        <a:rPr lang="en-US" sz="1400" kern="100" dirty="0" err="1">
                          <a:effectLst/>
                          <a:latin typeface="+mn-lt"/>
                        </a:rPr>
                        <a:t>n_neighbors</a:t>
                      </a:r>
                      <a:r>
                        <a:rPr lang="en-US" sz="1400" kern="100" dirty="0">
                          <a:effectLst/>
                          <a:latin typeface="+mn-lt"/>
                        </a:rPr>
                        <a:t>': 11</a:t>
                      </a:r>
                      <a:endParaRPr lang="en-US" sz="1400" kern="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98183865"/>
                  </a:ext>
                </a:extLst>
              </a:tr>
              <a:tr h="43937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effectLst/>
                          <a:latin typeface="+mn-lt"/>
                        </a:rPr>
                        <a:t>2</a:t>
                      </a:r>
                      <a:endParaRPr lang="en-US" sz="1400" kern="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>
                          <a:effectLst/>
                          <a:latin typeface="+mn-lt"/>
                        </a:rPr>
                        <a:t>random_forest</a:t>
                      </a:r>
                      <a:endParaRPr lang="en-US" sz="1400" kern="1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>
                          <a:effectLst/>
                          <a:latin typeface="+mn-lt"/>
                        </a:rPr>
                        <a:t>0.878024</a:t>
                      </a:r>
                      <a:endParaRPr lang="en-US" sz="1400" kern="1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effectLst/>
                          <a:latin typeface="+mn-lt"/>
                        </a:rPr>
                        <a:t>'</a:t>
                      </a:r>
                      <a:r>
                        <a:rPr lang="en-US" sz="1400" kern="100" dirty="0" err="1">
                          <a:effectLst/>
                          <a:latin typeface="+mn-lt"/>
                        </a:rPr>
                        <a:t>max_depth</a:t>
                      </a:r>
                      <a:r>
                        <a:rPr lang="en-US" sz="1400" kern="100" dirty="0">
                          <a:effectLst/>
                          <a:latin typeface="+mn-lt"/>
                        </a:rPr>
                        <a:t>': 10, '</a:t>
                      </a:r>
                      <a:r>
                        <a:rPr lang="en-US" sz="1400" kern="100" dirty="0" err="1">
                          <a:effectLst/>
                          <a:latin typeface="+mn-lt"/>
                        </a:rPr>
                        <a:t>max_leaf_nodes</a:t>
                      </a:r>
                      <a:r>
                        <a:rPr lang="en-US" sz="1400" kern="100" dirty="0">
                          <a:effectLst/>
                          <a:latin typeface="+mn-lt"/>
                        </a:rPr>
                        <a:t>': 9</a:t>
                      </a:r>
                      <a:endParaRPr lang="en-US" sz="1400" kern="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99335105"/>
                  </a:ext>
                </a:extLst>
              </a:tr>
              <a:tr h="43937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effectLst/>
                          <a:latin typeface="+mn-lt"/>
                        </a:rPr>
                        <a:t>3</a:t>
                      </a:r>
                      <a:endParaRPr lang="en-US" sz="1400" kern="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>
                          <a:effectLst/>
                          <a:latin typeface="+mn-lt"/>
                        </a:rPr>
                        <a:t>xg_boost</a:t>
                      </a:r>
                      <a:endParaRPr lang="en-US" sz="1400" kern="1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>
                          <a:effectLst/>
                          <a:latin typeface="+mn-lt"/>
                        </a:rPr>
                        <a:t>0.884476</a:t>
                      </a:r>
                      <a:endParaRPr lang="en-US" sz="1400" kern="1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effectLst/>
                          <a:latin typeface="+mn-lt"/>
                        </a:rPr>
                        <a:t>'</a:t>
                      </a:r>
                      <a:r>
                        <a:rPr lang="en-US" sz="1400" kern="100" dirty="0" err="1">
                          <a:effectLst/>
                          <a:latin typeface="+mn-lt"/>
                        </a:rPr>
                        <a:t>max_depth</a:t>
                      </a:r>
                      <a:r>
                        <a:rPr lang="en-US" sz="1400" kern="100" dirty="0">
                          <a:effectLst/>
                          <a:latin typeface="+mn-lt"/>
                        </a:rPr>
                        <a:t>': 6, '</a:t>
                      </a:r>
                      <a:r>
                        <a:rPr lang="en-US" sz="1400" kern="100" dirty="0" err="1">
                          <a:effectLst/>
                          <a:latin typeface="+mn-lt"/>
                        </a:rPr>
                        <a:t>max_leaf_nodes</a:t>
                      </a:r>
                      <a:r>
                        <a:rPr lang="en-US" sz="1400" kern="100" dirty="0">
                          <a:effectLst/>
                          <a:latin typeface="+mn-lt"/>
                        </a:rPr>
                        <a:t>': 3</a:t>
                      </a:r>
                      <a:endParaRPr lang="en-US" sz="1400" kern="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66383433"/>
                  </a:ext>
                </a:extLst>
              </a:tr>
              <a:tr h="89911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effectLst/>
                          <a:latin typeface="+mn-lt"/>
                        </a:rPr>
                        <a:t>4</a:t>
                      </a:r>
                      <a:endParaRPr lang="en-US" sz="1400" kern="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 err="1">
                          <a:effectLst/>
                          <a:latin typeface="+mn-lt"/>
                        </a:rPr>
                        <a:t>logistic_regression</a:t>
                      </a:r>
                      <a:endParaRPr lang="en-US" sz="1400" kern="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effectLst/>
                          <a:latin typeface="+mn-lt"/>
                        </a:rPr>
                        <a:t>0.833266</a:t>
                      </a:r>
                      <a:endParaRPr lang="en-US" sz="1400" kern="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effectLst/>
                          <a:latin typeface="+mn-lt"/>
                        </a:rPr>
                        <a:t>'C': 0.012742749857031334, '</a:t>
                      </a:r>
                      <a:r>
                        <a:rPr lang="en-US" sz="1400" kern="100" dirty="0" err="1">
                          <a:effectLst/>
                          <a:latin typeface="+mn-lt"/>
                        </a:rPr>
                        <a:t>max_iter</a:t>
                      </a:r>
                      <a:r>
                        <a:rPr lang="en-US" sz="1400" kern="100" dirty="0">
                          <a:effectLst/>
                          <a:latin typeface="+mn-lt"/>
                        </a:rPr>
                        <a:t>': 100</a:t>
                      </a:r>
                      <a:endParaRPr lang="en-US" sz="1400" kern="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595592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08030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01C89-436E-AD3C-AF5A-DEC59B995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637" y="907864"/>
            <a:ext cx="10112695" cy="921254"/>
          </a:xfrm>
        </p:spPr>
        <p:txBody>
          <a:bodyPr>
            <a:normAutofit fontScale="90000"/>
          </a:bodyPr>
          <a:lstStyle/>
          <a:p>
            <a:r>
              <a:rPr lang="en-US" b="1"/>
              <a:t>Model Evaluation</a:t>
            </a:r>
            <a:r>
              <a:rPr lang="tr-TR" b="1"/>
              <a:t> </a:t>
            </a:r>
            <a:r>
              <a:rPr lang="tr-TR" b="1" err="1"/>
              <a:t>and</a:t>
            </a:r>
            <a:r>
              <a:rPr lang="tr-TR" b="1"/>
              <a:t> </a:t>
            </a:r>
            <a:r>
              <a:rPr lang="en-US" b="1"/>
              <a:t>Hyperparameter Tuning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27CBB5-FCE1-A315-951E-ACBCC104C4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114" y="2007219"/>
            <a:ext cx="10495742" cy="485078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endParaRPr lang="en-US" sz="2800" b="1" i="0" u="none" strike="noStrike" kern="1200" noProof="0" dirty="0">
              <a:solidFill>
                <a:srgbClr val="FFFFFF"/>
              </a:solidFill>
              <a:latin typeface="Calibri"/>
              <a:ea typeface="+mn-ea"/>
              <a:cs typeface="+mn-cs"/>
            </a:endParaRPr>
          </a:p>
          <a:p>
            <a:endParaRPr lang="tr-T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8E6C4B-A3C8-95B2-C55E-315D15F0D182}"/>
              </a:ext>
            </a:extLst>
          </p:cNvPr>
          <p:cNvSpPr txBox="1"/>
          <p:nvPr/>
        </p:nvSpPr>
        <p:spPr>
          <a:xfrm>
            <a:off x="88776" y="177553"/>
            <a:ext cx="506618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cs typeface="Calibri"/>
              </a:rPr>
              <a:t>Frontier Tech Leaders </a:t>
            </a:r>
            <a:r>
              <a:rPr lang="en-US" sz="1200" err="1">
                <a:cs typeface="Calibri"/>
              </a:rPr>
              <a:t>Programme</a:t>
            </a:r>
            <a:r>
              <a:rPr lang="en-US" sz="1200" dirty="0">
                <a:cs typeface="Calibri"/>
              </a:rPr>
              <a:t> Global Cohort 1</a:t>
            </a:r>
            <a:endParaRPr lang="en-US" sz="1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E7CCF98-BCE0-D93E-415C-E378F327A3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520" y="1729523"/>
            <a:ext cx="4595445" cy="2552518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255D4C0-546A-8754-EC79-2E5855A50A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8000" y="1640471"/>
            <a:ext cx="4755769" cy="264157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A999051-8951-0B5F-C7D1-12242F68A5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9863" y="4371091"/>
            <a:ext cx="4471767" cy="238647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04306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01C89-436E-AD3C-AF5A-DEC59B995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Model Refinement</a:t>
            </a:r>
            <a:r>
              <a:rPr lang="tr-TR" b="1"/>
              <a:t> </a:t>
            </a:r>
            <a:r>
              <a:rPr lang="tr-TR" b="1" err="1"/>
              <a:t>and</a:t>
            </a:r>
            <a:r>
              <a:rPr lang="tr-TR" b="1"/>
              <a:t> </a:t>
            </a:r>
            <a:r>
              <a:rPr lang="tr-TR" b="1" err="1"/>
              <a:t>Testing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27CBB5-FCE1-A315-951E-ACBCC104C4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7625" y="1986033"/>
            <a:ext cx="11854375" cy="4208878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Techniques used for model improvement: Hyperparameter Tuning, standardization and </a:t>
            </a:r>
            <a:r>
              <a:rPr lang="en-US" sz="1800" dirty="0" err="1"/>
              <a:t>MinMaxScaler</a:t>
            </a:r>
            <a:r>
              <a:rPr lang="en-US" sz="1800" dirty="0"/>
              <a:t> feature normalization techniques are used,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Recursive Feature Elimination with Cross-Validation (RFECV) feature selection technique for LR on heart data and For diabetes dataset, we used </a:t>
            </a:r>
            <a:r>
              <a:rPr lang="en-US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feature_importances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_ of </a:t>
            </a:r>
            <a:r>
              <a:rPr lang="en-US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XGBoost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kern="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US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Confusion Matrix:</a:t>
            </a:r>
          </a:p>
          <a:p>
            <a:pPr marL="0" indent="0">
              <a:buNone/>
            </a:pPr>
            <a:endParaRPr lang="en-US" sz="1800" dirty="0"/>
          </a:p>
          <a:p>
            <a:endParaRPr lang="en-US" sz="1800" b="1" i="0" u="none" strike="noStrike" kern="1200" noProof="0" dirty="0">
              <a:solidFill>
                <a:srgbClr val="FFFFFF"/>
              </a:solidFill>
              <a:latin typeface="Calibri"/>
              <a:ea typeface="+mn-ea"/>
              <a:cs typeface="+mn-cs"/>
            </a:endParaRPr>
          </a:p>
          <a:p>
            <a:endParaRPr lang="tr-TR" sz="1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F59DB4-2E19-6373-F8A1-D1E4B62F6BCF}"/>
              </a:ext>
            </a:extLst>
          </p:cNvPr>
          <p:cNvSpPr txBox="1"/>
          <p:nvPr/>
        </p:nvSpPr>
        <p:spPr>
          <a:xfrm>
            <a:off x="88776" y="177553"/>
            <a:ext cx="506618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cs typeface="Calibri"/>
              </a:rPr>
              <a:t>Frontier Tech Leaders </a:t>
            </a:r>
            <a:r>
              <a:rPr lang="en-US" sz="1200" err="1">
                <a:cs typeface="Calibri"/>
              </a:rPr>
              <a:t>Programme</a:t>
            </a:r>
            <a:r>
              <a:rPr lang="en-US" sz="1200" dirty="0">
                <a:cs typeface="Calibri"/>
              </a:rPr>
              <a:t> Global Cohort 1</a:t>
            </a:r>
            <a:endParaRPr lang="en-US" sz="1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9B7ECF-CF3F-94A2-5529-EE5168B495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964"/>
          <a:stretch/>
        </p:blipFill>
        <p:spPr>
          <a:xfrm>
            <a:off x="491442" y="3179298"/>
            <a:ext cx="3798254" cy="334640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A294F75-C05B-6E6A-C82D-FC5B78C2E070}"/>
              </a:ext>
            </a:extLst>
          </p:cNvPr>
          <p:cNvSpPr txBox="1"/>
          <p:nvPr/>
        </p:nvSpPr>
        <p:spPr>
          <a:xfrm>
            <a:off x="78007" y="6525702"/>
            <a:ext cx="460653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1000"/>
              </a:spcAft>
            </a:pPr>
            <a:r>
              <a:rPr lang="en-US" sz="1200" b="1" i="1" kern="100" dirty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1-confusion_matrix with Logistic Regression for heart dataset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A5FE562-7344-DD21-F61D-2A7F4D3BA47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2787"/>
          <a:stretch/>
        </p:blipFill>
        <p:spPr>
          <a:xfrm>
            <a:off x="4581842" y="3179298"/>
            <a:ext cx="3506108" cy="334640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3523927-7CE4-1281-F55D-4C2A7483C455}"/>
              </a:ext>
            </a:extLst>
          </p:cNvPr>
          <p:cNvSpPr txBox="1"/>
          <p:nvPr/>
        </p:nvSpPr>
        <p:spPr>
          <a:xfrm>
            <a:off x="4289696" y="6503232"/>
            <a:ext cx="4860026" cy="8458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1000"/>
              </a:spcAft>
            </a:pPr>
            <a:r>
              <a:rPr lang="en-US" sz="1100" i="1" kern="1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</a:t>
            </a:r>
            <a:r>
              <a:rPr lang="en-US" sz="1100" i="1" kern="100" dirty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-confusion matrix with  for diabetes dataset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12C0913-3E4C-97D6-0C9C-2401CBD0848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0892"/>
          <a:stretch/>
        </p:blipFill>
        <p:spPr>
          <a:xfrm>
            <a:off x="8380096" y="3179298"/>
            <a:ext cx="3587382" cy="325392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DE97161-80C7-A2DF-48EC-BCBDBD18CABB}"/>
              </a:ext>
            </a:extLst>
          </p:cNvPr>
          <p:cNvSpPr txBox="1"/>
          <p:nvPr/>
        </p:nvSpPr>
        <p:spPr>
          <a:xfrm>
            <a:off x="8380095" y="6471910"/>
            <a:ext cx="4326547" cy="8458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1000"/>
              </a:spcAft>
            </a:pPr>
            <a:r>
              <a:rPr lang="en-US" sz="1200" i="1" kern="100" dirty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confusion matrix with KNN for Parkinson dataset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6526751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2CF62-297C-8D0F-E3E5-1BA3EBDCD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Results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31E698-AC64-A6F4-2958-27D7E92C645A}"/>
              </a:ext>
            </a:extLst>
          </p:cNvPr>
          <p:cNvSpPr txBox="1"/>
          <p:nvPr/>
        </p:nvSpPr>
        <p:spPr>
          <a:xfrm>
            <a:off x="88776" y="177553"/>
            <a:ext cx="506618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cs typeface="Calibri"/>
              </a:rPr>
              <a:t>Frontier Tech Leaders </a:t>
            </a:r>
            <a:r>
              <a:rPr lang="en-US" sz="1200" err="1">
                <a:cs typeface="Calibri"/>
              </a:rPr>
              <a:t>Programme</a:t>
            </a:r>
            <a:r>
              <a:rPr lang="en-US" sz="1200" dirty="0">
                <a:cs typeface="Calibri"/>
              </a:rPr>
              <a:t> Global Cohort 1</a:t>
            </a:r>
            <a:endParaRPr lang="en-US" sz="1200" dirty="0"/>
          </a:p>
        </p:txBody>
      </p:sp>
      <p:pic>
        <p:nvPicPr>
          <p:cNvPr id="7170" name="Picture 2" descr="https://www.google.com/url?sa=i&amp;url=https%3A%2F%2Fresults.rathinamcollege.com%2F&amp;psig=AOvVaw0nA46MaHLD0vNYfCccwfaC&amp;ust=1702141705422000&amp;source=images&amp;cd=vfe&amp;opi=89978449&amp;ved=0CBEQjRxqFwoTCJDTgpKrgIMDFQAAAAAdAAAAABAY">
            <a:extLst>
              <a:ext uri="{FF2B5EF4-FFF2-40B4-BE49-F238E27FC236}">
                <a16:creationId xmlns:a16="http://schemas.microsoft.com/office/drawing/2014/main" id="{2667DA15-DEBF-4222-9139-B8F0BDE2ED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5787" y="2085242"/>
            <a:ext cx="7565986" cy="4020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15625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01C89-436E-AD3C-AF5A-DEC59B995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Evaluation Results</a:t>
            </a:r>
            <a:endParaRPr lang="tr-T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033EC6-A98C-FBBC-86AF-DA8BE8455201}"/>
              </a:ext>
            </a:extLst>
          </p:cNvPr>
          <p:cNvSpPr txBox="1"/>
          <p:nvPr/>
        </p:nvSpPr>
        <p:spPr>
          <a:xfrm>
            <a:off x="88776" y="177553"/>
            <a:ext cx="506618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cs typeface="Calibri"/>
              </a:rPr>
              <a:t>Frontier Tech Leaders </a:t>
            </a:r>
            <a:r>
              <a:rPr lang="en-US" sz="1200" err="1">
                <a:cs typeface="Calibri"/>
              </a:rPr>
              <a:t>Programme</a:t>
            </a:r>
            <a:r>
              <a:rPr lang="en-US" sz="1200" dirty="0">
                <a:cs typeface="Calibri"/>
              </a:rPr>
              <a:t> Global Cohort 1</a:t>
            </a:r>
            <a:endParaRPr lang="en-US" sz="1200" dirty="0"/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A77A7642-610F-B526-EEDE-CA934B0C16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29947514"/>
              </p:ext>
            </p:extLst>
          </p:nvPr>
        </p:nvGraphicFramePr>
        <p:xfrm>
          <a:off x="1039653" y="2468165"/>
          <a:ext cx="10093324" cy="3325056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2439450">
                  <a:extLst>
                    <a:ext uri="{9D8B030D-6E8A-4147-A177-3AD203B41FA5}">
                      <a16:colId xmlns:a16="http://schemas.microsoft.com/office/drawing/2014/main" val="2293652642"/>
                    </a:ext>
                  </a:extLst>
                </a:gridCol>
                <a:gridCol w="3390314">
                  <a:extLst>
                    <a:ext uri="{9D8B030D-6E8A-4147-A177-3AD203B41FA5}">
                      <a16:colId xmlns:a16="http://schemas.microsoft.com/office/drawing/2014/main" val="1065052782"/>
                    </a:ext>
                  </a:extLst>
                </a:gridCol>
                <a:gridCol w="2131780">
                  <a:extLst>
                    <a:ext uri="{9D8B030D-6E8A-4147-A177-3AD203B41FA5}">
                      <a16:colId xmlns:a16="http://schemas.microsoft.com/office/drawing/2014/main" val="2675078881"/>
                    </a:ext>
                  </a:extLst>
                </a:gridCol>
                <a:gridCol w="2131780">
                  <a:extLst>
                    <a:ext uri="{9D8B030D-6E8A-4147-A177-3AD203B41FA5}">
                      <a16:colId xmlns:a16="http://schemas.microsoft.com/office/drawing/2014/main" val="1134552956"/>
                    </a:ext>
                  </a:extLst>
                </a:gridCol>
              </a:tblGrid>
              <a:tr h="415632">
                <a:tc rowSpan="2">
                  <a:txBody>
                    <a:bodyPr/>
                    <a:lstStyle/>
                    <a:p>
                      <a:pPr algn="ctr"/>
                      <a:r>
                        <a:rPr lang="fr-FR" sz="2000" dirty="0" err="1"/>
                        <a:t>Disease</a:t>
                      </a:r>
                      <a:r>
                        <a:rPr lang="fr-FR" sz="2000" dirty="0"/>
                        <a:t> type</a:t>
                      </a:r>
                      <a:endParaRPr lang="en-US" sz="20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fr-FR" sz="2000" dirty="0" err="1"/>
                        <a:t>Selected</a:t>
                      </a:r>
                      <a:r>
                        <a:rPr lang="fr-FR" sz="2000" dirty="0"/>
                        <a:t> Model</a:t>
                      </a:r>
                      <a:endParaRPr lang="en-US" sz="20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sz="2000" dirty="0"/>
                        <a:t>Scores</a:t>
                      </a:r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7755581"/>
                  </a:ext>
                </a:extLst>
              </a:tr>
              <a:tr h="41563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/>
                        <a:t>Training score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/>
                        <a:t>Test Score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9354070"/>
                  </a:ext>
                </a:extLst>
              </a:tr>
              <a:tr h="831264">
                <a:tc>
                  <a:txBody>
                    <a:bodyPr/>
                    <a:lstStyle/>
                    <a:p>
                      <a:r>
                        <a:rPr lang="fr-FR" dirty="0" err="1"/>
                        <a:t>Heart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disease</a:t>
                      </a:r>
                      <a:r>
                        <a:rPr lang="fr-FR" dirty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Logistic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Regression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86%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89%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7198123"/>
                  </a:ext>
                </a:extLst>
              </a:tr>
              <a:tr h="831264">
                <a:tc>
                  <a:txBody>
                    <a:bodyPr/>
                    <a:lstStyle/>
                    <a:p>
                      <a:r>
                        <a:rPr lang="fr-FR" dirty="0" err="1"/>
                        <a:t>Diabetes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XGBoost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97%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79%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2051663"/>
                  </a:ext>
                </a:extLst>
              </a:tr>
              <a:tr h="831264">
                <a:tc>
                  <a:txBody>
                    <a:bodyPr/>
                    <a:lstStyle/>
                    <a:p>
                      <a:r>
                        <a:rPr lang="fr-FR" dirty="0"/>
                        <a:t>Parkinson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KNN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95%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95%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46640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19240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01C89-436E-AD3C-AF5A-DEC59B995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Evaluation Results</a:t>
            </a:r>
            <a:endParaRPr lang="tr-T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033EC6-A98C-FBBC-86AF-DA8BE8455201}"/>
              </a:ext>
            </a:extLst>
          </p:cNvPr>
          <p:cNvSpPr txBox="1"/>
          <p:nvPr/>
        </p:nvSpPr>
        <p:spPr>
          <a:xfrm>
            <a:off x="88776" y="177553"/>
            <a:ext cx="506618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cs typeface="Calibri"/>
              </a:rPr>
              <a:t>Frontier Tech Leaders </a:t>
            </a:r>
            <a:r>
              <a:rPr lang="en-US" sz="1200" err="1">
                <a:cs typeface="Calibri"/>
              </a:rPr>
              <a:t>Programme</a:t>
            </a:r>
            <a:r>
              <a:rPr lang="en-US" sz="1200" dirty="0">
                <a:cs typeface="Calibri"/>
              </a:rPr>
              <a:t> Global Cohort 1</a:t>
            </a:r>
            <a:endParaRPr lang="en-US" sz="12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F9C01F6-9646-2471-656F-A0780F613A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55544" y="1978468"/>
            <a:ext cx="5421717" cy="220183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EA1AEEA-AEF4-5D89-5F59-3DEBAB666A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6663" y="4504488"/>
            <a:ext cx="5572365" cy="21759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A2E7C6C-C042-870B-3942-74432B8E25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781" y="2004340"/>
            <a:ext cx="5530064" cy="2175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654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46830-C736-B9F3-AD74-ED1BB96E0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161" y="938170"/>
            <a:ext cx="10112695" cy="921254"/>
          </a:xfrm>
        </p:spPr>
        <p:txBody>
          <a:bodyPr>
            <a:normAutofit/>
          </a:bodyPr>
          <a:lstStyle/>
          <a:p>
            <a:r>
              <a:rPr lang="tr-TR" dirty="0" err="1">
                <a:solidFill>
                  <a:schemeClr val="accent1"/>
                </a:solidFill>
                <a:cs typeface="Calibri Light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C6AF76-1D20-7B7F-2BC6-49C2EDDA6A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9655" y="1674055"/>
            <a:ext cx="10383201" cy="5006392"/>
          </a:xfrm>
        </p:spPr>
        <p:txBody>
          <a:bodyPr anchor="t">
            <a:noAutofit/>
          </a:bodyPr>
          <a:lstStyle/>
          <a:p>
            <a:r>
              <a:rPr lang="en-US" sz="2000" dirty="0">
                <a:cs typeface="Calibri"/>
              </a:rPr>
              <a:t>Concept note and implementation plan: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000" dirty="0">
                <a:cs typeface="Calibri"/>
              </a:rPr>
              <a:t>Background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000" dirty="0">
                <a:cs typeface="Calibri"/>
              </a:rPr>
              <a:t>Objectives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000" dirty="0">
                <a:cs typeface="Calibri"/>
              </a:rPr>
              <a:t>SDG Relation</a:t>
            </a:r>
          </a:p>
          <a:p>
            <a:r>
              <a:rPr lang="en-US" sz="2000" dirty="0">
                <a:cs typeface="Calibri"/>
              </a:rPr>
              <a:t>Data</a:t>
            </a:r>
          </a:p>
          <a:p>
            <a:pPr lvl="1"/>
            <a:r>
              <a:rPr lang="en-US" sz="2000" dirty="0">
                <a:solidFill>
                  <a:srgbClr val="FFFFFF"/>
                </a:solidFill>
                <a:ea typeface="+mn-lt"/>
                <a:cs typeface="Calibri"/>
              </a:rPr>
              <a:t>Data Collection</a:t>
            </a:r>
          </a:p>
          <a:p>
            <a:pPr lvl="1"/>
            <a:r>
              <a:rPr lang="en-US" sz="2000" dirty="0">
                <a:solidFill>
                  <a:srgbClr val="FFFFFF"/>
                </a:solidFill>
                <a:ea typeface="+mn-lt"/>
                <a:cs typeface="+mn-lt"/>
              </a:rPr>
              <a:t>Exploratory Data Analysis (EDA) and Feature Engineering</a:t>
            </a:r>
          </a:p>
          <a:p>
            <a:r>
              <a:rPr lang="en-US" sz="2000" dirty="0">
                <a:solidFill>
                  <a:srgbClr val="FFFFFF"/>
                </a:solidFill>
                <a:ea typeface="+mn-lt"/>
                <a:cs typeface="+mn-lt"/>
              </a:rPr>
              <a:t>Model Selection and Training</a:t>
            </a:r>
          </a:p>
          <a:p>
            <a:pPr lvl="1"/>
            <a:r>
              <a:rPr lang="en-US" sz="2000" dirty="0">
                <a:solidFill>
                  <a:srgbClr val="FFFFFF"/>
                </a:solidFill>
                <a:ea typeface="+mn-lt"/>
                <a:cs typeface="+mn-lt"/>
              </a:rPr>
              <a:t>Model Evaluation and Hyperparameter Tuning</a:t>
            </a:r>
          </a:p>
          <a:p>
            <a:pPr lvl="1"/>
            <a:r>
              <a:rPr lang="en-US" sz="2000" dirty="0">
                <a:solidFill>
                  <a:srgbClr val="FFFFFF"/>
                </a:solidFill>
                <a:ea typeface="+mn-lt"/>
                <a:cs typeface="+mn-lt"/>
              </a:rPr>
              <a:t>Model Refinement and Testing</a:t>
            </a:r>
          </a:p>
          <a:p>
            <a:r>
              <a:rPr lang="en-US" sz="2000" dirty="0">
                <a:solidFill>
                  <a:srgbClr val="FFFFFF"/>
                </a:solidFill>
                <a:ea typeface="+mn-lt"/>
                <a:cs typeface="+mn-lt"/>
              </a:rPr>
              <a:t>Results</a:t>
            </a:r>
          </a:p>
          <a:p>
            <a:r>
              <a:rPr lang="en-US" sz="2000" dirty="0">
                <a:solidFill>
                  <a:srgbClr val="FFFFFF"/>
                </a:solidFill>
                <a:ea typeface="+mn-lt"/>
                <a:cs typeface="+mn-lt"/>
              </a:rPr>
              <a:t>Deployment</a:t>
            </a:r>
          </a:p>
          <a:p>
            <a:r>
              <a:rPr lang="en-US" sz="2000" dirty="0">
                <a:solidFill>
                  <a:srgbClr val="FFFFFF"/>
                </a:solidFill>
                <a:ea typeface="+mn-lt"/>
                <a:cs typeface="+mn-lt"/>
              </a:rPr>
              <a:t>Future Work</a:t>
            </a:r>
          </a:p>
          <a:p>
            <a:pPr marL="0" indent="0">
              <a:buNone/>
            </a:pPr>
            <a:endParaRPr lang="en-US" dirty="0">
              <a:solidFill>
                <a:srgbClr val="FFFFFF"/>
              </a:solidFill>
              <a:ea typeface="+mn-lt"/>
              <a:cs typeface="+mn-lt"/>
            </a:endParaRPr>
          </a:p>
        </p:txBody>
      </p:sp>
      <p:sp>
        <p:nvSpPr>
          <p:cNvPr id="7" name="Circle: Hollow 6" hidden="1">
            <a:extLst>
              <a:ext uri="{FF2B5EF4-FFF2-40B4-BE49-F238E27FC236}">
                <a16:creationId xmlns:a16="http://schemas.microsoft.com/office/drawing/2014/main" id="{F3DDA129-2FF3-9CDB-B867-3EF91E276EDD}"/>
              </a:ext>
            </a:extLst>
          </p:cNvPr>
          <p:cNvSpPr/>
          <p:nvPr/>
        </p:nvSpPr>
        <p:spPr>
          <a:xfrm>
            <a:off x="6689477" y="1552059"/>
            <a:ext cx="4664324" cy="4617748"/>
          </a:xfrm>
          <a:prstGeom prst="donut">
            <a:avLst>
              <a:gd name="adj" fmla="val 7961"/>
            </a:avLst>
          </a:prstGeom>
          <a:solidFill>
            <a:srgbClr val="2B25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D8702D-3810-95EE-921B-5D1FEB39E81E}"/>
              </a:ext>
            </a:extLst>
          </p:cNvPr>
          <p:cNvSpPr txBox="1"/>
          <p:nvPr/>
        </p:nvSpPr>
        <p:spPr>
          <a:xfrm>
            <a:off x="88776" y="177553"/>
            <a:ext cx="506618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cs typeface="Calibri"/>
              </a:rPr>
              <a:t>Frontier Tech Leaders </a:t>
            </a:r>
            <a:r>
              <a:rPr lang="en-US" sz="1200" err="1">
                <a:cs typeface="Calibri"/>
              </a:rPr>
              <a:t>Programme</a:t>
            </a:r>
            <a:r>
              <a:rPr lang="en-US" sz="1200" dirty="0">
                <a:cs typeface="Calibri"/>
              </a:rPr>
              <a:t> Global Cohort 1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6293731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01C89-436E-AD3C-AF5A-DEC59B995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506" y="939472"/>
            <a:ext cx="10112695" cy="921254"/>
          </a:xfrm>
        </p:spPr>
        <p:txBody>
          <a:bodyPr/>
          <a:lstStyle/>
          <a:p>
            <a:r>
              <a:rPr lang="en-US" b="1" dirty="0"/>
              <a:t>Evaluation Results</a:t>
            </a:r>
            <a:endParaRPr lang="tr-T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033EC6-A98C-FBBC-86AF-DA8BE8455201}"/>
              </a:ext>
            </a:extLst>
          </p:cNvPr>
          <p:cNvSpPr txBox="1"/>
          <p:nvPr/>
        </p:nvSpPr>
        <p:spPr>
          <a:xfrm>
            <a:off x="88776" y="177553"/>
            <a:ext cx="506618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cs typeface="Calibri"/>
              </a:rPr>
              <a:t>Frontier Tech Leaders </a:t>
            </a:r>
            <a:r>
              <a:rPr lang="en-US" sz="1200" err="1">
                <a:cs typeface="Calibri"/>
              </a:rPr>
              <a:t>Programme</a:t>
            </a:r>
            <a:r>
              <a:rPr lang="en-US" sz="1200" dirty="0">
                <a:cs typeface="Calibri"/>
              </a:rPr>
              <a:t> Global Cohort 1</a:t>
            </a:r>
            <a:endParaRPr lang="en-US" sz="120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78972D2-A790-FE79-D8A0-0C7DC90C99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506" y="1869688"/>
            <a:ext cx="3499544" cy="28105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6FE889A-F80D-2450-8479-03334E7E2F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961" y="1860726"/>
            <a:ext cx="3651885" cy="293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8D57BCA-9396-BDDA-20E7-93252802FF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9889" y="3682698"/>
            <a:ext cx="3731233" cy="29977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595200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01C89-436E-AD3C-AF5A-DEC59B995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301" y="907546"/>
            <a:ext cx="10112695" cy="921254"/>
          </a:xfrm>
        </p:spPr>
        <p:txBody>
          <a:bodyPr/>
          <a:lstStyle/>
          <a:p>
            <a:r>
              <a:rPr lang="en-US" b="1" dirty="0"/>
              <a:t>Deployment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27CBB5-FCE1-A315-951E-ACBCC104C4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301" y="1828800"/>
            <a:ext cx="11563643" cy="5029199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Libraries used: Model deployed on </a:t>
            </a:r>
            <a:r>
              <a:rPr lang="en-US" sz="1800" dirty="0" err="1"/>
              <a:t>Streamlit</a:t>
            </a:r>
            <a:r>
              <a:rPr lang="en-US" sz="1800" dirty="0"/>
              <a:t> cloud: </a:t>
            </a:r>
            <a:r>
              <a:rPr lang="en-US" sz="1800" dirty="0">
                <a:hlinkClick r:id="rId2"/>
              </a:rPr>
              <a:t>https://capstonedatascienceprojectsdg-lt7uswtnqcyahlogqcejma.streamlit.app/</a:t>
            </a:r>
            <a:endParaRPr lang="en-US" sz="1800" dirty="0"/>
          </a:p>
          <a:p>
            <a:pPr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0" indent="0">
              <a:buNone/>
            </a:pPr>
            <a:endParaRPr lang="tr-T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033EC6-A98C-FBBC-86AF-DA8BE8455201}"/>
              </a:ext>
            </a:extLst>
          </p:cNvPr>
          <p:cNvSpPr txBox="1"/>
          <p:nvPr/>
        </p:nvSpPr>
        <p:spPr>
          <a:xfrm>
            <a:off x="88776" y="177553"/>
            <a:ext cx="506618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cs typeface="Calibri"/>
              </a:rPr>
              <a:t>Frontier Tech Leaders </a:t>
            </a:r>
            <a:r>
              <a:rPr lang="en-US" sz="1200" err="1">
                <a:cs typeface="Calibri"/>
              </a:rPr>
              <a:t>Programme</a:t>
            </a:r>
            <a:r>
              <a:rPr lang="en-US" sz="1200" dirty="0">
                <a:cs typeface="Calibri"/>
              </a:rPr>
              <a:t> Global Cohort 1</a:t>
            </a:r>
            <a:endParaRPr lang="en-US" sz="1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4748D71-E57B-4DFF-687C-F931968C72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6540" y="2502988"/>
            <a:ext cx="8014036" cy="4177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0072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01C89-436E-AD3C-AF5A-DEC59B995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err="1"/>
              <a:t>Future</a:t>
            </a:r>
            <a:r>
              <a:rPr lang="tr-TR" b="1"/>
              <a:t> </a:t>
            </a:r>
            <a:r>
              <a:rPr lang="tr-TR" b="1" err="1"/>
              <a:t>Work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27CBB5-FCE1-A315-951E-ACBCC104C4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The use of this app to predict chronic diseases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This application can be a more large application, we can add build models for more diseases like Malaria, Kidney, covid </a:t>
            </a:r>
            <a:r>
              <a:rPr lang="en-US" sz="2400" dirty="0" err="1"/>
              <a:t>etc</a:t>
            </a:r>
            <a:r>
              <a:rPr lang="en-US" sz="2400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This means </a:t>
            </a:r>
            <a:r>
              <a:rPr lang="en-US" sz="2400" dirty="0" err="1"/>
              <a:t>developping</a:t>
            </a:r>
            <a:r>
              <a:rPr lang="en-US" sz="2400" dirty="0"/>
              <a:t> the same app on large datasets  to predict more diseases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We can also add different types of diseases such as infectious diseases for prediction</a:t>
            </a:r>
          </a:p>
          <a:p>
            <a:endParaRPr lang="tr-T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4D96C8-FF8C-FF1F-F7FC-8D636C9E744D}"/>
              </a:ext>
            </a:extLst>
          </p:cNvPr>
          <p:cNvSpPr txBox="1"/>
          <p:nvPr/>
        </p:nvSpPr>
        <p:spPr>
          <a:xfrm>
            <a:off x="88776" y="177553"/>
            <a:ext cx="506618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cs typeface="Calibri"/>
              </a:rPr>
              <a:t>Frontier Tech Leaders </a:t>
            </a:r>
            <a:r>
              <a:rPr lang="en-US" sz="1200" err="1">
                <a:cs typeface="Calibri"/>
              </a:rPr>
              <a:t>Programme</a:t>
            </a:r>
            <a:r>
              <a:rPr lang="en-US" sz="1200" dirty="0">
                <a:cs typeface="Calibri"/>
              </a:rPr>
              <a:t> Global Cohort 1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7929526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01C89-436E-AD3C-AF5A-DEC59B995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680" y="963817"/>
            <a:ext cx="10112695" cy="921254"/>
          </a:xfrm>
        </p:spPr>
        <p:txBody>
          <a:bodyPr/>
          <a:lstStyle/>
          <a:p>
            <a:r>
              <a:rPr lang="tr-TR" dirty="0" err="1"/>
              <a:t>References</a:t>
            </a:r>
            <a:endParaRPr lang="tr-TR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B3D5D2-6BDD-200E-3526-D8A93E03FE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57" y="1885071"/>
            <a:ext cx="11380763" cy="47953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1400" dirty="0"/>
              <a:t>1-https://en.wikipedia.org/wiki/Sustainable_Development_Goal_3</a:t>
            </a:r>
          </a:p>
          <a:p>
            <a:pPr marL="0" indent="0">
              <a:buNone/>
            </a:pPr>
            <a:r>
              <a:rPr lang="fr-FR" sz="1400" dirty="0"/>
              <a:t>2-https://www.un.org/sustainabledevelopment/health/</a:t>
            </a:r>
          </a:p>
          <a:p>
            <a:pPr marL="0" indent="0">
              <a:buNone/>
            </a:pPr>
            <a:r>
              <a:rPr lang="fr-FR" sz="1400" dirty="0"/>
              <a:t>3-https://www.google.com/url?sa=i&amp;url=https%3A%2F%2Fwww.dimins.com%2Fblog%2F2022%2F06%2F13%2Fbig-data-healthcare%2F&amp;psig=AOvVaw1a3o-FR8Ewbof_NTEvPkou&amp;ust=1702123866255000&amp;source=images&amp;cd=vfe&amp;opi=89978449&amp;ved=0CBEQjRxqFwoTCIjihdrn_4IDFQAAAAAdAAAAABAI</a:t>
            </a:r>
          </a:p>
          <a:p>
            <a:pPr marL="0" indent="0">
              <a:buNone/>
            </a:pPr>
            <a:r>
              <a:rPr lang="en-US" sz="1400" dirty="0"/>
              <a:t>4- https://unicsoft.com/wp-content/uploads/2022/07/ML_Model_1140.png</a:t>
            </a:r>
          </a:p>
          <a:p>
            <a:pPr marL="0" indent="0">
              <a:buNone/>
            </a:pPr>
            <a:r>
              <a:rPr lang="en-US" sz="1400" dirty="0"/>
              <a:t>5-https://www.google.com/url?sa=i&amp;url=https%3A%2F%2Fresults.rathinamcollege.com%2F&amp;psig=AOvVaw0nA46MaHLD0vNYfCccwfaC&amp;ust=17</a:t>
            </a:r>
          </a:p>
          <a:p>
            <a:pPr marL="0" indent="0">
              <a:buNone/>
            </a:pPr>
            <a:r>
              <a:rPr lang="en-US" sz="1400" dirty="0"/>
              <a:t>02141705422000&amp;source=images&amp;cd=vfe&amp;opi=89978449&amp;ved=0CBEQjRxqFwoTCJDTgpKrgIMDFQAAAAAdAAAAABAY</a:t>
            </a:r>
          </a:p>
          <a:p>
            <a:pPr marL="0" lvl="0" indent="0" rtl="0">
              <a:lnSpc>
                <a:spcPct val="115000"/>
              </a:lnSpc>
              <a:spcAft>
                <a:spcPts val="800"/>
              </a:spcAft>
              <a:buSzPts val="1100"/>
              <a:buNone/>
            </a:pPr>
            <a:r>
              <a:rPr lang="en-US" sz="1400" dirty="0"/>
              <a:t>6- </a:t>
            </a:r>
            <a:r>
              <a:rPr lang="en-US" sz="1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S. Vilas and A. M. S. Scholar, ‘Diseases Prediction Model using Machine Learning Technique’, </a:t>
            </a:r>
            <a:r>
              <a:rPr lang="en-US" sz="14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doi</a:t>
            </a:r>
            <a:r>
              <a:rPr lang="en-US" sz="1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: 10.32628/IJSRST</a:t>
            </a:r>
          </a:p>
          <a:p>
            <a:pPr marL="0" lvl="0" indent="0" rtl="0">
              <a:lnSpc>
                <a:spcPct val="115000"/>
              </a:lnSpc>
              <a:spcAft>
                <a:spcPts val="800"/>
              </a:spcAft>
              <a:buSzPts val="1100"/>
              <a:buNone/>
            </a:pPr>
            <a:r>
              <a:rPr lang="en-US" sz="1400" kern="0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7-  M. ÇOLAK, T. TÜMER SİVRİ, N. PERVAN AKMAN, A. BERKOL, and Y. EKİCİ, “Disease prognosis using machine learning algorithms based on new clinical dataset,” Communications Faculty of Sciences University of Ankara Series A2-A3 Physical Sciences and Engineering, vol. 65, no. 1, pp. 52–68, Jun. 2023, </a:t>
            </a:r>
            <a:r>
              <a:rPr lang="en-US" sz="1400" kern="0" dirty="0" err="1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doi</a:t>
            </a:r>
            <a:r>
              <a:rPr lang="en-US" sz="1400" kern="0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: 10.33769/aupse.1215962.</a:t>
            </a:r>
            <a:endParaRPr lang="en-US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0BD25A-33DA-62BB-4D58-79DFD193F16C}"/>
              </a:ext>
            </a:extLst>
          </p:cNvPr>
          <p:cNvSpPr txBox="1"/>
          <p:nvPr/>
        </p:nvSpPr>
        <p:spPr>
          <a:xfrm>
            <a:off x="88776" y="177553"/>
            <a:ext cx="506618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cs typeface="Calibri"/>
              </a:rPr>
              <a:t>Frontier Tech Leaders </a:t>
            </a:r>
            <a:r>
              <a:rPr lang="en-US" sz="1200" err="1">
                <a:cs typeface="Calibri"/>
              </a:rPr>
              <a:t>Programme</a:t>
            </a:r>
            <a:r>
              <a:rPr lang="en-US" sz="1200" dirty="0">
                <a:cs typeface="Calibri"/>
              </a:rPr>
              <a:t> Global Cohort 1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9373167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8BF0A447-09FE-4C82-9183-4BB6FE980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Thank</a:t>
            </a:r>
            <a:r>
              <a:rPr lang="en-US"/>
              <a:t> </a:t>
            </a:r>
            <a:r>
              <a:rPr lang="en-CA"/>
              <a:t>you!</a:t>
            </a:r>
            <a:endParaRPr lang="en-US"/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8623F5AB-9A95-66EE-7E7D-4B7F69EB8D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3452" y="2818440"/>
            <a:ext cx="2482855" cy="2482855"/>
          </a:xfr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DE0807B-0AF4-A78A-8B9C-7DC4DEFD0C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26090" y="3141200"/>
            <a:ext cx="2626258" cy="2008584"/>
          </a:xfrm>
          <a:prstGeom prst="rect">
            <a:avLst/>
          </a:prstGeom>
        </p:spPr>
      </p:pic>
      <p:pic>
        <p:nvPicPr>
          <p:cNvPr id="4" name="Picture 3" descr="A blue text on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1A9D06FE-2446-6AC3-98EB-7117519DA9F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505" y="3336909"/>
            <a:ext cx="3311164" cy="161716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9A709F5-91F0-A745-9890-74813078BE1A}"/>
              </a:ext>
            </a:extLst>
          </p:cNvPr>
          <p:cNvSpPr txBox="1"/>
          <p:nvPr/>
        </p:nvSpPr>
        <p:spPr>
          <a:xfrm>
            <a:off x="88776" y="177553"/>
            <a:ext cx="506618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cs typeface="Calibri"/>
              </a:rPr>
              <a:t>Frontier Tech Leaders </a:t>
            </a:r>
            <a:r>
              <a:rPr lang="en-US" sz="1200" err="1">
                <a:cs typeface="Calibri"/>
              </a:rPr>
              <a:t>Programme</a:t>
            </a:r>
            <a:r>
              <a:rPr lang="en-US" sz="1200" dirty="0">
                <a:cs typeface="Calibri"/>
              </a:rPr>
              <a:t> Global Cohort 1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405736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2CF62-297C-8D0F-E3E5-1BA3EBDCD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Concept note and implementation plan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31E698-AC64-A6F4-2958-27D7E92C645A}"/>
              </a:ext>
            </a:extLst>
          </p:cNvPr>
          <p:cNvSpPr txBox="1"/>
          <p:nvPr/>
        </p:nvSpPr>
        <p:spPr>
          <a:xfrm>
            <a:off x="88776" y="177553"/>
            <a:ext cx="506618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cs typeface="Calibri"/>
              </a:rPr>
              <a:t>Frontier Tech Leaders </a:t>
            </a:r>
            <a:r>
              <a:rPr lang="en-US" sz="1200" err="1">
                <a:cs typeface="Calibri"/>
              </a:rPr>
              <a:t>Programme</a:t>
            </a:r>
            <a:r>
              <a:rPr lang="en-US" sz="1200" dirty="0">
                <a:cs typeface="Calibri"/>
              </a:rPr>
              <a:t> Global Cohort 1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284862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46830-C736-B9F3-AD74-ED1BB96E0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161" y="895967"/>
            <a:ext cx="10112695" cy="921254"/>
          </a:xfrm>
        </p:spPr>
        <p:txBody>
          <a:bodyPr>
            <a:normAutofit/>
          </a:bodyPr>
          <a:lstStyle/>
          <a:p>
            <a:r>
              <a:rPr lang="tr-TR" dirty="0">
                <a:solidFill>
                  <a:schemeClr val="accent1"/>
                </a:solidFill>
              </a:rPr>
              <a:t>Background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7" name="Circle: Hollow 6" hidden="1">
            <a:extLst>
              <a:ext uri="{FF2B5EF4-FFF2-40B4-BE49-F238E27FC236}">
                <a16:creationId xmlns:a16="http://schemas.microsoft.com/office/drawing/2014/main" id="{F3DDA129-2FF3-9CDB-B867-3EF91E276EDD}"/>
              </a:ext>
            </a:extLst>
          </p:cNvPr>
          <p:cNvSpPr/>
          <p:nvPr/>
        </p:nvSpPr>
        <p:spPr>
          <a:xfrm>
            <a:off x="6689477" y="1552059"/>
            <a:ext cx="4664324" cy="4617748"/>
          </a:xfrm>
          <a:prstGeom prst="donut">
            <a:avLst>
              <a:gd name="adj" fmla="val 7961"/>
            </a:avLst>
          </a:prstGeom>
          <a:solidFill>
            <a:srgbClr val="2B25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D8702D-3810-95EE-921B-5D1FEB39E81E}"/>
              </a:ext>
            </a:extLst>
          </p:cNvPr>
          <p:cNvSpPr txBox="1"/>
          <p:nvPr/>
        </p:nvSpPr>
        <p:spPr>
          <a:xfrm>
            <a:off x="88776" y="177553"/>
            <a:ext cx="506618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cs typeface="Calibri"/>
              </a:rPr>
              <a:t>Frontier Tech Leaders </a:t>
            </a:r>
            <a:r>
              <a:rPr lang="en-US" sz="1200" err="1">
                <a:cs typeface="Calibri"/>
              </a:rPr>
              <a:t>Programme</a:t>
            </a:r>
            <a:r>
              <a:rPr lang="en-US" sz="1200" dirty="0">
                <a:cs typeface="Calibri"/>
              </a:rPr>
              <a:t> Global Cohort 1</a:t>
            </a:r>
            <a:endParaRPr lang="en-US" sz="1200" dirty="0"/>
          </a:p>
        </p:txBody>
      </p:sp>
      <p:graphicFrame>
        <p:nvGraphicFramePr>
          <p:cNvPr id="6" name="Content Placeholder 4">
            <a:extLst>
              <a:ext uri="{FF2B5EF4-FFF2-40B4-BE49-F238E27FC236}">
                <a16:creationId xmlns:a16="http://schemas.microsoft.com/office/drawing/2014/main" id="{C0D9470C-48BA-A218-ECFF-169D4908A9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3869106"/>
              </p:ext>
            </p:extLst>
          </p:nvPr>
        </p:nvGraphicFramePr>
        <p:xfrm>
          <a:off x="778370" y="1563758"/>
          <a:ext cx="10804029" cy="50490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47287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46830-C736-B9F3-AD74-ED1BB96E0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435" y="895967"/>
            <a:ext cx="10112695" cy="921254"/>
          </a:xfrm>
        </p:spPr>
        <p:txBody>
          <a:bodyPr>
            <a:normAutofit/>
          </a:bodyPr>
          <a:lstStyle/>
          <a:p>
            <a:r>
              <a:rPr lang="en-US" dirty="0"/>
              <a:t>Objectives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7" name="Circle: Hollow 6" hidden="1">
            <a:extLst>
              <a:ext uri="{FF2B5EF4-FFF2-40B4-BE49-F238E27FC236}">
                <a16:creationId xmlns:a16="http://schemas.microsoft.com/office/drawing/2014/main" id="{F3DDA129-2FF3-9CDB-B867-3EF91E276EDD}"/>
              </a:ext>
            </a:extLst>
          </p:cNvPr>
          <p:cNvSpPr/>
          <p:nvPr/>
        </p:nvSpPr>
        <p:spPr>
          <a:xfrm>
            <a:off x="6689477" y="1552059"/>
            <a:ext cx="4664324" cy="4617748"/>
          </a:xfrm>
          <a:prstGeom prst="donut">
            <a:avLst>
              <a:gd name="adj" fmla="val 7961"/>
            </a:avLst>
          </a:prstGeom>
          <a:solidFill>
            <a:srgbClr val="2B25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155C02-6C32-64F1-6DDB-DFD84D21522E}"/>
              </a:ext>
            </a:extLst>
          </p:cNvPr>
          <p:cNvSpPr txBox="1"/>
          <p:nvPr/>
        </p:nvSpPr>
        <p:spPr>
          <a:xfrm>
            <a:off x="88776" y="177553"/>
            <a:ext cx="506618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cs typeface="Calibri"/>
              </a:rPr>
              <a:t>Frontier Tech Leaders </a:t>
            </a:r>
            <a:r>
              <a:rPr lang="en-US" sz="1200" err="1">
                <a:cs typeface="Calibri"/>
              </a:rPr>
              <a:t>Programme</a:t>
            </a:r>
            <a:r>
              <a:rPr lang="en-US" sz="1200" dirty="0">
                <a:cs typeface="Calibri"/>
              </a:rPr>
              <a:t> Global Cohort 1</a:t>
            </a:r>
            <a:endParaRPr lang="en-US" sz="1200" dirty="0"/>
          </a:p>
        </p:txBody>
      </p:sp>
      <p:graphicFrame>
        <p:nvGraphicFramePr>
          <p:cNvPr id="3" name="Content Placeholder 3">
            <a:extLst>
              <a:ext uri="{FF2B5EF4-FFF2-40B4-BE49-F238E27FC236}">
                <a16:creationId xmlns:a16="http://schemas.microsoft.com/office/drawing/2014/main" id="{4CBD57BE-4150-34B4-7F2E-3A4CE5F231BC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069476896"/>
              </p:ext>
            </p:extLst>
          </p:nvPr>
        </p:nvGraphicFramePr>
        <p:xfrm>
          <a:off x="1039653" y="1547446"/>
          <a:ext cx="10112694" cy="52111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761248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3F68E-F8B2-9C08-30C4-42B3A3C94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652" y="833983"/>
            <a:ext cx="10112695" cy="921254"/>
          </a:xfrm>
        </p:spPr>
        <p:txBody>
          <a:bodyPr/>
          <a:lstStyle/>
          <a:p>
            <a:r>
              <a:rPr lang="tr-TR" b="1" dirty="0"/>
              <a:t>SDG </a:t>
            </a:r>
            <a:r>
              <a:rPr lang="tr-TR" b="1" dirty="0" err="1"/>
              <a:t>Relation</a:t>
            </a:r>
            <a:endParaRPr lang="tr-T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EE5AD5-D9A0-D3E3-831A-DFD32B6A6332}"/>
              </a:ext>
            </a:extLst>
          </p:cNvPr>
          <p:cNvSpPr txBox="1"/>
          <p:nvPr/>
        </p:nvSpPr>
        <p:spPr>
          <a:xfrm>
            <a:off x="88776" y="177553"/>
            <a:ext cx="506618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cs typeface="Calibri"/>
              </a:rPr>
              <a:t>Frontier Tech Leaders </a:t>
            </a:r>
            <a:r>
              <a:rPr lang="en-US" sz="1200" err="1">
                <a:cs typeface="Calibri"/>
              </a:rPr>
              <a:t>Programme</a:t>
            </a:r>
            <a:r>
              <a:rPr lang="en-US" sz="1200" dirty="0">
                <a:cs typeface="Calibri"/>
              </a:rPr>
              <a:t> Global Cohort 1</a:t>
            </a:r>
            <a:endParaRPr lang="en-US" sz="1200" dirty="0"/>
          </a:p>
        </p:txBody>
      </p:sp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5CC3504E-D926-255A-2C34-49D78988EA9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8355837"/>
              </p:ext>
            </p:extLst>
          </p:nvPr>
        </p:nvGraphicFramePr>
        <p:xfrm>
          <a:off x="661182" y="1871003"/>
          <a:ext cx="7019778" cy="48094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026" name="Picture 2">
            <a:extLst>
              <a:ext uri="{FF2B5EF4-FFF2-40B4-BE49-F238E27FC236}">
                <a16:creationId xmlns:a16="http://schemas.microsoft.com/office/drawing/2014/main" id="{7970D4CC-AC0A-EA6C-14D6-9174AC771A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8583" y="2278965"/>
            <a:ext cx="3348111" cy="334811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1"/>
            </a:solidFill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872175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2CF62-297C-8D0F-E3E5-1BA3EBDCD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Data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31E698-AC64-A6F4-2958-27D7E92C645A}"/>
              </a:ext>
            </a:extLst>
          </p:cNvPr>
          <p:cNvSpPr txBox="1"/>
          <p:nvPr/>
        </p:nvSpPr>
        <p:spPr>
          <a:xfrm>
            <a:off x="88776" y="177553"/>
            <a:ext cx="506618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cs typeface="Calibri"/>
              </a:rPr>
              <a:t>Frontier Tech Leaders </a:t>
            </a:r>
            <a:r>
              <a:rPr lang="en-US" sz="1200" err="1">
                <a:cs typeface="Calibri"/>
              </a:rPr>
              <a:t>Programme</a:t>
            </a:r>
            <a:r>
              <a:rPr lang="en-US" sz="1200" dirty="0">
                <a:cs typeface="Calibri"/>
              </a:rPr>
              <a:t> Global Cohort 1</a:t>
            </a:r>
            <a:endParaRPr lang="en-US" sz="1200" dirty="0"/>
          </a:p>
        </p:txBody>
      </p:sp>
      <p:pic>
        <p:nvPicPr>
          <p:cNvPr id="2050" name="Picture 2" descr="Big Data in Healthcare: What are the Advantages?">
            <a:extLst>
              <a:ext uri="{FF2B5EF4-FFF2-40B4-BE49-F238E27FC236}">
                <a16:creationId xmlns:a16="http://schemas.microsoft.com/office/drawing/2014/main" id="{B619BA36-3B9A-8503-6734-A20F529397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9615" y="1709738"/>
            <a:ext cx="6920535" cy="461369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1"/>
            </a:solidFill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6279350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88248-FC2B-D862-07C4-972FEF33E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096" y="837208"/>
            <a:ext cx="10112695" cy="921254"/>
          </a:xfrm>
        </p:spPr>
        <p:txBody>
          <a:bodyPr/>
          <a:lstStyle/>
          <a:p>
            <a:r>
              <a:rPr lang="en-US" b="1" dirty="0"/>
              <a:t>Data Collection</a:t>
            </a:r>
            <a:r>
              <a:rPr lang="tr-TR" b="1" dirty="0"/>
              <a:t> </a:t>
            </a:r>
            <a:r>
              <a:rPr lang="fr-FR" b="1" dirty="0"/>
              <a:t>  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094B93-C07E-2390-6C86-761633280A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823" y="1603717"/>
            <a:ext cx="11844354" cy="5254284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Source of the datasets: 3 datasets was collected from Kaggle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Preprocessing steps during data collection: matplotlib, seaborn, pandas profiling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Data cleaning: no missing values, duplicated values removed</a:t>
            </a:r>
          </a:p>
          <a:p>
            <a:pPr marL="0" indent="0">
              <a:buNone/>
            </a:pPr>
            <a:r>
              <a:rPr lang="en-US" sz="2000" dirty="0"/>
              <a:t>  Diabetes: 768 rows × 9 columns               heart: 303 rows × 14 columns              Parkinson: 195 rows × 24 columns</a:t>
            </a:r>
          </a:p>
          <a:p>
            <a:endParaRPr lang="en-US" sz="2000" b="1" i="0" u="none" strike="noStrike" kern="1200" noProof="0" dirty="0">
              <a:solidFill>
                <a:srgbClr val="FFFFFF"/>
              </a:solidFill>
              <a:latin typeface="Calibri"/>
              <a:ea typeface="+mn-ea"/>
              <a:cs typeface="+mn-cs"/>
            </a:endParaRPr>
          </a:p>
          <a:p>
            <a:endParaRPr lang="en-US" sz="2000" b="1" i="0" u="none" strike="noStrike" kern="1200" noProof="0" dirty="0">
              <a:solidFill>
                <a:srgbClr val="FFFFFF"/>
              </a:solidFill>
              <a:latin typeface="Calibri"/>
              <a:ea typeface="+mn-ea"/>
              <a:cs typeface="+mn-cs"/>
            </a:endParaRPr>
          </a:p>
          <a:p>
            <a:endParaRPr lang="tr-TR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72C810-9CE5-BE29-6BFC-F187529B165A}"/>
              </a:ext>
            </a:extLst>
          </p:cNvPr>
          <p:cNvSpPr txBox="1"/>
          <p:nvPr/>
        </p:nvSpPr>
        <p:spPr>
          <a:xfrm>
            <a:off x="88776" y="177553"/>
            <a:ext cx="506618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cs typeface="Calibri"/>
              </a:rPr>
              <a:t>Frontier Tech Leaders </a:t>
            </a:r>
            <a:r>
              <a:rPr lang="en-US" sz="1200" err="1">
                <a:cs typeface="Calibri"/>
              </a:rPr>
              <a:t>Programme</a:t>
            </a:r>
            <a:r>
              <a:rPr lang="en-US" sz="1200" dirty="0">
                <a:cs typeface="Calibri"/>
              </a:rPr>
              <a:t> Global Cohort 1</a:t>
            </a:r>
            <a:endParaRPr lang="en-US" sz="1200" dirty="0"/>
          </a:p>
        </p:txBody>
      </p:sp>
      <p:pic>
        <p:nvPicPr>
          <p:cNvPr id="4" name="Picture 16">
            <a:extLst>
              <a:ext uri="{FF2B5EF4-FFF2-40B4-BE49-F238E27FC236}">
                <a16:creationId xmlns:a16="http://schemas.microsoft.com/office/drawing/2014/main" id="{C79B45F3-FFAD-2614-B3AF-3AE5D81E20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4345" y="3429000"/>
            <a:ext cx="3633832" cy="3027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0">
            <a:extLst>
              <a:ext uri="{FF2B5EF4-FFF2-40B4-BE49-F238E27FC236}">
                <a16:creationId xmlns:a16="http://schemas.microsoft.com/office/drawing/2014/main" id="{6AB3351D-F10C-706A-EA00-AE60785E0B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484" y="3429000"/>
            <a:ext cx="3837476" cy="3057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2">
            <a:extLst>
              <a:ext uri="{FF2B5EF4-FFF2-40B4-BE49-F238E27FC236}">
                <a16:creationId xmlns:a16="http://schemas.microsoft.com/office/drawing/2014/main" id="{046B842C-AEFE-06BA-E884-FA2C8A49AA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3602" y="3429000"/>
            <a:ext cx="3747101" cy="3057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06135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01C89-436E-AD3C-AF5A-DEC59B995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434" y="1085965"/>
            <a:ext cx="10336422" cy="921254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Exploratory Data Analysis (EDA)</a:t>
            </a:r>
            <a:r>
              <a:rPr lang="tr-TR" b="1" dirty="0"/>
              <a:t> </a:t>
            </a:r>
            <a:r>
              <a:rPr lang="tr-TR" b="1" dirty="0" err="1"/>
              <a:t>and</a:t>
            </a:r>
            <a:r>
              <a:rPr lang="tr-TR" b="1" dirty="0"/>
              <a:t> </a:t>
            </a:r>
            <a:r>
              <a:rPr lang="en-US" b="1" dirty="0"/>
              <a:t>Feature Engineering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27CBB5-FCE1-A315-951E-ACBCC104C4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Handing Outliers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Rationale behind feature engineering decisions: Improve the accuracies of the models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Normalization techniques used: </a:t>
            </a:r>
            <a:r>
              <a:rPr lang="en-US" sz="2400" dirty="0" err="1"/>
              <a:t>MinMaxscaler</a:t>
            </a:r>
            <a:r>
              <a:rPr lang="en-US" sz="2400" dirty="0"/>
              <a:t>(), </a:t>
            </a:r>
            <a:r>
              <a:rPr lang="en-US" sz="2400" dirty="0" err="1"/>
              <a:t>StandardScaler</a:t>
            </a:r>
            <a:r>
              <a:rPr lang="en-US" sz="2400" dirty="0"/>
              <a:t>()</a:t>
            </a:r>
          </a:p>
          <a:p>
            <a:endParaRPr lang="en-US" sz="2800" b="1" i="0" u="none" strike="noStrike" kern="1200" noProof="0" dirty="0">
              <a:solidFill>
                <a:srgbClr val="FFFFFF"/>
              </a:solidFill>
              <a:latin typeface="Calibri"/>
              <a:ea typeface="+mn-ea"/>
              <a:cs typeface="+mn-cs"/>
            </a:endParaRPr>
          </a:p>
          <a:p>
            <a:endParaRPr lang="tr-T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4F1C97-E3C4-F82E-D583-F3B8A955674C}"/>
              </a:ext>
            </a:extLst>
          </p:cNvPr>
          <p:cNvSpPr txBox="1"/>
          <p:nvPr/>
        </p:nvSpPr>
        <p:spPr>
          <a:xfrm>
            <a:off x="88776" y="177553"/>
            <a:ext cx="506618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cs typeface="Calibri"/>
              </a:rPr>
              <a:t>Frontier Tech Leaders </a:t>
            </a:r>
            <a:r>
              <a:rPr lang="en-US" sz="1200" err="1">
                <a:cs typeface="Calibri"/>
              </a:rPr>
              <a:t>Programme</a:t>
            </a:r>
            <a:r>
              <a:rPr lang="en-US" sz="1200" dirty="0">
                <a:cs typeface="Calibri"/>
              </a:rPr>
              <a:t> Global Cohort 1</a:t>
            </a:r>
            <a:endParaRPr lang="en-US" sz="1200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EEC26A50-33BA-F854-6EB5-D23A18773F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293" y="3744502"/>
            <a:ext cx="3837542" cy="2922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>
            <a:extLst>
              <a:ext uri="{FF2B5EF4-FFF2-40B4-BE49-F238E27FC236}">
                <a16:creationId xmlns:a16="http://schemas.microsoft.com/office/drawing/2014/main" id="{C654B478-F954-19C0-64CF-30DA853E00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9614" y="3718016"/>
            <a:ext cx="3677371" cy="2922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>
            <a:extLst>
              <a:ext uri="{FF2B5EF4-FFF2-40B4-BE49-F238E27FC236}">
                <a16:creationId xmlns:a16="http://schemas.microsoft.com/office/drawing/2014/main" id="{5D27A3E4-B17A-0B67-9B5C-12B34B83D5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0765" y="3744502"/>
            <a:ext cx="3606571" cy="2869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4368180"/>
      </p:ext>
    </p:extLst>
  </p:cSld>
  <p:clrMapOvr>
    <a:masterClrMapping/>
  </p:clrMapOvr>
</p:sld>
</file>

<file path=ppt/theme/theme1.xml><?xml version="1.0" encoding="utf-8"?>
<a:theme xmlns:a="http://schemas.openxmlformats.org/drawingml/2006/main" name="frontiertech">
  <a:themeElements>
    <a:clrScheme name="Custom 2">
      <a:dk1>
        <a:srgbClr val="FEFFFE"/>
      </a:dk1>
      <a:lt1>
        <a:srgbClr val="FFFFFF"/>
      </a:lt1>
      <a:dk2>
        <a:srgbClr val="FEFFFE"/>
      </a:dk2>
      <a:lt2>
        <a:srgbClr val="E7E6E6"/>
      </a:lt2>
      <a:accent1>
        <a:srgbClr val="FEC736"/>
      </a:accent1>
      <a:accent2>
        <a:srgbClr val="4CA2A9"/>
      </a:accent2>
      <a:accent3>
        <a:srgbClr val="5E73AC"/>
      </a:accent3>
      <a:accent4>
        <a:srgbClr val="B68A29"/>
      </a:accent4>
      <a:accent5>
        <a:srgbClr val="5B9BD5"/>
      </a:accent5>
      <a:accent6>
        <a:srgbClr val="70AD47"/>
      </a:accent6>
      <a:hlink>
        <a:srgbClr val="FEC736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ontiertech" id="{080EFA3D-C8D7-854C-92B6-C1B57E0C876C}" vid="{B32CB7BD-E073-884D-B079-B7B9A4B05A1F}"/>
    </a:ext>
  </a:extLst>
</a:theme>
</file>

<file path=ppt/theme/theme2.xml><?xml version="1.0" encoding="utf-8"?>
<a:theme xmlns:a="http://schemas.openxmlformats.org/drawingml/2006/main" name="frontiertech">
  <a:themeElements>
    <a:clrScheme name="Custom 2">
      <a:dk1>
        <a:srgbClr val="FEFFFE"/>
      </a:dk1>
      <a:lt1>
        <a:srgbClr val="FFFFFF"/>
      </a:lt1>
      <a:dk2>
        <a:srgbClr val="FEFFFE"/>
      </a:dk2>
      <a:lt2>
        <a:srgbClr val="E7E6E6"/>
      </a:lt2>
      <a:accent1>
        <a:srgbClr val="FEC736"/>
      </a:accent1>
      <a:accent2>
        <a:srgbClr val="4CA2A9"/>
      </a:accent2>
      <a:accent3>
        <a:srgbClr val="5E73AC"/>
      </a:accent3>
      <a:accent4>
        <a:srgbClr val="B68A29"/>
      </a:accent4>
      <a:accent5>
        <a:srgbClr val="5B9BD5"/>
      </a:accent5>
      <a:accent6>
        <a:srgbClr val="70AD47"/>
      </a:accent6>
      <a:hlink>
        <a:srgbClr val="FEC736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ontiertech" id="{080EFA3D-C8D7-854C-92B6-C1B57E0C876C}" vid="{B32CB7BD-E073-884D-B079-B7B9A4B05A1F}"/>
    </a:ext>
  </a:extLst>
</a:theme>
</file>

<file path=ppt/theme/theme3.xml><?xml version="1.0" encoding="utf-8"?>
<a:theme xmlns:a="http://schemas.openxmlformats.org/drawingml/2006/main" name="frontiertech">
  <a:themeElements>
    <a:clrScheme name="Custom 2">
      <a:dk1>
        <a:srgbClr val="FEFFFE"/>
      </a:dk1>
      <a:lt1>
        <a:srgbClr val="FFFFFF"/>
      </a:lt1>
      <a:dk2>
        <a:srgbClr val="FEFFFE"/>
      </a:dk2>
      <a:lt2>
        <a:srgbClr val="E7E6E6"/>
      </a:lt2>
      <a:accent1>
        <a:srgbClr val="FEC736"/>
      </a:accent1>
      <a:accent2>
        <a:srgbClr val="4CA2A9"/>
      </a:accent2>
      <a:accent3>
        <a:srgbClr val="FEFFFF"/>
      </a:accent3>
      <a:accent4>
        <a:srgbClr val="FE567D"/>
      </a:accent4>
      <a:accent5>
        <a:srgbClr val="5B9BD5"/>
      </a:accent5>
      <a:accent6>
        <a:srgbClr val="FFFEFD"/>
      </a:accent6>
      <a:hlink>
        <a:srgbClr val="FDFFFD"/>
      </a:hlink>
      <a:folHlink>
        <a:srgbClr val="FFFEFD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ontiertech" id="{080EFA3D-C8D7-854C-92B6-C1B57E0C876C}" vid="{B32CB7BD-E073-884D-B079-B7B9A4B05A1F}"/>
    </a:ext>
  </a:extLst>
</a:theme>
</file>

<file path=ppt/theme/theme4.xml><?xml version="1.0" encoding="utf-8"?>
<a:theme xmlns:a="http://schemas.openxmlformats.org/drawingml/2006/main" name="frontiertech">
  <a:themeElements>
    <a:clrScheme name="Custom 2">
      <a:dk1>
        <a:srgbClr val="FEFFFE"/>
      </a:dk1>
      <a:lt1>
        <a:srgbClr val="FFFFFF"/>
      </a:lt1>
      <a:dk2>
        <a:srgbClr val="FEFFFE"/>
      </a:dk2>
      <a:lt2>
        <a:srgbClr val="E7E6E6"/>
      </a:lt2>
      <a:accent1>
        <a:srgbClr val="FEC736"/>
      </a:accent1>
      <a:accent2>
        <a:srgbClr val="4CA2A9"/>
      </a:accent2>
      <a:accent3>
        <a:srgbClr val="5E73AC"/>
      </a:accent3>
      <a:accent4>
        <a:srgbClr val="B68A29"/>
      </a:accent4>
      <a:accent5>
        <a:srgbClr val="5B9BD5"/>
      </a:accent5>
      <a:accent6>
        <a:srgbClr val="70AD47"/>
      </a:accent6>
      <a:hlink>
        <a:srgbClr val="FEC736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ontiertech" id="{080EFA3D-C8D7-854C-92B6-C1B57E0C876C}" vid="{B32CB7BD-E073-884D-B079-B7B9A4B05A1F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8024aa29-09e0-41bf-a8ba-de7a3ccff2d2" xsi:nil="true"/>
    <lcf76f155ced4ddcb4097134ff3c332f xmlns="30072bdd-44e3-492a-9bf3-41313a20fa59">
      <Terms xmlns="http://schemas.microsoft.com/office/infopath/2007/PartnerControls"/>
    </lcf76f155ced4ddcb4097134ff3c332f>
    <SharedWithUsers xmlns="8024aa29-09e0-41bf-a8ba-de7a3ccff2d2">
      <UserInfo>
        <DisplayName>Ipek beril Benli</DisplayName>
        <AccountId>43</AccountId>
        <AccountType/>
      </UserInfo>
    </SharedWithUsers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4E2296B40A12549AAF59F14837A4C74" ma:contentTypeVersion="13" ma:contentTypeDescription="Create a new document." ma:contentTypeScope="" ma:versionID="8dcfb88d3270fafa381daa4411591c9c">
  <xsd:schema xmlns:xsd="http://www.w3.org/2001/XMLSchema" xmlns:xs="http://www.w3.org/2001/XMLSchema" xmlns:p="http://schemas.microsoft.com/office/2006/metadata/properties" xmlns:ns2="30072bdd-44e3-492a-9bf3-41313a20fa59" xmlns:ns3="8024aa29-09e0-41bf-a8ba-de7a3ccff2d2" targetNamespace="http://schemas.microsoft.com/office/2006/metadata/properties" ma:root="true" ma:fieldsID="f2130b10d26f37cd1d597ea78e321af3" ns2:_="" ns3:_="">
    <xsd:import namespace="30072bdd-44e3-492a-9bf3-41313a20fa59"/>
    <xsd:import namespace="8024aa29-09e0-41bf-a8ba-de7a3ccff2d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0072bdd-44e3-492a-9bf3-41313a20fa5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4" nillable="true" ma:taxonomy="true" ma:internalName="lcf76f155ced4ddcb4097134ff3c332f" ma:taxonomyFieldName="MediaServiceImageTags" ma:displayName="Image Tags" ma:readOnly="false" ma:fieldId="{5cf76f15-5ced-4ddc-b409-7134ff3c332f}" ma:taxonomyMulti="true" ma:sspId="f8ebb0a5-c57d-4c3a-bec7-8a38252dd05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024aa29-09e0-41bf-a8ba-de7a3ccff2d2" elementFormDefault="qualified">
    <xsd:import namespace="http://schemas.microsoft.com/office/2006/documentManagement/types"/>
    <xsd:import namespace="http://schemas.microsoft.com/office/infopath/2007/PartnerControls"/>
    <xsd:element name="TaxCatchAll" ma:index="15" nillable="true" ma:displayName="Taxonomy Catch All Column" ma:hidden="true" ma:list="{4bd73786-374d-4abd-9f6d-0da803826b8d}" ma:internalName="TaxCatchAll" ma:showField="CatchAllData" ma:web="8024aa29-09e0-41bf-a8ba-de7a3ccff2d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673DD53-6A06-4588-9E9A-777572FF210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DEDE2C8-FC7C-4381-A834-6FD8DD37E8B0}">
  <ds:schemaRefs>
    <ds:schemaRef ds:uri="8024aa29-09e0-41bf-a8ba-de7a3ccff2d2"/>
    <ds:schemaRef ds:uri="http://schemas.microsoft.com/office/infopath/2007/PartnerControls"/>
    <ds:schemaRef ds:uri="http://purl.org/dc/dcmitype/"/>
    <ds:schemaRef ds:uri="http://schemas.microsoft.com/office/2006/metadata/properties"/>
    <ds:schemaRef ds:uri="http://www.w3.org/XML/1998/namespace"/>
    <ds:schemaRef ds:uri="http://schemas.microsoft.com/office/2006/documentManagement/types"/>
    <ds:schemaRef ds:uri="http://schemas.openxmlformats.org/package/2006/metadata/core-properties"/>
    <ds:schemaRef ds:uri="30072bdd-44e3-492a-9bf3-41313a20fa59"/>
    <ds:schemaRef ds:uri="http://purl.org/dc/terms/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E62FF70B-FFC7-48CB-B09C-960C61FEE49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0072bdd-44e3-492a-9bf3-41313a20fa59"/>
    <ds:schemaRef ds:uri="8024aa29-09e0-41bf-a8ba-de7a3ccff2d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930</TotalTime>
  <Words>1501</Words>
  <Application>Microsoft Office PowerPoint</Application>
  <PresentationFormat>Widescreen</PresentationFormat>
  <Paragraphs>226</Paragraphs>
  <Slides>24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24</vt:i4>
      </vt:variant>
    </vt:vector>
  </HeadingPairs>
  <TitlesOfParts>
    <vt:vector size="34" baseType="lpstr">
      <vt:lpstr>Arial</vt:lpstr>
      <vt:lpstr>Calibri</vt:lpstr>
      <vt:lpstr>Calibri Light</vt:lpstr>
      <vt:lpstr>Courier New</vt:lpstr>
      <vt:lpstr>Helvetica Neue Thin</vt:lpstr>
      <vt:lpstr>Times New Roman</vt:lpstr>
      <vt:lpstr>frontiertech</vt:lpstr>
      <vt:lpstr>frontiertech</vt:lpstr>
      <vt:lpstr>frontiertech</vt:lpstr>
      <vt:lpstr>frontiertech</vt:lpstr>
      <vt:lpstr>Chronic Diseases Prediction system using Machine Learning Techniques </vt:lpstr>
      <vt:lpstr>Outline</vt:lpstr>
      <vt:lpstr>Concept note and implementation plan</vt:lpstr>
      <vt:lpstr>Background</vt:lpstr>
      <vt:lpstr>Objectives</vt:lpstr>
      <vt:lpstr>SDG Relation</vt:lpstr>
      <vt:lpstr>Data</vt:lpstr>
      <vt:lpstr>Data Collection   </vt:lpstr>
      <vt:lpstr>Exploratory Data Analysis (EDA) and Feature Engineering</vt:lpstr>
      <vt:lpstr>Model</vt:lpstr>
      <vt:lpstr>Model Selection and Training</vt:lpstr>
      <vt:lpstr>Model Evaluation and Hyperparameter Tuning</vt:lpstr>
      <vt:lpstr>Model Evaluation and Hyperparameter Tuning</vt:lpstr>
      <vt:lpstr>Model Evaluation and Hyperparameter Tuning</vt:lpstr>
      <vt:lpstr>Model Evaluation and Hyperparameter Tuning</vt:lpstr>
      <vt:lpstr>Model Refinement and Testing</vt:lpstr>
      <vt:lpstr>Results</vt:lpstr>
      <vt:lpstr>Evaluation Results</vt:lpstr>
      <vt:lpstr>Evaluation Results</vt:lpstr>
      <vt:lpstr>Evaluation Results</vt:lpstr>
      <vt:lpstr>Deployment</vt:lpstr>
      <vt:lpstr>Future Work</vt:lpstr>
      <vt:lpstr>References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Mariam</dc:creator>
  <cp:lastModifiedBy>Bechir Mariam kili</cp:lastModifiedBy>
  <cp:revision>129</cp:revision>
  <dcterms:created xsi:type="dcterms:W3CDTF">2023-07-17T12:29:49Z</dcterms:created>
  <dcterms:modified xsi:type="dcterms:W3CDTF">2023-12-12T11:46:01Z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0x010100F4E2296B40A12549AAF59F14837A4C74</vt:lpwstr>
  </property>
  <property fmtid="{D5CDD505-2E9C-101B-9397-08002B2CF9AE}" pid="3" name="MediaServiceImageTags">
    <vt:lpwstr/>
  </property>
</Properties>
</file>