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49"/>
  </p:notesMasterIdLst>
  <p:sldIdLst>
    <p:sldId id="450" r:id="rId8"/>
    <p:sldId id="451" r:id="rId9"/>
    <p:sldId id="452" r:id="rId10"/>
    <p:sldId id="449" r:id="rId11"/>
    <p:sldId id="457" r:id="rId12"/>
    <p:sldId id="458" r:id="rId13"/>
    <p:sldId id="459" r:id="rId14"/>
    <p:sldId id="415" r:id="rId15"/>
    <p:sldId id="460" r:id="rId16"/>
    <p:sldId id="426" r:id="rId17"/>
    <p:sldId id="461" r:id="rId18"/>
    <p:sldId id="462" r:id="rId19"/>
    <p:sldId id="448" r:id="rId20"/>
    <p:sldId id="417" r:id="rId21"/>
    <p:sldId id="463" r:id="rId22"/>
    <p:sldId id="465" r:id="rId23"/>
    <p:sldId id="464" r:id="rId24"/>
    <p:sldId id="466" r:id="rId25"/>
    <p:sldId id="434" r:id="rId26"/>
    <p:sldId id="467" r:id="rId27"/>
    <p:sldId id="468" r:id="rId28"/>
    <p:sldId id="453" r:id="rId29"/>
    <p:sldId id="469" r:id="rId30"/>
    <p:sldId id="470" r:id="rId31"/>
    <p:sldId id="471" r:id="rId32"/>
    <p:sldId id="472" r:id="rId33"/>
    <p:sldId id="429" r:id="rId34"/>
    <p:sldId id="435" r:id="rId35"/>
    <p:sldId id="475" r:id="rId36"/>
    <p:sldId id="474" r:id="rId37"/>
    <p:sldId id="436" r:id="rId38"/>
    <p:sldId id="478" r:id="rId39"/>
    <p:sldId id="455" r:id="rId40"/>
    <p:sldId id="479" r:id="rId41"/>
    <p:sldId id="480" r:id="rId42"/>
    <p:sldId id="481" r:id="rId43"/>
    <p:sldId id="483" r:id="rId44"/>
    <p:sldId id="482" r:id="rId45"/>
    <p:sldId id="484" r:id="rId46"/>
    <p:sldId id="446" r:id="rId47"/>
    <p:sldId id="4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2A29B-142B-8C41-8889-5FD9FDDEDB27}" v="173" dt="2023-12-06T13:45:24.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6"/>
    <p:restoredTop sz="74904" autoAdjust="0"/>
  </p:normalViewPr>
  <p:slideViewPr>
    <p:cSldViewPr snapToGrid="0">
      <p:cViewPr varScale="1">
        <p:scale>
          <a:sx n="52" d="100"/>
          <a:sy n="52" d="100"/>
        </p:scale>
        <p:origin x="13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12</a:t>
            </a:fld>
            <a:endParaRPr lang="en-TR"/>
          </a:p>
        </p:txBody>
      </p:sp>
    </p:spTree>
    <p:extLst>
      <p:ext uri="{BB962C8B-B14F-4D97-AF65-F5344CB8AC3E}">
        <p14:creationId xmlns:p14="http://schemas.microsoft.com/office/powerpoint/2010/main" val="811073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14</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15</a:t>
            </a:fld>
            <a:endParaRPr lang="en-TR"/>
          </a:p>
        </p:txBody>
      </p:sp>
    </p:spTree>
    <p:extLst>
      <p:ext uri="{BB962C8B-B14F-4D97-AF65-F5344CB8AC3E}">
        <p14:creationId xmlns:p14="http://schemas.microsoft.com/office/powerpoint/2010/main" val="2143338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16</a:t>
            </a:fld>
            <a:endParaRPr lang="en-TR"/>
          </a:p>
        </p:txBody>
      </p:sp>
    </p:spTree>
    <p:extLst>
      <p:ext uri="{BB962C8B-B14F-4D97-AF65-F5344CB8AC3E}">
        <p14:creationId xmlns:p14="http://schemas.microsoft.com/office/powerpoint/2010/main" val="936870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7E2C2A8A-8D13-4B94-B9F1-C53F69A20F96}" type="slidenum">
              <a:rPr lang="en-TR" smtClean="0"/>
              <a:t>17</a:t>
            </a:fld>
            <a:endParaRPr lang="en-TR"/>
          </a:p>
        </p:txBody>
      </p:sp>
    </p:spTree>
    <p:extLst>
      <p:ext uri="{BB962C8B-B14F-4D97-AF65-F5344CB8AC3E}">
        <p14:creationId xmlns:p14="http://schemas.microsoft.com/office/powerpoint/2010/main" val="591541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18</a:t>
            </a:fld>
            <a:endParaRPr lang="en-TR"/>
          </a:p>
        </p:txBody>
      </p:sp>
    </p:spTree>
    <p:extLst>
      <p:ext uri="{BB962C8B-B14F-4D97-AF65-F5344CB8AC3E}">
        <p14:creationId xmlns:p14="http://schemas.microsoft.com/office/powerpoint/2010/main" val="392750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19</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n-US" dirty="0"/>
              <a:t>Per Capita: </a:t>
            </a:r>
            <a:r>
              <a:rPr lang="en-US" kern="100" dirty="0">
                <a:effectLst/>
                <a:ea typeface="Calibri" panose="020F0502020204030204" pitchFamily="34" charset="0"/>
                <a:cs typeface="Times New Roman" panose="02020603050405020304" pitchFamily="18" charset="0"/>
              </a:rPr>
              <a:t>This feature represents the average waste generated per person, providing a more normalized measure of waste generation relative to population size.</a:t>
            </a:r>
          </a:p>
          <a:p>
            <a:pPr marL="742950" lvl="1" indent="-285750" algn="just">
              <a:lnSpc>
                <a:spcPct val="107000"/>
              </a:lnSpc>
              <a:spcAft>
                <a:spcPts val="800"/>
              </a:spcAft>
              <a:buFont typeface="Courier New" panose="02070309020205020404" pitchFamily="49" charset="0"/>
              <a:buChar char="o"/>
            </a:pPr>
            <a:r>
              <a:rPr lang="en-US" sz="2800" kern="100" dirty="0">
                <a:effectLst/>
                <a:ea typeface="Calibri" panose="020F0502020204030204" pitchFamily="34" charset="0"/>
                <a:cs typeface="Times New Roman" panose="02020603050405020304" pitchFamily="18" charset="0"/>
              </a:rPr>
              <a:t>Rationale: This feature helps account for the varying population sizes across countries, allowing for a more equitable comparison of waste generation patterns.</a:t>
            </a:r>
          </a:p>
          <a:p>
            <a:pPr marL="342900" lvl="0" indent="-342900" algn="just">
              <a:lnSpc>
                <a:spcPct val="107000"/>
              </a:lnSpc>
              <a:buFont typeface="Symbol" panose="05050102010706020507" pitchFamily="18" charset="2"/>
              <a:buChar char=""/>
            </a:pPr>
            <a:r>
              <a:rPr lang="en-US" kern="100" dirty="0">
                <a:cs typeface="Times New Roman" panose="02020603050405020304" pitchFamily="18" charset="0"/>
              </a:rPr>
              <a:t>Per Unit GDP: This feature represents the waste generated per unit of economic activity, providing insights into the waste intensity of different economies.</a:t>
            </a:r>
          </a:p>
          <a:p>
            <a:pPr marL="742950" lvl="1" indent="-285750" algn="just">
              <a:lnSpc>
                <a:spcPct val="107000"/>
              </a:lnSpc>
              <a:spcAft>
                <a:spcPts val="800"/>
              </a:spcAft>
              <a:buFont typeface="Courier New" panose="02070309020205020404" pitchFamily="49" charset="0"/>
              <a:buChar char="o"/>
            </a:pPr>
            <a:r>
              <a:rPr lang="en-US" sz="2800" kern="100" dirty="0">
                <a:cs typeface="Times New Roman" panose="02020603050405020304" pitchFamily="18" charset="0"/>
              </a:rPr>
              <a:t>Rationale: This feature helps assess the relationship between economic growth and waste generation, indicating the </a:t>
            </a:r>
            <a:endParaRPr lang="en-TR" dirty="0"/>
          </a:p>
        </p:txBody>
      </p:sp>
      <p:sp>
        <p:nvSpPr>
          <p:cNvPr id="4" name="Slide Number Placeholder 3"/>
          <p:cNvSpPr>
            <a:spLocks noGrp="1"/>
          </p:cNvSpPr>
          <p:nvPr>
            <p:ph type="sldNum" sz="quarter" idx="5"/>
          </p:nvPr>
        </p:nvSpPr>
        <p:spPr/>
        <p:txBody>
          <a:bodyPr/>
          <a:lstStyle/>
          <a:p>
            <a:fld id="{7E2C2A8A-8D13-4B94-B9F1-C53F69A20F96}" type="slidenum">
              <a:rPr lang="en-TR" smtClean="0"/>
              <a:t>20</a:t>
            </a:fld>
            <a:endParaRPr lang="en-TR"/>
          </a:p>
        </p:txBody>
      </p:sp>
    </p:spTree>
    <p:extLst>
      <p:ext uri="{BB962C8B-B14F-4D97-AF65-F5344CB8AC3E}">
        <p14:creationId xmlns:p14="http://schemas.microsoft.com/office/powerpoint/2010/main" val="1759652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21</a:t>
            </a:fld>
            <a:endParaRPr lang="en-TR"/>
          </a:p>
        </p:txBody>
      </p:sp>
    </p:spTree>
    <p:extLst>
      <p:ext uri="{BB962C8B-B14F-4D97-AF65-F5344CB8AC3E}">
        <p14:creationId xmlns:p14="http://schemas.microsoft.com/office/powerpoint/2010/main" val="1581794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C2A8A-8D13-4B94-B9F1-C53F69A20F96}" type="slidenum">
              <a:rPr lang="en-US" smtClean="0"/>
              <a:t>35</a:t>
            </a:fld>
            <a:endParaRPr lang="en-US"/>
          </a:p>
        </p:txBody>
      </p:sp>
    </p:spTree>
    <p:extLst>
      <p:ext uri="{BB962C8B-B14F-4D97-AF65-F5344CB8AC3E}">
        <p14:creationId xmlns:p14="http://schemas.microsoft.com/office/powerpoint/2010/main" val="42232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C2A8A-8D13-4B94-B9F1-C53F69A20F96}" type="slidenum">
              <a:rPr lang="en-US" smtClean="0"/>
              <a:t>40</a:t>
            </a:fld>
            <a:endParaRPr lang="en-US"/>
          </a:p>
        </p:txBody>
      </p:sp>
    </p:spTree>
    <p:extLst>
      <p:ext uri="{BB962C8B-B14F-4D97-AF65-F5344CB8AC3E}">
        <p14:creationId xmlns:p14="http://schemas.microsoft.com/office/powerpoint/2010/main" val="2490346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41</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5</a:t>
            </a:fld>
            <a:endParaRPr lang="en-US"/>
          </a:p>
        </p:txBody>
      </p:sp>
    </p:spTree>
    <p:extLst>
      <p:ext uri="{BB962C8B-B14F-4D97-AF65-F5344CB8AC3E}">
        <p14:creationId xmlns:p14="http://schemas.microsoft.com/office/powerpoint/2010/main" val="805846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172452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7</a:t>
            </a:fld>
            <a:endParaRPr lang="en-US"/>
          </a:p>
        </p:txBody>
      </p:sp>
    </p:spTree>
    <p:extLst>
      <p:ext uri="{BB962C8B-B14F-4D97-AF65-F5344CB8AC3E}">
        <p14:creationId xmlns:p14="http://schemas.microsoft.com/office/powerpoint/2010/main" val="38529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8</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9</a:t>
            </a:fld>
            <a:endParaRPr lang="en-US"/>
          </a:p>
        </p:txBody>
      </p:sp>
    </p:spTree>
    <p:extLst>
      <p:ext uri="{BB962C8B-B14F-4D97-AF65-F5344CB8AC3E}">
        <p14:creationId xmlns:p14="http://schemas.microsoft.com/office/powerpoint/2010/main" val="621784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246893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sz="4400" b="1" dirty="0">
                <a:effectLst/>
                <a:ea typeface="Calibri" panose="020F0502020204030204" pitchFamily="34" charset="0"/>
                <a:cs typeface="Times New Roman" panose="02020603050405020304" pitchFamily="18" charset="0"/>
              </a:rPr>
              <a:t>Predicting and Clustering Urban Waste Generation: A Key to Sustainable Waste </a:t>
            </a:r>
            <a:endParaRPr lang="en-US" sz="4400" dirty="0">
              <a:cs typeface="Times New Roman" panose="02020603050405020304" pitchFamily="18" charset="0"/>
            </a:endParaRPr>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Shuaib </a:t>
            </a:r>
            <a:r>
              <a:rPr lang="en-US" dirty="0" err="1">
                <a:cs typeface="Calibri"/>
              </a:rPr>
              <a:t>Mursal</a:t>
            </a:r>
            <a:r>
              <a:rPr lang="en-US" dirty="0">
                <a:cs typeface="Calibri"/>
              </a:rPr>
              <a:t> Ibrahim</a:t>
            </a:r>
          </a:p>
          <a:p>
            <a:r>
              <a:rPr lang="en-US" dirty="0">
                <a:cs typeface="Calibri"/>
              </a:rPr>
              <a:t>December 12, 2023</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a:t>
            </a:r>
            <a:r>
              <a:rPr lang="en-US" b="1" dirty="0" err="1"/>
              <a:t>i</a:t>
            </a:r>
            <a:r>
              <a:rPr lang="tr-TR" b="1" dirty="0"/>
              <a:t>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Autofit/>
          </a:bodyPr>
          <a:lstStyle/>
          <a:p>
            <a:pPr marL="457200" algn="just">
              <a:lnSpc>
                <a:spcPct val="107000"/>
              </a:lnSpc>
            </a:pPr>
            <a:r>
              <a:rPr lang="en-US" dirty="0">
                <a:cs typeface="Times New Roman" panose="02020603050405020304" pitchFamily="18" charset="0"/>
              </a:rPr>
              <a:t>The project directly aligns with several United Nations Sustainable Development Goals (SDGs), contributing to global efforts for a more sustainable and resilient future. These SDGs include:</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a:t>
            </a:r>
            <a:r>
              <a:rPr lang="en-US" b="1" dirty="0" err="1"/>
              <a:t>i</a:t>
            </a:r>
            <a:r>
              <a:rPr lang="tr-TR" b="1" dirty="0"/>
              <a:t>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Autofit/>
          </a:bodyPr>
          <a:lstStyle/>
          <a:p>
            <a:pPr marL="457200" algn="just">
              <a:lnSpc>
                <a:spcPct val="107000"/>
              </a:lnSpc>
            </a:pPr>
            <a:r>
              <a:rPr lang="en-US" dirty="0">
                <a:cs typeface="Times New Roman" panose="02020603050405020304" pitchFamily="18" charset="0"/>
              </a:rPr>
              <a:t>SDG 11: Sustainable Cities and Communities:</a:t>
            </a:r>
          </a:p>
          <a:p>
            <a:pPr marL="914400" lvl="1" algn="just">
              <a:lnSpc>
                <a:spcPct val="107000"/>
              </a:lnSpc>
            </a:pPr>
            <a:r>
              <a:rPr lang="en-US" sz="2800" dirty="0">
                <a:cs typeface="Times New Roman" panose="02020603050405020304" pitchFamily="18" charset="0"/>
              </a:rPr>
              <a:t>By optimizing waste management strategies, the project supports the creation of more sustainable and resilient urban environments (Target 11.6).</a:t>
            </a:r>
            <a:endParaRPr lang="tr-TR" sz="2800" dirty="0">
              <a:cs typeface="Times New Roman" panose="02020603050405020304" pitchFamily="18" charset="0"/>
            </a:endParaRP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11808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a:t>
            </a:r>
            <a:r>
              <a:rPr lang="en-US" b="1" dirty="0" err="1"/>
              <a:t>i</a:t>
            </a:r>
            <a:r>
              <a:rPr lang="tr-TR" b="1" dirty="0"/>
              <a:t>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Autofit/>
          </a:bodyPr>
          <a:lstStyle/>
          <a:p>
            <a:pPr algn="just"/>
            <a:r>
              <a:rPr lang="en-US" dirty="0">
                <a:cs typeface="Times New Roman" panose="02020603050405020304" pitchFamily="18" charset="0"/>
              </a:rPr>
              <a:t>SDG 15: Life on Land:</a:t>
            </a:r>
          </a:p>
          <a:p>
            <a:pPr lvl="1" algn="just"/>
            <a:r>
              <a:rPr lang="en-US" sz="2800" dirty="0">
                <a:effectLst/>
                <a:ea typeface="Calibri" panose="020F0502020204030204" pitchFamily="34" charset="0"/>
                <a:cs typeface="Times New Roman" panose="02020603050405020304" pitchFamily="18" charset="0"/>
              </a:rPr>
              <a:t>The project aids in reducing the environmental impact on land by promoting sustainable waste management practices, mitigating the negative effects of waste on ecosystems and biodiversity (Targets 15.3 and 15.9).</a:t>
            </a:r>
            <a:endParaRPr lang="tr-TR" sz="2800" dirty="0">
              <a:cs typeface="Times New Roman" panose="02020603050405020304" pitchFamily="18" charset="0"/>
            </a:endParaRPr>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40221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The dataset used in this project is the World Bank's "What a Waste 2.0: A Global Snapshot of Solid Waste Management to 2050" dataset. This dataset provides comprehensive data on solid waste management from 217 countries, covering various aspects such as waste generation, collection, treatment, and disposal</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Autofit/>
          </a:bodyPr>
          <a:lstStyle/>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Missing values for the numerical variables were imputed using appropriate KNN.</a:t>
            </a:r>
          </a:p>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The extent of missing values in each variable was assessed using descriptive statistics. For variables with a relatively low proportion of missing values (less than 50%) were imputed</a:t>
            </a:r>
            <a:r>
              <a:rPr lang="en-US" dirty="0">
                <a:ea typeface="Calibri" panose="020F0502020204030204" pitchFamily="34" charset="0"/>
                <a:cs typeface="Times New Roman" panose="02020603050405020304" pitchFamily="18" charset="0"/>
              </a:rPr>
              <a:t>.</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58550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Autofit/>
          </a:bodyPr>
          <a:lstStyle/>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Variables with a high proportion of missing values (greater than 50%) were dropped from the dataset, as imputing such a large number of missing values could significantly distort the data distribution.</a:t>
            </a:r>
          </a:p>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For the categorical variables, categories were capitalized for consistency. Fewer categories were combined into a single category then mode imputation were applied for the missing values.</a:t>
            </a:r>
            <a:endParaRPr lang="en-US" dirty="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230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Outliers were identified using statistical techniques such as boxplots and interquartile ranges (IQRs). Outliers were considered to be values that fell outside the IQR range. Detected outliers were trimmed to -+1.5*IQR to prevent them from unduly influencing the machine learning models.</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83702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en-US" b="1" dirty="0"/>
              <a:t>&amp;</a:t>
            </a:r>
            <a:r>
              <a:rPr lang="tr-TR" b="1" dirty="0"/>
              <a:t> </a:t>
            </a:r>
            <a:r>
              <a:rPr lang="en-US" b="1" dirty="0"/>
              <a:t>Feature Engineering</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descr="A screenshot of a graph&#10;&#10;Description automatically generated">
            <a:extLst>
              <a:ext uri="{FF2B5EF4-FFF2-40B4-BE49-F238E27FC236}">
                <a16:creationId xmlns:a16="http://schemas.microsoft.com/office/drawing/2014/main" id="{8DA89E61-0CC6-3157-6857-030C7A8E0E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5441" y="2094881"/>
            <a:ext cx="3185159" cy="4120513"/>
          </a:xfrm>
          <a:prstGeom prst="rect">
            <a:avLst/>
          </a:prstGeom>
        </p:spPr>
      </p:pic>
      <p:pic>
        <p:nvPicPr>
          <p:cNvPr id="7" name="Content Placeholder 6" descr="A group of blue and black graphs&#10;&#10;Description automatically generated">
            <a:extLst>
              <a:ext uri="{FF2B5EF4-FFF2-40B4-BE49-F238E27FC236}">
                <a16:creationId xmlns:a16="http://schemas.microsoft.com/office/drawing/2014/main" id="{EAEBDC4B-747F-E677-26F6-CA6B7A0BCD68}"/>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882349" y="2094881"/>
            <a:ext cx="3475302" cy="4170363"/>
          </a:xfrm>
          <a:prstGeom prst="rect">
            <a:avLst/>
          </a:prstGeom>
        </p:spPr>
      </p:pic>
    </p:spTree>
    <p:extLst>
      <p:ext uri="{BB962C8B-B14F-4D97-AF65-F5344CB8AC3E}">
        <p14:creationId xmlns:p14="http://schemas.microsoft.com/office/powerpoint/2010/main" val="147423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en-US" b="1" dirty="0"/>
              <a:t>&amp;</a:t>
            </a:r>
            <a:r>
              <a:rPr lang="tr-TR" b="1" dirty="0"/>
              <a:t> </a:t>
            </a:r>
            <a:r>
              <a:rPr lang="en-US" b="1" dirty="0"/>
              <a:t>Feature Engineering</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Content Placeholder 3">
            <a:extLst>
              <a:ext uri="{FF2B5EF4-FFF2-40B4-BE49-F238E27FC236}">
                <a16:creationId xmlns:a16="http://schemas.microsoft.com/office/drawing/2014/main" id="{A2727B07-D90C-FE67-73F7-83E1DD8378C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39653" y="2349500"/>
            <a:ext cx="3475302" cy="417036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D0D47E0-C257-D261-1E80-810ABA015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062" y="2349500"/>
            <a:ext cx="7069629" cy="3927572"/>
          </a:xfrm>
          <a:prstGeom prst="rect">
            <a:avLst/>
          </a:prstGeom>
        </p:spPr>
      </p:pic>
    </p:spTree>
    <p:extLst>
      <p:ext uri="{BB962C8B-B14F-4D97-AF65-F5344CB8AC3E}">
        <p14:creationId xmlns:p14="http://schemas.microsoft.com/office/powerpoint/2010/main" val="378436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en-US" b="1" dirty="0"/>
              <a:t>&amp;</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49144" y="2007219"/>
            <a:ext cx="10857106" cy="4169743"/>
          </a:xfrm>
        </p:spPr>
        <p:txBody>
          <a:bodyPr>
            <a:noAutofit/>
          </a:bodyPr>
          <a:lstStyle/>
          <a:p>
            <a:pPr algn="just">
              <a:buFont typeface="Arial" panose="020B0604020202020204" pitchFamily="34" charset="0"/>
              <a:buChar char="•"/>
            </a:pPr>
            <a:r>
              <a:rPr lang="en-US" dirty="0">
                <a:effectLst/>
                <a:ea typeface="Calibri" panose="020F0502020204030204" pitchFamily="34" charset="0"/>
              </a:rPr>
              <a:t>GDP and population are two crucial factors influencing waste generation patterns. Based on these two features, two features were engineered.</a:t>
            </a:r>
          </a:p>
          <a:p>
            <a:pPr marL="342900" lvl="0" indent="-342900" algn="just">
              <a:lnSpc>
                <a:spcPct val="107000"/>
              </a:lnSpc>
              <a:buFont typeface="Symbol" panose="05050102010706020507" pitchFamily="18" charset="2"/>
              <a:buChar char=""/>
            </a:pPr>
            <a:r>
              <a:rPr lang="en-US" kern="100" dirty="0">
                <a:effectLst/>
                <a:ea typeface="Calibri" panose="020F0502020204030204" pitchFamily="34" charset="0"/>
                <a:cs typeface="Times New Roman" panose="02020603050405020304" pitchFamily="18" charset="0"/>
              </a:rPr>
              <a:t>GDP per Capita: Created a new feature by dividing the total waste generation by the population. </a:t>
            </a:r>
          </a:p>
          <a:p>
            <a:pPr marL="342900" lvl="0" indent="-342900" algn="just">
              <a:lnSpc>
                <a:spcPct val="107000"/>
              </a:lnSpc>
              <a:buFont typeface="Symbol" panose="05050102010706020507" pitchFamily="18" charset="2"/>
              <a:buChar char=""/>
            </a:pPr>
            <a:r>
              <a:rPr lang="en-US" kern="100" dirty="0">
                <a:cs typeface="Times New Roman" panose="02020603050405020304" pitchFamily="18" charset="0"/>
              </a:rPr>
              <a:t>Unit per GDP Unit: Created a new feature by dividing the total waste generation by the GDP. </a:t>
            </a:r>
            <a:r>
              <a:rPr lang="en-US" sz="2800" kern="100" dirty="0">
                <a:cs typeface="Times New Roman" panose="02020603050405020304" pitchFamily="18" charset="0"/>
              </a:rPr>
              <a:t>environmental impact of economic activities.</a:t>
            </a:r>
          </a:p>
          <a:p>
            <a:pPr marL="342900" lvl="0" indent="-342900" algn="just">
              <a:lnSpc>
                <a:spcPct val="107000"/>
              </a:lnSpc>
              <a:buFont typeface="Symbol" panose="05050102010706020507" pitchFamily="18" charset="2"/>
              <a:buChar char=""/>
            </a:pP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420086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en-US" b="1" dirty="0"/>
              <a:t>&amp;</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dirty="0"/>
              <a:t>Before building the models, the data were normalized by standardizing the variables</a:t>
            </a:r>
            <a:endParaRPr lang="tr-TR"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495414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6630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en-US" b="1" dirty="0"/>
              <a:t>&amp;</a:t>
            </a:r>
            <a:r>
              <a:rPr lang="tr-TR" b="1" dirty="0"/>
              <a:t>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Multiple regression is a suitable choice when the goal is to predict a continuous numerical variable (waste generation) from a set of independent variables (GDP, population, etc.). It allows for understanding the linear relationship between the independent variables and the dependent variable.</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2501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en-US" b="1" dirty="0"/>
              <a:t>&amp;</a:t>
            </a:r>
            <a:r>
              <a:rPr lang="tr-TR" b="1" dirty="0"/>
              <a:t>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dirty="0">
                <a:effectLst/>
                <a:ea typeface="Calibri" panose="020F0502020204030204" pitchFamily="34" charset="0"/>
              </a:rPr>
              <a:t>ANNs are powerful models capable of capturing complex nonlinear relationships between variables. They are well-suited for handling large datasets and extracting hidden patterns.</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54758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en-US" b="1" dirty="0"/>
              <a:t>&amp;</a:t>
            </a:r>
            <a:r>
              <a:rPr lang="tr-TR" b="1" dirty="0"/>
              <a:t>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K-means clustering is an unsupervised learning algorithm that groups similar data points into clusters. It is useful for exploratory data analysis and identifying patterns in the data.</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536399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en-US" b="1" dirty="0"/>
              <a:t>&amp;</a:t>
            </a:r>
            <a:r>
              <a:rPr lang="tr-TR" b="1" dirty="0"/>
              <a:t> Training</a:t>
            </a:r>
            <a:endParaRPr lang="tr-TR" dirty="0"/>
          </a:p>
        </p:txBody>
      </p:sp>
      <p:graphicFrame>
        <p:nvGraphicFramePr>
          <p:cNvPr id="6" name="Content Placeholder 5">
            <a:extLst>
              <a:ext uri="{FF2B5EF4-FFF2-40B4-BE49-F238E27FC236}">
                <a16:creationId xmlns:a16="http://schemas.microsoft.com/office/drawing/2014/main" id="{7FCA153E-09D4-FD47-1454-74EBD47E2E10}"/>
              </a:ext>
            </a:extLst>
          </p:cNvPr>
          <p:cNvGraphicFramePr>
            <a:graphicFrameLocks noGrp="1"/>
          </p:cNvGraphicFramePr>
          <p:nvPr>
            <p:ph idx="1"/>
            <p:extLst>
              <p:ext uri="{D42A27DB-BD31-4B8C-83A1-F6EECF244321}">
                <p14:modId xmlns:p14="http://schemas.microsoft.com/office/powerpoint/2010/main" val="2509384450"/>
              </p:ext>
            </p:extLst>
          </p:nvPr>
        </p:nvGraphicFramePr>
        <p:xfrm>
          <a:off x="649288" y="2293476"/>
          <a:ext cx="10093325" cy="4176675"/>
        </p:xfrm>
        <a:graphic>
          <a:graphicData uri="http://schemas.openxmlformats.org/drawingml/2006/table">
            <a:tbl>
              <a:tblPr firstRow="1" firstCol="1" bandRow="1">
                <a:tableStyleId>{ED083AE6-46FA-4A59-8FB0-9F97EB10719F}</a:tableStyleId>
              </a:tblPr>
              <a:tblGrid>
                <a:gridCol w="2440566">
                  <a:extLst>
                    <a:ext uri="{9D8B030D-6E8A-4147-A177-3AD203B41FA5}">
                      <a16:colId xmlns:a16="http://schemas.microsoft.com/office/drawing/2014/main" val="2135039931"/>
                    </a:ext>
                  </a:extLst>
                </a:gridCol>
                <a:gridCol w="3530645">
                  <a:extLst>
                    <a:ext uri="{9D8B030D-6E8A-4147-A177-3AD203B41FA5}">
                      <a16:colId xmlns:a16="http://schemas.microsoft.com/office/drawing/2014/main" val="1622930752"/>
                    </a:ext>
                  </a:extLst>
                </a:gridCol>
                <a:gridCol w="4122114">
                  <a:extLst>
                    <a:ext uri="{9D8B030D-6E8A-4147-A177-3AD203B41FA5}">
                      <a16:colId xmlns:a16="http://schemas.microsoft.com/office/drawing/2014/main" val="1649524122"/>
                    </a:ext>
                  </a:extLst>
                </a:gridCol>
              </a:tblGrid>
              <a:tr h="208782">
                <a:tc>
                  <a:txBody>
                    <a:bodyPr/>
                    <a:lstStyle/>
                    <a:p>
                      <a:pPr algn="ctr">
                        <a:lnSpc>
                          <a:spcPct val="107000"/>
                        </a:lnSpc>
                        <a:spcAft>
                          <a:spcPts val="800"/>
                        </a:spcAft>
                      </a:pPr>
                      <a:r>
                        <a:rPr lang="en-US" sz="2800" kern="0" dirty="0">
                          <a:effectLst/>
                        </a:rPr>
                        <a:t>Model</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gn="ctr">
                        <a:lnSpc>
                          <a:spcPct val="107000"/>
                        </a:lnSpc>
                        <a:spcAft>
                          <a:spcPts val="800"/>
                        </a:spcAft>
                      </a:pPr>
                      <a:r>
                        <a:rPr lang="en-US" sz="2800" kern="0">
                          <a:effectLst/>
                        </a:rPr>
                        <a:t>Strengths</a:t>
                      </a:r>
                      <a:endParaRPr lang="en-US" sz="2800" kern="10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gn="ctr">
                        <a:lnSpc>
                          <a:spcPct val="107000"/>
                        </a:lnSpc>
                        <a:spcAft>
                          <a:spcPts val="800"/>
                        </a:spcAft>
                      </a:pPr>
                      <a:r>
                        <a:rPr lang="en-US" sz="2800" kern="0">
                          <a:effectLst/>
                        </a:rPr>
                        <a:t>Weaknesses</a:t>
                      </a:r>
                      <a:endParaRPr lang="en-US" sz="2800" kern="10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extLst>
                  <a:ext uri="{0D108BD9-81ED-4DB2-BD59-A6C34878D82A}">
                    <a16:rowId xmlns:a16="http://schemas.microsoft.com/office/drawing/2014/main" val="2376222140"/>
                  </a:ext>
                </a:extLst>
              </a:tr>
              <a:tr h="208782">
                <a:tc>
                  <a:txBody>
                    <a:bodyPr/>
                    <a:lstStyle/>
                    <a:p>
                      <a:pPr>
                        <a:lnSpc>
                          <a:spcPct val="107000"/>
                        </a:lnSpc>
                        <a:spcAft>
                          <a:spcPts val="800"/>
                        </a:spcAft>
                      </a:pPr>
                      <a:r>
                        <a:rPr lang="en-US" sz="2800" kern="0" dirty="0">
                          <a:effectLst/>
                        </a:rPr>
                        <a:t>Regression Analysis</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dirty="0">
                          <a:effectLst/>
                        </a:rPr>
                        <a:t>Simple, interpretable, can handle missing data</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a:effectLst/>
                        </a:rPr>
                        <a:t>May not capture complex nonlinear relationships</a:t>
                      </a:r>
                      <a:endParaRPr lang="en-US" sz="2800" kern="100">
                        <a:solidFill>
                          <a:srgbClr val="272727"/>
                        </a:solidFill>
                        <a:effectLst/>
                        <a:latin typeface="Times New Roman" panose="02020603050405020304" pitchFamily="18" charset="0"/>
                        <a:ea typeface="Calibri" panose="020F0502020204030204" pitchFamily="34" charset="0"/>
                      </a:endParaRPr>
                    </a:p>
                  </a:txBody>
                  <a:tcPr marL="0" marR="0" marT="18030" marB="18030" anchor="b"/>
                </a:tc>
                <a:extLst>
                  <a:ext uri="{0D108BD9-81ED-4DB2-BD59-A6C34878D82A}">
                    <a16:rowId xmlns:a16="http://schemas.microsoft.com/office/drawing/2014/main" val="3875467827"/>
                  </a:ext>
                </a:extLst>
              </a:tr>
              <a:tr h="208782">
                <a:tc>
                  <a:txBody>
                    <a:bodyPr/>
                    <a:lstStyle/>
                    <a:p>
                      <a:pPr>
                        <a:lnSpc>
                          <a:spcPct val="107000"/>
                        </a:lnSpc>
                        <a:spcAft>
                          <a:spcPts val="800"/>
                        </a:spcAft>
                      </a:pPr>
                      <a:r>
                        <a:rPr lang="en-US" sz="2800" kern="0" dirty="0">
                          <a:effectLst/>
                        </a:rPr>
                        <a:t>ANNs</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dirty="0">
                          <a:effectLst/>
                        </a:rPr>
                        <a:t>High accuracy, can capture complex nonlinear relationships</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a:effectLst/>
                        </a:rPr>
                        <a:t>Requires large amounts of data, computationally expensive</a:t>
                      </a:r>
                      <a:endParaRPr lang="en-US" sz="2800" kern="100">
                        <a:solidFill>
                          <a:srgbClr val="272727"/>
                        </a:solidFill>
                        <a:effectLst/>
                        <a:latin typeface="Times New Roman" panose="02020603050405020304" pitchFamily="18" charset="0"/>
                        <a:ea typeface="Calibri" panose="020F0502020204030204" pitchFamily="34" charset="0"/>
                      </a:endParaRPr>
                    </a:p>
                  </a:txBody>
                  <a:tcPr marL="0" marR="0" marT="18030" marB="18030" anchor="b"/>
                </a:tc>
                <a:extLst>
                  <a:ext uri="{0D108BD9-81ED-4DB2-BD59-A6C34878D82A}">
                    <a16:rowId xmlns:a16="http://schemas.microsoft.com/office/drawing/2014/main" val="831314473"/>
                  </a:ext>
                </a:extLst>
              </a:tr>
              <a:tr h="208782">
                <a:tc>
                  <a:txBody>
                    <a:bodyPr/>
                    <a:lstStyle/>
                    <a:p>
                      <a:pPr>
                        <a:lnSpc>
                          <a:spcPct val="107000"/>
                        </a:lnSpc>
                        <a:spcAft>
                          <a:spcPts val="800"/>
                        </a:spcAft>
                      </a:pPr>
                      <a:r>
                        <a:rPr lang="en-US" sz="2800" kern="0">
                          <a:effectLst/>
                        </a:rPr>
                        <a:t>K-means clustering</a:t>
                      </a:r>
                      <a:endParaRPr lang="en-US" sz="2800" kern="10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dirty="0">
                          <a:effectLst/>
                        </a:rPr>
                        <a:t>Simple, efficient, easy to interpret</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dirty="0">
                          <a:effectLst/>
                        </a:rPr>
                        <a:t>Sensitive to initial centroids, may stuck in local minima</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0" marR="0" marT="18030" marB="18030" anchor="b"/>
                </a:tc>
                <a:extLst>
                  <a:ext uri="{0D108BD9-81ED-4DB2-BD59-A6C34878D82A}">
                    <a16:rowId xmlns:a16="http://schemas.microsoft.com/office/drawing/2014/main" val="1394247354"/>
                  </a:ext>
                </a:extLst>
              </a:tr>
              <a:tr h="208782">
                <a:tc>
                  <a:txBody>
                    <a:bodyPr/>
                    <a:lstStyle/>
                    <a:p>
                      <a:pPr>
                        <a:lnSpc>
                          <a:spcPct val="107000"/>
                        </a:lnSpc>
                        <a:spcAft>
                          <a:spcPts val="800"/>
                        </a:spcAft>
                      </a:pPr>
                      <a:r>
                        <a:rPr lang="en-US" sz="2800" kern="0">
                          <a:effectLst/>
                        </a:rPr>
                        <a:t> </a:t>
                      </a:r>
                      <a:endParaRPr lang="en-US" sz="2800" kern="10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a:effectLst/>
                        </a:rPr>
                        <a:t> </a:t>
                      </a:r>
                      <a:endParaRPr lang="en-US" sz="2800" kern="100">
                        <a:solidFill>
                          <a:srgbClr val="272727"/>
                        </a:solidFill>
                        <a:effectLst/>
                        <a:latin typeface="Times New Roman" panose="02020603050405020304" pitchFamily="18" charset="0"/>
                        <a:ea typeface="Calibri" panose="020F0502020204030204" pitchFamily="34" charset="0"/>
                      </a:endParaRPr>
                    </a:p>
                  </a:txBody>
                  <a:tcPr marL="27044" marR="27044" marT="18030" marB="18030" anchor="b"/>
                </a:tc>
                <a:tc>
                  <a:txBody>
                    <a:bodyPr/>
                    <a:lstStyle/>
                    <a:p>
                      <a:pPr>
                        <a:lnSpc>
                          <a:spcPct val="107000"/>
                        </a:lnSpc>
                        <a:spcAft>
                          <a:spcPts val="800"/>
                        </a:spcAft>
                      </a:pPr>
                      <a:r>
                        <a:rPr lang="en-US" sz="2800" kern="0" dirty="0">
                          <a:effectLst/>
                        </a:rPr>
                        <a:t> </a:t>
                      </a:r>
                      <a:endParaRPr lang="en-US" sz="2800" kern="100" dirty="0">
                        <a:solidFill>
                          <a:srgbClr val="272727"/>
                        </a:solidFill>
                        <a:effectLst/>
                        <a:latin typeface="Times New Roman" panose="02020603050405020304" pitchFamily="18" charset="0"/>
                        <a:ea typeface="Calibri" panose="020F0502020204030204" pitchFamily="34" charset="0"/>
                      </a:endParaRPr>
                    </a:p>
                  </a:txBody>
                  <a:tcPr marL="0" marR="0" marT="18030" marB="18030" anchor="b"/>
                </a:tc>
                <a:extLst>
                  <a:ext uri="{0D108BD9-81ED-4DB2-BD59-A6C34878D82A}">
                    <a16:rowId xmlns:a16="http://schemas.microsoft.com/office/drawing/2014/main" val="971013009"/>
                  </a:ext>
                </a:extLst>
              </a:tr>
            </a:tbl>
          </a:graphicData>
        </a:graphic>
      </p:graphicFrame>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1163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Selection</a:t>
            </a:r>
            <a:r>
              <a:rPr lang="tr-TR" b="1" dirty="0"/>
              <a:t> </a:t>
            </a:r>
            <a:r>
              <a:rPr lang="en-US" b="1" dirty="0"/>
              <a:t>&amp;</a:t>
            </a:r>
            <a:r>
              <a:rPr lang="tr-TR" b="1" dirty="0"/>
              <a:t> Training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buFont typeface="Arial" panose="020B0604020202020204" pitchFamily="34" charset="0"/>
              <a:buChar char="•"/>
            </a:pPr>
            <a:r>
              <a:rPr lang="en-US" dirty="0"/>
              <a:t>The data was split int training and test data. 80% of the data was used as a training set, while 20% used as testing set. </a:t>
            </a:r>
          </a:p>
          <a:p>
            <a:pPr>
              <a:buFont typeface="Arial" panose="020B0604020202020204" pitchFamily="34" charset="0"/>
              <a:buChar char="•"/>
            </a:pPr>
            <a:r>
              <a:rPr lang="en-US" dirty="0"/>
              <a:t>For the LRM 5-fold cross validation was used, while for the ANN model 20% of the training dataset was used as cross validation.</a:t>
            </a:r>
          </a:p>
          <a:p>
            <a:pPr>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a:bodyPr>
          <a:lstStyle/>
          <a:p>
            <a:r>
              <a:rPr lang="en-US" b="1" dirty="0"/>
              <a:t>Model Evaluation</a:t>
            </a:r>
            <a:r>
              <a:rPr lang="tr-TR" b="1" dirty="0"/>
              <a:t> </a:t>
            </a:r>
            <a:r>
              <a:rPr lang="en-US" b="1" dirty="0"/>
              <a:t>&amp;</a:t>
            </a:r>
            <a:r>
              <a:rPr lang="tr-TR" b="1" dirty="0"/>
              <a:t>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lgn="just">
              <a:buFont typeface="Arial" panose="020B0604020202020204" pitchFamily="34" charset="0"/>
              <a:buChar char="•"/>
            </a:pPr>
            <a:r>
              <a:rPr lang="en-US" dirty="0"/>
              <a:t>Mean squared error (MSE), Mean absolute error (MAE), and R-squared were used as the evaluation metrics for the LRM and ANN model. For the K-means clustering model, the most important thing is determining the number of cluster. Elbow method was used to determine the appropriate number of clusters.</a:t>
            </a:r>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07347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a:bodyPr>
          <a:lstStyle/>
          <a:p>
            <a:r>
              <a:rPr lang="en-US" b="1" dirty="0"/>
              <a:t>Model Evaluation</a:t>
            </a:r>
            <a:r>
              <a:rPr lang="tr-TR" b="1" dirty="0"/>
              <a:t> </a:t>
            </a:r>
            <a:r>
              <a:rPr lang="en-US" dirty="0"/>
              <a:t>&amp;</a:t>
            </a:r>
            <a:r>
              <a:rPr lang="tr-TR" b="1" dirty="0"/>
              <a:t>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In the artificial neural network (ANN) model, several hyperparameters were optimized. These parameters included the learning rate, the number of hidden layers, the number of neurons per layer, the dropout rate, and the optimizer. After optimizing these parameters, a configuration with a single hidden layer, 8 neurons per layer, a learning rate of 0.01, and the SGD optimizer was identified as optimal based on the Mean Squared Error (MSE) and Mean Absolute Error (MAE) metrics. </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7451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a:bodyPr>
          <a:lstStyle/>
          <a:p>
            <a:r>
              <a:rPr lang="en-US" b="1" dirty="0"/>
              <a:t>Model Evaluation</a:t>
            </a:r>
            <a:r>
              <a:rPr lang="tr-TR" b="1" dirty="0"/>
              <a:t> </a:t>
            </a:r>
            <a:r>
              <a:rPr lang="en-US" b="1" dirty="0"/>
              <a:t>&amp;</a:t>
            </a:r>
            <a:r>
              <a:rPr lang="tr-TR" b="1" dirty="0"/>
              <a:t>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a:extLst>
              <a:ext uri="{FF2B5EF4-FFF2-40B4-BE49-F238E27FC236}">
                <a16:creationId xmlns:a16="http://schemas.microsoft.com/office/drawing/2014/main" id="{1D142599-D2EC-8185-465D-91D4B117765A}"/>
              </a:ext>
            </a:extLst>
          </p:cNvPr>
          <p:cNvPicPr>
            <a:picLocks noChangeAspect="1"/>
          </p:cNvPicPr>
          <p:nvPr/>
        </p:nvPicPr>
        <p:blipFill>
          <a:blip r:embed="rId2"/>
          <a:stretch>
            <a:fillRect/>
          </a:stretch>
        </p:blipFill>
        <p:spPr>
          <a:xfrm>
            <a:off x="1276350" y="2596259"/>
            <a:ext cx="9505950" cy="3564732"/>
          </a:xfrm>
          <a:prstGeom prst="rect">
            <a:avLst/>
          </a:prstGeom>
        </p:spPr>
      </p:pic>
    </p:spTree>
    <p:extLst>
      <p:ext uri="{BB962C8B-B14F-4D97-AF65-F5344CB8AC3E}">
        <p14:creationId xmlns:p14="http://schemas.microsoft.com/office/powerpoint/2010/main" val="207755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t>
            </a:r>
            <a:r>
              <a:rPr lang="en-US" b="1" dirty="0"/>
              <a:t>&amp;</a:t>
            </a:r>
            <a:r>
              <a:rPr lang="tr-TR" b="1" dirty="0"/>
              <a:t>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algn="just"/>
            <a:r>
              <a:rPr lang="en-US" dirty="0">
                <a:effectLst/>
                <a:ea typeface="Calibri" panose="020F0502020204030204" pitchFamily="34" charset="0"/>
                <a:cs typeface="Times New Roman" panose="02020603050405020304" pitchFamily="18" charset="0"/>
              </a:rPr>
              <a:t>The model refinement phase plays a crucial role in the machine learning workflow, shifting the focus from model construction to performance optimization. While the initial model exhibited errors, subsequent iterations combining hyperparameter tuning and feature engineering yielded optimal results based on established evaluation metrics. </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Model Refinement</a:t>
            </a:r>
            <a:r>
              <a:rPr lang="tr-TR" b="1" dirty="0"/>
              <a:t> </a:t>
            </a:r>
            <a:r>
              <a:rPr lang="en-US" b="1" dirty="0"/>
              <a:t>&amp;</a:t>
            </a:r>
            <a:r>
              <a:rPr lang="tr-TR" b="1" dirty="0"/>
              <a:t> Testing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algn="just"/>
            <a:r>
              <a:rPr lang="en-US" dirty="0">
                <a:effectLst/>
                <a:ea typeface="Calibri" panose="020F0502020204030204" pitchFamily="34" charset="0"/>
                <a:cs typeface="Times New Roman" panose="02020603050405020304" pitchFamily="18" charset="0"/>
              </a:rPr>
              <a:t>For instance, the linear regression model achieved a perfect fit to the data, while the ANN model initially displayed significantly higher errors in MSE, MAE, and R-squared. This aligns with the known tendency of linear regression models to improve fit with increasing feature count. After a thorough data examination, less significant features were eliminated, leading to satisfactory results for both models</a:t>
            </a:r>
            <a:endParaRPr lang="tr-TR" dirty="0">
              <a:cs typeface="Times New Roman" panose="02020603050405020304" pitchFamily="18" charset="0"/>
            </a:endParaRPr>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436828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Results: LRM &amp; ANN Models</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graphicFrame>
        <p:nvGraphicFramePr>
          <p:cNvPr id="4" name="Table 3">
            <a:extLst>
              <a:ext uri="{FF2B5EF4-FFF2-40B4-BE49-F238E27FC236}">
                <a16:creationId xmlns:a16="http://schemas.microsoft.com/office/drawing/2014/main" id="{88D97786-B893-959A-C6CC-C469AD330ABE}"/>
              </a:ext>
            </a:extLst>
          </p:cNvPr>
          <p:cNvGraphicFramePr>
            <a:graphicFrameLocks noGrp="1"/>
          </p:cNvGraphicFramePr>
          <p:nvPr>
            <p:extLst>
              <p:ext uri="{D42A27DB-BD31-4B8C-83A1-F6EECF244321}">
                <p14:modId xmlns:p14="http://schemas.microsoft.com/office/powerpoint/2010/main" val="505074624"/>
              </p:ext>
            </p:extLst>
          </p:nvPr>
        </p:nvGraphicFramePr>
        <p:xfrm>
          <a:off x="1049338" y="3348577"/>
          <a:ext cx="10371230" cy="1488186"/>
        </p:xfrm>
        <a:graphic>
          <a:graphicData uri="http://schemas.openxmlformats.org/drawingml/2006/table">
            <a:tbl>
              <a:tblPr firstRow="1" firstCol="1" bandRow="1">
                <a:tableStyleId>{ED083AE6-46FA-4A59-8FB0-9F97EB10719F}</a:tableStyleId>
              </a:tblPr>
              <a:tblGrid>
                <a:gridCol w="1518036">
                  <a:extLst>
                    <a:ext uri="{9D8B030D-6E8A-4147-A177-3AD203B41FA5}">
                      <a16:colId xmlns:a16="http://schemas.microsoft.com/office/drawing/2014/main" val="3511892522"/>
                    </a:ext>
                  </a:extLst>
                </a:gridCol>
                <a:gridCol w="1582633">
                  <a:extLst>
                    <a:ext uri="{9D8B030D-6E8A-4147-A177-3AD203B41FA5}">
                      <a16:colId xmlns:a16="http://schemas.microsoft.com/office/drawing/2014/main" val="2770370252"/>
                    </a:ext>
                  </a:extLst>
                </a:gridCol>
                <a:gridCol w="1582633">
                  <a:extLst>
                    <a:ext uri="{9D8B030D-6E8A-4147-A177-3AD203B41FA5}">
                      <a16:colId xmlns:a16="http://schemas.microsoft.com/office/drawing/2014/main" val="3851299880"/>
                    </a:ext>
                  </a:extLst>
                </a:gridCol>
                <a:gridCol w="1518036">
                  <a:extLst>
                    <a:ext uri="{9D8B030D-6E8A-4147-A177-3AD203B41FA5}">
                      <a16:colId xmlns:a16="http://schemas.microsoft.com/office/drawing/2014/main" val="3378011255"/>
                    </a:ext>
                  </a:extLst>
                </a:gridCol>
                <a:gridCol w="1380767">
                  <a:extLst>
                    <a:ext uri="{9D8B030D-6E8A-4147-A177-3AD203B41FA5}">
                      <a16:colId xmlns:a16="http://schemas.microsoft.com/office/drawing/2014/main" val="2882140593"/>
                    </a:ext>
                  </a:extLst>
                </a:gridCol>
                <a:gridCol w="1108710">
                  <a:extLst>
                    <a:ext uri="{9D8B030D-6E8A-4147-A177-3AD203B41FA5}">
                      <a16:colId xmlns:a16="http://schemas.microsoft.com/office/drawing/2014/main" val="3542443423"/>
                    </a:ext>
                  </a:extLst>
                </a:gridCol>
                <a:gridCol w="1680415">
                  <a:extLst>
                    <a:ext uri="{9D8B030D-6E8A-4147-A177-3AD203B41FA5}">
                      <a16:colId xmlns:a16="http://schemas.microsoft.com/office/drawing/2014/main" val="1247980893"/>
                    </a:ext>
                  </a:extLst>
                </a:gridCol>
              </a:tblGrid>
              <a:tr h="0">
                <a:tc rowSpan="3">
                  <a:txBody>
                    <a:bodyPr/>
                    <a:lstStyle/>
                    <a:p>
                      <a:pPr marL="457200" algn="ctr">
                        <a:lnSpc>
                          <a:spcPct val="107000"/>
                        </a:lnSpc>
                      </a:pPr>
                      <a:r>
                        <a:rPr lang="en-US" sz="1600" kern="100">
                          <a:effectLst/>
                        </a:rPr>
                        <a:t>Dataset Type</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nchor="ctr"/>
                </a:tc>
                <a:tc gridSpan="3">
                  <a:txBody>
                    <a:bodyPr/>
                    <a:lstStyle/>
                    <a:p>
                      <a:pPr marL="457200" algn="ctr">
                        <a:lnSpc>
                          <a:spcPct val="107000"/>
                        </a:lnSpc>
                      </a:pPr>
                      <a:r>
                        <a:rPr lang="en-US" sz="1600" kern="100">
                          <a:effectLst/>
                        </a:rPr>
                        <a:t>Linear Regression Model</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457200" algn="ctr">
                        <a:lnSpc>
                          <a:spcPct val="107000"/>
                        </a:lnSpc>
                        <a:spcAft>
                          <a:spcPts val="800"/>
                        </a:spcAft>
                      </a:pPr>
                      <a:r>
                        <a:rPr lang="en-US" sz="1600" kern="100">
                          <a:effectLst/>
                        </a:rPr>
                        <a:t>Artificial Neurol Network Model</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02633974"/>
                  </a:ext>
                </a:extLst>
              </a:tr>
              <a:tr h="0">
                <a:tc vMerge="1">
                  <a:txBody>
                    <a:bodyPr/>
                    <a:lstStyle/>
                    <a:p>
                      <a:endParaRPr lang="en-US"/>
                    </a:p>
                  </a:txBody>
                  <a:tcPr/>
                </a:tc>
                <a:tc gridSpan="6">
                  <a:txBody>
                    <a:bodyPr/>
                    <a:lstStyle/>
                    <a:p>
                      <a:pPr marL="457200" algn="ctr">
                        <a:lnSpc>
                          <a:spcPct val="107000"/>
                        </a:lnSpc>
                        <a:spcAft>
                          <a:spcPts val="800"/>
                        </a:spcAft>
                      </a:pPr>
                      <a:r>
                        <a:rPr lang="en-US" sz="1600" kern="100">
                          <a:effectLst/>
                        </a:rPr>
                        <a:t>Evaluation Metrics</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6852874"/>
                  </a:ext>
                </a:extLst>
              </a:tr>
              <a:tr h="0">
                <a:tc vMerge="1">
                  <a:txBody>
                    <a:bodyPr/>
                    <a:lstStyle/>
                    <a:p>
                      <a:endParaRPr lang="en-US"/>
                    </a:p>
                  </a:txBody>
                  <a:tcPr/>
                </a:tc>
                <a:tc>
                  <a:txBody>
                    <a:bodyPr/>
                    <a:lstStyle/>
                    <a:p>
                      <a:pPr marL="457200" algn="ctr">
                        <a:lnSpc>
                          <a:spcPct val="107000"/>
                        </a:lnSpc>
                      </a:pPr>
                      <a:r>
                        <a:rPr lang="en-US" sz="1600" kern="100" dirty="0">
                          <a:effectLst/>
                        </a:rPr>
                        <a:t>MSE</a:t>
                      </a:r>
                      <a:endParaRPr lang="en-US" sz="1600" kern="100" dirty="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dirty="0">
                          <a:effectLst/>
                        </a:rPr>
                        <a:t>MAE</a:t>
                      </a:r>
                      <a:endParaRPr lang="en-US" sz="1600" kern="100" dirty="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R-squared</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MSE</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MAE</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spcAft>
                          <a:spcPts val="800"/>
                        </a:spcAft>
                      </a:pPr>
                      <a:r>
                        <a:rPr lang="en-US" sz="1600" kern="100" dirty="0">
                          <a:effectLst/>
                        </a:rPr>
                        <a:t>R-squared</a:t>
                      </a:r>
                      <a:endParaRPr lang="en-US" sz="1600" kern="100" dirty="0">
                        <a:solidFill>
                          <a:srgbClr val="272727"/>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14225199"/>
                  </a:ext>
                </a:extLst>
              </a:tr>
              <a:tr h="0">
                <a:tc>
                  <a:txBody>
                    <a:bodyPr/>
                    <a:lstStyle/>
                    <a:p>
                      <a:pPr marL="457200" algn="just">
                        <a:lnSpc>
                          <a:spcPct val="107000"/>
                        </a:lnSpc>
                      </a:pPr>
                      <a:r>
                        <a:rPr lang="en-US" sz="1600" kern="100">
                          <a:effectLst/>
                        </a:rPr>
                        <a:t>Training</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0.198</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0.319</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0.961</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0.443</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0.526</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spcAft>
                          <a:spcPts val="800"/>
                        </a:spcAft>
                      </a:pPr>
                      <a:r>
                        <a:rPr lang="en-US" sz="1600" kern="100">
                          <a:effectLst/>
                        </a:rPr>
                        <a:t>0.913</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24869607"/>
                  </a:ext>
                </a:extLst>
              </a:tr>
              <a:tr h="0">
                <a:tc>
                  <a:txBody>
                    <a:bodyPr/>
                    <a:lstStyle/>
                    <a:p>
                      <a:pPr marL="457200" algn="just">
                        <a:lnSpc>
                          <a:spcPct val="107000"/>
                        </a:lnSpc>
                      </a:pPr>
                      <a:r>
                        <a:rPr lang="en-US" sz="1600" kern="100">
                          <a:effectLst/>
                        </a:rPr>
                        <a:t>Validation</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0.217</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0.342</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0.953</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0.427</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0.470</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spcAft>
                          <a:spcPts val="800"/>
                        </a:spcAft>
                      </a:pPr>
                      <a:r>
                        <a:rPr lang="en-US" sz="1600" kern="100">
                          <a:effectLst/>
                        </a:rPr>
                        <a:t>-</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9775265"/>
                  </a:ext>
                </a:extLst>
              </a:tr>
              <a:tr h="0">
                <a:tc>
                  <a:txBody>
                    <a:bodyPr/>
                    <a:lstStyle/>
                    <a:p>
                      <a:pPr marL="457200" algn="just">
                        <a:lnSpc>
                          <a:spcPct val="107000"/>
                        </a:lnSpc>
                      </a:pPr>
                      <a:r>
                        <a:rPr lang="en-US" sz="1600" kern="100">
                          <a:effectLst/>
                        </a:rPr>
                        <a:t>Testing</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0.188</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0.324</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0.961</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0.272</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pPr>
                      <a:r>
                        <a:rPr lang="en-US" sz="1600" kern="100">
                          <a:effectLst/>
                        </a:rPr>
                        <a:t>0.417</a:t>
                      </a:r>
                      <a:endParaRPr lang="en-US" sz="1600" kern="100">
                        <a:solidFill>
                          <a:srgbClr val="272727"/>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457200" algn="ctr">
                        <a:lnSpc>
                          <a:spcPct val="107000"/>
                        </a:lnSpc>
                        <a:spcAft>
                          <a:spcPts val="800"/>
                        </a:spcAft>
                      </a:pPr>
                      <a:r>
                        <a:rPr lang="en-US" sz="1600" kern="100" dirty="0">
                          <a:effectLst/>
                        </a:rPr>
                        <a:t>0.944</a:t>
                      </a:r>
                      <a:endParaRPr lang="en-US" sz="1600" kern="100" dirty="0">
                        <a:solidFill>
                          <a:srgbClr val="272727"/>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25634993"/>
                  </a:ext>
                </a:extLst>
              </a:tr>
            </a:tbl>
          </a:graphicData>
        </a:graphic>
      </p:graphicFrame>
    </p:spTree>
    <p:extLst>
      <p:ext uri="{BB962C8B-B14F-4D97-AF65-F5344CB8AC3E}">
        <p14:creationId xmlns:p14="http://schemas.microsoft.com/office/powerpoint/2010/main" val="423467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Results: K-</a:t>
            </a:r>
            <a:r>
              <a:rPr lang="en-US" dirty="0"/>
              <a:t>Means </a:t>
            </a:r>
            <a:r>
              <a:rPr lang="en-US" b="1" dirty="0"/>
              <a:t>Clustering</a:t>
            </a:r>
            <a:endParaRPr lang="tr-TR" dirty="0"/>
          </a:p>
        </p:txBody>
      </p:sp>
      <p:pic>
        <p:nvPicPr>
          <p:cNvPr id="6" name="Content Placeholder 5">
            <a:extLst>
              <a:ext uri="{FF2B5EF4-FFF2-40B4-BE49-F238E27FC236}">
                <a16:creationId xmlns:a16="http://schemas.microsoft.com/office/drawing/2014/main" id="{52421B52-37B5-5C33-CDFC-28BE6A5A7222}"/>
              </a:ext>
            </a:extLst>
          </p:cNvPr>
          <p:cNvPicPr>
            <a:picLocks noGrp="1" noChangeAspect="1"/>
          </p:cNvPicPr>
          <p:nvPr>
            <p:ph idx="1"/>
          </p:nvPr>
        </p:nvPicPr>
        <p:blipFill>
          <a:blip r:embed="rId3"/>
          <a:stretch>
            <a:fillRect/>
          </a:stretch>
        </p:blipFill>
        <p:spPr>
          <a:xfrm>
            <a:off x="1039653" y="2253455"/>
            <a:ext cx="10113614" cy="3539765"/>
          </a:xfr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618690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Results: K-</a:t>
            </a:r>
            <a:r>
              <a:rPr lang="en-US" dirty="0"/>
              <a:t>Means </a:t>
            </a:r>
            <a:r>
              <a:rPr lang="en-US" b="1" dirty="0"/>
              <a:t>Clustering</a:t>
            </a:r>
            <a:endParaRPr lang="tr-TR" dirty="0"/>
          </a:p>
        </p:txBody>
      </p:sp>
      <p:graphicFrame>
        <p:nvGraphicFramePr>
          <p:cNvPr id="4" name="Content Placeholder 3">
            <a:extLst>
              <a:ext uri="{FF2B5EF4-FFF2-40B4-BE49-F238E27FC236}">
                <a16:creationId xmlns:a16="http://schemas.microsoft.com/office/drawing/2014/main" id="{7FB18EBD-14E8-28F7-87D5-5C9FBB3B17F6}"/>
              </a:ext>
            </a:extLst>
          </p:cNvPr>
          <p:cNvGraphicFramePr>
            <a:graphicFrameLocks noGrp="1"/>
          </p:cNvGraphicFramePr>
          <p:nvPr>
            <p:ph idx="1"/>
            <p:extLst>
              <p:ext uri="{D42A27DB-BD31-4B8C-83A1-F6EECF244321}">
                <p14:modId xmlns:p14="http://schemas.microsoft.com/office/powerpoint/2010/main" val="719239729"/>
              </p:ext>
            </p:extLst>
          </p:nvPr>
        </p:nvGraphicFramePr>
        <p:xfrm>
          <a:off x="1260022" y="2125722"/>
          <a:ext cx="9310793" cy="4479802"/>
        </p:xfrm>
        <a:graphic>
          <a:graphicData uri="http://schemas.openxmlformats.org/drawingml/2006/table">
            <a:tbl>
              <a:tblPr>
                <a:tableStyleId>{BC89EF96-8CEA-46FF-86C4-4CE0E7609802}</a:tableStyleId>
              </a:tblPr>
              <a:tblGrid>
                <a:gridCol w="1934633">
                  <a:extLst>
                    <a:ext uri="{9D8B030D-6E8A-4147-A177-3AD203B41FA5}">
                      <a16:colId xmlns:a16="http://schemas.microsoft.com/office/drawing/2014/main" val="801174973"/>
                    </a:ext>
                  </a:extLst>
                </a:gridCol>
                <a:gridCol w="1844040">
                  <a:extLst>
                    <a:ext uri="{9D8B030D-6E8A-4147-A177-3AD203B41FA5}">
                      <a16:colId xmlns:a16="http://schemas.microsoft.com/office/drawing/2014/main" val="1668667010"/>
                    </a:ext>
                  </a:extLst>
                </a:gridCol>
                <a:gridCol w="1844040">
                  <a:extLst>
                    <a:ext uri="{9D8B030D-6E8A-4147-A177-3AD203B41FA5}">
                      <a16:colId xmlns:a16="http://schemas.microsoft.com/office/drawing/2014/main" val="1366476096"/>
                    </a:ext>
                  </a:extLst>
                </a:gridCol>
                <a:gridCol w="1844040">
                  <a:extLst>
                    <a:ext uri="{9D8B030D-6E8A-4147-A177-3AD203B41FA5}">
                      <a16:colId xmlns:a16="http://schemas.microsoft.com/office/drawing/2014/main" val="3939592935"/>
                    </a:ext>
                  </a:extLst>
                </a:gridCol>
                <a:gridCol w="1844040">
                  <a:extLst>
                    <a:ext uri="{9D8B030D-6E8A-4147-A177-3AD203B41FA5}">
                      <a16:colId xmlns:a16="http://schemas.microsoft.com/office/drawing/2014/main" val="694459188"/>
                    </a:ext>
                  </a:extLst>
                </a:gridCol>
              </a:tblGrid>
              <a:tr h="503320">
                <a:tc>
                  <a:txBody>
                    <a:bodyPr/>
                    <a:lstStyle/>
                    <a:p>
                      <a:pPr algn="ctr" fontAlgn="ctr"/>
                      <a:r>
                        <a:rPr lang="en-US" sz="1600" b="1" dirty="0">
                          <a:effectLst/>
                        </a:rPr>
                        <a:t>Variables</a:t>
                      </a:r>
                    </a:p>
                  </a:txBody>
                  <a:tcPr marL="71903" marR="71903" marT="35951" marB="35951" anchor="ctr"/>
                </a:tc>
                <a:tc>
                  <a:txBody>
                    <a:bodyPr/>
                    <a:lstStyle/>
                    <a:p>
                      <a:pPr algn="ctr" fontAlgn="ctr"/>
                      <a:r>
                        <a:rPr lang="en-US" sz="1600" b="1" dirty="0">
                          <a:effectLst/>
                        </a:rPr>
                        <a:t>Cluster 1</a:t>
                      </a:r>
                    </a:p>
                  </a:txBody>
                  <a:tcPr marL="71903" marR="71903" marT="35951" marB="35951" anchor="ctr"/>
                </a:tc>
                <a:tc>
                  <a:txBody>
                    <a:bodyPr/>
                    <a:lstStyle/>
                    <a:p>
                      <a:pPr algn="ctr" fontAlgn="ctr"/>
                      <a:r>
                        <a:rPr lang="en-US" sz="1600" b="1" dirty="0">
                          <a:effectLst/>
                        </a:rPr>
                        <a:t>Cluster 2</a:t>
                      </a:r>
                    </a:p>
                  </a:txBody>
                  <a:tcPr marL="71903" marR="71903" marT="35951" marB="35951" anchor="ctr"/>
                </a:tc>
                <a:tc>
                  <a:txBody>
                    <a:bodyPr/>
                    <a:lstStyle/>
                    <a:p>
                      <a:pPr algn="ctr" fontAlgn="ctr"/>
                      <a:r>
                        <a:rPr lang="en-US" sz="1600" b="1" dirty="0">
                          <a:effectLst/>
                        </a:rPr>
                        <a:t>Cluster 3</a:t>
                      </a:r>
                    </a:p>
                  </a:txBody>
                  <a:tcPr marL="71903" marR="71903" marT="35951" marB="35951" anchor="ctr"/>
                </a:tc>
                <a:tc>
                  <a:txBody>
                    <a:bodyPr/>
                    <a:lstStyle/>
                    <a:p>
                      <a:pPr algn="ctr" fontAlgn="ctr"/>
                      <a:r>
                        <a:rPr lang="en-US" sz="1600" b="1" dirty="0">
                          <a:effectLst/>
                        </a:rPr>
                        <a:t>Cluster 4</a:t>
                      </a:r>
                    </a:p>
                  </a:txBody>
                  <a:tcPr marL="71903" marR="71903" marT="35951" marB="35951" anchor="ctr"/>
                </a:tc>
                <a:extLst>
                  <a:ext uri="{0D108BD9-81ED-4DB2-BD59-A6C34878D82A}">
                    <a16:rowId xmlns:a16="http://schemas.microsoft.com/office/drawing/2014/main" val="1271295630"/>
                  </a:ext>
                </a:extLst>
              </a:tr>
              <a:tr h="287611">
                <a:tc>
                  <a:txBody>
                    <a:bodyPr/>
                    <a:lstStyle/>
                    <a:p>
                      <a:pPr algn="ctr" fontAlgn="ctr"/>
                      <a:r>
                        <a:rPr lang="en-US" sz="1600" b="1">
                          <a:effectLst/>
                        </a:rPr>
                        <a:t>GDP</a:t>
                      </a:r>
                    </a:p>
                  </a:txBody>
                  <a:tcPr marL="71903" marR="71903" marT="35951" marB="35951" anchor="ctr"/>
                </a:tc>
                <a:tc>
                  <a:txBody>
                    <a:bodyPr/>
                    <a:lstStyle/>
                    <a:p>
                      <a:pPr algn="ctr" fontAlgn="ctr"/>
                      <a:r>
                        <a:rPr lang="en-US" sz="1600">
                          <a:effectLst/>
                        </a:rPr>
                        <a:t>23.562</a:t>
                      </a:r>
                    </a:p>
                  </a:txBody>
                  <a:tcPr marL="71903" marR="71903" marT="35951" marB="35951" anchor="ctr"/>
                </a:tc>
                <a:tc>
                  <a:txBody>
                    <a:bodyPr/>
                    <a:lstStyle/>
                    <a:p>
                      <a:pPr algn="ctr" fontAlgn="ctr"/>
                      <a:r>
                        <a:rPr lang="en-US" sz="1600">
                          <a:effectLst/>
                        </a:rPr>
                        <a:t>24.817</a:t>
                      </a:r>
                    </a:p>
                  </a:txBody>
                  <a:tcPr marL="71903" marR="71903" marT="35951" marB="35951" anchor="ctr"/>
                </a:tc>
                <a:tc>
                  <a:txBody>
                    <a:bodyPr/>
                    <a:lstStyle/>
                    <a:p>
                      <a:pPr algn="ctr" fontAlgn="ctr"/>
                      <a:r>
                        <a:rPr lang="en-US" sz="1600">
                          <a:effectLst/>
                        </a:rPr>
                        <a:t>24.458</a:t>
                      </a:r>
                    </a:p>
                  </a:txBody>
                  <a:tcPr marL="71903" marR="71903" marT="35951" marB="35951" anchor="ctr"/>
                </a:tc>
                <a:tc>
                  <a:txBody>
                    <a:bodyPr/>
                    <a:lstStyle/>
                    <a:p>
                      <a:pPr algn="ctr" fontAlgn="ctr"/>
                      <a:r>
                        <a:rPr lang="en-US" sz="1600">
                          <a:effectLst/>
                        </a:rPr>
                        <a:t>23.129</a:t>
                      </a:r>
                    </a:p>
                  </a:txBody>
                  <a:tcPr marL="71903" marR="71903" marT="35951" marB="35951" anchor="ctr"/>
                </a:tc>
                <a:extLst>
                  <a:ext uri="{0D108BD9-81ED-4DB2-BD59-A6C34878D82A}">
                    <a16:rowId xmlns:a16="http://schemas.microsoft.com/office/drawing/2014/main" val="1181760893"/>
                  </a:ext>
                </a:extLst>
              </a:tr>
              <a:tr h="287611">
                <a:tc>
                  <a:txBody>
                    <a:bodyPr/>
                    <a:lstStyle/>
                    <a:p>
                      <a:pPr algn="ctr" fontAlgn="ctr"/>
                      <a:r>
                        <a:rPr lang="en-US" sz="1600" b="1" dirty="0">
                          <a:effectLst/>
                        </a:rPr>
                        <a:t>Metal</a:t>
                      </a:r>
                    </a:p>
                  </a:txBody>
                  <a:tcPr marL="71903" marR="71903" marT="35951" marB="35951" anchor="ctr"/>
                </a:tc>
                <a:tc>
                  <a:txBody>
                    <a:bodyPr/>
                    <a:lstStyle/>
                    <a:p>
                      <a:pPr algn="ctr" fontAlgn="ctr"/>
                      <a:r>
                        <a:rPr lang="en-US" sz="1600" dirty="0">
                          <a:effectLst/>
                        </a:rPr>
                        <a:t>1.572</a:t>
                      </a:r>
                    </a:p>
                  </a:txBody>
                  <a:tcPr marL="71903" marR="71903" marT="35951" marB="35951" anchor="ctr"/>
                </a:tc>
                <a:tc>
                  <a:txBody>
                    <a:bodyPr/>
                    <a:lstStyle/>
                    <a:p>
                      <a:pPr algn="ctr" fontAlgn="ctr"/>
                      <a:r>
                        <a:rPr lang="en-US" sz="1600" dirty="0">
                          <a:effectLst/>
                        </a:rPr>
                        <a:t>0.939</a:t>
                      </a:r>
                    </a:p>
                  </a:txBody>
                  <a:tcPr marL="71903" marR="71903" marT="35951" marB="35951" anchor="ctr"/>
                </a:tc>
                <a:tc>
                  <a:txBody>
                    <a:bodyPr/>
                    <a:lstStyle/>
                    <a:p>
                      <a:pPr algn="ctr" fontAlgn="ctr"/>
                      <a:r>
                        <a:rPr lang="en-US" sz="1600">
                          <a:effectLst/>
                        </a:rPr>
                        <a:t>1.204</a:t>
                      </a:r>
                    </a:p>
                  </a:txBody>
                  <a:tcPr marL="71903" marR="71903" marT="35951" marB="35951" anchor="ctr"/>
                </a:tc>
                <a:tc>
                  <a:txBody>
                    <a:bodyPr/>
                    <a:lstStyle/>
                    <a:p>
                      <a:pPr algn="ctr" fontAlgn="ctr"/>
                      <a:r>
                        <a:rPr lang="en-US" sz="1600">
                          <a:effectLst/>
                        </a:rPr>
                        <a:t>1.332</a:t>
                      </a:r>
                    </a:p>
                  </a:txBody>
                  <a:tcPr marL="71903" marR="71903" marT="35951" marB="35951" anchor="ctr"/>
                </a:tc>
                <a:extLst>
                  <a:ext uri="{0D108BD9-81ED-4DB2-BD59-A6C34878D82A}">
                    <a16:rowId xmlns:a16="http://schemas.microsoft.com/office/drawing/2014/main" val="1744006892"/>
                  </a:ext>
                </a:extLst>
              </a:tr>
              <a:tr h="287611">
                <a:tc>
                  <a:txBody>
                    <a:bodyPr/>
                    <a:lstStyle/>
                    <a:p>
                      <a:pPr algn="ctr" fontAlgn="ctr"/>
                      <a:r>
                        <a:rPr lang="en-US" sz="1600" b="1" dirty="0">
                          <a:effectLst/>
                        </a:rPr>
                        <a:t>Population</a:t>
                      </a:r>
                    </a:p>
                  </a:txBody>
                  <a:tcPr marL="71903" marR="71903" marT="35951" marB="35951" anchor="ctr"/>
                </a:tc>
                <a:tc>
                  <a:txBody>
                    <a:bodyPr/>
                    <a:lstStyle/>
                    <a:p>
                      <a:pPr algn="ctr" fontAlgn="ctr"/>
                      <a:r>
                        <a:rPr lang="en-US" sz="1600" dirty="0">
                          <a:effectLst/>
                        </a:rPr>
                        <a:t>13.997</a:t>
                      </a:r>
                    </a:p>
                  </a:txBody>
                  <a:tcPr marL="71903" marR="71903" marT="35951" marB="35951" anchor="ctr"/>
                </a:tc>
                <a:tc>
                  <a:txBody>
                    <a:bodyPr/>
                    <a:lstStyle/>
                    <a:p>
                      <a:pPr algn="ctr" fontAlgn="ctr"/>
                      <a:r>
                        <a:rPr lang="en-US" sz="1600">
                          <a:effectLst/>
                        </a:rPr>
                        <a:t>16.458</a:t>
                      </a:r>
                    </a:p>
                  </a:txBody>
                  <a:tcPr marL="71903" marR="71903" marT="35951" marB="35951" anchor="ctr"/>
                </a:tc>
                <a:tc>
                  <a:txBody>
                    <a:bodyPr/>
                    <a:lstStyle/>
                    <a:p>
                      <a:pPr algn="ctr" fontAlgn="ctr"/>
                      <a:r>
                        <a:rPr lang="en-US" sz="1600">
                          <a:effectLst/>
                        </a:rPr>
                        <a:t>15.309</a:t>
                      </a:r>
                    </a:p>
                  </a:txBody>
                  <a:tcPr marL="71903" marR="71903" marT="35951" marB="35951" anchor="ctr"/>
                </a:tc>
                <a:tc>
                  <a:txBody>
                    <a:bodyPr/>
                    <a:lstStyle/>
                    <a:p>
                      <a:pPr algn="ctr" fontAlgn="ctr"/>
                      <a:r>
                        <a:rPr lang="en-US" sz="1600">
                          <a:effectLst/>
                        </a:rPr>
                        <a:t>14.899</a:t>
                      </a:r>
                    </a:p>
                  </a:txBody>
                  <a:tcPr marL="71903" marR="71903" marT="35951" marB="35951" anchor="ctr"/>
                </a:tc>
                <a:extLst>
                  <a:ext uri="{0D108BD9-81ED-4DB2-BD59-A6C34878D82A}">
                    <a16:rowId xmlns:a16="http://schemas.microsoft.com/office/drawing/2014/main" val="2669935081"/>
                  </a:ext>
                </a:extLst>
              </a:tr>
              <a:tr h="287611">
                <a:tc>
                  <a:txBody>
                    <a:bodyPr/>
                    <a:lstStyle/>
                    <a:p>
                      <a:pPr algn="ctr" fontAlgn="ctr"/>
                      <a:r>
                        <a:rPr lang="en-US" sz="1600" b="1" dirty="0">
                          <a:effectLst/>
                        </a:rPr>
                        <a:t>Electronic tons</a:t>
                      </a:r>
                    </a:p>
                  </a:txBody>
                  <a:tcPr marL="71903" marR="71903" marT="35951" marB="35951" anchor="ctr"/>
                </a:tc>
                <a:tc>
                  <a:txBody>
                    <a:bodyPr/>
                    <a:lstStyle/>
                    <a:p>
                      <a:pPr algn="ctr" fontAlgn="ctr"/>
                      <a:r>
                        <a:rPr lang="en-US" sz="1600">
                          <a:effectLst/>
                        </a:rPr>
                        <a:t>9.038</a:t>
                      </a:r>
                    </a:p>
                  </a:txBody>
                  <a:tcPr marL="71903" marR="71903" marT="35951" marB="35951" anchor="ctr"/>
                </a:tc>
                <a:tc>
                  <a:txBody>
                    <a:bodyPr/>
                    <a:lstStyle/>
                    <a:p>
                      <a:pPr algn="ctr" fontAlgn="ctr"/>
                      <a:r>
                        <a:rPr lang="en-US" sz="1600">
                          <a:effectLst/>
                        </a:rPr>
                        <a:t>10.633</a:t>
                      </a:r>
                    </a:p>
                  </a:txBody>
                  <a:tcPr marL="71903" marR="71903" marT="35951" marB="35951" anchor="ctr"/>
                </a:tc>
                <a:tc>
                  <a:txBody>
                    <a:bodyPr/>
                    <a:lstStyle/>
                    <a:p>
                      <a:pPr algn="ctr" fontAlgn="ctr"/>
                      <a:r>
                        <a:rPr lang="en-US" sz="1600">
                          <a:effectLst/>
                        </a:rPr>
                        <a:t>10.040</a:t>
                      </a:r>
                    </a:p>
                  </a:txBody>
                  <a:tcPr marL="71903" marR="71903" marT="35951" marB="35951" anchor="ctr"/>
                </a:tc>
                <a:tc>
                  <a:txBody>
                    <a:bodyPr/>
                    <a:lstStyle/>
                    <a:p>
                      <a:pPr algn="ctr" fontAlgn="ctr"/>
                      <a:r>
                        <a:rPr lang="en-US" sz="1600">
                          <a:effectLst/>
                        </a:rPr>
                        <a:t>8.925</a:t>
                      </a:r>
                    </a:p>
                  </a:txBody>
                  <a:tcPr marL="71903" marR="71903" marT="35951" marB="35951" anchor="ctr"/>
                </a:tc>
                <a:extLst>
                  <a:ext uri="{0D108BD9-81ED-4DB2-BD59-A6C34878D82A}">
                    <a16:rowId xmlns:a16="http://schemas.microsoft.com/office/drawing/2014/main" val="471762385"/>
                  </a:ext>
                </a:extLst>
              </a:tr>
              <a:tr h="287611">
                <a:tc>
                  <a:txBody>
                    <a:bodyPr/>
                    <a:lstStyle/>
                    <a:p>
                      <a:pPr algn="ctr" fontAlgn="ctr"/>
                      <a:r>
                        <a:rPr lang="en-US" sz="1600" b="1" dirty="0">
                          <a:effectLst/>
                        </a:rPr>
                        <a:t>Hazardous tons</a:t>
                      </a:r>
                    </a:p>
                  </a:txBody>
                  <a:tcPr marL="71903" marR="71903" marT="35951" marB="35951" anchor="ctr"/>
                </a:tc>
                <a:tc>
                  <a:txBody>
                    <a:bodyPr/>
                    <a:lstStyle/>
                    <a:p>
                      <a:pPr algn="ctr" fontAlgn="ctr"/>
                      <a:r>
                        <a:rPr lang="en-US" sz="1600">
                          <a:effectLst/>
                        </a:rPr>
                        <a:t>11.036</a:t>
                      </a:r>
                    </a:p>
                  </a:txBody>
                  <a:tcPr marL="71903" marR="71903" marT="35951" marB="35951" anchor="ctr"/>
                </a:tc>
                <a:tc>
                  <a:txBody>
                    <a:bodyPr/>
                    <a:lstStyle/>
                    <a:p>
                      <a:pPr algn="ctr" fontAlgn="ctr"/>
                      <a:r>
                        <a:rPr lang="en-US" sz="1600">
                          <a:effectLst/>
                        </a:rPr>
                        <a:t>11.813</a:t>
                      </a:r>
                    </a:p>
                  </a:txBody>
                  <a:tcPr marL="71903" marR="71903" marT="35951" marB="35951" anchor="ctr"/>
                </a:tc>
                <a:tc>
                  <a:txBody>
                    <a:bodyPr/>
                    <a:lstStyle/>
                    <a:p>
                      <a:pPr algn="ctr" fontAlgn="ctr"/>
                      <a:r>
                        <a:rPr lang="en-US" sz="1600">
                          <a:effectLst/>
                        </a:rPr>
                        <a:t>11.465</a:t>
                      </a:r>
                    </a:p>
                  </a:txBody>
                  <a:tcPr marL="71903" marR="71903" marT="35951" marB="35951" anchor="ctr"/>
                </a:tc>
                <a:tc>
                  <a:txBody>
                    <a:bodyPr/>
                    <a:lstStyle/>
                    <a:p>
                      <a:pPr algn="ctr" fontAlgn="ctr"/>
                      <a:r>
                        <a:rPr lang="en-US" sz="1600">
                          <a:effectLst/>
                        </a:rPr>
                        <a:t>10.688</a:t>
                      </a:r>
                    </a:p>
                  </a:txBody>
                  <a:tcPr marL="71903" marR="71903" marT="35951" marB="35951" anchor="ctr"/>
                </a:tc>
                <a:extLst>
                  <a:ext uri="{0D108BD9-81ED-4DB2-BD59-A6C34878D82A}">
                    <a16:rowId xmlns:a16="http://schemas.microsoft.com/office/drawing/2014/main" val="816722261"/>
                  </a:ext>
                </a:extLst>
              </a:tr>
              <a:tr h="287611">
                <a:tc>
                  <a:txBody>
                    <a:bodyPr/>
                    <a:lstStyle/>
                    <a:p>
                      <a:pPr algn="ctr" fontAlgn="ctr"/>
                      <a:r>
                        <a:rPr lang="en-US" sz="1600" b="1">
                          <a:effectLst/>
                        </a:rPr>
                        <a:t>Organic</a:t>
                      </a:r>
                    </a:p>
                  </a:txBody>
                  <a:tcPr marL="71903" marR="71903" marT="35951" marB="35951" anchor="ctr"/>
                </a:tc>
                <a:tc>
                  <a:txBody>
                    <a:bodyPr/>
                    <a:lstStyle/>
                    <a:p>
                      <a:pPr algn="ctr" fontAlgn="ctr"/>
                      <a:r>
                        <a:rPr lang="en-US" sz="1600">
                          <a:effectLst/>
                        </a:rPr>
                        <a:t>22.399</a:t>
                      </a:r>
                    </a:p>
                  </a:txBody>
                  <a:tcPr marL="71903" marR="71903" marT="35951" marB="35951" anchor="ctr"/>
                </a:tc>
                <a:tc>
                  <a:txBody>
                    <a:bodyPr/>
                    <a:lstStyle/>
                    <a:p>
                      <a:pPr algn="ctr" fontAlgn="ctr"/>
                      <a:r>
                        <a:rPr lang="en-US" sz="1600">
                          <a:effectLst/>
                        </a:rPr>
                        <a:t>57.243</a:t>
                      </a:r>
                    </a:p>
                  </a:txBody>
                  <a:tcPr marL="71903" marR="71903" marT="35951" marB="35951" anchor="ctr"/>
                </a:tc>
                <a:tc>
                  <a:txBody>
                    <a:bodyPr/>
                    <a:lstStyle/>
                    <a:p>
                      <a:pPr algn="ctr" fontAlgn="ctr"/>
                      <a:r>
                        <a:rPr lang="en-US" sz="1600">
                          <a:effectLst/>
                        </a:rPr>
                        <a:t>32.468</a:t>
                      </a:r>
                    </a:p>
                  </a:txBody>
                  <a:tcPr marL="71903" marR="71903" marT="35951" marB="35951" anchor="ctr"/>
                </a:tc>
                <a:tc>
                  <a:txBody>
                    <a:bodyPr/>
                    <a:lstStyle/>
                    <a:p>
                      <a:pPr algn="ctr" fontAlgn="ctr"/>
                      <a:r>
                        <a:rPr lang="en-US" sz="1600">
                          <a:effectLst/>
                        </a:rPr>
                        <a:t>52.584</a:t>
                      </a:r>
                    </a:p>
                  </a:txBody>
                  <a:tcPr marL="71903" marR="71903" marT="35951" marB="35951" anchor="ctr"/>
                </a:tc>
                <a:extLst>
                  <a:ext uri="{0D108BD9-81ED-4DB2-BD59-A6C34878D82A}">
                    <a16:rowId xmlns:a16="http://schemas.microsoft.com/office/drawing/2014/main" val="1157886871"/>
                  </a:ext>
                </a:extLst>
              </a:tr>
              <a:tr h="287611">
                <a:tc>
                  <a:txBody>
                    <a:bodyPr/>
                    <a:lstStyle/>
                    <a:p>
                      <a:pPr algn="ctr" fontAlgn="ctr"/>
                      <a:r>
                        <a:rPr lang="en-US" sz="1600" b="1">
                          <a:effectLst/>
                        </a:rPr>
                        <a:t>Glass</a:t>
                      </a:r>
                    </a:p>
                  </a:txBody>
                  <a:tcPr marL="71903" marR="71903" marT="35951" marB="35951" anchor="ctr"/>
                </a:tc>
                <a:tc>
                  <a:txBody>
                    <a:bodyPr/>
                    <a:lstStyle/>
                    <a:p>
                      <a:pPr algn="ctr" fontAlgn="ctr"/>
                      <a:r>
                        <a:rPr lang="en-US" sz="1600" dirty="0">
                          <a:effectLst/>
                        </a:rPr>
                        <a:t>5.187</a:t>
                      </a:r>
                    </a:p>
                  </a:txBody>
                  <a:tcPr marL="71903" marR="71903" marT="35951" marB="35951" anchor="ctr"/>
                </a:tc>
                <a:tc>
                  <a:txBody>
                    <a:bodyPr/>
                    <a:lstStyle/>
                    <a:p>
                      <a:pPr algn="ctr" fontAlgn="ctr"/>
                      <a:r>
                        <a:rPr lang="en-US" sz="1600">
                          <a:effectLst/>
                        </a:rPr>
                        <a:t>3.285</a:t>
                      </a:r>
                    </a:p>
                  </a:txBody>
                  <a:tcPr marL="71903" marR="71903" marT="35951" marB="35951" anchor="ctr"/>
                </a:tc>
                <a:tc>
                  <a:txBody>
                    <a:bodyPr/>
                    <a:lstStyle/>
                    <a:p>
                      <a:pPr algn="ctr" fontAlgn="ctr"/>
                      <a:r>
                        <a:rPr lang="en-US" sz="1600">
                          <a:effectLst/>
                        </a:rPr>
                        <a:t>5.444</a:t>
                      </a:r>
                    </a:p>
                  </a:txBody>
                  <a:tcPr marL="71903" marR="71903" marT="35951" marB="35951" anchor="ctr"/>
                </a:tc>
                <a:tc>
                  <a:txBody>
                    <a:bodyPr/>
                    <a:lstStyle/>
                    <a:p>
                      <a:pPr algn="ctr" fontAlgn="ctr"/>
                      <a:r>
                        <a:rPr lang="en-US" sz="1600">
                          <a:effectLst/>
                        </a:rPr>
                        <a:t>4.162</a:t>
                      </a:r>
                    </a:p>
                  </a:txBody>
                  <a:tcPr marL="71903" marR="71903" marT="35951" marB="35951" anchor="ctr"/>
                </a:tc>
                <a:extLst>
                  <a:ext uri="{0D108BD9-81ED-4DB2-BD59-A6C34878D82A}">
                    <a16:rowId xmlns:a16="http://schemas.microsoft.com/office/drawing/2014/main" val="4292654655"/>
                  </a:ext>
                </a:extLst>
              </a:tr>
              <a:tr h="503320">
                <a:tc>
                  <a:txBody>
                    <a:bodyPr/>
                    <a:lstStyle/>
                    <a:p>
                      <a:pPr algn="ctr" fontAlgn="ctr"/>
                      <a:r>
                        <a:rPr lang="en-US" sz="1600" b="1">
                          <a:effectLst/>
                        </a:rPr>
                        <a:t>Treatment/Recycling</a:t>
                      </a:r>
                    </a:p>
                  </a:txBody>
                  <a:tcPr marL="71903" marR="71903" marT="35951" marB="35951" anchor="ctr"/>
                </a:tc>
                <a:tc>
                  <a:txBody>
                    <a:bodyPr/>
                    <a:lstStyle/>
                    <a:p>
                      <a:pPr algn="ctr" fontAlgn="ctr"/>
                      <a:r>
                        <a:rPr lang="en-US" sz="1600">
                          <a:effectLst/>
                        </a:rPr>
                        <a:t>37.636</a:t>
                      </a:r>
                    </a:p>
                  </a:txBody>
                  <a:tcPr marL="71903" marR="71903" marT="35951" marB="35951" anchor="ctr"/>
                </a:tc>
                <a:tc>
                  <a:txBody>
                    <a:bodyPr/>
                    <a:lstStyle/>
                    <a:p>
                      <a:pPr algn="ctr" fontAlgn="ctr"/>
                      <a:r>
                        <a:rPr lang="en-US" sz="1600">
                          <a:effectLst/>
                        </a:rPr>
                        <a:t>6.694</a:t>
                      </a:r>
                    </a:p>
                  </a:txBody>
                  <a:tcPr marL="71903" marR="71903" marT="35951" marB="35951" anchor="ctr"/>
                </a:tc>
                <a:tc>
                  <a:txBody>
                    <a:bodyPr/>
                    <a:lstStyle/>
                    <a:p>
                      <a:pPr algn="ctr" fontAlgn="ctr"/>
                      <a:r>
                        <a:rPr lang="en-US" sz="1600">
                          <a:effectLst/>
                        </a:rPr>
                        <a:t>13.263</a:t>
                      </a:r>
                    </a:p>
                  </a:txBody>
                  <a:tcPr marL="71903" marR="71903" marT="35951" marB="35951" anchor="ctr"/>
                </a:tc>
                <a:tc>
                  <a:txBody>
                    <a:bodyPr/>
                    <a:lstStyle/>
                    <a:p>
                      <a:pPr algn="ctr" fontAlgn="ctr"/>
                      <a:r>
                        <a:rPr lang="en-US" sz="1600">
                          <a:effectLst/>
                        </a:rPr>
                        <a:t>30.310</a:t>
                      </a:r>
                    </a:p>
                  </a:txBody>
                  <a:tcPr marL="71903" marR="71903" marT="35951" marB="35951" anchor="ctr"/>
                </a:tc>
                <a:extLst>
                  <a:ext uri="{0D108BD9-81ED-4DB2-BD59-A6C34878D82A}">
                    <a16:rowId xmlns:a16="http://schemas.microsoft.com/office/drawing/2014/main" val="3235429076"/>
                  </a:ext>
                </a:extLst>
              </a:tr>
              <a:tr h="287611">
                <a:tc>
                  <a:txBody>
                    <a:bodyPr/>
                    <a:lstStyle/>
                    <a:p>
                      <a:pPr algn="ctr" fontAlgn="ctr"/>
                      <a:r>
                        <a:rPr lang="en-US" sz="1600" b="1">
                          <a:effectLst/>
                        </a:rPr>
                        <a:t>Info System</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extLst>
                  <a:ext uri="{0D108BD9-81ED-4DB2-BD59-A6C34878D82A}">
                    <a16:rowId xmlns:a16="http://schemas.microsoft.com/office/drawing/2014/main" val="2598655616"/>
                  </a:ext>
                </a:extLst>
              </a:tr>
              <a:tr h="287611">
                <a:tc>
                  <a:txBody>
                    <a:bodyPr/>
                    <a:lstStyle/>
                    <a:p>
                      <a:pPr algn="ctr" fontAlgn="ctr"/>
                      <a:r>
                        <a:rPr lang="en-US" sz="1600" b="1">
                          <a:effectLst/>
                        </a:rPr>
                        <a:t>Agency</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extLst>
                  <a:ext uri="{0D108BD9-81ED-4DB2-BD59-A6C34878D82A}">
                    <a16:rowId xmlns:a16="http://schemas.microsoft.com/office/drawing/2014/main" val="3394788628"/>
                  </a:ext>
                </a:extLst>
              </a:tr>
              <a:tr h="287611">
                <a:tc>
                  <a:txBody>
                    <a:bodyPr/>
                    <a:lstStyle/>
                    <a:p>
                      <a:pPr algn="ctr" fontAlgn="ctr"/>
                      <a:r>
                        <a:rPr lang="en-US" sz="1600" b="1">
                          <a:effectLst/>
                        </a:rPr>
                        <a:t>Law</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extLst>
                  <a:ext uri="{0D108BD9-81ED-4DB2-BD59-A6C34878D82A}">
                    <a16:rowId xmlns:a16="http://schemas.microsoft.com/office/drawing/2014/main" val="3641377652"/>
                  </a:ext>
                </a:extLst>
              </a:tr>
              <a:tr h="287611">
                <a:tc>
                  <a:txBody>
                    <a:bodyPr/>
                    <a:lstStyle/>
                    <a:p>
                      <a:pPr algn="ctr" fontAlgn="ctr"/>
                      <a:r>
                        <a:rPr lang="en-US" sz="1600" b="1">
                          <a:effectLst/>
                        </a:rPr>
                        <a:t>PPP</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a:effectLst/>
                        </a:rPr>
                        <a:t>1.000</a:t>
                      </a:r>
                    </a:p>
                  </a:txBody>
                  <a:tcPr marL="71903" marR="71903" marT="35951" marB="35951" anchor="ctr"/>
                </a:tc>
                <a:tc>
                  <a:txBody>
                    <a:bodyPr/>
                    <a:lstStyle/>
                    <a:p>
                      <a:pPr algn="ctr" fontAlgn="ctr"/>
                      <a:r>
                        <a:rPr lang="en-US" sz="1600" dirty="0">
                          <a:effectLst/>
                        </a:rPr>
                        <a:t>1.000</a:t>
                      </a:r>
                    </a:p>
                  </a:txBody>
                  <a:tcPr marL="71903" marR="71903" marT="35951" marB="35951" anchor="ctr"/>
                </a:tc>
                <a:extLst>
                  <a:ext uri="{0D108BD9-81ED-4DB2-BD59-A6C34878D82A}">
                    <a16:rowId xmlns:a16="http://schemas.microsoft.com/office/drawing/2014/main" val="4007462341"/>
                  </a:ext>
                </a:extLst>
              </a:tr>
            </a:tbl>
          </a:graphicData>
        </a:graphic>
      </p:graphicFrame>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163879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Results: K-</a:t>
            </a:r>
            <a:r>
              <a:rPr lang="en-US" dirty="0"/>
              <a:t>Means </a:t>
            </a:r>
            <a:r>
              <a:rPr lang="en-US" b="1" dirty="0"/>
              <a:t>Clustering</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6" name="Content Placeholder 5">
            <a:extLst>
              <a:ext uri="{FF2B5EF4-FFF2-40B4-BE49-F238E27FC236}">
                <a16:creationId xmlns:a16="http://schemas.microsoft.com/office/drawing/2014/main" id="{9743F09E-56F8-96CD-3C94-2B6162103401}"/>
              </a:ext>
            </a:extLst>
          </p:cNvPr>
          <p:cNvSpPr>
            <a:spLocks noGrp="1"/>
          </p:cNvSpPr>
          <p:nvPr>
            <p:ph idx="1"/>
          </p:nvPr>
        </p:nvSpPr>
        <p:spPr/>
        <p:txBody>
          <a:bodyPr>
            <a:noAutofit/>
          </a:bodyPr>
          <a:lstStyle/>
          <a:p>
            <a:pPr algn="just"/>
            <a:r>
              <a:rPr lang="en-US" sz="2600" dirty="0">
                <a:effectLst/>
                <a:ea typeface="Calibri" panose="020F0502020204030204" pitchFamily="34" charset="0"/>
                <a:cs typeface="Times New Roman" panose="02020603050405020304" pitchFamily="18" charset="0"/>
              </a:rPr>
              <a:t>This clustering analysis identifies four distinct waste management profiles among countries. Cluster 1 features nations with low GDP and population, showing a strong commitment to glass waste recycling. Cluster 2 includes countries with high GDP and population, producing substantial electronic and hazardous waste, highlighting opportunities for improved recycling. Cluster 3 represents nations with moderate GDP and population, maintaining a balanced waste distribution and a moderate recycling emphasis. Lastly, Cluster 4 encompasses countries with low GDP and a moderate population, adopting a middle-ground approach to waste management with a focus on recycling. These insights can inform targeted interventions and collaborative efforts to enhance global sustainable waste practices.</a:t>
            </a:r>
            <a:endParaRPr lang="en-US" sz="2600" dirty="0">
              <a:cs typeface="Times New Roman" panose="02020603050405020304" pitchFamily="18" charset="0"/>
            </a:endParaRPr>
          </a:p>
        </p:txBody>
      </p:sp>
    </p:spTree>
    <p:extLst>
      <p:ext uri="{BB962C8B-B14F-4D97-AF65-F5344CB8AC3E}">
        <p14:creationId xmlns:p14="http://schemas.microsoft.com/office/powerpoint/2010/main" val="987584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Results: K-</a:t>
            </a:r>
            <a:r>
              <a:rPr lang="en-US" dirty="0"/>
              <a:t>Means </a:t>
            </a:r>
            <a:r>
              <a:rPr lang="en-US" b="1" dirty="0"/>
              <a:t>Clustering</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4" name="Content Placeholder 3">
            <a:extLst>
              <a:ext uri="{FF2B5EF4-FFF2-40B4-BE49-F238E27FC236}">
                <a16:creationId xmlns:a16="http://schemas.microsoft.com/office/drawing/2014/main" id="{06B456DC-2880-42E5-F4CA-B87E93A057C0}"/>
              </a:ext>
            </a:extLst>
          </p:cNvPr>
          <p:cNvSpPr>
            <a:spLocks noGrp="1"/>
          </p:cNvSpPr>
          <p:nvPr>
            <p:ph idx="1"/>
          </p:nvPr>
        </p:nvSpPr>
        <p:spPr/>
        <p:txBody>
          <a:bodyPr/>
          <a:lstStyle/>
          <a:p>
            <a:r>
              <a:rPr lang="en-US" dirty="0"/>
              <a:t>Distances between clusters</a:t>
            </a:r>
          </a:p>
          <a:p>
            <a:endParaRPr lang="en-US" dirty="0"/>
          </a:p>
        </p:txBody>
      </p:sp>
      <p:graphicFrame>
        <p:nvGraphicFramePr>
          <p:cNvPr id="6" name="Content Placeholder 6">
            <a:extLst>
              <a:ext uri="{FF2B5EF4-FFF2-40B4-BE49-F238E27FC236}">
                <a16:creationId xmlns:a16="http://schemas.microsoft.com/office/drawing/2014/main" id="{A3311A8F-92A1-B288-E6DB-1FD137D6670F}"/>
              </a:ext>
            </a:extLst>
          </p:cNvPr>
          <p:cNvGraphicFramePr>
            <a:graphicFrameLocks/>
          </p:cNvGraphicFramePr>
          <p:nvPr>
            <p:extLst>
              <p:ext uri="{D42A27DB-BD31-4B8C-83A1-F6EECF244321}">
                <p14:modId xmlns:p14="http://schemas.microsoft.com/office/powerpoint/2010/main" val="3660866499"/>
              </p:ext>
            </p:extLst>
          </p:nvPr>
        </p:nvGraphicFramePr>
        <p:xfrm>
          <a:off x="1049338" y="3177381"/>
          <a:ext cx="10093325" cy="2590800"/>
        </p:xfrm>
        <a:graphic>
          <a:graphicData uri="http://schemas.openxmlformats.org/drawingml/2006/table">
            <a:tbl>
              <a:tblPr>
                <a:tableStyleId>{ED083AE6-46FA-4A59-8FB0-9F97EB10719F}</a:tableStyleId>
              </a:tblPr>
              <a:tblGrid>
                <a:gridCol w="2018665">
                  <a:extLst>
                    <a:ext uri="{9D8B030D-6E8A-4147-A177-3AD203B41FA5}">
                      <a16:colId xmlns:a16="http://schemas.microsoft.com/office/drawing/2014/main" val="2481844786"/>
                    </a:ext>
                  </a:extLst>
                </a:gridCol>
                <a:gridCol w="2018665">
                  <a:extLst>
                    <a:ext uri="{9D8B030D-6E8A-4147-A177-3AD203B41FA5}">
                      <a16:colId xmlns:a16="http://schemas.microsoft.com/office/drawing/2014/main" val="4267267847"/>
                    </a:ext>
                  </a:extLst>
                </a:gridCol>
                <a:gridCol w="2018665">
                  <a:extLst>
                    <a:ext uri="{9D8B030D-6E8A-4147-A177-3AD203B41FA5}">
                      <a16:colId xmlns:a16="http://schemas.microsoft.com/office/drawing/2014/main" val="739859077"/>
                    </a:ext>
                  </a:extLst>
                </a:gridCol>
                <a:gridCol w="2018665">
                  <a:extLst>
                    <a:ext uri="{9D8B030D-6E8A-4147-A177-3AD203B41FA5}">
                      <a16:colId xmlns:a16="http://schemas.microsoft.com/office/drawing/2014/main" val="3357196989"/>
                    </a:ext>
                  </a:extLst>
                </a:gridCol>
                <a:gridCol w="2018665">
                  <a:extLst>
                    <a:ext uri="{9D8B030D-6E8A-4147-A177-3AD203B41FA5}">
                      <a16:colId xmlns:a16="http://schemas.microsoft.com/office/drawing/2014/main" val="1587313517"/>
                    </a:ext>
                  </a:extLst>
                </a:gridCol>
              </a:tblGrid>
              <a:tr h="0">
                <a:tc>
                  <a:txBody>
                    <a:bodyPr/>
                    <a:lstStyle/>
                    <a:p>
                      <a:pPr algn="ctr" fontAlgn="ctr"/>
                      <a:r>
                        <a:rPr lang="en-US" sz="2800" b="1" dirty="0">
                          <a:effectLst/>
                        </a:rPr>
                        <a:t>Cluster</a:t>
                      </a:r>
                    </a:p>
                  </a:txBody>
                  <a:tcPr anchor="ctr"/>
                </a:tc>
                <a:tc>
                  <a:txBody>
                    <a:bodyPr/>
                    <a:lstStyle/>
                    <a:p>
                      <a:pPr algn="ctr" fontAlgn="ctr"/>
                      <a:r>
                        <a:rPr lang="en-US" sz="2800" b="1" dirty="0">
                          <a:effectLst/>
                        </a:rPr>
                        <a:t>1</a:t>
                      </a:r>
                    </a:p>
                  </a:txBody>
                  <a:tcPr anchor="ctr"/>
                </a:tc>
                <a:tc>
                  <a:txBody>
                    <a:bodyPr/>
                    <a:lstStyle/>
                    <a:p>
                      <a:pPr algn="ctr" fontAlgn="ctr"/>
                      <a:r>
                        <a:rPr lang="en-US" sz="2800" b="1" dirty="0">
                          <a:effectLst/>
                        </a:rPr>
                        <a:t>2</a:t>
                      </a:r>
                    </a:p>
                  </a:txBody>
                  <a:tcPr anchor="ctr"/>
                </a:tc>
                <a:tc>
                  <a:txBody>
                    <a:bodyPr/>
                    <a:lstStyle/>
                    <a:p>
                      <a:pPr algn="ctr" fontAlgn="ctr"/>
                      <a:r>
                        <a:rPr lang="en-US" sz="2800" b="1" dirty="0">
                          <a:effectLst/>
                        </a:rPr>
                        <a:t>3</a:t>
                      </a:r>
                    </a:p>
                  </a:txBody>
                  <a:tcPr anchor="ctr"/>
                </a:tc>
                <a:tc>
                  <a:txBody>
                    <a:bodyPr/>
                    <a:lstStyle/>
                    <a:p>
                      <a:pPr algn="ctr" fontAlgn="ctr"/>
                      <a:r>
                        <a:rPr lang="en-US" sz="2800" b="1" dirty="0">
                          <a:effectLst/>
                        </a:rPr>
                        <a:t>4</a:t>
                      </a:r>
                    </a:p>
                  </a:txBody>
                  <a:tcPr anchor="ctr"/>
                </a:tc>
                <a:extLst>
                  <a:ext uri="{0D108BD9-81ED-4DB2-BD59-A6C34878D82A}">
                    <a16:rowId xmlns:a16="http://schemas.microsoft.com/office/drawing/2014/main" val="2684752497"/>
                  </a:ext>
                </a:extLst>
              </a:tr>
              <a:tr h="0">
                <a:tc>
                  <a:txBody>
                    <a:bodyPr/>
                    <a:lstStyle/>
                    <a:p>
                      <a:pPr algn="ctr" fontAlgn="ctr"/>
                      <a:r>
                        <a:rPr lang="en-US" sz="2800" b="1">
                          <a:effectLst/>
                        </a:rPr>
                        <a:t>1</a:t>
                      </a:r>
                    </a:p>
                  </a:txBody>
                  <a:tcPr anchor="ctr"/>
                </a:tc>
                <a:tc>
                  <a:txBody>
                    <a:bodyPr/>
                    <a:lstStyle/>
                    <a:p>
                      <a:pPr algn="ctr" fontAlgn="ctr"/>
                      <a:r>
                        <a:rPr lang="en-US" sz="2800">
                          <a:effectLst/>
                        </a:rPr>
                        <a:t>0.000</a:t>
                      </a:r>
                    </a:p>
                  </a:txBody>
                  <a:tcPr anchor="ctr"/>
                </a:tc>
                <a:tc>
                  <a:txBody>
                    <a:bodyPr/>
                    <a:lstStyle/>
                    <a:p>
                      <a:pPr algn="ctr" fontAlgn="ctr"/>
                      <a:r>
                        <a:rPr lang="en-US" sz="2800">
                          <a:effectLst/>
                        </a:rPr>
                        <a:t>46.754</a:t>
                      </a:r>
                    </a:p>
                  </a:txBody>
                  <a:tcPr anchor="ctr"/>
                </a:tc>
                <a:tc>
                  <a:txBody>
                    <a:bodyPr/>
                    <a:lstStyle/>
                    <a:p>
                      <a:pPr algn="ctr" fontAlgn="ctr"/>
                      <a:r>
                        <a:rPr lang="en-US" sz="2800">
                          <a:effectLst/>
                        </a:rPr>
                        <a:t>26.420</a:t>
                      </a:r>
                    </a:p>
                  </a:txBody>
                  <a:tcPr anchor="ctr"/>
                </a:tc>
                <a:tc>
                  <a:txBody>
                    <a:bodyPr/>
                    <a:lstStyle/>
                    <a:p>
                      <a:pPr algn="ctr" fontAlgn="ctr"/>
                      <a:r>
                        <a:rPr lang="en-US" sz="2800">
                          <a:effectLst/>
                        </a:rPr>
                        <a:t>31.048</a:t>
                      </a:r>
                    </a:p>
                  </a:txBody>
                  <a:tcPr anchor="ctr"/>
                </a:tc>
                <a:extLst>
                  <a:ext uri="{0D108BD9-81ED-4DB2-BD59-A6C34878D82A}">
                    <a16:rowId xmlns:a16="http://schemas.microsoft.com/office/drawing/2014/main" val="3454059343"/>
                  </a:ext>
                </a:extLst>
              </a:tr>
              <a:tr h="0">
                <a:tc>
                  <a:txBody>
                    <a:bodyPr/>
                    <a:lstStyle/>
                    <a:p>
                      <a:pPr algn="ctr" fontAlgn="ctr"/>
                      <a:r>
                        <a:rPr lang="en-US" sz="2800" b="1">
                          <a:effectLst/>
                        </a:rPr>
                        <a:t>2</a:t>
                      </a:r>
                    </a:p>
                  </a:txBody>
                  <a:tcPr anchor="ctr"/>
                </a:tc>
                <a:tc>
                  <a:txBody>
                    <a:bodyPr/>
                    <a:lstStyle/>
                    <a:p>
                      <a:pPr algn="ctr" fontAlgn="ctr"/>
                      <a:r>
                        <a:rPr lang="en-US" sz="2800" dirty="0">
                          <a:effectLst/>
                        </a:rPr>
                        <a:t>46.754</a:t>
                      </a:r>
                    </a:p>
                  </a:txBody>
                  <a:tcPr anchor="ctr"/>
                </a:tc>
                <a:tc>
                  <a:txBody>
                    <a:bodyPr/>
                    <a:lstStyle/>
                    <a:p>
                      <a:pPr algn="ctr" fontAlgn="ctr"/>
                      <a:r>
                        <a:rPr lang="en-US" sz="2800">
                          <a:effectLst/>
                        </a:rPr>
                        <a:t>0.000</a:t>
                      </a:r>
                    </a:p>
                  </a:txBody>
                  <a:tcPr anchor="ctr"/>
                </a:tc>
                <a:tc>
                  <a:txBody>
                    <a:bodyPr/>
                    <a:lstStyle/>
                    <a:p>
                      <a:pPr algn="ctr" fontAlgn="ctr"/>
                      <a:r>
                        <a:rPr lang="en-US" sz="2800">
                          <a:effectLst/>
                        </a:rPr>
                        <a:t>25.749</a:t>
                      </a:r>
                    </a:p>
                  </a:txBody>
                  <a:tcPr anchor="ctr"/>
                </a:tc>
                <a:tc>
                  <a:txBody>
                    <a:bodyPr/>
                    <a:lstStyle/>
                    <a:p>
                      <a:pPr algn="ctr" fontAlgn="ctr"/>
                      <a:r>
                        <a:rPr lang="en-US" sz="2800">
                          <a:effectLst/>
                        </a:rPr>
                        <a:t>24.253</a:t>
                      </a:r>
                    </a:p>
                  </a:txBody>
                  <a:tcPr anchor="ctr"/>
                </a:tc>
                <a:extLst>
                  <a:ext uri="{0D108BD9-81ED-4DB2-BD59-A6C34878D82A}">
                    <a16:rowId xmlns:a16="http://schemas.microsoft.com/office/drawing/2014/main" val="3094246678"/>
                  </a:ext>
                </a:extLst>
              </a:tr>
              <a:tr h="0">
                <a:tc>
                  <a:txBody>
                    <a:bodyPr/>
                    <a:lstStyle/>
                    <a:p>
                      <a:pPr algn="ctr" fontAlgn="ctr"/>
                      <a:r>
                        <a:rPr lang="en-US" sz="2800" b="1">
                          <a:effectLst/>
                        </a:rPr>
                        <a:t>3</a:t>
                      </a:r>
                    </a:p>
                  </a:txBody>
                  <a:tcPr anchor="ctr"/>
                </a:tc>
                <a:tc>
                  <a:txBody>
                    <a:bodyPr/>
                    <a:lstStyle/>
                    <a:p>
                      <a:pPr algn="ctr" fontAlgn="ctr"/>
                      <a:r>
                        <a:rPr lang="en-US" sz="2800">
                          <a:effectLst/>
                        </a:rPr>
                        <a:t>26.420</a:t>
                      </a:r>
                    </a:p>
                  </a:txBody>
                  <a:tcPr anchor="ctr"/>
                </a:tc>
                <a:tc>
                  <a:txBody>
                    <a:bodyPr/>
                    <a:lstStyle/>
                    <a:p>
                      <a:pPr algn="ctr" fontAlgn="ctr"/>
                      <a:r>
                        <a:rPr lang="en-US" sz="2800">
                          <a:effectLst/>
                        </a:rPr>
                        <a:t>25.749</a:t>
                      </a:r>
                    </a:p>
                  </a:txBody>
                  <a:tcPr anchor="ctr"/>
                </a:tc>
                <a:tc>
                  <a:txBody>
                    <a:bodyPr/>
                    <a:lstStyle/>
                    <a:p>
                      <a:pPr algn="ctr" fontAlgn="ctr"/>
                      <a:r>
                        <a:rPr lang="en-US" sz="2800">
                          <a:effectLst/>
                        </a:rPr>
                        <a:t>0.000</a:t>
                      </a:r>
                    </a:p>
                  </a:txBody>
                  <a:tcPr anchor="ctr"/>
                </a:tc>
                <a:tc>
                  <a:txBody>
                    <a:bodyPr/>
                    <a:lstStyle/>
                    <a:p>
                      <a:pPr algn="ctr" fontAlgn="ctr"/>
                      <a:r>
                        <a:rPr lang="en-US" sz="2800">
                          <a:effectLst/>
                        </a:rPr>
                        <a:t>26.435</a:t>
                      </a:r>
                    </a:p>
                  </a:txBody>
                  <a:tcPr anchor="ctr"/>
                </a:tc>
                <a:extLst>
                  <a:ext uri="{0D108BD9-81ED-4DB2-BD59-A6C34878D82A}">
                    <a16:rowId xmlns:a16="http://schemas.microsoft.com/office/drawing/2014/main" val="595048254"/>
                  </a:ext>
                </a:extLst>
              </a:tr>
              <a:tr h="0">
                <a:tc>
                  <a:txBody>
                    <a:bodyPr/>
                    <a:lstStyle/>
                    <a:p>
                      <a:pPr algn="ctr" fontAlgn="ctr"/>
                      <a:r>
                        <a:rPr lang="en-US" sz="2800" b="1">
                          <a:effectLst/>
                        </a:rPr>
                        <a:t>4</a:t>
                      </a:r>
                    </a:p>
                  </a:txBody>
                  <a:tcPr anchor="ctr"/>
                </a:tc>
                <a:tc>
                  <a:txBody>
                    <a:bodyPr/>
                    <a:lstStyle/>
                    <a:p>
                      <a:pPr algn="ctr" fontAlgn="ctr"/>
                      <a:r>
                        <a:rPr lang="en-US" sz="2800">
                          <a:effectLst/>
                        </a:rPr>
                        <a:t>31.048</a:t>
                      </a:r>
                    </a:p>
                  </a:txBody>
                  <a:tcPr anchor="ctr"/>
                </a:tc>
                <a:tc>
                  <a:txBody>
                    <a:bodyPr/>
                    <a:lstStyle/>
                    <a:p>
                      <a:pPr algn="ctr" fontAlgn="ctr"/>
                      <a:r>
                        <a:rPr lang="en-US" sz="2800">
                          <a:effectLst/>
                        </a:rPr>
                        <a:t>24.253</a:t>
                      </a:r>
                    </a:p>
                  </a:txBody>
                  <a:tcPr anchor="ctr"/>
                </a:tc>
                <a:tc>
                  <a:txBody>
                    <a:bodyPr/>
                    <a:lstStyle/>
                    <a:p>
                      <a:pPr algn="ctr" fontAlgn="ctr"/>
                      <a:r>
                        <a:rPr lang="en-US" sz="2800">
                          <a:effectLst/>
                        </a:rPr>
                        <a:t>26.435</a:t>
                      </a:r>
                    </a:p>
                  </a:txBody>
                  <a:tcPr anchor="ctr"/>
                </a:tc>
                <a:tc>
                  <a:txBody>
                    <a:bodyPr/>
                    <a:lstStyle/>
                    <a:p>
                      <a:pPr algn="ctr" fontAlgn="ctr"/>
                      <a:r>
                        <a:rPr lang="en-US" sz="2800" dirty="0">
                          <a:effectLst/>
                        </a:rPr>
                        <a:t>0.000</a:t>
                      </a:r>
                    </a:p>
                  </a:txBody>
                  <a:tcPr anchor="ctr"/>
                </a:tc>
                <a:extLst>
                  <a:ext uri="{0D108BD9-81ED-4DB2-BD59-A6C34878D82A}">
                    <a16:rowId xmlns:a16="http://schemas.microsoft.com/office/drawing/2014/main" val="2092886701"/>
                  </a:ext>
                </a:extLst>
              </a:tr>
            </a:tbl>
          </a:graphicData>
        </a:graphic>
      </p:graphicFrame>
    </p:spTree>
    <p:extLst>
      <p:ext uri="{BB962C8B-B14F-4D97-AF65-F5344CB8AC3E}">
        <p14:creationId xmlns:p14="http://schemas.microsoft.com/office/powerpoint/2010/main" val="44488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Results: K-</a:t>
            </a:r>
            <a:r>
              <a:rPr lang="en-US" dirty="0"/>
              <a:t>Means </a:t>
            </a:r>
            <a:r>
              <a:rPr lang="en-US" b="1" dirty="0"/>
              <a:t>Clustering</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
        <p:nvSpPr>
          <p:cNvPr id="4" name="Content Placeholder 3">
            <a:extLst>
              <a:ext uri="{FF2B5EF4-FFF2-40B4-BE49-F238E27FC236}">
                <a16:creationId xmlns:a16="http://schemas.microsoft.com/office/drawing/2014/main" id="{06B456DC-2880-42E5-F4CA-B87E93A057C0}"/>
              </a:ext>
            </a:extLst>
          </p:cNvPr>
          <p:cNvSpPr>
            <a:spLocks noGrp="1"/>
          </p:cNvSpPr>
          <p:nvPr>
            <p:ph idx="1"/>
          </p:nvPr>
        </p:nvSpPr>
        <p:spPr/>
        <p:txBody>
          <a:bodyPr/>
          <a:lstStyle/>
          <a:p>
            <a:pPr algn="just"/>
            <a:r>
              <a:rPr lang="en-US" dirty="0"/>
              <a:t>Inter-cluster analysis reveals nuanced relationships. Cluster 2 and 4 share the most similarities, followed by 2 and 3, and 3 and 4. Cluster 3 and 1 are moderately similar, while 1 and 4 are notably different. These findings inform differentiated approaches and collaborative efforts to improve global waste management.</a:t>
            </a:r>
          </a:p>
        </p:txBody>
      </p:sp>
    </p:spTree>
    <p:extLst>
      <p:ext uri="{BB962C8B-B14F-4D97-AF65-F5344CB8AC3E}">
        <p14:creationId xmlns:p14="http://schemas.microsoft.com/office/powerpoint/2010/main" val="102961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lgn="just">
              <a:buFont typeface="Arial" panose="020B0604020202020204" pitchFamily="34" charset="0"/>
              <a:buChar char="•"/>
            </a:pPr>
            <a:r>
              <a:rPr lang="en-US" dirty="0">
                <a:effectLst/>
                <a:ea typeface="Calibri" panose="020F0502020204030204" pitchFamily="34" charset="0"/>
              </a:rPr>
              <a:t>The growing populations and consumption patterns in cities worldwide are increasing urban waste generation, posing a significant challenge for sustainable city planning and environmental management.</a:t>
            </a:r>
            <a:endParaRPr lang="en-US" dirty="0">
              <a:effectLst/>
              <a:ea typeface="Calibri" panose="020F0502020204030204" pitchFamily="34" charset="0"/>
              <a:cs typeface="Times New Roman" panose="02020603050405020304" pitchFamily="18" charset="0"/>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a:t>
            </a:r>
            <a:r>
              <a:rPr lang="en-US" b="1" dirty="0"/>
              <a:t>u</a:t>
            </a:r>
            <a:r>
              <a:rPr lang="tr-TR" b="1" dirty="0"/>
              <a:t>re W</a:t>
            </a:r>
            <a:r>
              <a:rPr lang="en-US" b="1" dirty="0"/>
              <a:t>o</a:t>
            </a:r>
            <a:r>
              <a:rPr lang="tr-TR" b="1" dirty="0"/>
              <a:t>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dirty="0"/>
              <a:t>Explore additional features: Include factors like infrastructure development, urbanization rates, etc.</a:t>
            </a:r>
          </a:p>
          <a:p>
            <a:pPr>
              <a:buFont typeface="Arial" panose="020B0604020202020204" pitchFamily="34" charset="0"/>
              <a:buChar char="•"/>
            </a:pPr>
            <a:r>
              <a:rPr lang="en-US" dirty="0"/>
              <a:t>Consider geographical context: Account for location, climate, and proximity to recycling facilities.</a:t>
            </a:r>
          </a:p>
          <a:p>
            <a:pPr>
              <a:buFont typeface="Arial" panose="020B0604020202020204" pitchFamily="34" charset="0"/>
              <a:buChar char="•"/>
            </a:pPr>
            <a:r>
              <a:rPr lang="en-US" dirty="0"/>
              <a:t>Experiment with advanced ML models: Try gradient boosting, random forests, or advanced neural networks for better prediction accuracy.</a:t>
            </a:r>
          </a:p>
          <a:p>
            <a:pPr>
              <a:buFont typeface="Arial" panose="020B0604020202020204" pitchFamily="34" charset="0"/>
              <a:buChar char="•"/>
            </a:pPr>
            <a:r>
              <a:rPr lang="en-US" dirty="0"/>
              <a:t>Enhance clustering analysis: Explore hierarchical clustering, density-based clustering, and compare with K-means results.</a:t>
            </a:r>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dirty="0"/>
              <a:t>Thank</a:t>
            </a:r>
            <a:r>
              <a:rPr lang="en-US" dirty="0"/>
              <a:t> </a:t>
            </a:r>
            <a:r>
              <a:rPr lang="en-CA" dirty="0"/>
              <a:t>you!</a:t>
            </a:r>
            <a:endParaRPr lang="en-US" dirty="0"/>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dirty="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solidFill>
                  <a:schemeClr val="accent1"/>
                </a:solidFill>
              </a:rPr>
              <a:t>Con…</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lgn="just">
              <a:buFont typeface="Arial" panose="020B0604020202020204" pitchFamily="34" charset="0"/>
              <a:buChar char="•"/>
            </a:pPr>
            <a:r>
              <a:rPr lang="en-US" dirty="0">
                <a:effectLst/>
                <a:ea typeface="Calibri" panose="020F0502020204030204" pitchFamily="34" charset="0"/>
              </a:rPr>
              <a:t>As cities expand and populations grow, the volume of municipal solid waste (MSW) generated continues to surge, straining existing waste management systems and threatening environmental sustainability </a:t>
            </a:r>
            <a:r>
              <a:rPr lang="en-US" dirty="0">
                <a:effectLst/>
                <a:ea typeface="Calibri" panose="020F0502020204030204" pitchFamily="34" charset="0"/>
                <a:cs typeface="Times New Roman" panose="02020603050405020304" pitchFamily="18" charset="0"/>
              </a:rPr>
              <a:t>which also has significant economic, and social challenges.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138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solidFill>
                  <a:schemeClr val="accent1"/>
                </a:solidFill>
              </a:rPr>
              <a:t>Con…</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lgn="jus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Conventional approaches often rely on generic waste collection schedules and disposal methods, failing to account for the complex factors that </a:t>
            </a:r>
            <a:r>
              <a:rPr lang="en-US" dirty="0">
                <a:cs typeface="Times New Roman" panose="02020603050405020304" pitchFamily="18" charset="0"/>
              </a:rPr>
              <a:t>influence urban waste generation patterns. This outdated approach leads to inefficient resource allocation, increased waste management costs, and environmental concerns.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77924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solidFill>
                  <a:schemeClr val="accent1"/>
                </a:solidFill>
              </a:rPr>
              <a:t>Con…</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lgn="just">
              <a:buFont typeface="Arial" panose="020B0604020202020204" pitchFamily="34" charset="0"/>
              <a:buChar char="•"/>
            </a:pPr>
            <a:r>
              <a:rPr lang="en-US" dirty="0">
                <a:cs typeface="Times New Roman" panose="02020603050405020304" pitchFamily="18" charset="0"/>
              </a:rPr>
              <a:t>The goal of this project is to leverage machine learning techniques to forecast the quantity of waste generated by urban areas, and categorize urban areas based on waste generation patterns.</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38824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lgn="just">
              <a:buFont typeface="Arial,Sans-Serif" panose="020B0604020202020204" pitchFamily="34" charset="0"/>
            </a:pPr>
            <a:r>
              <a:rPr lang="en-US" dirty="0">
                <a:cs typeface="Arial"/>
              </a:rPr>
              <a:t>To reach the forementioned goal, the project has the following specific objectives</a:t>
            </a:r>
          </a:p>
          <a:p>
            <a:pPr marL="914400" lvl="1" indent="-457200" algn="just">
              <a:buFont typeface="+mj-lt"/>
              <a:buAutoNum type="arabicPeriod"/>
            </a:pPr>
            <a:r>
              <a:rPr lang="en-US" sz="2800" dirty="0">
                <a:effectLst/>
                <a:ea typeface="Calibri" panose="020F0502020204030204" pitchFamily="34" charset="0"/>
              </a:rPr>
              <a:t>Identify and analyze the primary factors influencing urban waste generation patterns.</a:t>
            </a:r>
          </a:p>
          <a:p>
            <a:pPr marL="914400" lvl="1" indent="-457200" algn="just">
              <a:buFont typeface="+mj-lt"/>
              <a:buAutoNum type="arabicPeriod"/>
            </a:pPr>
            <a:r>
              <a:rPr lang="en-US" sz="2800" dirty="0">
                <a:effectLst/>
                <a:ea typeface="Calibri" panose="020F0502020204030204" pitchFamily="34" charset="0"/>
              </a:rPr>
              <a:t>Develop a robust data-driven approach for predicting urban waste generation.</a:t>
            </a:r>
            <a:endParaRPr lang="en-US" sz="2800" dirty="0">
              <a:ea typeface="Calibri" panose="020F0502020204030204" pitchFamily="34" charset="0"/>
            </a:endParaRPr>
          </a:p>
          <a:p>
            <a:pPr marL="914400" lvl="1" indent="-457200" algn="just">
              <a:buFont typeface="+mj-lt"/>
              <a:buAutoNum type="arabicPeriod"/>
            </a:pPr>
            <a:r>
              <a:rPr lang="en-US" sz="2800" dirty="0">
                <a:effectLst/>
                <a:ea typeface="Calibri" panose="020F0502020204030204" pitchFamily="34" charset="0"/>
              </a:rPr>
              <a:t>Employ clustering algorithms to identify distinct groups of urban areas based on waste generation characteristics.</a:t>
            </a:r>
            <a:endParaRPr lang="en-US" sz="2800"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Con…</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algn="just">
              <a:buFont typeface="Arial,Sans-Serif" panose="020B0604020202020204" pitchFamily="34" charset="0"/>
            </a:pPr>
            <a:r>
              <a:rPr lang="en-US" dirty="0">
                <a:cs typeface="Arial" panose="020B0604020202020204" pitchFamily="34" charset="0"/>
              </a:rPr>
              <a:t>The project utilizes the following machine learning models to achieve its objectives</a:t>
            </a:r>
          </a:p>
          <a:p>
            <a:pPr marL="914400" lvl="1" indent="-457200" algn="just">
              <a:buFont typeface="+mj-lt"/>
              <a:buAutoNum type="arabicPeriod"/>
            </a:pPr>
            <a:r>
              <a:rPr lang="en-US" sz="2800" dirty="0">
                <a:cs typeface="Arial" panose="020B0604020202020204" pitchFamily="34" charset="0"/>
              </a:rPr>
              <a:t>Linear Regression Model (LRM)</a:t>
            </a:r>
          </a:p>
          <a:p>
            <a:pPr marL="914400" lvl="1" indent="-457200" algn="just">
              <a:buFont typeface="+mj-lt"/>
              <a:buAutoNum type="arabicPeriod"/>
            </a:pPr>
            <a:r>
              <a:rPr lang="en-US" sz="2800" dirty="0">
                <a:cs typeface="Arial" panose="020B0604020202020204" pitchFamily="34" charset="0"/>
              </a:rPr>
              <a:t>Artificial Neurol Network (ANN)</a:t>
            </a:r>
          </a:p>
          <a:p>
            <a:pPr marL="914400" lvl="1" indent="-457200" algn="just">
              <a:buFont typeface="+mj-lt"/>
              <a:buAutoNum type="arabicPeriod"/>
            </a:pPr>
            <a:r>
              <a:rPr lang="en-US" sz="2800" dirty="0">
                <a:cs typeface="Arial" panose="020B0604020202020204" pitchFamily="34" charset="0"/>
              </a:rPr>
              <a:t>K-Means Clustering</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326726090"/>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Props1.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2.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docProps/app.xml><?xml version="1.0" encoding="utf-8"?>
<Properties xmlns="http://schemas.openxmlformats.org/officeDocument/2006/extended-properties" xmlns:vt="http://schemas.openxmlformats.org/officeDocument/2006/docPropsVTypes">
  <Template>office theme</Template>
  <TotalTime>245</TotalTime>
  <Words>2092</Words>
  <Application>Microsoft Office PowerPoint</Application>
  <PresentationFormat>Widescreen</PresentationFormat>
  <Paragraphs>301</Paragraphs>
  <Slides>41</Slides>
  <Notes>21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41</vt:i4>
      </vt:variant>
    </vt:vector>
  </HeadingPairs>
  <TitlesOfParts>
    <vt:vector size="53" baseType="lpstr">
      <vt:lpstr>Arial</vt:lpstr>
      <vt:lpstr>Arial,Sans-Serif</vt:lpstr>
      <vt:lpstr>Calibri</vt:lpstr>
      <vt:lpstr>Calibri Light</vt:lpstr>
      <vt:lpstr>Courier New</vt:lpstr>
      <vt:lpstr>Helvetica Neue Thin</vt:lpstr>
      <vt:lpstr>Symbol</vt:lpstr>
      <vt:lpstr>Times New Roman</vt:lpstr>
      <vt:lpstr>frontiertech</vt:lpstr>
      <vt:lpstr>frontiertech</vt:lpstr>
      <vt:lpstr>frontiertech</vt:lpstr>
      <vt:lpstr>frontiertech</vt:lpstr>
      <vt:lpstr>Predicting and Clustering Urban Waste Generation: A Key to Sustainable Waste </vt:lpstr>
      <vt:lpstr>Outline</vt:lpstr>
      <vt:lpstr>Concept note and implementation plan</vt:lpstr>
      <vt:lpstr>Background</vt:lpstr>
      <vt:lpstr>Con…</vt:lpstr>
      <vt:lpstr>Con…</vt:lpstr>
      <vt:lpstr>Con…</vt:lpstr>
      <vt:lpstr>Objectives</vt:lpstr>
      <vt:lpstr>Con…</vt:lpstr>
      <vt:lpstr>SDG Relation</vt:lpstr>
      <vt:lpstr>SDG Relation</vt:lpstr>
      <vt:lpstr>SDG Relation</vt:lpstr>
      <vt:lpstr>Data</vt:lpstr>
      <vt:lpstr>Data Collection </vt:lpstr>
      <vt:lpstr>Data Collection </vt:lpstr>
      <vt:lpstr>Data Collection </vt:lpstr>
      <vt:lpstr>Data Collection </vt:lpstr>
      <vt:lpstr>Exploratory Data Analysis (EDA) &amp; Feature Engineering</vt:lpstr>
      <vt:lpstr>Exploratory Data Analysis (EDA) &amp; Feature Engineering</vt:lpstr>
      <vt:lpstr>Exploratory Data Analysis (EDA) &amp; Feature Engineering</vt:lpstr>
      <vt:lpstr>Exploratory Data Analysis (EDA) &amp; Feature Engineering</vt:lpstr>
      <vt:lpstr>Model</vt:lpstr>
      <vt:lpstr>Model Selection &amp; Training</vt:lpstr>
      <vt:lpstr>Model Selection &amp; Training</vt:lpstr>
      <vt:lpstr>Model Selection &amp; Training</vt:lpstr>
      <vt:lpstr>Model Selection &amp; Training</vt:lpstr>
      <vt:lpstr>Model Selection &amp; Training</vt:lpstr>
      <vt:lpstr>Model Evaluation &amp; Hyperparameter Tuning</vt:lpstr>
      <vt:lpstr>Model Evaluation &amp; Hyperparameter Tuning</vt:lpstr>
      <vt:lpstr>Model Evaluation &amp; Hyperparameter Tuning</vt:lpstr>
      <vt:lpstr>Model Refinement &amp; Testing</vt:lpstr>
      <vt:lpstr>Model Refinement &amp; Testing</vt:lpstr>
      <vt:lpstr>Results</vt:lpstr>
      <vt:lpstr>Results: LRM &amp; ANN Models</vt:lpstr>
      <vt:lpstr>Results: K-Means Clustering</vt:lpstr>
      <vt:lpstr>Results: K-Means Clustering</vt:lpstr>
      <vt:lpstr>Results: K-Means Clustering</vt:lpstr>
      <vt:lpstr>Results: K-Means Clustering</vt:lpstr>
      <vt:lpstr>Results: K-Means Clustering</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Shuaib Mursal</dc:creator>
  <cp:lastModifiedBy>SHUAIB MURSAL IBRAHIM SHUAIB MURSAL IBRAHIM</cp:lastModifiedBy>
  <cp:revision>142</cp:revision>
  <dcterms:created xsi:type="dcterms:W3CDTF">2023-07-17T12:29:49Z</dcterms:created>
  <dcterms:modified xsi:type="dcterms:W3CDTF">2023-12-11T13:22:21Z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