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23"/>
  </p:notesMasterIdLst>
  <p:sldIdLst>
    <p:sldId id="256" r:id="rId2"/>
    <p:sldId id="377" r:id="rId3"/>
    <p:sldId id="327" r:id="rId4"/>
    <p:sldId id="364" r:id="rId5"/>
    <p:sldId id="378" r:id="rId6"/>
    <p:sldId id="379" r:id="rId7"/>
    <p:sldId id="380" r:id="rId8"/>
    <p:sldId id="365" r:id="rId9"/>
    <p:sldId id="328" r:id="rId10"/>
    <p:sldId id="334" r:id="rId11"/>
    <p:sldId id="367" r:id="rId12"/>
    <p:sldId id="382" r:id="rId13"/>
    <p:sldId id="383" r:id="rId14"/>
    <p:sldId id="384" r:id="rId15"/>
    <p:sldId id="385" r:id="rId16"/>
    <p:sldId id="386" r:id="rId17"/>
    <p:sldId id="387" r:id="rId18"/>
    <p:sldId id="388" r:id="rId19"/>
    <p:sldId id="366" r:id="rId20"/>
    <p:sldId id="362"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DF3E72-9FCB-4E10-B971-104DE401D13E}">
          <p14:sldIdLst>
            <p14:sldId id="256"/>
            <p14:sldId id="377"/>
            <p14:sldId id="327"/>
            <p14:sldId id="364"/>
            <p14:sldId id="378"/>
            <p14:sldId id="379"/>
            <p14:sldId id="380"/>
            <p14:sldId id="365"/>
            <p14:sldId id="328"/>
            <p14:sldId id="334"/>
            <p14:sldId id="367"/>
            <p14:sldId id="382"/>
            <p14:sldId id="383"/>
            <p14:sldId id="384"/>
            <p14:sldId id="385"/>
            <p14:sldId id="386"/>
            <p14:sldId id="387"/>
            <p14:sldId id="388"/>
            <p14:sldId id="366"/>
            <p14:sldId id="362"/>
          </p14:sldIdLst>
        </p14:section>
        <p14:section name="Untitled Section" id="{C64DC0C0-71A2-41E1-A8EF-B6BB0D4F0970}">
          <p14:sldIdLst>
            <p14:sldId id="26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ten aljarah" initials="fa" lastIdx="1" clrIdx="0">
    <p:extLst>
      <p:ext uri="{19B8F6BF-5375-455C-9EA6-DF929625EA0E}">
        <p15:presenceInfo xmlns:p15="http://schemas.microsoft.com/office/powerpoint/2012/main" userId="f1196e1c8f8a19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33" autoAdjust="0"/>
    <p:restoredTop sz="94660"/>
  </p:normalViewPr>
  <p:slideViewPr>
    <p:cSldViewPr snapToGrid="0">
      <p:cViewPr varScale="1">
        <p:scale>
          <a:sx n="147" d="100"/>
          <a:sy n="147" d="100"/>
        </p:scale>
        <p:origin x="23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BF841C-70CF-4448-911E-B272B71D430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13B95361-2D22-411A-842E-76FEC2EBE109}">
      <dgm:prSet custT="1"/>
      <dgm:spPr/>
      <dgm:t>
        <a:bodyPr/>
        <a:lstStyle/>
        <a:p>
          <a:pPr algn="just"/>
          <a:r>
            <a:rPr lang="en-US" sz="2000" b="0" i="0" u="none" dirty="0">
              <a:latin typeface="Times New Roman" panose="02020603050405020304" pitchFamily="18" charset="0"/>
              <a:cs typeface="Times New Roman" panose="02020603050405020304" pitchFamily="18" charset="0"/>
            </a:rPr>
            <a:t>	The specific objectives of this project are to develop a predictive model that utilizes machine learning techniques to analyze the impact of social media on academic performance. </a:t>
          </a:r>
        </a:p>
        <a:p>
          <a:pPr algn="just"/>
          <a:r>
            <a:rPr lang="en-US" sz="2000" b="0" i="0" u="none" dirty="0">
              <a:latin typeface="Times New Roman" panose="02020603050405020304" pitchFamily="18" charset="0"/>
              <a:cs typeface="Times New Roman" panose="02020603050405020304" pitchFamily="18" charset="0"/>
            </a:rPr>
            <a:t>By identifying key social media influence factors, the project aims to provide actionable recommendations for fostering improved learning outcomes. </a:t>
          </a:r>
        </a:p>
        <a:p>
          <a:pPr algn="just"/>
          <a:r>
            <a:rPr lang="en-US" sz="2000" b="0" i="0" u="none" dirty="0">
              <a:latin typeface="Times New Roman" panose="02020603050405020304" pitchFamily="18" charset="0"/>
              <a:cs typeface="Times New Roman" panose="02020603050405020304" pitchFamily="18" charset="0"/>
            </a:rPr>
            <a:t>The ultimate goal is to contribute to the development of strategies that positively impact students' academic achievements.</a:t>
          </a:r>
          <a:endParaRPr lang="en-US" sz="2000" dirty="0">
            <a:latin typeface="Times New Roman" panose="02020603050405020304" pitchFamily="18" charset="0"/>
            <a:cs typeface="Times New Roman" panose="02020603050405020304" pitchFamily="18" charset="0"/>
          </a:endParaRPr>
        </a:p>
      </dgm:t>
    </dgm:pt>
    <dgm:pt modelId="{E50698D8-511F-4CCB-8A13-83765ACA8BA1}" type="parTrans" cxnId="{118AF89E-68FA-4600-86C4-3D47304284F6}">
      <dgm:prSet/>
      <dgm:spPr/>
      <dgm:t>
        <a:bodyPr/>
        <a:lstStyle/>
        <a:p>
          <a:endParaRPr lang="en-US"/>
        </a:p>
      </dgm:t>
    </dgm:pt>
    <dgm:pt modelId="{F29B72EC-6CB3-4F6A-A564-2C91F81D4E42}" type="sibTrans" cxnId="{118AF89E-68FA-4600-86C4-3D47304284F6}">
      <dgm:prSet/>
      <dgm:spPr/>
      <dgm:t>
        <a:bodyPr/>
        <a:lstStyle/>
        <a:p>
          <a:endParaRPr lang="en-US"/>
        </a:p>
      </dgm:t>
    </dgm:pt>
    <dgm:pt modelId="{B05B49AE-A19A-4EAD-BFB2-CF03717F25E0}" type="pres">
      <dgm:prSet presAssocID="{1DBF841C-70CF-4448-911E-B272B71D430E}" presName="outerComposite" presStyleCnt="0">
        <dgm:presLayoutVars>
          <dgm:chMax val="5"/>
          <dgm:dir/>
          <dgm:resizeHandles val="exact"/>
        </dgm:presLayoutVars>
      </dgm:prSet>
      <dgm:spPr/>
    </dgm:pt>
    <dgm:pt modelId="{F6FB13A4-0689-478D-9627-E50009FE72E6}" type="pres">
      <dgm:prSet presAssocID="{1DBF841C-70CF-4448-911E-B272B71D430E}" presName="dummyMaxCanvas" presStyleCnt="0">
        <dgm:presLayoutVars/>
      </dgm:prSet>
      <dgm:spPr/>
    </dgm:pt>
    <dgm:pt modelId="{04A3BDB8-490A-D04D-A1B5-E0DD9AEA26A0}" type="pres">
      <dgm:prSet presAssocID="{1DBF841C-70CF-4448-911E-B272B71D430E}" presName="OneNode_1" presStyleLbl="node1" presStyleIdx="0" presStyleCnt="1" custScaleY="200000" custLinFactNeighborX="1354" custLinFactNeighborY="42030">
        <dgm:presLayoutVars>
          <dgm:bulletEnabled val="1"/>
        </dgm:presLayoutVars>
      </dgm:prSet>
      <dgm:spPr/>
    </dgm:pt>
  </dgm:ptLst>
  <dgm:cxnLst>
    <dgm:cxn modelId="{BB4DF53D-76EE-4447-9BCD-8659EEA4D30B}" type="presOf" srcId="{1DBF841C-70CF-4448-911E-B272B71D430E}" destId="{B05B49AE-A19A-4EAD-BFB2-CF03717F25E0}" srcOrd="0" destOrd="0" presId="urn:microsoft.com/office/officeart/2005/8/layout/vProcess5"/>
    <dgm:cxn modelId="{118AF89E-68FA-4600-86C4-3D47304284F6}" srcId="{1DBF841C-70CF-4448-911E-B272B71D430E}" destId="{13B95361-2D22-411A-842E-76FEC2EBE109}" srcOrd="0" destOrd="0" parTransId="{E50698D8-511F-4CCB-8A13-83765ACA8BA1}" sibTransId="{F29B72EC-6CB3-4F6A-A564-2C91F81D4E42}"/>
    <dgm:cxn modelId="{532775FD-E0EF-D045-A31C-396A481CC7A0}" type="presOf" srcId="{13B95361-2D22-411A-842E-76FEC2EBE109}" destId="{04A3BDB8-490A-D04D-A1B5-E0DD9AEA26A0}" srcOrd="0" destOrd="0" presId="urn:microsoft.com/office/officeart/2005/8/layout/vProcess5"/>
    <dgm:cxn modelId="{D7D07A3B-12AB-4FEC-90E4-2FA6E5AF95D8}" type="presParOf" srcId="{B05B49AE-A19A-4EAD-BFB2-CF03717F25E0}" destId="{F6FB13A4-0689-478D-9627-E50009FE72E6}" srcOrd="0" destOrd="0" presId="urn:microsoft.com/office/officeart/2005/8/layout/vProcess5"/>
    <dgm:cxn modelId="{B883EA59-C27E-4147-AF44-F2116DD2E937}" type="presParOf" srcId="{B05B49AE-A19A-4EAD-BFB2-CF03717F25E0}" destId="{04A3BDB8-490A-D04D-A1B5-E0DD9AEA26A0}"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BF841C-70CF-4448-911E-B272B71D430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13B95361-2D22-411A-842E-76FEC2EBE109}">
      <dgm:prSet custT="1"/>
      <dgm:spPr/>
      <dgm:t>
        <a:bodyPr/>
        <a:lstStyle/>
        <a:p>
          <a:pPr algn="just"/>
          <a:r>
            <a:rPr lang="en-US" sz="2400" b="0" i="0" u="none" dirty="0">
              <a:latin typeface="Times New Roman" panose="02020603050405020304" pitchFamily="18" charset="0"/>
              <a:cs typeface="Times New Roman" panose="02020603050405020304" pitchFamily="18" charset="0"/>
            </a:rPr>
            <a:t>	In the current digital age, social media profoundly influences various aspects of individuals' lives, including academic performance. While existing solutions have explored this relationship, a machine learning approach is crucial for comprehensively analyzing the multifaceted nature of social media metrics. This approach allows for interpretable insights into the nuanced dynamics between social media engagement and academic success, filling a critical gap in understanding.</a:t>
          </a:r>
          <a:endParaRPr lang="en-US" sz="2400" dirty="0">
            <a:latin typeface="Times New Roman" panose="02020603050405020304" pitchFamily="18" charset="0"/>
            <a:cs typeface="Times New Roman" panose="02020603050405020304" pitchFamily="18" charset="0"/>
          </a:endParaRPr>
        </a:p>
      </dgm:t>
    </dgm:pt>
    <dgm:pt modelId="{E50698D8-511F-4CCB-8A13-83765ACA8BA1}" type="parTrans" cxnId="{118AF89E-68FA-4600-86C4-3D47304284F6}">
      <dgm:prSet/>
      <dgm:spPr/>
      <dgm:t>
        <a:bodyPr/>
        <a:lstStyle/>
        <a:p>
          <a:endParaRPr lang="en-US"/>
        </a:p>
      </dgm:t>
    </dgm:pt>
    <dgm:pt modelId="{F29B72EC-6CB3-4F6A-A564-2C91F81D4E42}" type="sibTrans" cxnId="{118AF89E-68FA-4600-86C4-3D47304284F6}">
      <dgm:prSet/>
      <dgm:spPr/>
      <dgm:t>
        <a:bodyPr/>
        <a:lstStyle/>
        <a:p>
          <a:endParaRPr lang="en-US"/>
        </a:p>
      </dgm:t>
    </dgm:pt>
    <dgm:pt modelId="{B05B49AE-A19A-4EAD-BFB2-CF03717F25E0}" type="pres">
      <dgm:prSet presAssocID="{1DBF841C-70CF-4448-911E-B272B71D430E}" presName="outerComposite" presStyleCnt="0">
        <dgm:presLayoutVars>
          <dgm:chMax val="5"/>
          <dgm:dir/>
          <dgm:resizeHandles val="exact"/>
        </dgm:presLayoutVars>
      </dgm:prSet>
      <dgm:spPr/>
    </dgm:pt>
    <dgm:pt modelId="{F6FB13A4-0689-478D-9627-E50009FE72E6}" type="pres">
      <dgm:prSet presAssocID="{1DBF841C-70CF-4448-911E-B272B71D430E}" presName="dummyMaxCanvas" presStyleCnt="0">
        <dgm:presLayoutVars/>
      </dgm:prSet>
      <dgm:spPr/>
    </dgm:pt>
    <dgm:pt modelId="{04A3BDB8-490A-D04D-A1B5-E0DD9AEA26A0}" type="pres">
      <dgm:prSet presAssocID="{1DBF841C-70CF-4448-911E-B272B71D430E}" presName="OneNode_1" presStyleLbl="node1" presStyleIdx="0" presStyleCnt="1" custScaleY="200000" custLinFactNeighborX="20728" custLinFactNeighborY="-5734">
        <dgm:presLayoutVars>
          <dgm:bulletEnabled val="1"/>
        </dgm:presLayoutVars>
      </dgm:prSet>
      <dgm:spPr/>
    </dgm:pt>
  </dgm:ptLst>
  <dgm:cxnLst>
    <dgm:cxn modelId="{BB4DF53D-76EE-4447-9BCD-8659EEA4D30B}" type="presOf" srcId="{1DBF841C-70CF-4448-911E-B272B71D430E}" destId="{B05B49AE-A19A-4EAD-BFB2-CF03717F25E0}" srcOrd="0" destOrd="0" presId="urn:microsoft.com/office/officeart/2005/8/layout/vProcess5"/>
    <dgm:cxn modelId="{118AF89E-68FA-4600-86C4-3D47304284F6}" srcId="{1DBF841C-70CF-4448-911E-B272B71D430E}" destId="{13B95361-2D22-411A-842E-76FEC2EBE109}" srcOrd="0" destOrd="0" parTransId="{E50698D8-511F-4CCB-8A13-83765ACA8BA1}" sibTransId="{F29B72EC-6CB3-4F6A-A564-2C91F81D4E42}"/>
    <dgm:cxn modelId="{532775FD-E0EF-D045-A31C-396A481CC7A0}" type="presOf" srcId="{13B95361-2D22-411A-842E-76FEC2EBE109}" destId="{04A3BDB8-490A-D04D-A1B5-E0DD9AEA26A0}" srcOrd="0" destOrd="0" presId="urn:microsoft.com/office/officeart/2005/8/layout/vProcess5"/>
    <dgm:cxn modelId="{D7D07A3B-12AB-4FEC-90E4-2FA6E5AF95D8}" type="presParOf" srcId="{B05B49AE-A19A-4EAD-BFB2-CF03717F25E0}" destId="{F6FB13A4-0689-478D-9627-E50009FE72E6}" srcOrd="0" destOrd="0" presId="urn:microsoft.com/office/officeart/2005/8/layout/vProcess5"/>
    <dgm:cxn modelId="{B883EA59-C27E-4147-AF44-F2116DD2E937}" type="presParOf" srcId="{B05B49AE-A19A-4EAD-BFB2-CF03717F25E0}" destId="{04A3BDB8-490A-D04D-A1B5-E0DD9AEA26A0}"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916245-E63E-444C-823B-6D8A16FE212A}"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009FAF41-571C-443C-A011-64FDE578CBD2}" type="pres">
      <dgm:prSet presAssocID="{09916245-E63E-444C-823B-6D8A16FE212A}" presName="Name0" presStyleCnt="0">
        <dgm:presLayoutVars>
          <dgm:dir/>
          <dgm:resizeHandles val="exact"/>
        </dgm:presLayoutVars>
      </dgm:prSet>
      <dgm:spPr/>
    </dgm:pt>
  </dgm:ptLst>
  <dgm:cxnLst>
    <dgm:cxn modelId="{3F593077-862B-4607-8BF6-16F20B862F5F}" type="presOf" srcId="{09916245-E63E-444C-823B-6D8A16FE212A}" destId="{009FAF41-571C-443C-A011-64FDE578CBD2}"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29E48B-6AA5-49F7-ADEB-1A07B3CB0C2C}" type="doc">
      <dgm:prSet loTypeId="urn:microsoft.com/office/officeart/2008/layout/LinedList" loCatId="list" qsTypeId="urn:microsoft.com/office/officeart/2005/8/quickstyle/simple5" qsCatId="simple" csTypeId="urn:microsoft.com/office/officeart/2005/8/colors/accent2_2" csCatId="accent2" phldr="1"/>
      <dgm:spPr/>
      <dgm:t>
        <a:bodyPr/>
        <a:lstStyle/>
        <a:p>
          <a:endParaRPr lang="en-US"/>
        </a:p>
      </dgm:t>
    </dgm:pt>
    <dgm:pt modelId="{E79BB41E-3CB8-406B-BF38-801AC72C353E}">
      <dgm:prSet/>
      <dgm:spPr/>
      <dgm:t>
        <a:bodyPr/>
        <a:lstStyle/>
        <a:p>
          <a:r>
            <a:rPr lang="en-US" dirty="0"/>
            <a:t>UPSA the researchers conducted an online survey using a questionnaire to collect data.</a:t>
          </a:r>
        </a:p>
      </dgm:t>
    </dgm:pt>
    <dgm:pt modelId="{828A794F-49F3-4FA3-9376-47F32C9EFCC6}" type="parTrans" cxnId="{D7B43779-86E4-4AE5-BAF1-8B181B319B2A}">
      <dgm:prSet/>
      <dgm:spPr/>
      <dgm:t>
        <a:bodyPr/>
        <a:lstStyle/>
        <a:p>
          <a:endParaRPr lang="en-US"/>
        </a:p>
      </dgm:t>
    </dgm:pt>
    <dgm:pt modelId="{F36BFE7F-24D2-42D2-B2A8-AD664AF0C5F5}" type="sibTrans" cxnId="{D7B43779-86E4-4AE5-BAF1-8B181B319B2A}">
      <dgm:prSet/>
      <dgm:spPr/>
      <dgm:t>
        <a:bodyPr/>
        <a:lstStyle/>
        <a:p>
          <a:endParaRPr lang="en-US"/>
        </a:p>
      </dgm:t>
    </dgm:pt>
    <dgm:pt modelId="{C072C54C-3531-4926-86D2-CB0A691DBF2A}">
      <dgm:prSet/>
      <dgm:spPr/>
      <dgm:t>
        <a:bodyPr/>
        <a:lstStyle/>
        <a:p>
          <a:r>
            <a:rPr lang="en-US" dirty="0"/>
            <a:t>The questionnaire comprised 8 items covering: the number of friends on social media, number of social media groups, number of social media platforms, amount of time spent on social media daily, number of notiﬁcation checked Daily, and population demographics (gender, age, and level of study).</a:t>
          </a:r>
        </a:p>
      </dgm:t>
    </dgm:pt>
    <dgm:pt modelId="{6885E698-FB6E-47AA-B50A-9CF2419F29E5}" type="parTrans" cxnId="{67EA589A-A0D6-4090-99B1-18694F7ECD98}">
      <dgm:prSet/>
      <dgm:spPr/>
      <dgm:t>
        <a:bodyPr/>
        <a:lstStyle/>
        <a:p>
          <a:endParaRPr lang="en-US"/>
        </a:p>
      </dgm:t>
    </dgm:pt>
    <dgm:pt modelId="{9CEBFF72-BDA1-489D-BB8E-68EEC3F8A96C}" type="sibTrans" cxnId="{67EA589A-A0D6-4090-99B1-18694F7ECD98}">
      <dgm:prSet/>
      <dgm:spPr/>
      <dgm:t>
        <a:bodyPr/>
        <a:lstStyle/>
        <a:p>
          <a:endParaRPr lang="en-US"/>
        </a:p>
      </dgm:t>
    </dgm:pt>
    <dgm:pt modelId="{124D204F-FEFA-43B6-A968-64BE02F542C4}">
      <dgm:prSet/>
      <dgm:spPr/>
      <dgm:t>
        <a:bodyPr/>
        <a:lstStyle/>
        <a:p>
          <a:r>
            <a:rPr lang="en-US" dirty="0"/>
            <a:t>The questionnaires were administered using an online survey tool on “</a:t>
          </a:r>
          <a:r>
            <a:rPr lang="en-US" b="1" dirty="0"/>
            <a:t>UPSA virtual</a:t>
          </a:r>
          <a:r>
            <a:rPr lang="en-US" dirty="0"/>
            <a:t>” which is the oﬃcial learning management system (LMS) of the case study institution. UPSA Virtual had a total of 33,126 registered students at the time of the survey   (25th March 2020) and that was used as the study population. A random sample method has been used and a minimum of 380 participants are required to deliver credible results at a 95% confidence level and with a 5% margin of error. Out of 800 requests, 62</a:t>
          </a:r>
          <a:r>
            <a:rPr lang="tr-TR" dirty="0"/>
            <a:t>3</a:t>
          </a:r>
          <a:r>
            <a:rPr lang="en-US" dirty="0"/>
            <a:t> filled the form.</a:t>
          </a:r>
        </a:p>
      </dgm:t>
    </dgm:pt>
    <dgm:pt modelId="{361D48EB-37C0-482C-8AA9-1F200393F9DB}" type="parTrans" cxnId="{38DD3BE0-36F3-4897-B424-F5FBA703C442}">
      <dgm:prSet/>
      <dgm:spPr/>
      <dgm:t>
        <a:bodyPr/>
        <a:lstStyle/>
        <a:p>
          <a:endParaRPr lang="en-US"/>
        </a:p>
      </dgm:t>
    </dgm:pt>
    <dgm:pt modelId="{B6EB233C-9B27-4C9D-871C-DF6DC8F1C091}" type="sibTrans" cxnId="{38DD3BE0-36F3-4897-B424-F5FBA703C442}">
      <dgm:prSet/>
      <dgm:spPr/>
      <dgm:t>
        <a:bodyPr/>
        <a:lstStyle/>
        <a:p>
          <a:endParaRPr lang="en-US"/>
        </a:p>
      </dgm:t>
    </dgm:pt>
    <dgm:pt modelId="{42862900-582B-4875-B449-F06EE76FE407}">
      <dgm:prSet/>
      <dgm:spPr/>
      <dgm:t>
        <a:bodyPr/>
        <a:lstStyle/>
        <a:p>
          <a:r>
            <a:rPr lang="en-US" dirty="0"/>
            <a:t>This structured dataset, potentially in CSV format, includes students' academic performance and relevant social media metrics. Data preprocessing will involve handling missing values, normalizing features, and encoding categorical variables, ensuring the dataset is well-suited for predictive modeling.</a:t>
          </a:r>
        </a:p>
      </dgm:t>
    </dgm:pt>
    <dgm:pt modelId="{CF34449F-E85A-49BA-BD45-E2E04FA7ADAB}" type="parTrans" cxnId="{D31FB2AE-F2FA-4D04-8212-90A0FE38CE42}">
      <dgm:prSet/>
      <dgm:spPr/>
      <dgm:t>
        <a:bodyPr/>
        <a:lstStyle/>
        <a:p>
          <a:endParaRPr lang="en-US"/>
        </a:p>
      </dgm:t>
    </dgm:pt>
    <dgm:pt modelId="{2979D10D-3F24-420C-8173-D175D15AC8FE}" type="sibTrans" cxnId="{D31FB2AE-F2FA-4D04-8212-90A0FE38CE42}">
      <dgm:prSet/>
      <dgm:spPr/>
      <dgm:t>
        <a:bodyPr/>
        <a:lstStyle/>
        <a:p>
          <a:endParaRPr lang="en-US"/>
        </a:p>
      </dgm:t>
    </dgm:pt>
    <dgm:pt modelId="{DA6C2848-0F65-475D-A0BE-9BDB008DA0F8}">
      <dgm:prSet/>
      <dgm:spPr/>
      <dgm:t>
        <a:bodyPr/>
        <a:lstStyle/>
        <a:p>
          <a:r>
            <a:rPr lang="en-US" dirty="0"/>
            <a:t>LİNK: https://doi.org/10.6084/m9.ﬁgshare.14905</a:t>
          </a:r>
        </a:p>
      </dgm:t>
    </dgm:pt>
    <dgm:pt modelId="{CDF4C04C-94DB-4DC4-AE51-8F53B46BBB22}" type="parTrans" cxnId="{53D5BCCF-EB8F-4A79-A1CE-67CABE45E045}">
      <dgm:prSet/>
      <dgm:spPr/>
      <dgm:t>
        <a:bodyPr/>
        <a:lstStyle/>
        <a:p>
          <a:endParaRPr lang="en-US"/>
        </a:p>
      </dgm:t>
    </dgm:pt>
    <dgm:pt modelId="{3367C866-6624-4E2F-98F5-C5F25F656661}" type="sibTrans" cxnId="{53D5BCCF-EB8F-4A79-A1CE-67CABE45E045}">
      <dgm:prSet/>
      <dgm:spPr/>
      <dgm:t>
        <a:bodyPr/>
        <a:lstStyle/>
        <a:p>
          <a:endParaRPr lang="en-US"/>
        </a:p>
      </dgm:t>
    </dgm:pt>
    <dgm:pt modelId="{A67D3F8B-EC02-4709-9CF6-A76E4DFBEC35}" type="pres">
      <dgm:prSet presAssocID="{D829E48B-6AA5-49F7-ADEB-1A07B3CB0C2C}" presName="vert0" presStyleCnt="0">
        <dgm:presLayoutVars>
          <dgm:dir/>
          <dgm:animOne val="branch"/>
          <dgm:animLvl val="lvl"/>
        </dgm:presLayoutVars>
      </dgm:prSet>
      <dgm:spPr/>
    </dgm:pt>
    <dgm:pt modelId="{FCA2245D-554E-4097-9208-7FDD9BA60323}" type="pres">
      <dgm:prSet presAssocID="{E79BB41E-3CB8-406B-BF38-801AC72C353E}" presName="thickLine" presStyleLbl="alignNode1" presStyleIdx="0" presStyleCnt="5"/>
      <dgm:spPr/>
    </dgm:pt>
    <dgm:pt modelId="{91D22961-F7A8-4202-A47B-AE684204646C}" type="pres">
      <dgm:prSet presAssocID="{E79BB41E-3CB8-406B-BF38-801AC72C353E}" presName="horz1" presStyleCnt="0"/>
      <dgm:spPr/>
    </dgm:pt>
    <dgm:pt modelId="{B20F0099-1636-4506-AD0C-8868CCE03C94}" type="pres">
      <dgm:prSet presAssocID="{E79BB41E-3CB8-406B-BF38-801AC72C353E}" presName="tx1" presStyleLbl="revTx" presStyleIdx="0" presStyleCnt="5"/>
      <dgm:spPr/>
    </dgm:pt>
    <dgm:pt modelId="{D98AF83E-EA35-4D33-B8A5-3DFEB40ADFA1}" type="pres">
      <dgm:prSet presAssocID="{E79BB41E-3CB8-406B-BF38-801AC72C353E}" presName="vert1" presStyleCnt="0"/>
      <dgm:spPr/>
    </dgm:pt>
    <dgm:pt modelId="{252856A7-BC2B-45D9-9CC4-09ABEF71D483}" type="pres">
      <dgm:prSet presAssocID="{C072C54C-3531-4926-86D2-CB0A691DBF2A}" presName="thickLine" presStyleLbl="alignNode1" presStyleIdx="1" presStyleCnt="5"/>
      <dgm:spPr/>
    </dgm:pt>
    <dgm:pt modelId="{B8653D0A-3EA0-4FA7-854F-45683BAA5B7C}" type="pres">
      <dgm:prSet presAssocID="{C072C54C-3531-4926-86D2-CB0A691DBF2A}" presName="horz1" presStyleCnt="0"/>
      <dgm:spPr/>
    </dgm:pt>
    <dgm:pt modelId="{DD254623-7404-499F-B0AF-BDC34CA3644C}" type="pres">
      <dgm:prSet presAssocID="{C072C54C-3531-4926-86D2-CB0A691DBF2A}" presName="tx1" presStyleLbl="revTx" presStyleIdx="1" presStyleCnt="5"/>
      <dgm:spPr/>
    </dgm:pt>
    <dgm:pt modelId="{3689D5BA-B0C6-4EB6-AAD3-666BACBB4CD3}" type="pres">
      <dgm:prSet presAssocID="{C072C54C-3531-4926-86D2-CB0A691DBF2A}" presName="vert1" presStyleCnt="0"/>
      <dgm:spPr/>
    </dgm:pt>
    <dgm:pt modelId="{5AC407EB-5976-440C-B120-D73B44DA13EF}" type="pres">
      <dgm:prSet presAssocID="{124D204F-FEFA-43B6-A968-64BE02F542C4}" presName="thickLine" presStyleLbl="alignNode1" presStyleIdx="2" presStyleCnt="5"/>
      <dgm:spPr/>
    </dgm:pt>
    <dgm:pt modelId="{3F9D7D19-055C-4260-881A-BA939E1FAC13}" type="pres">
      <dgm:prSet presAssocID="{124D204F-FEFA-43B6-A968-64BE02F542C4}" presName="horz1" presStyleCnt="0"/>
      <dgm:spPr/>
    </dgm:pt>
    <dgm:pt modelId="{889F14B1-2AB8-411D-83D5-9ACCBF9A7168}" type="pres">
      <dgm:prSet presAssocID="{124D204F-FEFA-43B6-A968-64BE02F542C4}" presName="tx1" presStyleLbl="revTx" presStyleIdx="2" presStyleCnt="5"/>
      <dgm:spPr/>
    </dgm:pt>
    <dgm:pt modelId="{AF3CCB78-DC30-4B51-9E5A-C2D7AA2F2E50}" type="pres">
      <dgm:prSet presAssocID="{124D204F-FEFA-43B6-A968-64BE02F542C4}" presName="vert1" presStyleCnt="0"/>
      <dgm:spPr/>
    </dgm:pt>
    <dgm:pt modelId="{47C292D7-6C52-437A-A3D5-459C6CB36169}" type="pres">
      <dgm:prSet presAssocID="{42862900-582B-4875-B449-F06EE76FE407}" presName="thickLine" presStyleLbl="alignNode1" presStyleIdx="3" presStyleCnt="5"/>
      <dgm:spPr/>
    </dgm:pt>
    <dgm:pt modelId="{35759CAF-C3E7-42CD-9AD6-5EDFAD63409F}" type="pres">
      <dgm:prSet presAssocID="{42862900-582B-4875-B449-F06EE76FE407}" presName="horz1" presStyleCnt="0"/>
      <dgm:spPr/>
    </dgm:pt>
    <dgm:pt modelId="{F717CFE4-6446-4DCF-9B29-FB03371D6840}" type="pres">
      <dgm:prSet presAssocID="{42862900-582B-4875-B449-F06EE76FE407}" presName="tx1" presStyleLbl="revTx" presStyleIdx="3" presStyleCnt="5"/>
      <dgm:spPr/>
    </dgm:pt>
    <dgm:pt modelId="{34A050DE-7806-4298-89B8-DDDDAFE8D09A}" type="pres">
      <dgm:prSet presAssocID="{42862900-582B-4875-B449-F06EE76FE407}" presName="vert1" presStyleCnt="0"/>
      <dgm:spPr/>
    </dgm:pt>
    <dgm:pt modelId="{B9D9A05B-DDE5-4A7A-8E90-E5B866A2384D}" type="pres">
      <dgm:prSet presAssocID="{DA6C2848-0F65-475D-A0BE-9BDB008DA0F8}" presName="thickLine" presStyleLbl="alignNode1" presStyleIdx="4" presStyleCnt="5"/>
      <dgm:spPr/>
    </dgm:pt>
    <dgm:pt modelId="{ABB63F78-BDF6-41B3-8FC4-38076EDFA302}" type="pres">
      <dgm:prSet presAssocID="{DA6C2848-0F65-475D-A0BE-9BDB008DA0F8}" presName="horz1" presStyleCnt="0"/>
      <dgm:spPr/>
    </dgm:pt>
    <dgm:pt modelId="{69530659-C546-4C5B-9D30-C59629096FBF}" type="pres">
      <dgm:prSet presAssocID="{DA6C2848-0F65-475D-A0BE-9BDB008DA0F8}" presName="tx1" presStyleLbl="revTx" presStyleIdx="4" presStyleCnt="5"/>
      <dgm:spPr/>
    </dgm:pt>
    <dgm:pt modelId="{4140C9F7-AF5E-4A83-8B9D-E9D769376D7F}" type="pres">
      <dgm:prSet presAssocID="{DA6C2848-0F65-475D-A0BE-9BDB008DA0F8}" presName="vert1" presStyleCnt="0"/>
      <dgm:spPr/>
    </dgm:pt>
  </dgm:ptLst>
  <dgm:cxnLst>
    <dgm:cxn modelId="{45189F61-CB94-4ED3-B0B9-C507A7B90AF1}" type="presOf" srcId="{42862900-582B-4875-B449-F06EE76FE407}" destId="{F717CFE4-6446-4DCF-9B29-FB03371D6840}" srcOrd="0" destOrd="0" presId="urn:microsoft.com/office/officeart/2008/layout/LinedList"/>
    <dgm:cxn modelId="{4D96CB6C-75D2-4FC8-91E6-50652306E963}" type="presOf" srcId="{C072C54C-3531-4926-86D2-CB0A691DBF2A}" destId="{DD254623-7404-499F-B0AF-BDC34CA3644C}" srcOrd="0" destOrd="0" presId="urn:microsoft.com/office/officeart/2008/layout/LinedList"/>
    <dgm:cxn modelId="{D7B43779-86E4-4AE5-BAF1-8B181B319B2A}" srcId="{D829E48B-6AA5-49F7-ADEB-1A07B3CB0C2C}" destId="{E79BB41E-3CB8-406B-BF38-801AC72C353E}" srcOrd="0" destOrd="0" parTransId="{828A794F-49F3-4FA3-9376-47F32C9EFCC6}" sibTransId="{F36BFE7F-24D2-42D2-B2A8-AD664AF0C5F5}"/>
    <dgm:cxn modelId="{01829687-8036-4722-9450-447EF648AE42}" type="presOf" srcId="{E79BB41E-3CB8-406B-BF38-801AC72C353E}" destId="{B20F0099-1636-4506-AD0C-8868CCE03C94}" srcOrd="0" destOrd="0" presId="urn:microsoft.com/office/officeart/2008/layout/LinedList"/>
    <dgm:cxn modelId="{67EA589A-A0D6-4090-99B1-18694F7ECD98}" srcId="{D829E48B-6AA5-49F7-ADEB-1A07B3CB0C2C}" destId="{C072C54C-3531-4926-86D2-CB0A691DBF2A}" srcOrd="1" destOrd="0" parTransId="{6885E698-FB6E-47AA-B50A-9CF2419F29E5}" sibTransId="{9CEBFF72-BDA1-489D-BB8E-68EEC3F8A96C}"/>
    <dgm:cxn modelId="{D31FB2AE-F2FA-4D04-8212-90A0FE38CE42}" srcId="{D829E48B-6AA5-49F7-ADEB-1A07B3CB0C2C}" destId="{42862900-582B-4875-B449-F06EE76FE407}" srcOrd="3" destOrd="0" parTransId="{CF34449F-E85A-49BA-BD45-E2E04FA7ADAB}" sibTransId="{2979D10D-3F24-420C-8173-D175D15AC8FE}"/>
    <dgm:cxn modelId="{F74ABDAF-BC36-4177-A16B-D7E7046F4602}" type="presOf" srcId="{D829E48B-6AA5-49F7-ADEB-1A07B3CB0C2C}" destId="{A67D3F8B-EC02-4709-9CF6-A76E4DFBEC35}" srcOrd="0" destOrd="0" presId="urn:microsoft.com/office/officeart/2008/layout/LinedList"/>
    <dgm:cxn modelId="{24740BBE-2C91-46CB-A03A-428096E57868}" type="presOf" srcId="{124D204F-FEFA-43B6-A968-64BE02F542C4}" destId="{889F14B1-2AB8-411D-83D5-9ACCBF9A7168}" srcOrd="0" destOrd="0" presId="urn:microsoft.com/office/officeart/2008/layout/LinedList"/>
    <dgm:cxn modelId="{53D5BCCF-EB8F-4A79-A1CE-67CABE45E045}" srcId="{D829E48B-6AA5-49F7-ADEB-1A07B3CB0C2C}" destId="{DA6C2848-0F65-475D-A0BE-9BDB008DA0F8}" srcOrd="4" destOrd="0" parTransId="{CDF4C04C-94DB-4DC4-AE51-8F53B46BBB22}" sibTransId="{3367C866-6624-4E2F-98F5-C5F25F656661}"/>
    <dgm:cxn modelId="{38DD3BE0-36F3-4897-B424-F5FBA703C442}" srcId="{D829E48B-6AA5-49F7-ADEB-1A07B3CB0C2C}" destId="{124D204F-FEFA-43B6-A968-64BE02F542C4}" srcOrd="2" destOrd="0" parTransId="{361D48EB-37C0-482C-8AA9-1F200393F9DB}" sibTransId="{B6EB233C-9B27-4C9D-871C-DF6DC8F1C091}"/>
    <dgm:cxn modelId="{3B98C7FE-3231-404E-88AB-0891A1D40DBC}" type="presOf" srcId="{DA6C2848-0F65-475D-A0BE-9BDB008DA0F8}" destId="{69530659-C546-4C5B-9D30-C59629096FBF}" srcOrd="0" destOrd="0" presId="urn:microsoft.com/office/officeart/2008/layout/LinedList"/>
    <dgm:cxn modelId="{0CDD9504-5159-45DB-9244-34C2D96E81C1}" type="presParOf" srcId="{A67D3F8B-EC02-4709-9CF6-A76E4DFBEC35}" destId="{FCA2245D-554E-4097-9208-7FDD9BA60323}" srcOrd="0" destOrd="0" presId="urn:microsoft.com/office/officeart/2008/layout/LinedList"/>
    <dgm:cxn modelId="{8E2809F5-8CC9-4EE6-B964-5A706763C648}" type="presParOf" srcId="{A67D3F8B-EC02-4709-9CF6-A76E4DFBEC35}" destId="{91D22961-F7A8-4202-A47B-AE684204646C}" srcOrd="1" destOrd="0" presId="urn:microsoft.com/office/officeart/2008/layout/LinedList"/>
    <dgm:cxn modelId="{1DFF5D42-7C1B-48C6-BA1E-06ADB092906D}" type="presParOf" srcId="{91D22961-F7A8-4202-A47B-AE684204646C}" destId="{B20F0099-1636-4506-AD0C-8868CCE03C94}" srcOrd="0" destOrd="0" presId="urn:microsoft.com/office/officeart/2008/layout/LinedList"/>
    <dgm:cxn modelId="{2C862D93-8099-4F06-8045-6909CDD844DB}" type="presParOf" srcId="{91D22961-F7A8-4202-A47B-AE684204646C}" destId="{D98AF83E-EA35-4D33-B8A5-3DFEB40ADFA1}" srcOrd="1" destOrd="0" presId="urn:microsoft.com/office/officeart/2008/layout/LinedList"/>
    <dgm:cxn modelId="{BB6788E0-35F0-4EDA-919E-FE46D1EF528C}" type="presParOf" srcId="{A67D3F8B-EC02-4709-9CF6-A76E4DFBEC35}" destId="{252856A7-BC2B-45D9-9CC4-09ABEF71D483}" srcOrd="2" destOrd="0" presId="urn:microsoft.com/office/officeart/2008/layout/LinedList"/>
    <dgm:cxn modelId="{77891203-FCCD-4556-A1FD-DB070DDF1277}" type="presParOf" srcId="{A67D3F8B-EC02-4709-9CF6-A76E4DFBEC35}" destId="{B8653D0A-3EA0-4FA7-854F-45683BAA5B7C}" srcOrd="3" destOrd="0" presId="urn:microsoft.com/office/officeart/2008/layout/LinedList"/>
    <dgm:cxn modelId="{469066F7-7345-449E-915D-6024A90F57D2}" type="presParOf" srcId="{B8653D0A-3EA0-4FA7-854F-45683BAA5B7C}" destId="{DD254623-7404-499F-B0AF-BDC34CA3644C}" srcOrd="0" destOrd="0" presId="urn:microsoft.com/office/officeart/2008/layout/LinedList"/>
    <dgm:cxn modelId="{D7370B99-9BFB-4CD1-ADE0-E4F0D70E2E87}" type="presParOf" srcId="{B8653D0A-3EA0-4FA7-854F-45683BAA5B7C}" destId="{3689D5BA-B0C6-4EB6-AAD3-666BACBB4CD3}" srcOrd="1" destOrd="0" presId="urn:microsoft.com/office/officeart/2008/layout/LinedList"/>
    <dgm:cxn modelId="{6FCF0E15-4035-4108-B324-CB68D1467C3D}" type="presParOf" srcId="{A67D3F8B-EC02-4709-9CF6-A76E4DFBEC35}" destId="{5AC407EB-5976-440C-B120-D73B44DA13EF}" srcOrd="4" destOrd="0" presId="urn:microsoft.com/office/officeart/2008/layout/LinedList"/>
    <dgm:cxn modelId="{527E4831-08C8-4F72-9070-B9EC6008FE04}" type="presParOf" srcId="{A67D3F8B-EC02-4709-9CF6-A76E4DFBEC35}" destId="{3F9D7D19-055C-4260-881A-BA939E1FAC13}" srcOrd="5" destOrd="0" presId="urn:microsoft.com/office/officeart/2008/layout/LinedList"/>
    <dgm:cxn modelId="{D0932607-CF03-4E4B-90D9-DB21B9482689}" type="presParOf" srcId="{3F9D7D19-055C-4260-881A-BA939E1FAC13}" destId="{889F14B1-2AB8-411D-83D5-9ACCBF9A7168}" srcOrd="0" destOrd="0" presId="urn:microsoft.com/office/officeart/2008/layout/LinedList"/>
    <dgm:cxn modelId="{149FA2CC-E762-4CA9-8E40-1BF79BA96A66}" type="presParOf" srcId="{3F9D7D19-055C-4260-881A-BA939E1FAC13}" destId="{AF3CCB78-DC30-4B51-9E5A-C2D7AA2F2E50}" srcOrd="1" destOrd="0" presId="urn:microsoft.com/office/officeart/2008/layout/LinedList"/>
    <dgm:cxn modelId="{BBD6C453-6CB9-4F31-92C7-7EF83E39D0BE}" type="presParOf" srcId="{A67D3F8B-EC02-4709-9CF6-A76E4DFBEC35}" destId="{47C292D7-6C52-437A-A3D5-459C6CB36169}" srcOrd="6" destOrd="0" presId="urn:microsoft.com/office/officeart/2008/layout/LinedList"/>
    <dgm:cxn modelId="{D333DDBB-F1DB-47D4-90FF-84C4376DDB59}" type="presParOf" srcId="{A67D3F8B-EC02-4709-9CF6-A76E4DFBEC35}" destId="{35759CAF-C3E7-42CD-9AD6-5EDFAD63409F}" srcOrd="7" destOrd="0" presId="urn:microsoft.com/office/officeart/2008/layout/LinedList"/>
    <dgm:cxn modelId="{4F1A8A5C-E8E8-43F7-99EF-D39DE6B885BE}" type="presParOf" srcId="{35759CAF-C3E7-42CD-9AD6-5EDFAD63409F}" destId="{F717CFE4-6446-4DCF-9B29-FB03371D6840}" srcOrd="0" destOrd="0" presId="urn:microsoft.com/office/officeart/2008/layout/LinedList"/>
    <dgm:cxn modelId="{3913AE35-5471-4C05-A222-7C4C1F9EC39A}" type="presParOf" srcId="{35759CAF-C3E7-42CD-9AD6-5EDFAD63409F}" destId="{34A050DE-7806-4298-89B8-DDDDAFE8D09A}" srcOrd="1" destOrd="0" presId="urn:microsoft.com/office/officeart/2008/layout/LinedList"/>
    <dgm:cxn modelId="{B52097AB-9F4C-47D0-931B-7BB6EA2660B2}" type="presParOf" srcId="{A67D3F8B-EC02-4709-9CF6-A76E4DFBEC35}" destId="{B9D9A05B-DDE5-4A7A-8E90-E5B866A2384D}" srcOrd="8" destOrd="0" presId="urn:microsoft.com/office/officeart/2008/layout/LinedList"/>
    <dgm:cxn modelId="{44562179-5762-4792-B297-E9CC34DBEA5A}" type="presParOf" srcId="{A67D3F8B-EC02-4709-9CF6-A76E4DFBEC35}" destId="{ABB63F78-BDF6-41B3-8FC4-38076EDFA302}" srcOrd="9" destOrd="0" presId="urn:microsoft.com/office/officeart/2008/layout/LinedList"/>
    <dgm:cxn modelId="{53EC671C-18B1-4C03-AA26-C120C684AE43}" type="presParOf" srcId="{ABB63F78-BDF6-41B3-8FC4-38076EDFA302}" destId="{69530659-C546-4C5B-9D30-C59629096FBF}" srcOrd="0" destOrd="0" presId="urn:microsoft.com/office/officeart/2008/layout/LinedList"/>
    <dgm:cxn modelId="{FEA95B6E-2D7E-4D83-A6D4-A843C7BD3DF7}" type="presParOf" srcId="{ABB63F78-BDF6-41B3-8FC4-38076EDFA302}" destId="{4140C9F7-AF5E-4A83-8B9D-E9D769376D7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BF841C-70CF-4448-911E-B272B71D430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13B95361-2D22-411A-842E-76FEC2EBE109}">
      <dgm:prSet custT="1"/>
      <dgm:spPr/>
      <dgm:t>
        <a:bodyPr/>
        <a:lstStyle/>
        <a:p>
          <a:pPr algn="just"/>
          <a:r>
            <a:rPr lang="en-US" sz="2400" b="0" i="0" u="none" dirty="0"/>
            <a:t>
	</a:t>
          </a:r>
          <a:r>
            <a:rPr lang="en-US" sz="1800" b="0" i="0" u="none" dirty="0"/>
            <a:t>The literature review supports the chosen methodology by highlighting the negative relationship between social media metrics and academic performance. </a:t>
          </a:r>
        </a:p>
        <a:p>
          <a:pPr algn="just"/>
          <a:r>
            <a:rPr lang="en-US" sz="1800" b="0" i="0" u="none" dirty="0"/>
            <a:t>Existing research, such as the "Measuring the effect of social media on student academic performance using a social media influence factor model," emphasizes the significance of social media influence factors. This project extends this work by employing machine learning to provide a predictive understanding, aiming to contribute valuable insights to the existing body of knowledge.</a:t>
          </a:r>
          <a:endParaRPr lang="en-US" sz="1800" dirty="0"/>
        </a:p>
      </dgm:t>
    </dgm:pt>
    <dgm:pt modelId="{E50698D8-511F-4CCB-8A13-83765ACA8BA1}" type="parTrans" cxnId="{118AF89E-68FA-4600-86C4-3D47304284F6}">
      <dgm:prSet/>
      <dgm:spPr/>
      <dgm:t>
        <a:bodyPr/>
        <a:lstStyle/>
        <a:p>
          <a:endParaRPr lang="en-US"/>
        </a:p>
      </dgm:t>
    </dgm:pt>
    <dgm:pt modelId="{F29B72EC-6CB3-4F6A-A564-2C91F81D4E42}" type="sibTrans" cxnId="{118AF89E-68FA-4600-86C4-3D47304284F6}">
      <dgm:prSet/>
      <dgm:spPr/>
      <dgm:t>
        <a:bodyPr/>
        <a:lstStyle/>
        <a:p>
          <a:endParaRPr lang="en-US"/>
        </a:p>
      </dgm:t>
    </dgm:pt>
    <dgm:pt modelId="{B05B49AE-A19A-4EAD-BFB2-CF03717F25E0}" type="pres">
      <dgm:prSet presAssocID="{1DBF841C-70CF-4448-911E-B272B71D430E}" presName="outerComposite" presStyleCnt="0">
        <dgm:presLayoutVars>
          <dgm:chMax val="5"/>
          <dgm:dir/>
          <dgm:resizeHandles val="exact"/>
        </dgm:presLayoutVars>
      </dgm:prSet>
      <dgm:spPr/>
    </dgm:pt>
    <dgm:pt modelId="{F6FB13A4-0689-478D-9627-E50009FE72E6}" type="pres">
      <dgm:prSet presAssocID="{1DBF841C-70CF-4448-911E-B272B71D430E}" presName="dummyMaxCanvas" presStyleCnt="0">
        <dgm:presLayoutVars/>
      </dgm:prSet>
      <dgm:spPr/>
    </dgm:pt>
    <dgm:pt modelId="{04A3BDB8-490A-D04D-A1B5-E0DD9AEA26A0}" type="pres">
      <dgm:prSet presAssocID="{1DBF841C-70CF-4448-911E-B272B71D430E}" presName="OneNode_1" presStyleLbl="node1" presStyleIdx="0" presStyleCnt="1" custScaleY="200000" custLinFactNeighborX="-907" custLinFactNeighborY="-52761">
        <dgm:presLayoutVars>
          <dgm:bulletEnabled val="1"/>
        </dgm:presLayoutVars>
      </dgm:prSet>
      <dgm:spPr/>
    </dgm:pt>
  </dgm:ptLst>
  <dgm:cxnLst>
    <dgm:cxn modelId="{BB4DF53D-76EE-4447-9BCD-8659EEA4D30B}" type="presOf" srcId="{1DBF841C-70CF-4448-911E-B272B71D430E}" destId="{B05B49AE-A19A-4EAD-BFB2-CF03717F25E0}" srcOrd="0" destOrd="0" presId="urn:microsoft.com/office/officeart/2005/8/layout/vProcess5"/>
    <dgm:cxn modelId="{118AF89E-68FA-4600-86C4-3D47304284F6}" srcId="{1DBF841C-70CF-4448-911E-B272B71D430E}" destId="{13B95361-2D22-411A-842E-76FEC2EBE109}" srcOrd="0" destOrd="0" parTransId="{E50698D8-511F-4CCB-8A13-83765ACA8BA1}" sibTransId="{F29B72EC-6CB3-4F6A-A564-2C91F81D4E42}"/>
    <dgm:cxn modelId="{532775FD-E0EF-D045-A31C-396A481CC7A0}" type="presOf" srcId="{13B95361-2D22-411A-842E-76FEC2EBE109}" destId="{04A3BDB8-490A-D04D-A1B5-E0DD9AEA26A0}" srcOrd="0" destOrd="0" presId="urn:microsoft.com/office/officeart/2005/8/layout/vProcess5"/>
    <dgm:cxn modelId="{D7D07A3B-12AB-4FEC-90E4-2FA6E5AF95D8}" type="presParOf" srcId="{B05B49AE-A19A-4EAD-BFB2-CF03717F25E0}" destId="{F6FB13A4-0689-478D-9627-E50009FE72E6}" srcOrd="0" destOrd="0" presId="urn:microsoft.com/office/officeart/2005/8/layout/vProcess5"/>
    <dgm:cxn modelId="{B883EA59-C27E-4147-AF44-F2116DD2E937}" type="presParOf" srcId="{B05B49AE-A19A-4EAD-BFB2-CF03717F25E0}" destId="{04A3BDB8-490A-D04D-A1B5-E0DD9AEA26A0}"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BF841C-70CF-4448-911E-B272B71D430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13B95361-2D22-411A-842E-76FEC2EBE109}">
      <dgm:prSet custT="1"/>
      <dgm:spPr/>
      <dgm:t>
        <a:bodyPr/>
        <a:lstStyle/>
        <a:p>
          <a:pPr algn="just"/>
          <a:r>
            <a:rPr lang="en-US" sz="2000" b="0" i="0" u="none" dirty="0"/>
            <a:t>  </a:t>
          </a:r>
          <a:r>
            <a:rPr lang="en-US" sz="1600" b="0" i="0" u="none" dirty="0"/>
            <a:t>In conclusion, the combined insights from these studies emphasize the pervasive influence of social media on academic performance. The nuanced understanding of usage patterns and the quantification of this impact contribute significantly to our research objectives. </a:t>
          </a:r>
        </a:p>
        <a:p>
          <a:pPr algn="just"/>
          <a:r>
            <a:rPr lang="en-US" sz="1600" b="0" i="0" u="none" dirty="0"/>
            <a:t>  By synthesizing these findings, our project aims to provide a predictive model that incorporates insights from existing literature and addresses the specific challenges posed by social media usage among university students.</a:t>
          </a:r>
          <a:endParaRPr lang="en-US" sz="1600" dirty="0"/>
        </a:p>
      </dgm:t>
    </dgm:pt>
    <dgm:pt modelId="{E50698D8-511F-4CCB-8A13-83765ACA8BA1}" type="parTrans" cxnId="{118AF89E-68FA-4600-86C4-3D47304284F6}">
      <dgm:prSet/>
      <dgm:spPr/>
      <dgm:t>
        <a:bodyPr/>
        <a:lstStyle/>
        <a:p>
          <a:endParaRPr lang="en-US"/>
        </a:p>
      </dgm:t>
    </dgm:pt>
    <dgm:pt modelId="{F29B72EC-6CB3-4F6A-A564-2C91F81D4E42}" type="sibTrans" cxnId="{118AF89E-68FA-4600-86C4-3D47304284F6}">
      <dgm:prSet/>
      <dgm:spPr/>
      <dgm:t>
        <a:bodyPr/>
        <a:lstStyle/>
        <a:p>
          <a:endParaRPr lang="en-US"/>
        </a:p>
      </dgm:t>
    </dgm:pt>
    <dgm:pt modelId="{B05B49AE-A19A-4EAD-BFB2-CF03717F25E0}" type="pres">
      <dgm:prSet presAssocID="{1DBF841C-70CF-4448-911E-B272B71D430E}" presName="outerComposite" presStyleCnt="0">
        <dgm:presLayoutVars>
          <dgm:chMax val="5"/>
          <dgm:dir/>
          <dgm:resizeHandles val="exact"/>
        </dgm:presLayoutVars>
      </dgm:prSet>
      <dgm:spPr/>
    </dgm:pt>
    <dgm:pt modelId="{F6FB13A4-0689-478D-9627-E50009FE72E6}" type="pres">
      <dgm:prSet presAssocID="{1DBF841C-70CF-4448-911E-B272B71D430E}" presName="dummyMaxCanvas" presStyleCnt="0">
        <dgm:presLayoutVars/>
      </dgm:prSet>
      <dgm:spPr/>
    </dgm:pt>
    <dgm:pt modelId="{04A3BDB8-490A-D04D-A1B5-E0DD9AEA26A0}" type="pres">
      <dgm:prSet presAssocID="{1DBF841C-70CF-4448-911E-B272B71D430E}" presName="OneNode_1" presStyleLbl="node1" presStyleIdx="0" presStyleCnt="1" custScaleY="200000" custLinFactNeighborX="-1372" custLinFactNeighborY="-30504">
        <dgm:presLayoutVars>
          <dgm:bulletEnabled val="1"/>
        </dgm:presLayoutVars>
      </dgm:prSet>
      <dgm:spPr/>
    </dgm:pt>
  </dgm:ptLst>
  <dgm:cxnLst>
    <dgm:cxn modelId="{BB4DF53D-76EE-4447-9BCD-8659EEA4D30B}" type="presOf" srcId="{1DBF841C-70CF-4448-911E-B272B71D430E}" destId="{B05B49AE-A19A-4EAD-BFB2-CF03717F25E0}" srcOrd="0" destOrd="0" presId="urn:microsoft.com/office/officeart/2005/8/layout/vProcess5"/>
    <dgm:cxn modelId="{118AF89E-68FA-4600-86C4-3D47304284F6}" srcId="{1DBF841C-70CF-4448-911E-B272B71D430E}" destId="{13B95361-2D22-411A-842E-76FEC2EBE109}" srcOrd="0" destOrd="0" parTransId="{E50698D8-511F-4CCB-8A13-83765ACA8BA1}" sibTransId="{F29B72EC-6CB3-4F6A-A564-2C91F81D4E42}"/>
    <dgm:cxn modelId="{532775FD-E0EF-D045-A31C-396A481CC7A0}" type="presOf" srcId="{13B95361-2D22-411A-842E-76FEC2EBE109}" destId="{04A3BDB8-490A-D04D-A1B5-E0DD9AEA26A0}" srcOrd="0" destOrd="0" presId="urn:microsoft.com/office/officeart/2005/8/layout/vProcess5"/>
    <dgm:cxn modelId="{D7D07A3B-12AB-4FEC-90E4-2FA6E5AF95D8}" type="presParOf" srcId="{B05B49AE-A19A-4EAD-BFB2-CF03717F25E0}" destId="{F6FB13A4-0689-478D-9627-E50009FE72E6}" srcOrd="0" destOrd="0" presId="urn:microsoft.com/office/officeart/2005/8/layout/vProcess5"/>
    <dgm:cxn modelId="{B883EA59-C27E-4147-AF44-F2116DD2E937}" type="presParOf" srcId="{B05B49AE-A19A-4EAD-BFB2-CF03717F25E0}" destId="{04A3BDB8-490A-D04D-A1B5-E0DD9AEA26A0}"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3BDB8-490A-D04D-A1B5-E0DD9AEA26A0}">
      <dsp:nvSpPr>
        <dsp:cNvPr id="0" name=""/>
        <dsp:cNvSpPr/>
      </dsp:nvSpPr>
      <dsp:spPr>
        <a:xfrm>
          <a:off x="0" y="0"/>
          <a:ext cx="8010098" cy="388077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0" i="0" u="none" kern="1200" dirty="0">
              <a:latin typeface="Times New Roman" panose="02020603050405020304" pitchFamily="18" charset="0"/>
              <a:cs typeface="Times New Roman" panose="02020603050405020304" pitchFamily="18" charset="0"/>
            </a:rPr>
            <a:t>	The specific objectives of this project are to develop a predictive model that utilizes machine learning techniques to analyze the impact of social media on academic performance. </a:t>
          </a:r>
        </a:p>
        <a:p>
          <a:pPr marL="0" lvl="0" indent="0" algn="just" defTabSz="889000">
            <a:lnSpc>
              <a:spcPct val="90000"/>
            </a:lnSpc>
            <a:spcBef>
              <a:spcPct val="0"/>
            </a:spcBef>
            <a:spcAft>
              <a:spcPct val="35000"/>
            </a:spcAft>
            <a:buNone/>
          </a:pPr>
          <a:r>
            <a:rPr lang="en-US" sz="2000" b="0" i="0" u="none" kern="1200" dirty="0">
              <a:latin typeface="Times New Roman" panose="02020603050405020304" pitchFamily="18" charset="0"/>
              <a:cs typeface="Times New Roman" panose="02020603050405020304" pitchFamily="18" charset="0"/>
            </a:rPr>
            <a:t>By identifying key social media influence factors, the project aims to provide actionable recommendations for fostering improved learning outcomes. </a:t>
          </a:r>
        </a:p>
        <a:p>
          <a:pPr marL="0" lvl="0" indent="0" algn="just" defTabSz="889000">
            <a:lnSpc>
              <a:spcPct val="90000"/>
            </a:lnSpc>
            <a:spcBef>
              <a:spcPct val="0"/>
            </a:spcBef>
            <a:spcAft>
              <a:spcPct val="35000"/>
            </a:spcAft>
            <a:buNone/>
          </a:pPr>
          <a:r>
            <a:rPr lang="en-US" sz="2000" b="0" i="0" u="none" kern="1200" dirty="0">
              <a:latin typeface="Times New Roman" panose="02020603050405020304" pitchFamily="18" charset="0"/>
              <a:cs typeface="Times New Roman" panose="02020603050405020304" pitchFamily="18" charset="0"/>
            </a:rPr>
            <a:t>The ultimate goal is to contribute to the development of strategies that positively impact students' academic achievements.</a:t>
          </a:r>
          <a:endParaRPr lang="en-US" sz="2000" kern="1200" dirty="0">
            <a:latin typeface="Times New Roman" panose="02020603050405020304" pitchFamily="18" charset="0"/>
            <a:cs typeface="Times New Roman" panose="02020603050405020304" pitchFamily="18" charset="0"/>
          </a:endParaRPr>
        </a:p>
      </dsp:txBody>
      <dsp:txXfrm>
        <a:off x="113664" y="113664"/>
        <a:ext cx="7782770" cy="36534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3BDB8-490A-D04D-A1B5-E0DD9AEA26A0}">
      <dsp:nvSpPr>
        <dsp:cNvPr id="0" name=""/>
        <dsp:cNvSpPr/>
      </dsp:nvSpPr>
      <dsp:spPr>
        <a:xfrm>
          <a:off x="0" y="0"/>
          <a:ext cx="7982637" cy="388077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0" i="0" u="none" kern="1200" dirty="0">
              <a:latin typeface="Times New Roman" panose="02020603050405020304" pitchFamily="18" charset="0"/>
              <a:cs typeface="Times New Roman" panose="02020603050405020304" pitchFamily="18" charset="0"/>
            </a:rPr>
            <a:t>	In the current digital age, social media profoundly influences various aspects of individuals' lives, including academic performance. While existing solutions have explored this relationship, a machine learning approach is crucial for comprehensively analyzing the multifaceted nature of social media metrics. This approach allows for interpretable insights into the nuanced dynamics between social media engagement and academic success, filling a critical gap in understanding.</a:t>
          </a:r>
          <a:endParaRPr lang="en-US" sz="2400" kern="1200" dirty="0">
            <a:latin typeface="Times New Roman" panose="02020603050405020304" pitchFamily="18" charset="0"/>
            <a:cs typeface="Times New Roman" panose="02020603050405020304" pitchFamily="18" charset="0"/>
          </a:endParaRPr>
        </a:p>
      </dsp:txBody>
      <dsp:txXfrm>
        <a:off x="113664" y="113664"/>
        <a:ext cx="7755309" cy="36534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2245D-554E-4097-9208-7FDD9BA60323}">
      <dsp:nvSpPr>
        <dsp:cNvPr id="0" name=""/>
        <dsp:cNvSpPr/>
      </dsp:nvSpPr>
      <dsp:spPr>
        <a:xfrm>
          <a:off x="0" y="619"/>
          <a:ext cx="8658701" cy="0"/>
        </a:xfrm>
        <a:prstGeom prst="lin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B20F0099-1636-4506-AD0C-8868CCE03C94}">
      <dsp:nvSpPr>
        <dsp:cNvPr id="0" name=""/>
        <dsp:cNvSpPr/>
      </dsp:nvSpPr>
      <dsp:spPr>
        <a:xfrm>
          <a:off x="0" y="619"/>
          <a:ext cx="8658701" cy="1015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UPSA the researchers conducted an online survey using a questionnaire to collect data.</a:t>
          </a:r>
        </a:p>
      </dsp:txBody>
      <dsp:txXfrm>
        <a:off x="0" y="619"/>
        <a:ext cx="8658701" cy="1015422"/>
      </dsp:txXfrm>
    </dsp:sp>
    <dsp:sp modelId="{252856A7-BC2B-45D9-9CC4-09ABEF71D483}">
      <dsp:nvSpPr>
        <dsp:cNvPr id="0" name=""/>
        <dsp:cNvSpPr/>
      </dsp:nvSpPr>
      <dsp:spPr>
        <a:xfrm>
          <a:off x="0" y="1016042"/>
          <a:ext cx="8658701" cy="0"/>
        </a:xfrm>
        <a:prstGeom prst="lin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DD254623-7404-499F-B0AF-BDC34CA3644C}">
      <dsp:nvSpPr>
        <dsp:cNvPr id="0" name=""/>
        <dsp:cNvSpPr/>
      </dsp:nvSpPr>
      <dsp:spPr>
        <a:xfrm>
          <a:off x="0" y="1016042"/>
          <a:ext cx="8658701" cy="1015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The questionnaire comprised 8 items covering: the number of friends on social media, number of social media groups, number of social media platforms, amount of time spent on social media daily, number of notiﬁcation checked Daily, and population demographics (gender, age, and level of study).</a:t>
          </a:r>
        </a:p>
      </dsp:txBody>
      <dsp:txXfrm>
        <a:off x="0" y="1016042"/>
        <a:ext cx="8658701" cy="1015422"/>
      </dsp:txXfrm>
    </dsp:sp>
    <dsp:sp modelId="{5AC407EB-5976-440C-B120-D73B44DA13EF}">
      <dsp:nvSpPr>
        <dsp:cNvPr id="0" name=""/>
        <dsp:cNvSpPr/>
      </dsp:nvSpPr>
      <dsp:spPr>
        <a:xfrm>
          <a:off x="0" y="2031464"/>
          <a:ext cx="8658701" cy="0"/>
        </a:xfrm>
        <a:prstGeom prst="lin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889F14B1-2AB8-411D-83D5-9ACCBF9A7168}">
      <dsp:nvSpPr>
        <dsp:cNvPr id="0" name=""/>
        <dsp:cNvSpPr/>
      </dsp:nvSpPr>
      <dsp:spPr>
        <a:xfrm>
          <a:off x="0" y="2031464"/>
          <a:ext cx="8658701" cy="1015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The questionnaires were administered using an online survey tool on “</a:t>
          </a:r>
          <a:r>
            <a:rPr lang="en-US" sz="1300" b="1" kern="1200" dirty="0"/>
            <a:t>UPSA virtual</a:t>
          </a:r>
          <a:r>
            <a:rPr lang="en-US" sz="1300" kern="1200" dirty="0"/>
            <a:t>” which is the oﬃcial learning management system (LMS) of the case study institution. UPSA Virtual had a total of 33,126 registered students at the time of the survey   (25th March 2020) and that was used as the study population. A random sample method has been used and a minimum of 380 participants are required to deliver credible results at a 95% confidence level and with a 5% margin of error. Out of 800 requests, 62</a:t>
          </a:r>
          <a:r>
            <a:rPr lang="tr-TR" sz="1300" kern="1200" dirty="0"/>
            <a:t>3</a:t>
          </a:r>
          <a:r>
            <a:rPr lang="en-US" sz="1300" kern="1200" dirty="0"/>
            <a:t> filled the form.</a:t>
          </a:r>
        </a:p>
      </dsp:txBody>
      <dsp:txXfrm>
        <a:off x="0" y="2031464"/>
        <a:ext cx="8658701" cy="1015422"/>
      </dsp:txXfrm>
    </dsp:sp>
    <dsp:sp modelId="{47C292D7-6C52-437A-A3D5-459C6CB36169}">
      <dsp:nvSpPr>
        <dsp:cNvPr id="0" name=""/>
        <dsp:cNvSpPr/>
      </dsp:nvSpPr>
      <dsp:spPr>
        <a:xfrm>
          <a:off x="0" y="3046886"/>
          <a:ext cx="8658701" cy="0"/>
        </a:xfrm>
        <a:prstGeom prst="lin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F717CFE4-6446-4DCF-9B29-FB03371D6840}">
      <dsp:nvSpPr>
        <dsp:cNvPr id="0" name=""/>
        <dsp:cNvSpPr/>
      </dsp:nvSpPr>
      <dsp:spPr>
        <a:xfrm>
          <a:off x="0" y="3046886"/>
          <a:ext cx="8658701" cy="1015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This structured dataset, potentially in CSV format, includes students' academic performance and relevant social media metrics. Data preprocessing will involve handling missing values, normalizing features, and encoding categorical variables, ensuring the dataset is well-suited for predictive modeling.</a:t>
          </a:r>
        </a:p>
      </dsp:txBody>
      <dsp:txXfrm>
        <a:off x="0" y="3046886"/>
        <a:ext cx="8658701" cy="1015422"/>
      </dsp:txXfrm>
    </dsp:sp>
    <dsp:sp modelId="{B9D9A05B-DDE5-4A7A-8E90-E5B866A2384D}">
      <dsp:nvSpPr>
        <dsp:cNvPr id="0" name=""/>
        <dsp:cNvSpPr/>
      </dsp:nvSpPr>
      <dsp:spPr>
        <a:xfrm>
          <a:off x="0" y="4062308"/>
          <a:ext cx="8658701" cy="0"/>
        </a:xfrm>
        <a:prstGeom prst="lin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69530659-C546-4C5B-9D30-C59629096FBF}">
      <dsp:nvSpPr>
        <dsp:cNvPr id="0" name=""/>
        <dsp:cNvSpPr/>
      </dsp:nvSpPr>
      <dsp:spPr>
        <a:xfrm>
          <a:off x="0" y="4062308"/>
          <a:ext cx="8658701" cy="1015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LİNK: https://doi.org/10.6084/m9.ﬁgshare.14905</a:t>
          </a:r>
        </a:p>
      </dsp:txBody>
      <dsp:txXfrm>
        <a:off x="0" y="4062308"/>
        <a:ext cx="8658701" cy="10154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3BDB8-490A-D04D-A1B5-E0DD9AEA26A0}">
      <dsp:nvSpPr>
        <dsp:cNvPr id="0" name=""/>
        <dsp:cNvSpPr/>
      </dsp:nvSpPr>
      <dsp:spPr>
        <a:xfrm>
          <a:off x="0" y="0"/>
          <a:ext cx="7788537" cy="326813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0" i="0" u="none" kern="1200" dirty="0"/>
            <a:t>
	</a:t>
          </a:r>
          <a:r>
            <a:rPr lang="en-US" sz="1800" b="0" i="0" u="none" kern="1200" dirty="0"/>
            <a:t>The literature review supports the chosen methodology by highlighting the negative relationship between social media metrics and academic performance. </a:t>
          </a:r>
        </a:p>
        <a:p>
          <a:pPr marL="0" lvl="0" indent="0" algn="just" defTabSz="1066800">
            <a:lnSpc>
              <a:spcPct val="90000"/>
            </a:lnSpc>
            <a:spcBef>
              <a:spcPct val="0"/>
            </a:spcBef>
            <a:spcAft>
              <a:spcPct val="35000"/>
            </a:spcAft>
            <a:buNone/>
          </a:pPr>
          <a:r>
            <a:rPr lang="en-US" sz="1800" b="0" i="0" u="none" kern="1200" dirty="0"/>
            <a:t>Existing research, such as the "Measuring the effect of social media on student academic performance using a social media influence factor model," emphasizes the significance of social media influence factors. This project extends this work by employing machine learning to provide a predictive understanding, aiming to contribute valuable insights to the existing body of knowledge.</a:t>
          </a:r>
          <a:endParaRPr lang="en-US" sz="1800" kern="1200" dirty="0"/>
        </a:p>
      </dsp:txBody>
      <dsp:txXfrm>
        <a:off x="95720" y="95720"/>
        <a:ext cx="7597097" cy="30766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3BDB8-490A-D04D-A1B5-E0DD9AEA26A0}">
      <dsp:nvSpPr>
        <dsp:cNvPr id="0" name=""/>
        <dsp:cNvSpPr/>
      </dsp:nvSpPr>
      <dsp:spPr>
        <a:xfrm>
          <a:off x="0" y="0"/>
          <a:ext cx="7788537" cy="246961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0" i="0" u="none" kern="1200" dirty="0"/>
            <a:t>  </a:t>
          </a:r>
          <a:r>
            <a:rPr lang="en-US" sz="1600" b="0" i="0" u="none" kern="1200" dirty="0"/>
            <a:t>In conclusion, the combined insights from these studies emphasize the pervasive influence of social media on academic performance. The nuanced understanding of usage patterns and the quantification of this impact contribute significantly to our research objectives. </a:t>
          </a:r>
        </a:p>
        <a:p>
          <a:pPr marL="0" lvl="0" indent="0" algn="just" defTabSz="889000">
            <a:lnSpc>
              <a:spcPct val="90000"/>
            </a:lnSpc>
            <a:spcBef>
              <a:spcPct val="0"/>
            </a:spcBef>
            <a:spcAft>
              <a:spcPct val="35000"/>
            </a:spcAft>
            <a:buNone/>
          </a:pPr>
          <a:r>
            <a:rPr lang="en-US" sz="1600" b="0" i="0" u="none" kern="1200" dirty="0"/>
            <a:t>  By synthesizing these findings, our project aims to provide a predictive model that incorporates insights from existing literature and addresses the specific challenges posed by social media usage among university students.</a:t>
          </a:r>
          <a:endParaRPr lang="en-US" sz="1600" kern="1200" dirty="0"/>
        </a:p>
      </dsp:txBody>
      <dsp:txXfrm>
        <a:off x="72333" y="72333"/>
        <a:ext cx="7643871" cy="232495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3F49F-85A6-4FCD-915A-7EFF843A8F09}" type="datetimeFigureOut">
              <a:rPr lang="en-US" smtClean="0"/>
              <a:t>11/27/23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41B16-836B-4E9E-AA83-C5073D7EEA4C}" type="slidenum">
              <a:rPr lang="en-US" smtClean="0"/>
              <a:t>‹#›</a:t>
            </a:fld>
            <a:endParaRPr lang="en-US"/>
          </a:p>
        </p:txBody>
      </p:sp>
    </p:spTree>
    <p:extLst>
      <p:ext uri="{BB962C8B-B14F-4D97-AF65-F5344CB8AC3E}">
        <p14:creationId xmlns:p14="http://schemas.microsoft.com/office/powerpoint/2010/main" val="2755980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41B16-836B-4E9E-AA83-C5073D7EEA4C}" type="slidenum">
              <a:rPr lang="en-US" smtClean="0"/>
              <a:t>7</a:t>
            </a:fld>
            <a:endParaRPr lang="en-US"/>
          </a:p>
        </p:txBody>
      </p:sp>
    </p:spTree>
    <p:extLst>
      <p:ext uri="{BB962C8B-B14F-4D97-AF65-F5344CB8AC3E}">
        <p14:creationId xmlns:p14="http://schemas.microsoft.com/office/powerpoint/2010/main" val="780868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41B16-836B-4E9E-AA83-C5073D7EEA4C}" type="slidenum">
              <a:rPr lang="en-US" smtClean="0"/>
              <a:t>9</a:t>
            </a:fld>
            <a:endParaRPr lang="en-US"/>
          </a:p>
        </p:txBody>
      </p:sp>
    </p:spTree>
    <p:extLst>
      <p:ext uri="{BB962C8B-B14F-4D97-AF65-F5344CB8AC3E}">
        <p14:creationId xmlns:p14="http://schemas.microsoft.com/office/powerpoint/2010/main" val="3257396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41B16-836B-4E9E-AA83-C5073D7EEA4C}" type="slidenum">
              <a:rPr lang="en-US" smtClean="0"/>
              <a:t>10</a:t>
            </a:fld>
            <a:endParaRPr lang="en-US"/>
          </a:p>
        </p:txBody>
      </p:sp>
    </p:spTree>
    <p:extLst>
      <p:ext uri="{BB962C8B-B14F-4D97-AF65-F5344CB8AC3E}">
        <p14:creationId xmlns:p14="http://schemas.microsoft.com/office/powerpoint/2010/main" val="17820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21</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05371C-CD44-4B7E-9B67-B162E1DC0BF6}"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B7D8E-BBED-4E00-9322-5D94C108F9F4}" type="slidenum">
              <a:rPr lang="en-US" smtClean="0"/>
              <a:t>‹#›</a:t>
            </a:fld>
            <a:endParaRPr lang="en-US"/>
          </a:p>
        </p:txBody>
      </p:sp>
    </p:spTree>
    <p:extLst>
      <p:ext uri="{BB962C8B-B14F-4D97-AF65-F5344CB8AC3E}">
        <p14:creationId xmlns:p14="http://schemas.microsoft.com/office/powerpoint/2010/main" val="311488186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5371C-CD44-4B7E-9B67-B162E1DC0BF6}"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B7D8E-BBED-4E00-9322-5D94C108F9F4}" type="slidenum">
              <a:rPr lang="en-US" smtClean="0"/>
              <a:t>‹#›</a:t>
            </a:fld>
            <a:endParaRPr lang="en-US"/>
          </a:p>
        </p:txBody>
      </p:sp>
    </p:spTree>
    <p:extLst>
      <p:ext uri="{BB962C8B-B14F-4D97-AF65-F5344CB8AC3E}">
        <p14:creationId xmlns:p14="http://schemas.microsoft.com/office/powerpoint/2010/main" val="1047053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5371C-CD44-4B7E-9B67-B162E1DC0BF6}"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B7D8E-BBED-4E00-9322-5D94C108F9F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9291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5371C-CD44-4B7E-9B67-B162E1DC0BF6}"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B7D8E-BBED-4E00-9322-5D94C108F9F4}" type="slidenum">
              <a:rPr lang="en-US" smtClean="0"/>
              <a:t>‹#›</a:t>
            </a:fld>
            <a:endParaRPr lang="en-US"/>
          </a:p>
        </p:txBody>
      </p:sp>
    </p:spTree>
    <p:extLst>
      <p:ext uri="{BB962C8B-B14F-4D97-AF65-F5344CB8AC3E}">
        <p14:creationId xmlns:p14="http://schemas.microsoft.com/office/powerpoint/2010/main" val="2611069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5371C-CD44-4B7E-9B67-B162E1DC0BF6}"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B7D8E-BBED-4E00-9322-5D94C108F9F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40965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5371C-CD44-4B7E-9B67-B162E1DC0BF6}"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B7D8E-BBED-4E00-9322-5D94C108F9F4}" type="slidenum">
              <a:rPr lang="en-US" smtClean="0"/>
              <a:t>‹#›</a:t>
            </a:fld>
            <a:endParaRPr lang="en-US"/>
          </a:p>
        </p:txBody>
      </p:sp>
    </p:spTree>
    <p:extLst>
      <p:ext uri="{BB962C8B-B14F-4D97-AF65-F5344CB8AC3E}">
        <p14:creationId xmlns:p14="http://schemas.microsoft.com/office/powerpoint/2010/main" val="758133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05371C-CD44-4B7E-9B67-B162E1DC0BF6}"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B7D8E-BBED-4E00-9322-5D94C108F9F4}" type="slidenum">
              <a:rPr lang="en-US" smtClean="0"/>
              <a:t>‹#›</a:t>
            </a:fld>
            <a:endParaRPr lang="en-US"/>
          </a:p>
        </p:txBody>
      </p:sp>
    </p:spTree>
    <p:extLst>
      <p:ext uri="{BB962C8B-B14F-4D97-AF65-F5344CB8AC3E}">
        <p14:creationId xmlns:p14="http://schemas.microsoft.com/office/powerpoint/2010/main" val="91408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05371C-CD44-4B7E-9B67-B162E1DC0BF6}"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B7D8E-BBED-4E00-9322-5D94C108F9F4}" type="slidenum">
              <a:rPr lang="en-US" smtClean="0"/>
              <a:t>‹#›</a:t>
            </a:fld>
            <a:endParaRPr lang="en-US"/>
          </a:p>
        </p:txBody>
      </p:sp>
    </p:spTree>
    <p:extLst>
      <p:ext uri="{BB962C8B-B14F-4D97-AF65-F5344CB8AC3E}">
        <p14:creationId xmlns:p14="http://schemas.microsoft.com/office/powerpoint/2010/main" val="20089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05371C-CD44-4B7E-9B67-B162E1DC0BF6}"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B7D8E-BBED-4E00-9322-5D94C108F9F4}" type="slidenum">
              <a:rPr lang="en-US" smtClean="0"/>
              <a:t>‹#›</a:t>
            </a:fld>
            <a:endParaRPr lang="en-US"/>
          </a:p>
        </p:txBody>
      </p:sp>
    </p:spTree>
    <p:extLst>
      <p:ext uri="{BB962C8B-B14F-4D97-AF65-F5344CB8AC3E}">
        <p14:creationId xmlns:p14="http://schemas.microsoft.com/office/powerpoint/2010/main" val="3978962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5371C-CD44-4B7E-9B67-B162E1DC0BF6}"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B7D8E-BBED-4E00-9322-5D94C108F9F4}" type="slidenum">
              <a:rPr lang="en-US" smtClean="0"/>
              <a:t>‹#›</a:t>
            </a:fld>
            <a:endParaRPr lang="en-US"/>
          </a:p>
        </p:txBody>
      </p:sp>
    </p:spTree>
    <p:extLst>
      <p:ext uri="{BB962C8B-B14F-4D97-AF65-F5344CB8AC3E}">
        <p14:creationId xmlns:p14="http://schemas.microsoft.com/office/powerpoint/2010/main" val="634430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05371C-CD44-4B7E-9B67-B162E1DC0BF6}" type="datetimeFigureOut">
              <a:rPr lang="en-US" smtClean="0"/>
              <a:t>11/27/23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B7D8E-BBED-4E00-9322-5D94C108F9F4}" type="slidenum">
              <a:rPr lang="en-US" smtClean="0"/>
              <a:t>‹#›</a:t>
            </a:fld>
            <a:endParaRPr lang="en-US"/>
          </a:p>
        </p:txBody>
      </p:sp>
    </p:spTree>
    <p:extLst>
      <p:ext uri="{BB962C8B-B14F-4D97-AF65-F5344CB8AC3E}">
        <p14:creationId xmlns:p14="http://schemas.microsoft.com/office/powerpoint/2010/main" val="1607694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05371C-CD44-4B7E-9B67-B162E1DC0BF6}" type="datetimeFigureOut">
              <a:rPr lang="en-US" smtClean="0"/>
              <a:t>11/27/23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7B7D8E-BBED-4E00-9322-5D94C108F9F4}" type="slidenum">
              <a:rPr lang="en-US" smtClean="0"/>
              <a:t>‹#›</a:t>
            </a:fld>
            <a:endParaRPr lang="en-US"/>
          </a:p>
        </p:txBody>
      </p:sp>
    </p:spTree>
    <p:extLst>
      <p:ext uri="{BB962C8B-B14F-4D97-AF65-F5344CB8AC3E}">
        <p14:creationId xmlns:p14="http://schemas.microsoft.com/office/powerpoint/2010/main" val="8618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05371C-CD44-4B7E-9B67-B162E1DC0BF6}" type="datetimeFigureOut">
              <a:rPr lang="en-US" smtClean="0"/>
              <a:t>11/27/23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7B7D8E-BBED-4E00-9322-5D94C108F9F4}" type="slidenum">
              <a:rPr lang="en-US" smtClean="0"/>
              <a:t>‹#›</a:t>
            </a:fld>
            <a:endParaRPr lang="en-US"/>
          </a:p>
        </p:txBody>
      </p:sp>
    </p:spTree>
    <p:extLst>
      <p:ext uri="{BB962C8B-B14F-4D97-AF65-F5344CB8AC3E}">
        <p14:creationId xmlns:p14="http://schemas.microsoft.com/office/powerpoint/2010/main" val="231237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5371C-CD44-4B7E-9B67-B162E1DC0BF6}" type="datetimeFigureOut">
              <a:rPr lang="en-US" smtClean="0"/>
              <a:t>11/27/23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7B7D8E-BBED-4E00-9322-5D94C108F9F4}" type="slidenum">
              <a:rPr lang="en-US" smtClean="0"/>
              <a:t>‹#›</a:t>
            </a:fld>
            <a:endParaRPr lang="en-US"/>
          </a:p>
        </p:txBody>
      </p:sp>
    </p:spTree>
    <p:extLst>
      <p:ext uri="{BB962C8B-B14F-4D97-AF65-F5344CB8AC3E}">
        <p14:creationId xmlns:p14="http://schemas.microsoft.com/office/powerpoint/2010/main" val="427009147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05371C-CD44-4B7E-9B67-B162E1DC0BF6}" type="datetimeFigureOut">
              <a:rPr lang="en-US" smtClean="0"/>
              <a:t>11/27/23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B7D8E-BBED-4E00-9322-5D94C108F9F4}" type="slidenum">
              <a:rPr lang="en-US" smtClean="0"/>
              <a:t>‹#›</a:t>
            </a:fld>
            <a:endParaRPr lang="en-US"/>
          </a:p>
        </p:txBody>
      </p:sp>
    </p:spTree>
    <p:extLst>
      <p:ext uri="{BB962C8B-B14F-4D97-AF65-F5344CB8AC3E}">
        <p14:creationId xmlns:p14="http://schemas.microsoft.com/office/powerpoint/2010/main" val="201719575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B7D8E-BBED-4E00-9322-5D94C108F9F4}" type="slidenum">
              <a:rPr lang="en-US" smtClean="0"/>
              <a:t>‹#›</a:t>
            </a:fld>
            <a:endParaRPr lang="en-US"/>
          </a:p>
        </p:txBody>
      </p:sp>
      <p:sp>
        <p:nvSpPr>
          <p:cNvPr id="5" name="Date Placeholder 4"/>
          <p:cNvSpPr>
            <a:spLocks noGrp="1"/>
          </p:cNvSpPr>
          <p:nvPr>
            <p:ph type="dt" sz="half" idx="10"/>
          </p:nvPr>
        </p:nvSpPr>
        <p:spPr/>
        <p:txBody>
          <a:bodyPr/>
          <a:lstStyle/>
          <a:p>
            <a:fld id="{BF05371C-CD44-4B7E-9B67-B162E1DC0BF6}" type="datetimeFigureOut">
              <a:rPr lang="en-US" smtClean="0"/>
              <a:t>11/27/23</a:t>
            </a:fld>
            <a:endParaRPr lang="en-US"/>
          </a:p>
        </p:txBody>
      </p:sp>
    </p:spTree>
    <p:extLst>
      <p:ext uri="{BB962C8B-B14F-4D97-AF65-F5344CB8AC3E}">
        <p14:creationId xmlns:p14="http://schemas.microsoft.com/office/powerpoint/2010/main" val="343092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05371C-CD44-4B7E-9B67-B162E1DC0BF6}" type="datetimeFigureOut">
              <a:rPr lang="en-US" smtClean="0"/>
              <a:t>11/27/23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27B7D8E-BBED-4E00-9322-5D94C108F9F4}" type="slidenum">
              <a:rPr lang="en-US" smtClean="0"/>
              <a:t>‹#›</a:t>
            </a:fld>
            <a:endParaRPr lang="en-US"/>
          </a:p>
        </p:txBody>
      </p:sp>
    </p:spTree>
    <p:extLst>
      <p:ext uri="{BB962C8B-B14F-4D97-AF65-F5344CB8AC3E}">
        <p14:creationId xmlns:p14="http://schemas.microsoft.com/office/powerpoint/2010/main" val="311117515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researchgate.net/publication/362079186_Measuring_the_effect_of_social_media_on_student_academic_performance_using_a_social_media_influence_factor_mode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E14D0-C7AD-4673-8FA4-E7F1BBC35CA9}"/>
              </a:ext>
            </a:extLst>
          </p:cNvPr>
          <p:cNvSpPr>
            <a:spLocks noGrp="1"/>
          </p:cNvSpPr>
          <p:nvPr>
            <p:ph type="ctrTitle"/>
          </p:nvPr>
        </p:nvSpPr>
        <p:spPr>
          <a:xfrm>
            <a:off x="1529067" y="3038168"/>
            <a:ext cx="7766936" cy="1646302"/>
          </a:xfrm>
        </p:spPr>
        <p:txBody>
          <a:bodyPr>
            <a:normAutofit fontScale="90000"/>
          </a:bodyPr>
          <a:lstStyle/>
          <a:p>
            <a:pPr algn="ctr"/>
            <a:br>
              <a:rPr lang="tr-TR" sz="2000" dirty="0"/>
            </a:br>
            <a:br>
              <a:rPr lang="tr-TR" sz="2000" dirty="0"/>
            </a:br>
            <a:br>
              <a:rPr lang="en-US" sz="1800" kern="100" dirty="0">
                <a:effectLst/>
                <a:latin typeface="Calibri" panose="020F0502020204030204" pitchFamily="34" charset="0"/>
                <a:ea typeface="Calibri" panose="020F0502020204030204" pitchFamily="34" charset="0"/>
                <a:cs typeface="Arial" panose="020B0604020202020204" pitchFamily="34" charset="0"/>
              </a:rPr>
            </a:br>
            <a:br>
              <a:rPr lang="tr-TR" sz="2000" dirty="0"/>
            </a:br>
            <a:r>
              <a:rPr lang="tr-TR" sz="2000" dirty="0" err="1"/>
              <a:t>Presented</a:t>
            </a:r>
            <a:r>
              <a:rPr lang="tr-TR" sz="2000" dirty="0"/>
              <a:t> </a:t>
            </a:r>
            <a:r>
              <a:rPr lang="tr-TR" sz="2000" dirty="0" err="1"/>
              <a:t>by</a:t>
            </a:r>
            <a:r>
              <a:rPr lang="tr-TR" sz="2000" dirty="0"/>
              <a:t>: </a:t>
            </a:r>
            <a:r>
              <a:rPr lang="tr-TR" sz="2000" dirty="0" err="1"/>
              <a:t>Mouhsine</a:t>
            </a:r>
            <a:r>
              <a:rPr lang="tr-TR" sz="2000" dirty="0"/>
              <a:t> DAOUDA</a:t>
            </a:r>
            <a:br>
              <a:rPr lang="en-US" sz="2000" dirty="0"/>
            </a:br>
            <a:endParaRPr lang="en-US" sz="2000" dirty="0"/>
          </a:p>
        </p:txBody>
      </p:sp>
      <p:sp>
        <p:nvSpPr>
          <p:cNvPr id="4" name="Content Placeholder 2">
            <a:extLst>
              <a:ext uri="{FF2B5EF4-FFF2-40B4-BE49-F238E27FC236}">
                <a16:creationId xmlns:a16="http://schemas.microsoft.com/office/drawing/2014/main" id="{0E6CA808-B247-416C-8F62-B5E02CA3610C}"/>
              </a:ext>
            </a:extLst>
          </p:cNvPr>
          <p:cNvSpPr txBox="1">
            <a:spLocks/>
          </p:cNvSpPr>
          <p:nvPr/>
        </p:nvSpPr>
        <p:spPr>
          <a:xfrm>
            <a:off x="1627907" y="1581380"/>
            <a:ext cx="7948712" cy="1456788"/>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1800" b="1" dirty="0">
              <a:solidFill>
                <a:schemeClr val="tx1">
                  <a:lumMod val="50000"/>
                  <a:lumOff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ctr">
              <a:buNone/>
            </a:pPr>
            <a:endParaRPr lang="tr-TR" sz="3200" dirty="0">
              <a:solidFill>
                <a:schemeClr val="accent1"/>
              </a:solidFill>
              <a:latin typeface="+mj-lt"/>
              <a:ea typeface="+mj-ea"/>
              <a:cs typeface="+mj-cs"/>
            </a:endParaRPr>
          </a:p>
          <a:p>
            <a:pPr marL="0" indent="0" algn="ctr">
              <a:buNone/>
            </a:pPr>
            <a:r>
              <a:rPr lang="en-US" sz="1800" b="1" kern="0" dirty="0">
                <a:effectLst/>
                <a:latin typeface="Times New Roman" panose="02020603050405020304" pitchFamily="18" charset="0"/>
                <a:ea typeface="Times New Roman" panose="02020603050405020304" pitchFamily="18" charset="0"/>
                <a:cs typeface="Arial" panose="020B0604020202020204" pitchFamily="34" charset="0"/>
              </a:rPr>
              <a:t>Predictive Analysis of Academic Performance via Social Media Influence Metrics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ctr">
              <a:buNone/>
            </a:pPr>
            <a:r>
              <a:rPr lang="tr-TR" sz="3200" dirty="0" err="1">
                <a:solidFill>
                  <a:schemeClr val="accent1"/>
                </a:solidFill>
                <a:latin typeface="+mj-lt"/>
                <a:ea typeface="+mj-ea"/>
                <a:cs typeface="+mj-cs"/>
              </a:rPr>
              <a:t>Predictive</a:t>
            </a:r>
            <a:r>
              <a:rPr lang="tr-TR" sz="3200" dirty="0">
                <a:solidFill>
                  <a:schemeClr val="accent1"/>
                </a:solidFill>
                <a:latin typeface="+mj-lt"/>
                <a:ea typeface="+mj-ea"/>
                <a:cs typeface="+mj-cs"/>
              </a:rPr>
              <a:t> Analysis of </a:t>
            </a:r>
            <a:r>
              <a:rPr lang="tr-TR" sz="3200" dirty="0" err="1">
                <a:solidFill>
                  <a:schemeClr val="accent1"/>
                </a:solidFill>
                <a:latin typeface="+mj-lt"/>
                <a:ea typeface="+mj-ea"/>
                <a:cs typeface="+mj-cs"/>
              </a:rPr>
              <a:t>Academic</a:t>
            </a:r>
            <a:r>
              <a:rPr lang="tr-TR" sz="3200" dirty="0">
                <a:solidFill>
                  <a:schemeClr val="accent1"/>
                </a:solidFill>
                <a:latin typeface="+mj-lt"/>
                <a:ea typeface="+mj-ea"/>
                <a:cs typeface="+mj-cs"/>
              </a:rPr>
              <a:t> </a:t>
            </a:r>
            <a:r>
              <a:rPr lang="tr-TR" sz="3200" dirty="0" err="1">
                <a:solidFill>
                  <a:schemeClr val="accent1"/>
                </a:solidFill>
                <a:latin typeface="+mj-lt"/>
                <a:ea typeface="+mj-ea"/>
                <a:cs typeface="+mj-cs"/>
              </a:rPr>
              <a:t>Performance</a:t>
            </a:r>
            <a:r>
              <a:rPr lang="tr-TR" sz="3200" dirty="0">
                <a:solidFill>
                  <a:schemeClr val="accent1"/>
                </a:solidFill>
                <a:latin typeface="+mj-lt"/>
                <a:ea typeface="+mj-ea"/>
                <a:cs typeface="+mj-cs"/>
              </a:rPr>
              <a:t> </a:t>
            </a:r>
            <a:r>
              <a:rPr lang="tr-TR" sz="3200" dirty="0" err="1">
                <a:solidFill>
                  <a:schemeClr val="accent1"/>
                </a:solidFill>
                <a:latin typeface="+mj-lt"/>
                <a:ea typeface="+mj-ea"/>
                <a:cs typeface="+mj-cs"/>
              </a:rPr>
              <a:t>via</a:t>
            </a:r>
            <a:r>
              <a:rPr lang="tr-TR" sz="3200" dirty="0">
                <a:solidFill>
                  <a:schemeClr val="accent1"/>
                </a:solidFill>
                <a:latin typeface="+mj-lt"/>
                <a:ea typeface="+mj-ea"/>
                <a:cs typeface="+mj-cs"/>
              </a:rPr>
              <a:t> </a:t>
            </a:r>
            <a:r>
              <a:rPr lang="tr-TR" sz="3200" dirty="0" err="1">
                <a:solidFill>
                  <a:schemeClr val="accent1"/>
                </a:solidFill>
                <a:latin typeface="+mj-lt"/>
                <a:ea typeface="+mj-ea"/>
                <a:cs typeface="+mj-cs"/>
              </a:rPr>
              <a:t>Social</a:t>
            </a:r>
            <a:r>
              <a:rPr lang="tr-TR" sz="3200" dirty="0">
                <a:solidFill>
                  <a:schemeClr val="accent1"/>
                </a:solidFill>
                <a:latin typeface="+mj-lt"/>
                <a:ea typeface="+mj-ea"/>
                <a:cs typeface="+mj-cs"/>
              </a:rPr>
              <a:t> Media </a:t>
            </a:r>
            <a:r>
              <a:rPr lang="tr-TR" sz="3200" dirty="0" err="1">
                <a:solidFill>
                  <a:schemeClr val="accent1"/>
                </a:solidFill>
                <a:latin typeface="+mj-lt"/>
                <a:ea typeface="+mj-ea"/>
                <a:cs typeface="+mj-cs"/>
              </a:rPr>
              <a:t>Influence</a:t>
            </a:r>
            <a:r>
              <a:rPr lang="tr-TR" sz="3200" dirty="0">
                <a:solidFill>
                  <a:schemeClr val="accent1"/>
                </a:solidFill>
                <a:latin typeface="+mj-lt"/>
                <a:ea typeface="+mj-ea"/>
                <a:cs typeface="+mj-cs"/>
              </a:rPr>
              <a:t> </a:t>
            </a:r>
            <a:r>
              <a:rPr lang="tr-TR" sz="3200" dirty="0" err="1">
                <a:solidFill>
                  <a:schemeClr val="accent1"/>
                </a:solidFill>
                <a:latin typeface="+mj-lt"/>
                <a:ea typeface="+mj-ea"/>
                <a:cs typeface="+mj-cs"/>
              </a:rPr>
              <a:t>Metrics</a:t>
            </a:r>
            <a:endParaRPr lang="tr-TR" sz="3200" dirty="0">
              <a:solidFill>
                <a:schemeClr val="accent1"/>
              </a:solidFill>
              <a:latin typeface="+mj-lt"/>
              <a:ea typeface="+mj-ea"/>
              <a:cs typeface="+mj-cs"/>
            </a:endParaRPr>
          </a:p>
          <a:p>
            <a:pPr marL="0" indent="0" algn="ctr">
              <a:buNone/>
            </a:pPr>
            <a:endParaRPr lang="tr-TR" sz="3200" dirty="0">
              <a:solidFill>
                <a:schemeClr val="accent1"/>
              </a:solidFill>
              <a:latin typeface="+mj-lt"/>
              <a:ea typeface="+mj-ea"/>
              <a:cs typeface="+mj-cs"/>
            </a:endParaRPr>
          </a:p>
          <a:p>
            <a:pPr marL="0" indent="0" algn="ctr">
              <a:buNone/>
            </a:pPr>
            <a:endParaRPr lang="en-US" sz="3200" dirty="0">
              <a:solidFill>
                <a:schemeClr val="accent1"/>
              </a:solidFill>
              <a:latin typeface="+mj-lt"/>
              <a:ea typeface="+mj-ea"/>
              <a:cs typeface="+mj-cs"/>
            </a:endParaRPr>
          </a:p>
        </p:txBody>
      </p:sp>
      <p:sp>
        <p:nvSpPr>
          <p:cNvPr id="8" name="Subtitle 7">
            <a:extLst>
              <a:ext uri="{FF2B5EF4-FFF2-40B4-BE49-F238E27FC236}">
                <a16:creationId xmlns:a16="http://schemas.microsoft.com/office/drawing/2014/main" id="{6C756767-1744-4515-8FE2-E41CCCAE46C3}"/>
              </a:ext>
            </a:extLst>
          </p:cNvPr>
          <p:cNvSpPr>
            <a:spLocks noGrp="1"/>
          </p:cNvSpPr>
          <p:nvPr>
            <p:ph type="subTitle" idx="1"/>
          </p:nvPr>
        </p:nvSpPr>
        <p:spPr>
          <a:xfrm>
            <a:off x="339448" y="6006905"/>
            <a:ext cx="3683912" cy="969627"/>
          </a:xfrm>
        </p:spPr>
        <p:txBody>
          <a:bodyPr>
            <a:normAutofit/>
          </a:bodyPr>
          <a:lstStyle/>
          <a:p>
            <a:pPr algn="l"/>
            <a:endParaRPr lang="en-US" sz="1600" dirty="0">
              <a:ea typeface="Tahoma" panose="020B0604030504040204" pitchFamily="34" charset="0"/>
              <a:cs typeface="Times New Roman" panose="02020603050405020304" pitchFamily="18" charset="0"/>
            </a:endParaRPr>
          </a:p>
          <a:p>
            <a:endParaRPr lang="en-US" sz="1600" dirty="0"/>
          </a:p>
        </p:txBody>
      </p:sp>
      <p:pic>
        <p:nvPicPr>
          <p:cNvPr id="10" name="Picture 9">
            <a:extLst>
              <a:ext uri="{FF2B5EF4-FFF2-40B4-BE49-F238E27FC236}">
                <a16:creationId xmlns:a16="http://schemas.microsoft.com/office/drawing/2014/main" id="{49AA15B5-D5CA-4479-AA3F-E72D79F2721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29849" y="136573"/>
            <a:ext cx="1544827" cy="1544827"/>
          </a:xfrm>
          <a:prstGeom prst="rect">
            <a:avLst/>
          </a:prstGeom>
        </p:spPr>
      </p:pic>
    </p:spTree>
    <p:extLst>
      <p:ext uri="{BB962C8B-B14F-4D97-AF65-F5344CB8AC3E}">
        <p14:creationId xmlns:p14="http://schemas.microsoft.com/office/powerpoint/2010/main" val="628073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8" name="Content Placeholder 7">
            <a:extLst>
              <a:ext uri="{FF2B5EF4-FFF2-40B4-BE49-F238E27FC236}">
                <a16:creationId xmlns:a16="http://schemas.microsoft.com/office/drawing/2014/main" id="{E1F21B79-D6AB-4F3D-990C-3298E9500D04}"/>
              </a:ext>
            </a:extLst>
          </p:cNvPr>
          <p:cNvSpPr>
            <a:spLocks noGrp="1"/>
          </p:cNvSpPr>
          <p:nvPr>
            <p:ph idx="1"/>
          </p:nvPr>
        </p:nvSpPr>
        <p:spPr>
          <a:xfrm>
            <a:off x="-12429" y="54460"/>
            <a:ext cx="6575602" cy="4597810"/>
          </a:xfrm>
        </p:spPr>
        <p:txBody>
          <a:bodyPr>
            <a:normAutofit/>
          </a:bodyPr>
          <a:lstStyle/>
          <a:p>
            <a:pPr marL="0" marR="0" indent="0">
              <a:lnSpc>
                <a:spcPct val="107000"/>
              </a:lnSpc>
              <a:spcBef>
                <a:spcPts val="0"/>
              </a:spcBef>
              <a:spcAft>
                <a:spcPts val="800"/>
              </a:spcAft>
              <a:buNone/>
            </a:pPr>
            <a:endParaRPr lang="tr-TR" sz="1800" dirty="0">
              <a:solidFill>
                <a:schemeClr val="accent6">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endParaRPr lang="tr-TR" dirty="0">
              <a:solidFill>
                <a:schemeClr val="accent6">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tr-TR" dirty="0">
                <a:solidFill>
                  <a:schemeClr val="accent6">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 </a:t>
            </a:r>
            <a:r>
              <a:rPr lang="tr-TR" sz="1800" dirty="0">
                <a:solidFill>
                  <a:schemeClr val="accent6">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solidFill>
                <a:schemeClr val="accent6">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3" name="Table 3">
            <a:extLst>
              <a:ext uri="{FF2B5EF4-FFF2-40B4-BE49-F238E27FC236}">
                <a16:creationId xmlns:a16="http://schemas.microsoft.com/office/drawing/2014/main" id="{B0837493-963B-73AA-5F74-4E03A9ECF1B9}"/>
              </a:ext>
            </a:extLst>
          </p:cNvPr>
          <p:cNvGraphicFramePr>
            <a:graphicFrameLocks noGrp="1"/>
          </p:cNvGraphicFramePr>
          <p:nvPr/>
        </p:nvGraphicFramePr>
        <p:xfrm>
          <a:off x="5716873" y="0"/>
          <a:ext cx="6632552" cy="6035040"/>
        </p:xfrm>
        <a:graphic>
          <a:graphicData uri="http://schemas.openxmlformats.org/drawingml/2006/table">
            <a:tbl>
              <a:tblPr firstRow="1" bandRow="1">
                <a:tableStyleId>{5C22544A-7EE6-4342-B048-85BDC9FD1C3A}</a:tableStyleId>
              </a:tblPr>
              <a:tblGrid>
                <a:gridCol w="2489950">
                  <a:extLst>
                    <a:ext uri="{9D8B030D-6E8A-4147-A177-3AD203B41FA5}">
                      <a16:colId xmlns:a16="http://schemas.microsoft.com/office/drawing/2014/main" val="3030830275"/>
                    </a:ext>
                  </a:extLst>
                </a:gridCol>
                <a:gridCol w="4142602">
                  <a:extLst>
                    <a:ext uri="{9D8B030D-6E8A-4147-A177-3AD203B41FA5}">
                      <a16:colId xmlns:a16="http://schemas.microsoft.com/office/drawing/2014/main" val="601154181"/>
                    </a:ext>
                  </a:extLst>
                </a:gridCol>
              </a:tblGrid>
              <a:tr h="5663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dirty="0"/>
                        <a:t>Name of </a:t>
                      </a:r>
                      <a:r>
                        <a:rPr lang="tr-TR" dirty="0" err="1"/>
                        <a:t>Journals</a:t>
                      </a:r>
                      <a:endParaRPr lang="en-US" dirty="0"/>
                    </a:p>
                    <a:p>
                      <a:endParaRPr lang="en-US" dirty="0"/>
                    </a:p>
                  </a:txBody>
                  <a:tcPr/>
                </a:tc>
                <a:tc>
                  <a:txBody>
                    <a:bodyPr/>
                    <a:lstStyle/>
                    <a:p>
                      <a:r>
                        <a:rPr lang="en-US" dirty="0"/>
                        <a:t>Web of Science Core Collection</a:t>
                      </a:r>
                    </a:p>
                  </a:txBody>
                  <a:tcPr/>
                </a:tc>
                <a:extLst>
                  <a:ext uri="{0D108BD9-81ED-4DB2-BD59-A6C34878D82A}">
                    <a16:rowId xmlns:a16="http://schemas.microsoft.com/office/drawing/2014/main" val="3974959491"/>
                  </a:ext>
                </a:extLst>
              </a:tr>
              <a:tr h="566378">
                <a:tc>
                  <a:txBody>
                    <a:bodyPr/>
                    <a:lstStyle/>
                    <a:p>
                      <a:r>
                        <a:rPr lang="en-US" dirty="0"/>
                        <a:t>Computers &amp; Operations Research</a:t>
                      </a:r>
                    </a:p>
                  </a:txBody>
                  <a:tcPr/>
                </a:tc>
                <a:tc>
                  <a:txBody>
                    <a:bodyPr/>
                    <a:lstStyle/>
                    <a:p>
                      <a:r>
                        <a:rPr lang="en-US" dirty="0"/>
                        <a:t>Science Citation Index Expanded</a:t>
                      </a:r>
                    </a:p>
                  </a:txBody>
                  <a:tcPr/>
                </a:tc>
                <a:extLst>
                  <a:ext uri="{0D108BD9-81ED-4DB2-BD59-A6C34878D82A}">
                    <a16:rowId xmlns:a16="http://schemas.microsoft.com/office/drawing/2014/main" val="1648690715"/>
                  </a:ext>
                </a:extLst>
              </a:tr>
              <a:tr h="809112">
                <a:tc>
                  <a:txBody>
                    <a:bodyPr/>
                    <a:lstStyle/>
                    <a:p>
                      <a:r>
                        <a:rPr lang="en-US" dirty="0"/>
                        <a:t>European Journal of Operational Research</a:t>
                      </a:r>
                    </a:p>
                    <a:p>
                      <a:endParaRPr lang="en-US" dirty="0"/>
                    </a:p>
                  </a:txBody>
                  <a:tcPr/>
                </a:tc>
                <a:tc>
                  <a:txBody>
                    <a:bodyPr/>
                    <a:lstStyle/>
                    <a:p>
                      <a:r>
                        <a:rPr lang="en-US" dirty="0"/>
                        <a:t>Science Citation Index Expanded</a:t>
                      </a:r>
                    </a:p>
                  </a:txBody>
                  <a:tcPr/>
                </a:tc>
                <a:extLst>
                  <a:ext uri="{0D108BD9-81ED-4DB2-BD59-A6C34878D82A}">
                    <a16:rowId xmlns:a16="http://schemas.microsoft.com/office/drawing/2014/main" val="4074645896"/>
                  </a:ext>
                </a:extLst>
              </a:tr>
              <a:tr h="809112">
                <a:tc>
                  <a:txBody>
                    <a:bodyPr/>
                    <a:lstStyle/>
                    <a:p>
                      <a:r>
                        <a:rPr lang="en-US" dirty="0"/>
                        <a:t>IEEE Transactions on Cybernetics</a:t>
                      </a:r>
                    </a:p>
                    <a:p>
                      <a:endParaRPr lang="en-US" dirty="0"/>
                    </a:p>
                  </a:txBody>
                  <a:tcPr/>
                </a:tc>
                <a:tc>
                  <a:txBody>
                    <a:bodyPr/>
                    <a:lstStyle/>
                    <a:p>
                      <a:r>
                        <a:rPr lang="en-US" dirty="0"/>
                        <a:t>Science Citation Index Expanded</a:t>
                      </a:r>
                    </a:p>
                    <a:p>
                      <a:endParaRPr lang="en-US" dirty="0"/>
                    </a:p>
                  </a:txBody>
                  <a:tcPr/>
                </a:tc>
                <a:extLst>
                  <a:ext uri="{0D108BD9-81ED-4DB2-BD59-A6C34878D82A}">
                    <a16:rowId xmlns:a16="http://schemas.microsoft.com/office/drawing/2014/main" val="3227433993"/>
                  </a:ext>
                </a:extLst>
              </a:tr>
              <a:tr h="1537312">
                <a:tc>
                  <a:txBody>
                    <a:bodyPr/>
                    <a:lstStyle/>
                    <a:p>
                      <a:r>
                        <a:rPr lang="en-US" dirty="0"/>
                        <a:t>JOURNAL OF KING SAUD UNIVERSITY-COMPUTER AND INFORMATION SCIENCES</a:t>
                      </a:r>
                    </a:p>
                    <a:p>
                      <a:endParaRPr lang="en-US" dirty="0"/>
                    </a:p>
                  </a:txBody>
                  <a:tcPr/>
                </a:tc>
                <a:tc>
                  <a:txBody>
                    <a:bodyPr/>
                    <a:lstStyle/>
                    <a:p>
                      <a:r>
                        <a:rPr lang="en-US" dirty="0"/>
                        <a:t>Science Citation Index Expanded</a:t>
                      </a:r>
                    </a:p>
                  </a:txBody>
                  <a:tcPr/>
                </a:tc>
                <a:extLst>
                  <a:ext uri="{0D108BD9-81ED-4DB2-BD59-A6C34878D82A}">
                    <a16:rowId xmlns:a16="http://schemas.microsoft.com/office/drawing/2014/main" val="4294281023"/>
                  </a:ext>
                </a:extLst>
              </a:tr>
              <a:tr h="1051845">
                <a:tc>
                  <a:txBody>
                    <a:bodyPr/>
                    <a:lstStyle/>
                    <a:p>
                      <a:r>
                        <a:rPr lang="en-US" dirty="0"/>
                        <a:t>COMPUTERS &amp; INDUSTRIAL ENGINEERING</a:t>
                      </a:r>
                    </a:p>
                    <a:p>
                      <a:endParaRPr lang="en-US" dirty="0"/>
                    </a:p>
                  </a:txBody>
                  <a:tcPr/>
                </a:tc>
                <a:tc>
                  <a:txBody>
                    <a:bodyPr/>
                    <a:lstStyle/>
                    <a:p>
                      <a:r>
                        <a:rPr lang="en-US" dirty="0"/>
                        <a:t>Science Citation Index Expanded</a:t>
                      </a:r>
                    </a:p>
                  </a:txBody>
                  <a:tcPr/>
                </a:tc>
                <a:extLst>
                  <a:ext uri="{0D108BD9-81ED-4DB2-BD59-A6C34878D82A}">
                    <a16:rowId xmlns:a16="http://schemas.microsoft.com/office/drawing/2014/main" val="635334599"/>
                  </a:ext>
                </a:extLst>
              </a:tr>
            </a:tbl>
          </a:graphicData>
        </a:graphic>
      </p:graphicFrame>
      <p:pic>
        <p:nvPicPr>
          <p:cNvPr id="4" name="Picture 3" descr="A screenshot of a computer&#10;&#10;Description automatically generated with medium confidence">
            <a:extLst>
              <a:ext uri="{FF2B5EF4-FFF2-40B4-BE49-F238E27FC236}">
                <a16:creationId xmlns:a16="http://schemas.microsoft.com/office/drawing/2014/main" id="{20941085-9BCA-7D82-A3B8-8294722B3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6871" y="1"/>
            <a:ext cx="6632552" cy="5924766"/>
          </a:xfrm>
          <a:prstGeom prst="rect">
            <a:avLst/>
          </a:prstGeom>
        </p:spPr>
      </p:pic>
      <p:graphicFrame>
        <p:nvGraphicFramePr>
          <p:cNvPr id="5" name="Table 5">
            <a:extLst>
              <a:ext uri="{FF2B5EF4-FFF2-40B4-BE49-F238E27FC236}">
                <a16:creationId xmlns:a16="http://schemas.microsoft.com/office/drawing/2014/main" id="{55E517AD-AC6E-E498-DAF5-4A813FAB1628}"/>
              </a:ext>
            </a:extLst>
          </p:cNvPr>
          <p:cNvGraphicFramePr>
            <a:graphicFrameLocks noGrp="1"/>
          </p:cNvGraphicFramePr>
          <p:nvPr>
            <p:extLst>
              <p:ext uri="{D42A27DB-BD31-4B8C-83A1-F6EECF244321}">
                <p14:modId xmlns:p14="http://schemas.microsoft.com/office/powerpoint/2010/main" val="2447751005"/>
              </p:ext>
            </p:extLst>
          </p:nvPr>
        </p:nvGraphicFramePr>
        <p:xfrm>
          <a:off x="88044" y="322217"/>
          <a:ext cx="5444473" cy="5712823"/>
        </p:xfrm>
        <a:graphic>
          <a:graphicData uri="http://schemas.openxmlformats.org/drawingml/2006/table">
            <a:tbl>
              <a:tblPr firstRow="1" bandRow="1">
                <a:tableStyleId>{5C22544A-7EE6-4342-B048-85BDC9FD1C3A}</a:tableStyleId>
              </a:tblPr>
              <a:tblGrid>
                <a:gridCol w="1504782">
                  <a:extLst>
                    <a:ext uri="{9D8B030D-6E8A-4147-A177-3AD203B41FA5}">
                      <a16:colId xmlns:a16="http://schemas.microsoft.com/office/drawing/2014/main" val="1558309698"/>
                    </a:ext>
                  </a:extLst>
                </a:gridCol>
                <a:gridCol w="3939691">
                  <a:extLst>
                    <a:ext uri="{9D8B030D-6E8A-4147-A177-3AD203B41FA5}">
                      <a16:colId xmlns:a16="http://schemas.microsoft.com/office/drawing/2014/main" val="3471288598"/>
                    </a:ext>
                  </a:extLst>
                </a:gridCol>
              </a:tblGrid>
              <a:tr h="1649712">
                <a:tc>
                  <a:txBody>
                    <a:bodyPr/>
                    <a:lstStyle/>
                    <a:p>
                      <a:r>
                        <a:rPr lang="tr-TR" b="0" i="0" dirty="0" err="1">
                          <a:solidFill>
                            <a:srgbClr val="374151"/>
                          </a:solidFill>
                          <a:effectLst/>
                          <a:latin typeface="Söhne"/>
                        </a:rPr>
                        <a:t>Friends</a:t>
                      </a:r>
                      <a:endParaRPr lang="en-US" dirty="0"/>
                    </a:p>
                  </a:txBody>
                  <a:tcPr/>
                </a:tc>
                <a:tc>
                  <a:txBody>
                    <a:bodyPr/>
                    <a:lstStyle/>
                    <a:p>
                      <a:r>
                        <a:rPr lang="tr-TR" dirty="0"/>
                        <a:t>R</a:t>
                      </a:r>
                      <a:r>
                        <a:rPr lang="en-US" dirty="0" err="1"/>
                        <a:t>epresents</a:t>
                      </a:r>
                      <a:r>
                        <a:rPr lang="en-US" dirty="0"/>
                        <a:t> the number of friends a student has on social media</a:t>
                      </a:r>
                    </a:p>
                  </a:txBody>
                  <a:tcPr/>
                </a:tc>
                <a:extLst>
                  <a:ext uri="{0D108BD9-81ED-4DB2-BD59-A6C34878D82A}">
                    <a16:rowId xmlns:a16="http://schemas.microsoft.com/office/drawing/2014/main" val="2057128956"/>
                  </a:ext>
                </a:extLst>
              </a:tr>
              <a:tr h="1104831">
                <a:tc>
                  <a:txBody>
                    <a:bodyPr/>
                    <a:lstStyle/>
                    <a:p>
                      <a:r>
                        <a:rPr lang="tr-TR" dirty="0" err="1"/>
                        <a:t>Groups</a:t>
                      </a:r>
                      <a:endParaRPr lang="en-US" dirty="0"/>
                    </a:p>
                  </a:txBody>
                  <a:tcPr/>
                </a:tc>
                <a:tc>
                  <a:txBody>
                    <a:bodyPr/>
                    <a:lstStyle/>
                    <a:p>
                      <a:r>
                        <a:rPr lang="tr-TR" dirty="0"/>
                        <a:t>I</a:t>
                      </a:r>
                      <a:r>
                        <a:rPr lang="en-US" dirty="0" err="1"/>
                        <a:t>ndicates</a:t>
                      </a:r>
                      <a:r>
                        <a:rPr lang="en-US" dirty="0"/>
                        <a:t> the number of social media groups a student belongs to</a:t>
                      </a:r>
                    </a:p>
                  </a:txBody>
                  <a:tcPr/>
                </a:tc>
                <a:extLst>
                  <a:ext uri="{0D108BD9-81ED-4DB2-BD59-A6C34878D82A}">
                    <a16:rowId xmlns:a16="http://schemas.microsoft.com/office/drawing/2014/main" val="1375903718"/>
                  </a:ext>
                </a:extLst>
              </a:tr>
              <a:tr h="1479140">
                <a:tc>
                  <a:txBody>
                    <a:bodyPr/>
                    <a:lstStyle/>
                    <a:p>
                      <a:r>
                        <a:rPr lang="tr-TR" dirty="0" err="1"/>
                        <a:t>Notifications</a:t>
                      </a:r>
                      <a:endParaRPr lang="en-US" dirty="0"/>
                    </a:p>
                  </a:txBody>
                  <a:tcPr/>
                </a:tc>
                <a:tc>
                  <a:txBody>
                    <a:bodyPr/>
                    <a:lstStyle/>
                    <a:p>
                      <a:r>
                        <a:rPr lang="tr-TR" dirty="0"/>
                        <a:t>R</a:t>
                      </a:r>
                      <a:r>
                        <a:rPr lang="en-US" dirty="0" err="1"/>
                        <a:t>epresents</a:t>
                      </a:r>
                      <a:r>
                        <a:rPr lang="en-US" dirty="0"/>
                        <a:t> the number of times a student checks notifications on social media daily</a:t>
                      </a:r>
                    </a:p>
                  </a:txBody>
                  <a:tcPr/>
                </a:tc>
                <a:extLst>
                  <a:ext uri="{0D108BD9-81ED-4DB2-BD59-A6C34878D82A}">
                    <a16:rowId xmlns:a16="http://schemas.microsoft.com/office/drawing/2014/main" val="2648453638"/>
                  </a:ext>
                </a:extLst>
              </a:tr>
              <a:tr h="1479140">
                <a:tc>
                  <a:txBody>
                    <a:bodyPr/>
                    <a:lstStyle/>
                    <a:p>
                      <a:r>
                        <a:rPr lang="tr-TR" dirty="0"/>
                        <a:t>GPA</a:t>
                      </a:r>
                      <a:endParaRPr lang="en-US" dirty="0"/>
                    </a:p>
                  </a:txBody>
                  <a:tcPr/>
                </a:tc>
                <a:tc>
                  <a:txBody>
                    <a:bodyPr/>
                    <a:lstStyle/>
                    <a:p>
                      <a:r>
                        <a:rPr lang="en-US" dirty="0"/>
                        <a:t>Grade Point Average of the student, which serves as a measure of their academic performance</a:t>
                      </a:r>
                    </a:p>
                  </a:txBody>
                  <a:tcPr/>
                </a:tc>
                <a:extLst>
                  <a:ext uri="{0D108BD9-81ED-4DB2-BD59-A6C34878D82A}">
                    <a16:rowId xmlns:a16="http://schemas.microsoft.com/office/drawing/2014/main" val="323169105"/>
                  </a:ext>
                </a:extLst>
              </a:tr>
            </a:tbl>
          </a:graphicData>
        </a:graphic>
      </p:graphicFrame>
    </p:spTree>
    <p:extLst>
      <p:ext uri="{BB962C8B-B14F-4D97-AF65-F5344CB8AC3E}">
        <p14:creationId xmlns:p14="http://schemas.microsoft.com/office/powerpoint/2010/main" val="1067358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4">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Pens and rulers">
            <a:extLst>
              <a:ext uri="{FF2B5EF4-FFF2-40B4-BE49-F238E27FC236}">
                <a16:creationId xmlns:a16="http://schemas.microsoft.com/office/drawing/2014/main" id="{1B095903-EC77-BA3F-56B2-9330CAD00185}"/>
              </a:ext>
            </a:extLst>
          </p:cNvPr>
          <p:cNvPicPr>
            <a:picLocks noChangeAspect="1"/>
          </p:cNvPicPr>
          <p:nvPr/>
        </p:nvPicPr>
        <p:blipFill rotWithShape="1">
          <a:blip r:embed="rId2">
            <a:duotone>
              <a:schemeClr val="bg2">
                <a:shade val="45000"/>
                <a:satMod val="135000"/>
              </a:schemeClr>
              <a:prstClr val="white"/>
            </a:duotone>
            <a:alphaModFix amt="25000"/>
          </a:blip>
          <a:srcRect t="7865" b="7865"/>
          <a:stretch/>
        </p:blipFill>
        <p:spPr>
          <a:xfrm>
            <a:off x="-3175" y="54971"/>
            <a:ext cx="12191999" cy="6857990"/>
          </a:xfrm>
          <a:prstGeom prst="rect">
            <a:avLst/>
          </a:prstGeom>
        </p:spPr>
      </p:pic>
      <p:grpSp>
        <p:nvGrpSpPr>
          <p:cNvPr id="32" name="Group 16">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8" name="Straight Connector 17">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4" name="Content Placeholder 7">
            <a:extLst>
              <a:ext uri="{FF2B5EF4-FFF2-40B4-BE49-F238E27FC236}">
                <a16:creationId xmlns:a16="http://schemas.microsoft.com/office/drawing/2014/main" id="{93039481-3268-45EB-A57E-B6ECC97261B9}"/>
              </a:ext>
            </a:extLst>
          </p:cNvPr>
          <p:cNvSpPr txBox="1">
            <a:spLocks/>
          </p:cNvSpPr>
          <p:nvPr/>
        </p:nvSpPr>
        <p:spPr>
          <a:xfrm>
            <a:off x="2818433" y="420226"/>
            <a:ext cx="8596668" cy="132080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ct val="0"/>
              </a:spcBef>
              <a:spcAft>
                <a:spcPts val="600"/>
              </a:spcAft>
              <a:buNone/>
            </a:pPr>
            <a:r>
              <a:rPr lang="en-US" sz="3600" b="1" dirty="0">
                <a:solidFill>
                  <a:schemeClr val="accent1"/>
                </a:solidFill>
                <a:latin typeface="+mj-lt"/>
                <a:ea typeface="+mj-ea"/>
                <a:cs typeface="+mj-cs"/>
              </a:rPr>
              <a:t>V- Literature Review</a:t>
            </a:r>
          </a:p>
          <a:p>
            <a:pPr marL="0" indent="0">
              <a:spcBef>
                <a:spcPct val="0"/>
              </a:spcBef>
              <a:spcAft>
                <a:spcPts val="600"/>
              </a:spcAft>
              <a:buNone/>
            </a:pPr>
            <a:endParaRPr lang="en-US" sz="3600" b="1" dirty="0">
              <a:solidFill>
                <a:schemeClr val="accent1"/>
              </a:solidFill>
              <a:latin typeface="+mj-lt"/>
              <a:ea typeface="+mj-ea"/>
              <a:cs typeface="+mj-cs"/>
            </a:endParaRPr>
          </a:p>
        </p:txBody>
      </p:sp>
      <p:graphicFrame>
        <p:nvGraphicFramePr>
          <p:cNvPr id="34" name="Content Placeholder 7">
            <a:extLst>
              <a:ext uri="{FF2B5EF4-FFF2-40B4-BE49-F238E27FC236}">
                <a16:creationId xmlns:a16="http://schemas.microsoft.com/office/drawing/2014/main" id="{0F85BE27-6CE4-535A-C81A-2473040D5AA6}"/>
              </a:ext>
            </a:extLst>
          </p:cNvPr>
          <p:cNvGraphicFramePr>
            <a:graphicFrameLocks noGrp="1"/>
          </p:cNvGraphicFramePr>
          <p:nvPr>
            <p:ph idx="1"/>
            <p:extLst>
              <p:ext uri="{D42A27DB-BD31-4B8C-83A1-F6EECF244321}">
                <p14:modId xmlns:p14="http://schemas.microsoft.com/office/powerpoint/2010/main" val="3215459154"/>
              </p:ext>
            </p:extLst>
          </p:nvPr>
        </p:nvGraphicFramePr>
        <p:xfrm>
          <a:off x="2006094" y="2156220"/>
          <a:ext cx="7788537" cy="3268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762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Pens and rulers">
            <a:extLst>
              <a:ext uri="{FF2B5EF4-FFF2-40B4-BE49-F238E27FC236}">
                <a16:creationId xmlns:a16="http://schemas.microsoft.com/office/drawing/2014/main" id="{1B095903-EC77-BA3F-56B2-9330CAD00185}"/>
              </a:ext>
            </a:extLst>
          </p:cNvPr>
          <p:cNvPicPr>
            <a:picLocks noChangeAspect="1"/>
          </p:cNvPicPr>
          <p:nvPr/>
        </p:nvPicPr>
        <p:blipFill rotWithShape="1">
          <a:blip r:embed="rId2"/>
          <a:srcRect l="9091" t="11309" b="12082"/>
          <a:stretch/>
        </p:blipFill>
        <p:spPr>
          <a:xfrm>
            <a:off x="1" y="34844"/>
            <a:ext cx="12191999" cy="6857990"/>
          </a:xfrm>
          <a:prstGeom prst="rect">
            <a:avLst/>
          </a:prstGeom>
        </p:spPr>
      </p:pic>
      <p:sp>
        <p:nvSpPr>
          <p:cNvPr id="15" name="Isosceles Triangle 14">
            <a:extLst>
              <a:ext uri="{FF2B5EF4-FFF2-40B4-BE49-F238E27FC236}">
                <a16:creationId xmlns:a16="http://schemas.microsoft.com/office/drawing/2014/main" id="{2A4588C6-4069-4731-BFB4-10F1E6D37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Parallelogram 16">
            <a:extLst>
              <a:ext uri="{FF2B5EF4-FFF2-40B4-BE49-F238E27FC236}">
                <a16:creationId xmlns:a16="http://schemas.microsoft.com/office/drawing/2014/main" id="{23370524-0FE7-41B4-ABCF-7FB26B6CF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0A9CA40-1F57-4A6D-ACDA-F720AA468C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2A94EDB-B0FE-4678-8E69-0F137AE3B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4E93B92B-0DD5-4277-9D69-972ABADC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7">
            <a:extLst>
              <a:ext uri="{FF2B5EF4-FFF2-40B4-BE49-F238E27FC236}">
                <a16:creationId xmlns:a16="http://schemas.microsoft.com/office/drawing/2014/main" id="{93039481-3268-45EB-A57E-B6ECC97261B9}"/>
              </a:ext>
            </a:extLst>
          </p:cNvPr>
          <p:cNvSpPr txBox="1">
            <a:spLocks/>
          </p:cNvSpPr>
          <p:nvPr/>
        </p:nvSpPr>
        <p:spPr>
          <a:xfrm>
            <a:off x="2786047" y="609600"/>
            <a:ext cx="6487955" cy="132080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ct val="0"/>
              </a:spcBef>
              <a:spcAft>
                <a:spcPts val="600"/>
              </a:spcAft>
              <a:buNone/>
            </a:pPr>
            <a:r>
              <a:rPr lang="tr-TR" sz="3600" b="1" dirty="0">
                <a:solidFill>
                  <a:schemeClr val="accent1"/>
                </a:solidFill>
                <a:latin typeface="+mj-lt"/>
                <a:ea typeface="+mj-ea"/>
                <a:cs typeface="+mj-cs"/>
              </a:rPr>
              <a:t>2- </a:t>
            </a:r>
            <a:r>
              <a:rPr lang="tr-TR" sz="3600" b="1" dirty="0" err="1">
                <a:solidFill>
                  <a:schemeClr val="accent1"/>
                </a:solidFill>
                <a:latin typeface="+mj-lt"/>
                <a:ea typeface="+mj-ea"/>
                <a:cs typeface="+mj-cs"/>
              </a:rPr>
              <a:t>Implementation</a:t>
            </a:r>
            <a:r>
              <a:rPr lang="tr-TR" sz="3600" b="1" dirty="0">
                <a:solidFill>
                  <a:schemeClr val="accent1"/>
                </a:solidFill>
                <a:latin typeface="+mj-lt"/>
                <a:ea typeface="+mj-ea"/>
                <a:cs typeface="+mj-cs"/>
              </a:rPr>
              <a:t> Plan</a:t>
            </a:r>
          </a:p>
          <a:p>
            <a:pPr marL="0" indent="0">
              <a:spcBef>
                <a:spcPct val="0"/>
              </a:spcBef>
              <a:spcAft>
                <a:spcPts val="600"/>
              </a:spcAft>
              <a:buNone/>
            </a:pPr>
            <a:endParaRPr lang="en-US" sz="3600" b="1" dirty="0">
              <a:solidFill>
                <a:schemeClr val="accent1"/>
              </a:solidFill>
              <a:latin typeface="+mj-lt"/>
              <a:ea typeface="+mj-ea"/>
              <a:cs typeface="+mj-cs"/>
            </a:endParaRPr>
          </a:p>
        </p:txBody>
      </p:sp>
      <p:sp>
        <p:nvSpPr>
          <p:cNvPr id="25" name="Rectangle 25">
            <a:extLst>
              <a:ext uri="{FF2B5EF4-FFF2-40B4-BE49-F238E27FC236}">
                <a16:creationId xmlns:a16="http://schemas.microsoft.com/office/drawing/2014/main" id="{7CE87768-354E-4E3F-8202-9F387CF50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09E5B98F-BD75-4A30-BF72-0A9107470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E1F21B79-D6AB-4F3D-990C-3298E9500D04}"/>
              </a:ext>
            </a:extLst>
          </p:cNvPr>
          <p:cNvSpPr>
            <a:spLocks noGrp="1"/>
          </p:cNvSpPr>
          <p:nvPr>
            <p:ph idx="1"/>
          </p:nvPr>
        </p:nvSpPr>
        <p:spPr>
          <a:xfrm>
            <a:off x="2786047" y="1474840"/>
            <a:ext cx="7351011" cy="3384544"/>
          </a:xfrm>
        </p:spPr>
        <p:txBody>
          <a:bodyPr vert="horz" lIns="91440" tIns="45720" rIns="91440" bIns="45720" rtlCol="0">
            <a:normAutofit/>
          </a:bodyPr>
          <a:lstStyle/>
          <a:p>
            <a:pPr marL="0" indent="0" algn="l">
              <a:buNone/>
            </a:pPr>
            <a:r>
              <a:rPr lang="en-US" b="1" i="0" u="none" strike="noStrike" dirty="0">
                <a:solidFill>
                  <a:schemeClr val="accent3"/>
                </a:solidFill>
                <a:effectLst/>
                <a:latin typeface="Söhne"/>
              </a:rPr>
              <a:t>I- Technology Stack</a:t>
            </a:r>
          </a:p>
          <a:p>
            <a:pPr marL="0" indent="0" algn="l">
              <a:buNone/>
            </a:pPr>
            <a:endParaRPr lang="en-US" b="1" i="0" u="none" strike="noStrike" dirty="0">
              <a:solidFill>
                <a:schemeClr val="accent3"/>
              </a:solidFill>
              <a:effectLst/>
              <a:latin typeface="Söhne"/>
            </a:endParaRPr>
          </a:p>
          <a:p>
            <a:pPr marL="0" indent="0" algn="l">
              <a:buNone/>
            </a:pPr>
            <a:r>
              <a:rPr lang="en-US" b="0" i="0" u="none" strike="noStrike" dirty="0">
                <a:effectLst/>
                <a:latin typeface="Söhne"/>
              </a:rPr>
              <a:t>The project will be implemented using the following technologies and tools:</a:t>
            </a:r>
          </a:p>
          <a:p>
            <a:pPr algn="l">
              <a:buFont typeface="Arial" panose="020B0604020202020204" pitchFamily="34" charset="0"/>
              <a:buChar char="•"/>
            </a:pPr>
            <a:r>
              <a:rPr lang="en-US" b="1" i="0" u="none" strike="noStrike" dirty="0">
                <a:effectLst/>
                <a:latin typeface="Söhne"/>
              </a:rPr>
              <a:t>Programming Languages:</a:t>
            </a:r>
            <a:r>
              <a:rPr lang="en-US" b="0" i="0" u="none" strike="noStrike" dirty="0">
                <a:effectLst/>
                <a:latin typeface="Söhne"/>
              </a:rPr>
              <a:t> Python</a:t>
            </a:r>
          </a:p>
          <a:p>
            <a:pPr algn="l">
              <a:buFont typeface="Arial" panose="020B0604020202020204" pitchFamily="34" charset="0"/>
              <a:buChar char="•"/>
            </a:pPr>
            <a:r>
              <a:rPr lang="en-US" b="1" i="0" u="none" strike="noStrike" dirty="0">
                <a:effectLst/>
                <a:latin typeface="Söhne"/>
              </a:rPr>
              <a:t>Libraries:</a:t>
            </a:r>
            <a:r>
              <a:rPr lang="en-US" b="0" i="0" u="none" strike="noStrike" dirty="0">
                <a:effectLst/>
                <a:latin typeface="Söhne"/>
              </a:rPr>
              <a:t> Scikit-learn, Pandas, NumPy, Matplotlib, Seaborn</a:t>
            </a:r>
          </a:p>
          <a:p>
            <a:pPr algn="l">
              <a:buFont typeface="Arial" panose="020B0604020202020204" pitchFamily="34" charset="0"/>
              <a:buChar char="•"/>
            </a:pPr>
            <a:r>
              <a:rPr lang="en-US" b="1" i="0" u="none" strike="noStrike" dirty="0">
                <a:effectLst/>
                <a:latin typeface="Söhne"/>
              </a:rPr>
              <a:t>Frameworks:</a:t>
            </a:r>
            <a:r>
              <a:rPr lang="en-US" b="0" i="0" u="none" strike="noStrike" dirty="0">
                <a:effectLst/>
                <a:latin typeface="Söhne"/>
              </a:rPr>
              <a:t> Flask (for deployment)</a:t>
            </a:r>
          </a:p>
          <a:p>
            <a:pPr algn="l">
              <a:buFont typeface="Arial" panose="020B0604020202020204" pitchFamily="34" charset="0"/>
              <a:buChar char="•"/>
            </a:pPr>
            <a:r>
              <a:rPr lang="en-US" b="1" i="0" u="none" strike="noStrike" dirty="0">
                <a:effectLst/>
                <a:latin typeface="Söhne"/>
              </a:rPr>
              <a:t>Other Tools:</a:t>
            </a:r>
            <a:r>
              <a:rPr lang="en-US" b="0" i="0" u="none" strike="noStrike" dirty="0">
                <a:effectLst/>
                <a:latin typeface="Söhne"/>
              </a:rPr>
              <a:t> </a:t>
            </a:r>
            <a:r>
              <a:rPr lang="en-US" b="0" i="0" u="none" strike="noStrike" dirty="0" err="1">
                <a:effectLst/>
                <a:latin typeface="Söhne"/>
              </a:rPr>
              <a:t>Jupyter</a:t>
            </a:r>
            <a:r>
              <a:rPr lang="en-US" b="0" i="0" u="none" strike="noStrike" dirty="0">
                <a:effectLst/>
                <a:latin typeface="Söhne"/>
              </a:rPr>
              <a:t> Notebooks, Git (for version control)</a:t>
            </a:r>
          </a:p>
          <a:p>
            <a:pPr marL="114300" marR="0" indent="0" algn="just">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9" name="Rectangle 27">
            <a:extLst>
              <a:ext uri="{FF2B5EF4-FFF2-40B4-BE49-F238E27FC236}">
                <a16:creationId xmlns:a16="http://schemas.microsoft.com/office/drawing/2014/main" id="{8AAB91E3-41BE-4478-BF23-A24D43E14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8">
            <a:extLst>
              <a:ext uri="{FF2B5EF4-FFF2-40B4-BE49-F238E27FC236}">
                <a16:creationId xmlns:a16="http://schemas.microsoft.com/office/drawing/2014/main" id="{96DFC7EA-8516-41F1-8ED9-C0A8E1E0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29">
            <a:extLst>
              <a:ext uri="{FF2B5EF4-FFF2-40B4-BE49-F238E27FC236}">
                <a16:creationId xmlns:a16="http://schemas.microsoft.com/office/drawing/2014/main" id="{E24E972C-8744-4CFA-B783-41EA3CC38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C7C88F2E-E233-48BA-B85F-D06BA522B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677598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Pens and rulers">
            <a:extLst>
              <a:ext uri="{FF2B5EF4-FFF2-40B4-BE49-F238E27FC236}">
                <a16:creationId xmlns:a16="http://schemas.microsoft.com/office/drawing/2014/main" id="{1B095903-EC77-BA3F-56B2-9330CAD00185}"/>
              </a:ext>
            </a:extLst>
          </p:cNvPr>
          <p:cNvPicPr>
            <a:picLocks noChangeAspect="1"/>
          </p:cNvPicPr>
          <p:nvPr/>
        </p:nvPicPr>
        <p:blipFill rotWithShape="1">
          <a:blip r:embed="rId2"/>
          <a:srcRect l="9091" t="11309" b="12082"/>
          <a:stretch/>
        </p:blipFill>
        <p:spPr>
          <a:xfrm>
            <a:off x="1" y="34844"/>
            <a:ext cx="12191999" cy="6857990"/>
          </a:xfrm>
          <a:prstGeom prst="rect">
            <a:avLst/>
          </a:prstGeom>
        </p:spPr>
      </p:pic>
      <p:sp>
        <p:nvSpPr>
          <p:cNvPr id="15" name="Isosceles Triangle 14">
            <a:extLst>
              <a:ext uri="{FF2B5EF4-FFF2-40B4-BE49-F238E27FC236}">
                <a16:creationId xmlns:a16="http://schemas.microsoft.com/office/drawing/2014/main" id="{2A4588C6-4069-4731-BFB4-10F1E6D37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Parallelogram 16">
            <a:extLst>
              <a:ext uri="{FF2B5EF4-FFF2-40B4-BE49-F238E27FC236}">
                <a16:creationId xmlns:a16="http://schemas.microsoft.com/office/drawing/2014/main" id="{23370524-0FE7-41B4-ABCF-7FB26B6CF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0A9CA40-1F57-4A6D-ACDA-F720AA468C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2A94EDB-B0FE-4678-8E69-0F137AE3B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4E93B92B-0DD5-4277-9D69-972ABADC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7">
            <a:extLst>
              <a:ext uri="{FF2B5EF4-FFF2-40B4-BE49-F238E27FC236}">
                <a16:creationId xmlns:a16="http://schemas.microsoft.com/office/drawing/2014/main" id="{93039481-3268-45EB-A57E-B6ECC97261B9}"/>
              </a:ext>
            </a:extLst>
          </p:cNvPr>
          <p:cNvSpPr txBox="1">
            <a:spLocks/>
          </p:cNvSpPr>
          <p:nvPr/>
        </p:nvSpPr>
        <p:spPr>
          <a:xfrm>
            <a:off x="2786047" y="609600"/>
            <a:ext cx="6487955" cy="132080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ct val="0"/>
              </a:spcBef>
              <a:spcAft>
                <a:spcPts val="600"/>
              </a:spcAft>
              <a:buNone/>
            </a:pPr>
            <a:r>
              <a:rPr lang="tr-TR" sz="3600" b="1" dirty="0">
                <a:solidFill>
                  <a:schemeClr val="accent1"/>
                </a:solidFill>
                <a:latin typeface="+mj-lt"/>
                <a:ea typeface="+mj-ea"/>
                <a:cs typeface="+mj-cs"/>
              </a:rPr>
              <a:t>2- </a:t>
            </a:r>
            <a:r>
              <a:rPr lang="tr-TR" sz="3600" b="1" dirty="0" err="1">
                <a:solidFill>
                  <a:schemeClr val="accent1"/>
                </a:solidFill>
                <a:latin typeface="+mj-lt"/>
                <a:ea typeface="+mj-ea"/>
                <a:cs typeface="+mj-cs"/>
              </a:rPr>
              <a:t>Implementation</a:t>
            </a:r>
            <a:r>
              <a:rPr lang="tr-TR" sz="3600" b="1" dirty="0">
                <a:solidFill>
                  <a:schemeClr val="accent1"/>
                </a:solidFill>
                <a:latin typeface="+mj-lt"/>
                <a:ea typeface="+mj-ea"/>
                <a:cs typeface="+mj-cs"/>
              </a:rPr>
              <a:t> Plan</a:t>
            </a:r>
          </a:p>
          <a:p>
            <a:pPr marL="0" indent="0">
              <a:spcBef>
                <a:spcPct val="0"/>
              </a:spcBef>
              <a:spcAft>
                <a:spcPts val="600"/>
              </a:spcAft>
              <a:buNone/>
            </a:pPr>
            <a:endParaRPr lang="en-US" sz="3600" b="1" dirty="0">
              <a:solidFill>
                <a:schemeClr val="accent1"/>
              </a:solidFill>
              <a:latin typeface="+mj-lt"/>
              <a:ea typeface="+mj-ea"/>
              <a:cs typeface="+mj-cs"/>
            </a:endParaRPr>
          </a:p>
        </p:txBody>
      </p:sp>
      <p:sp>
        <p:nvSpPr>
          <p:cNvPr id="25" name="Rectangle 25">
            <a:extLst>
              <a:ext uri="{FF2B5EF4-FFF2-40B4-BE49-F238E27FC236}">
                <a16:creationId xmlns:a16="http://schemas.microsoft.com/office/drawing/2014/main" id="{7CE87768-354E-4E3F-8202-9F387CF50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09E5B98F-BD75-4A30-BF72-0A9107470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E1F21B79-D6AB-4F3D-990C-3298E9500D04}"/>
              </a:ext>
            </a:extLst>
          </p:cNvPr>
          <p:cNvSpPr>
            <a:spLocks noGrp="1"/>
          </p:cNvSpPr>
          <p:nvPr>
            <p:ph idx="1"/>
          </p:nvPr>
        </p:nvSpPr>
        <p:spPr>
          <a:xfrm>
            <a:off x="2786047" y="1474839"/>
            <a:ext cx="7351011" cy="4551491"/>
          </a:xfrm>
        </p:spPr>
        <p:txBody>
          <a:bodyPr vert="horz" lIns="91440" tIns="45720" rIns="91440" bIns="45720" rtlCol="0">
            <a:normAutofit/>
          </a:bodyPr>
          <a:lstStyle/>
          <a:p>
            <a:pPr marL="0" indent="0" algn="l">
              <a:buNone/>
            </a:pPr>
            <a:r>
              <a:rPr lang="en-US" b="1" i="0" u="none" strike="noStrike" dirty="0">
                <a:solidFill>
                  <a:schemeClr val="accent3"/>
                </a:solidFill>
                <a:effectLst/>
                <a:latin typeface="Söhne"/>
              </a:rPr>
              <a:t>II- Timeline</a:t>
            </a:r>
          </a:p>
          <a:p>
            <a:pPr marL="0" indent="0" algn="l">
              <a:buNone/>
            </a:pPr>
            <a:endParaRPr lang="en-US" b="1" i="0" u="none" strike="noStrike" dirty="0">
              <a:solidFill>
                <a:schemeClr val="accent3"/>
              </a:solidFill>
              <a:effectLst/>
              <a:latin typeface="Söhne"/>
            </a:endParaRPr>
          </a:p>
          <a:p>
            <a:pPr marL="0" indent="0" algn="l">
              <a:buNone/>
            </a:pPr>
            <a:r>
              <a:rPr lang="en-US" b="0" i="0" u="none" strike="noStrike" dirty="0">
                <a:effectLst/>
                <a:latin typeface="Söhne"/>
              </a:rPr>
              <a:t>The timeline for the project is as follows:</a:t>
            </a:r>
          </a:p>
          <a:p>
            <a:pPr algn="l">
              <a:buFont typeface="Arial" panose="020B0604020202020204" pitchFamily="34" charset="0"/>
              <a:buChar char="•"/>
            </a:pPr>
            <a:r>
              <a:rPr lang="en-US" b="1" i="0" u="none" strike="noStrike" dirty="0">
                <a:effectLst/>
                <a:latin typeface="Söhne"/>
              </a:rPr>
              <a:t>Data Collection and Preprocessing:</a:t>
            </a:r>
            <a:endParaRPr lang="en-US" b="0" i="0" u="none" strike="noStrike" dirty="0">
              <a:effectLst/>
              <a:latin typeface="Söhne"/>
            </a:endParaRPr>
          </a:p>
          <a:p>
            <a:pPr marL="742950" lvl="1" indent="-285750" algn="l">
              <a:buFont typeface="Arial" panose="020B0604020202020204" pitchFamily="34" charset="0"/>
              <a:buChar char="•"/>
            </a:pPr>
            <a:r>
              <a:rPr lang="en-US" b="0" i="0" u="none" strike="noStrike" dirty="0">
                <a:effectLst/>
                <a:latin typeface="Söhne"/>
              </a:rPr>
              <a:t>Collect and clean data from the University Professional Studies of Accra.</a:t>
            </a:r>
          </a:p>
          <a:p>
            <a:pPr marL="742950" lvl="1" indent="-285750" algn="l">
              <a:buFont typeface="Arial" panose="020B0604020202020204" pitchFamily="34" charset="0"/>
              <a:buChar char="•"/>
            </a:pPr>
            <a:r>
              <a:rPr lang="en-US" b="0" i="0" u="none" strike="noStrike" dirty="0">
                <a:effectLst/>
                <a:latin typeface="Söhne"/>
              </a:rPr>
              <a:t>Preprocess data, handle missing values, normalize features, and encode categorical variables.</a:t>
            </a:r>
          </a:p>
          <a:p>
            <a:pPr algn="l">
              <a:buFont typeface="Arial" panose="020B0604020202020204" pitchFamily="34" charset="0"/>
              <a:buChar char="•"/>
            </a:pPr>
            <a:r>
              <a:rPr lang="en-US" b="1" i="0" u="none" strike="noStrike" dirty="0">
                <a:effectLst/>
                <a:latin typeface="Söhne"/>
              </a:rPr>
              <a:t>Model Development:</a:t>
            </a:r>
            <a:endParaRPr lang="en-US" b="0" i="0" u="none" strike="noStrike" dirty="0">
              <a:effectLst/>
              <a:latin typeface="Söhne"/>
            </a:endParaRPr>
          </a:p>
          <a:p>
            <a:pPr marL="742950" lvl="1" indent="-285750" algn="l">
              <a:buFont typeface="Arial" panose="020B0604020202020204" pitchFamily="34" charset="0"/>
              <a:buChar char="•"/>
            </a:pPr>
            <a:r>
              <a:rPr lang="en-US" b="0" i="0" u="none" strike="noStrike" dirty="0">
                <a:effectLst/>
                <a:latin typeface="Söhne"/>
              </a:rPr>
              <a:t>Explore various machine learning algorithms suitable for predicting GPA.</a:t>
            </a:r>
          </a:p>
          <a:p>
            <a:pPr marL="742950" lvl="1" indent="-285750" algn="l">
              <a:buFont typeface="Arial" panose="020B0604020202020204" pitchFamily="34" charset="0"/>
              <a:buChar char="•"/>
            </a:pPr>
            <a:r>
              <a:rPr lang="en-US" b="0" i="0" u="none" strike="noStrike" dirty="0">
                <a:effectLst/>
                <a:latin typeface="Söhne"/>
              </a:rPr>
              <a:t>Create additional features and explore the relationship between social media metrics and academic performance.</a:t>
            </a:r>
          </a:p>
          <a:p>
            <a:pPr marL="114300" marR="0" indent="0" algn="just">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9" name="Rectangle 27">
            <a:extLst>
              <a:ext uri="{FF2B5EF4-FFF2-40B4-BE49-F238E27FC236}">
                <a16:creationId xmlns:a16="http://schemas.microsoft.com/office/drawing/2014/main" id="{8AAB91E3-41BE-4478-BF23-A24D43E14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8">
            <a:extLst>
              <a:ext uri="{FF2B5EF4-FFF2-40B4-BE49-F238E27FC236}">
                <a16:creationId xmlns:a16="http://schemas.microsoft.com/office/drawing/2014/main" id="{96DFC7EA-8516-41F1-8ED9-C0A8E1E0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29">
            <a:extLst>
              <a:ext uri="{FF2B5EF4-FFF2-40B4-BE49-F238E27FC236}">
                <a16:creationId xmlns:a16="http://schemas.microsoft.com/office/drawing/2014/main" id="{E24E972C-8744-4CFA-B783-41EA3CC38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C7C88F2E-E233-48BA-B85F-D06BA522B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24702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Pens and rulers">
            <a:extLst>
              <a:ext uri="{FF2B5EF4-FFF2-40B4-BE49-F238E27FC236}">
                <a16:creationId xmlns:a16="http://schemas.microsoft.com/office/drawing/2014/main" id="{1B095903-EC77-BA3F-56B2-9330CAD00185}"/>
              </a:ext>
            </a:extLst>
          </p:cNvPr>
          <p:cNvPicPr>
            <a:picLocks noChangeAspect="1"/>
          </p:cNvPicPr>
          <p:nvPr/>
        </p:nvPicPr>
        <p:blipFill rotWithShape="1">
          <a:blip r:embed="rId2"/>
          <a:srcRect l="9091" t="11309" b="12082"/>
          <a:stretch/>
        </p:blipFill>
        <p:spPr>
          <a:xfrm>
            <a:off x="1" y="34844"/>
            <a:ext cx="12191999" cy="6857990"/>
          </a:xfrm>
          <a:prstGeom prst="rect">
            <a:avLst/>
          </a:prstGeom>
        </p:spPr>
      </p:pic>
      <p:sp>
        <p:nvSpPr>
          <p:cNvPr id="15" name="Isosceles Triangle 14">
            <a:extLst>
              <a:ext uri="{FF2B5EF4-FFF2-40B4-BE49-F238E27FC236}">
                <a16:creationId xmlns:a16="http://schemas.microsoft.com/office/drawing/2014/main" id="{2A4588C6-4069-4731-BFB4-10F1E6D37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Parallelogram 16">
            <a:extLst>
              <a:ext uri="{FF2B5EF4-FFF2-40B4-BE49-F238E27FC236}">
                <a16:creationId xmlns:a16="http://schemas.microsoft.com/office/drawing/2014/main" id="{23370524-0FE7-41B4-ABCF-7FB26B6CF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0A9CA40-1F57-4A6D-ACDA-F720AA468C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2A94EDB-B0FE-4678-8E69-0F137AE3B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4E93B92B-0DD5-4277-9D69-972ABADC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7">
            <a:extLst>
              <a:ext uri="{FF2B5EF4-FFF2-40B4-BE49-F238E27FC236}">
                <a16:creationId xmlns:a16="http://schemas.microsoft.com/office/drawing/2014/main" id="{93039481-3268-45EB-A57E-B6ECC97261B9}"/>
              </a:ext>
            </a:extLst>
          </p:cNvPr>
          <p:cNvSpPr txBox="1">
            <a:spLocks/>
          </p:cNvSpPr>
          <p:nvPr/>
        </p:nvSpPr>
        <p:spPr>
          <a:xfrm>
            <a:off x="2786047" y="609600"/>
            <a:ext cx="6487955" cy="132080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ct val="0"/>
              </a:spcBef>
              <a:spcAft>
                <a:spcPts val="600"/>
              </a:spcAft>
              <a:buNone/>
            </a:pPr>
            <a:r>
              <a:rPr lang="tr-TR" sz="3600" b="1" dirty="0">
                <a:solidFill>
                  <a:schemeClr val="accent1"/>
                </a:solidFill>
                <a:latin typeface="+mj-lt"/>
                <a:ea typeface="+mj-ea"/>
                <a:cs typeface="+mj-cs"/>
              </a:rPr>
              <a:t>2- </a:t>
            </a:r>
            <a:r>
              <a:rPr lang="tr-TR" sz="3600" b="1" dirty="0" err="1">
                <a:solidFill>
                  <a:schemeClr val="accent1"/>
                </a:solidFill>
                <a:latin typeface="+mj-lt"/>
                <a:ea typeface="+mj-ea"/>
                <a:cs typeface="+mj-cs"/>
              </a:rPr>
              <a:t>Implementation</a:t>
            </a:r>
            <a:r>
              <a:rPr lang="tr-TR" sz="3600" b="1" dirty="0">
                <a:solidFill>
                  <a:schemeClr val="accent1"/>
                </a:solidFill>
                <a:latin typeface="+mj-lt"/>
                <a:ea typeface="+mj-ea"/>
                <a:cs typeface="+mj-cs"/>
              </a:rPr>
              <a:t> Plan</a:t>
            </a:r>
          </a:p>
          <a:p>
            <a:pPr marL="0" indent="0">
              <a:spcBef>
                <a:spcPct val="0"/>
              </a:spcBef>
              <a:spcAft>
                <a:spcPts val="600"/>
              </a:spcAft>
              <a:buNone/>
            </a:pPr>
            <a:endParaRPr lang="en-US" sz="3600" b="1" dirty="0">
              <a:solidFill>
                <a:schemeClr val="accent1"/>
              </a:solidFill>
              <a:latin typeface="+mj-lt"/>
              <a:ea typeface="+mj-ea"/>
              <a:cs typeface="+mj-cs"/>
            </a:endParaRPr>
          </a:p>
        </p:txBody>
      </p:sp>
      <p:sp>
        <p:nvSpPr>
          <p:cNvPr id="25" name="Rectangle 25">
            <a:extLst>
              <a:ext uri="{FF2B5EF4-FFF2-40B4-BE49-F238E27FC236}">
                <a16:creationId xmlns:a16="http://schemas.microsoft.com/office/drawing/2014/main" id="{7CE87768-354E-4E3F-8202-9F387CF50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09E5B98F-BD75-4A30-BF72-0A9107470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E1F21B79-D6AB-4F3D-990C-3298E9500D04}"/>
              </a:ext>
            </a:extLst>
          </p:cNvPr>
          <p:cNvSpPr>
            <a:spLocks noGrp="1"/>
          </p:cNvSpPr>
          <p:nvPr>
            <p:ph idx="1"/>
          </p:nvPr>
        </p:nvSpPr>
        <p:spPr>
          <a:xfrm>
            <a:off x="2786047" y="1474840"/>
            <a:ext cx="7351011" cy="4525366"/>
          </a:xfrm>
        </p:spPr>
        <p:txBody>
          <a:bodyPr vert="horz" lIns="91440" tIns="45720" rIns="91440" bIns="45720" rtlCol="0">
            <a:normAutofit/>
          </a:bodyPr>
          <a:lstStyle/>
          <a:p>
            <a:pPr marL="0" indent="0" algn="l">
              <a:buNone/>
            </a:pPr>
            <a:r>
              <a:rPr lang="en-US" b="1" i="0" u="none" strike="noStrike" dirty="0">
                <a:solidFill>
                  <a:schemeClr val="accent3"/>
                </a:solidFill>
                <a:effectLst/>
                <a:latin typeface="Söhne"/>
              </a:rPr>
              <a:t>II- Timeline</a:t>
            </a:r>
          </a:p>
          <a:p>
            <a:pPr algn="l">
              <a:buFont typeface="Arial" panose="020B0604020202020204" pitchFamily="34" charset="0"/>
              <a:buChar char="•"/>
            </a:pPr>
            <a:r>
              <a:rPr lang="en-US" b="1" i="0" u="none" strike="noStrike" dirty="0">
                <a:effectLst/>
                <a:latin typeface="Söhne"/>
              </a:rPr>
              <a:t>Training and Evaluation:</a:t>
            </a:r>
            <a:endParaRPr lang="en-US" b="0" i="0" u="none" strike="noStrike" dirty="0">
              <a:effectLst/>
              <a:latin typeface="Söhne"/>
            </a:endParaRPr>
          </a:p>
          <a:p>
            <a:pPr marL="742950" lvl="1" indent="-285750" algn="l">
              <a:buFont typeface="Arial" panose="020B0604020202020204" pitchFamily="34" charset="0"/>
              <a:buChar char="•"/>
            </a:pPr>
            <a:r>
              <a:rPr lang="en-US" b="0" i="0" u="none" strike="noStrike" dirty="0">
                <a:effectLst/>
                <a:latin typeface="Söhne"/>
              </a:rPr>
              <a:t>Train machine learning models on the dataset.</a:t>
            </a:r>
          </a:p>
          <a:p>
            <a:pPr marL="742950" lvl="1" indent="-285750" algn="l">
              <a:buFont typeface="Arial" panose="020B0604020202020204" pitchFamily="34" charset="0"/>
              <a:buChar char="•"/>
            </a:pPr>
            <a:r>
              <a:rPr lang="en-US" b="0" i="0" u="none" strike="noStrike" dirty="0">
                <a:effectLst/>
                <a:latin typeface="Söhne"/>
              </a:rPr>
              <a:t>Evaluate models using appropriate metrics (e.g., Mean Absolute Error, R-squared).</a:t>
            </a:r>
          </a:p>
          <a:p>
            <a:pPr algn="l">
              <a:buFont typeface="Arial" panose="020B0604020202020204" pitchFamily="34" charset="0"/>
              <a:buChar char="•"/>
            </a:pPr>
            <a:r>
              <a:rPr lang="en-US" b="1" i="0" u="none" strike="noStrike" dirty="0">
                <a:effectLst/>
                <a:latin typeface="Söhne"/>
              </a:rPr>
              <a:t>Deployment:</a:t>
            </a:r>
            <a:endParaRPr lang="en-US" b="0" i="0" u="none" strike="noStrike" dirty="0">
              <a:effectLst/>
              <a:latin typeface="Söhne"/>
            </a:endParaRPr>
          </a:p>
          <a:p>
            <a:pPr marL="742950" lvl="1" indent="-285750" algn="l">
              <a:buFont typeface="Arial" panose="020B0604020202020204" pitchFamily="34" charset="0"/>
              <a:buChar char="•"/>
            </a:pPr>
            <a:r>
              <a:rPr lang="en-US" b="0" i="0" u="none" strike="noStrike" dirty="0">
                <a:effectLst/>
                <a:latin typeface="Söhne"/>
              </a:rPr>
              <a:t>Develop a simple web application using Flask for model deployment.</a:t>
            </a:r>
          </a:p>
          <a:p>
            <a:pPr algn="l">
              <a:buFont typeface="Arial" panose="020B0604020202020204" pitchFamily="34" charset="0"/>
              <a:buChar char="•"/>
            </a:pPr>
            <a:r>
              <a:rPr lang="en-US" b="1" i="0" u="none" strike="noStrike" dirty="0">
                <a:effectLst/>
                <a:latin typeface="Söhne"/>
              </a:rPr>
              <a:t>Documentation and Finalization:</a:t>
            </a:r>
            <a:endParaRPr lang="en-US" b="0" i="0" u="none" strike="noStrike" dirty="0">
              <a:effectLst/>
              <a:latin typeface="Söhne"/>
            </a:endParaRPr>
          </a:p>
          <a:p>
            <a:pPr marL="742950" lvl="1" indent="-285750" algn="l">
              <a:buFont typeface="Arial" panose="020B0604020202020204" pitchFamily="34" charset="0"/>
              <a:buChar char="•"/>
            </a:pPr>
            <a:r>
              <a:rPr lang="en-US" b="0" i="0" u="none" strike="noStrike" dirty="0">
                <a:effectLst/>
                <a:latin typeface="Söhne"/>
              </a:rPr>
              <a:t>Document the entire project, including code comments and a README file.</a:t>
            </a:r>
          </a:p>
          <a:p>
            <a:pPr marL="742950" lvl="1" indent="-285750" algn="l">
              <a:buFont typeface="Arial" panose="020B0604020202020204" pitchFamily="34" charset="0"/>
              <a:buChar char="•"/>
            </a:pPr>
            <a:r>
              <a:rPr lang="en-US" b="0" i="0" u="none" strike="noStrike" dirty="0">
                <a:effectLst/>
                <a:latin typeface="Söhne"/>
              </a:rPr>
              <a:t>Finalize the project for submission.</a:t>
            </a:r>
          </a:p>
          <a:p>
            <a:pPr marL="114300" marR="0" indent="0" algn="just">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9" name="Rectangle 27">
            <a:extLst>
              <a:ext uri="{FF2B5EF4-FFF2-40B4-BE49-F238E27FC236}">
                <a16:creationId xmlns:a16="http://schemas.microsoft.com/office/drawing/2014/main" id="{8AAB91E3-41BE-4478-BF23-A24D43E14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8">
            <a:extLst>
              <a:ext uri="{FF2B5EF4-FFF2-40B4-BE49-F238E27FC236}">
                <a16:creationId xmlns:a16="http://schemas.microsoft.com/office/drawing/2014/main" id="{96DFC7EA-8516-41F1-8ED9-C0A8E1E0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29">
            <a:extLst>
              <a:ext uri="{FF2B5EF4-FFF2-40B4-BE49-F238E27FC236}">
                <a16:creationId xmlns:a16="http://schemas.microsoft.com/office/drawing/2014/main" id="{E24E972C-8744-4CFA-B783-41EA3CC38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C7C88F2E-E233-48BA-B85F-D06BA522B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35721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Pens and rulers">
            <a:extLst>
              <a:ext uri="{FF2B5EF4-FFF2-40B4-BE49-F238E27FC236}">
                <a16:creationId xmlns:a16="http://schemas.microsoft.com/office/drawing/2014/main" id="{1B095903-EC77-BA3F-56B2-9330CAD00185}"/>
              </a:ext>
            </a:extLst>
          </p:cNvPr>
          <p:cNvPicPr>
            <a:picLocks noChangeAspect="1"/>
          </p:cNvPicPr>
          <p:nvPr/>
        </p:nvPicPr>
        <p:blipFill rotWithShape="1">
          <a:blip r:embed="rId2"/>
          <a:srcRect l="9091" t="11309" b="12082"/>
          <a:stretch/>
        </p:blipFill>
        <p:spPr>
          <a:xfrm>
            <a:off x="1" y="34844"/>
            <a:ext cx="12191999" cy="6857990"/>
          </a:xfrm>
          <a:prstGeom prst="rect">
            <a:avLst/>
          </a:prstGeom>
        </p:spPr>
      </p:pic>
      <p:sp>
        <p:nvSpPr>
          <p:cNvPr id="15" name="Isosceles Triangle 14">
            <a:extLst>
              <a:ext uri="{FF2B5EF4-FFF2-40B4-BE49-F238E27FC236}">
                <a16:creationId xmlns:a16="http://schemas.microsoft.com/office/drawing/2014/main" id="{2A4588C6-4069-4731-BFB4-10F1E6D37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Parallelogram 16">
            <a:extLst>
              <a:ext uri="{FF2B5EF4-FFF2-40B4-BE49-F238E27FC236}">
                <a16:creationId xmlns:a16="http://schemas.microsoft.com/office/drawing/2014/main" id="{23370524-0FE7-41B4-ABCF-7FB26B6CF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0A9CA40-1F57-4A6D-ACDA-F720AA468C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2A94EDB-B0FE-4678-8E69-0F137AE3B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4E93B92B-0DD5-4277-9D69-972ABADC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7">
            <a:extLst>
              <a:ext uri="{FF2B5EF4-FFF2-40B4-BE49-F238E27FC236}">
                <a16:creationId xmlns:a16="http://schemas.microsoft.com/office/drawing/2014/main" id="{93039481-3268-45EB-A57E-B6ECC97261B9}"/>
              </a:ext>
            </a:extLst>
          </p:cNvPr>
          <p:cNvSpPr txBox="1">
            <a:spLocks/>
          </p:cNvSpPr>
          <p:nvPr/>
        </p:nvSpPr>
        <p:spPr>
          <a:xfrm>
            <a:off x="2786047" y="609600"/>
            <a:ext cx="6487955" cy="132080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ct val="0"/>
              </a:spcBef>
              <a:spcAft>
                <a:spcPts val="600"/>
              </a:spcAft>
              <a:buNone/>
            </a:pPr>
            <a:r>
              <a:rPr lang="tr-TR" sz="3600" b="1" dirty="0">
                <a:solidFill>
                  <a:schemeClr val="accent1"/>
                </a:solidFill>
                <a:latin typeface="+mj-lt"/>
                <a:ea typeface="+mj-ea"/>
                <a:cs typeface="+mj-cs"/>
              </a:rPr>
              <a:t>2- </a:t>
            </a:r>
            <a:r>
              <a:rPr lang="tr-TR" sz="3600" b="1" dirty="0" err="1">
                <a:solidFill>
                  <a:schemeClr val="accent1"/>
                </a:solidFill>
                <a:latin typeface="+mj-lt"/>
                <a:ea typeface="+mj-ea"/>
                <a:cs typeface="+mj-cs"/>
              </a:rPr>
              <a:t>Implementation</a:t>
            </a:r>
            <a:r>
              <a:rPr lang="tr-TR" sz="3600" b="1" dirty="0">
                <a:solidFill>
                  <a:schemeClr val="accent1"/>
                </a:solidFill>
                <a:latin typeface="+mj-lt"/>
                <a:ea typeface="+mj-ea"/>
                <a:cs typeface="+mj-cs"/>
              </a:rPr>
              <a:t> Plan</a:t>
            </a:r>
          </a:p>
          <a:p>
            <a:pPr marL="0" indent="0">
              <a:spcBef>
                <a:spcPct val="0"/>
              </a:spcBef>
              <a:spcAft>
                <a:spcPts val="600"/>
              </a:spcAft>
              <a:buNone/>
            </a:pPr>
            <a:endParaRPr lang="en-US" sz="3600" b="1" dirty="0">
              <a:solidFill>
                <a:schemeClr val="accent1"/>
              </a:solidFill>
              <a:latin typeface="+mj-lt"/>
              <a:ea typeface="+mj-ea"/>
              <a:cs typeface="+mj-cs"/>
            </a:endParaRPr>
          </a:p>
        </p:txBody>
      </p:sp>
      <p:sp>
        <p:nvSpPr>
          <p:cNvPr id="25" name="Rectangle 25">
            <a:extLst>
              <a:ext uri="{FF2B5EF4-FFF2-40B4-BE49-F238E27FC236}">
                <a16:creationId xmlns:a16="http://schemas.microsoft.com/office/drawing/2014/main" id="{7CE87768-354E-4E3F-8202-9F387CF50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09E5B98F-BD75-4A30-BF72-0A9107470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E1F21B79-D6AB-4F3D-990C-3298E9500D04}"/>
              </a:ext>
            </a:extLst>
          </p:cNvPr>
          <p:cNvSpPr>
            <a:spLocks noGrp="1"/>
          </p:cNvSpPr>
          <p:nvPr>
            <p:ph idx="1"/>
          </p:nvPr>
        </p:nvSpPr>
        <p:spPr>
          <a:xfrm>
            <a:off x="2786047" y="1474840"/>
            <a:ext cx="7351011" cy="4525366"/>
          </a:xfrm>
        </p:spPr>
        <p:txBody>
          <a:bodyPr vert="horz" lIns="91440" tIns="45720" rIns="91440" bIns="45720" rtlCol="0">
            <a:normAutofit/>
          </a:bodyPr>
          <a:lstStyle/>
          <a:p>
            <a:pPr marL="0" indent="0" algn="l">
              <a:buNone/>
            </a:pPr>
            <a:r>
              <a:rPr lang="en-US" b="1" i="0" u="none" strike="noStrike" dirty="0">
                <a:solidFill>
                  <a:schemeClr val="accent3"/>
                </a:solidFill>
                <a:effectLst/>
                <a:latin typeface="Söhne"/>
              </a:rPr>
              <a:t>II- Timeline</a:t>
            </a:r>
          </a:p>
          <a:p>
            <a:pPr marL="114300" marR="0" indent="0" algn="just">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9" name="Rectangle 27">
            <a:extLst>
              <a:ext uri="{FF2B5EF4-FFF2-40B4-BE49-F238E27FC236}">
                <a16:creationId xmlns:a16="http://schemas.microsoft.com/office/drawing/2014/main" id="{8AAB91E3-41BE-4478-BF23-A24D43E14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8">
            <a:extLst>
              <a:ext uri="{FF2B5EF4-FFF2-40B4-BE49-F238E27FC236}">
                <a16:creationId xmlns:a16="http://schemas.microsoft.com/office/drawing/2014/main" id="{96DFC7EA-8516-41F1-8ED9-C0A8E1E0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29">
            <a:extLst>
              <a:ext uri="{FF2B5EF4-FFF2-40B4-BE49-F238E27FC236}">
                <a16:creationId xmlns:a16="http://schemas.microsoft.com/office/drawing/2014/main" id="{E24E972C-8744-4CFA-B783-41EA3CC38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C7C88F2E-E233-48BA-B85F-D06BA522B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 name="Picture 2" descr="A graph with green rectangles&#10;&#10;Description automatically generated">
            <a:extLst>
              <a:ext uri="{FF2B5EF4-FFF2-40B4-BE49-F238E27FC236}">
                <a16:creationId xmlns:a16="http://schemas.microsoft.com/office/drawing/2014/main" id="{0F56D466-F57F-7E9F-47A4-DAD4F87ED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928" y="1930400"/>
            <a:ext cx="6878466" cy="3859349"/>
          </a:xfrm>
          <a:prstGeom prst="rect">
            <a:avLst/>
          </a:prstGeom>
        </p:spPr>
      </p:pic>
    </p:spTree>
    <p:extLst>
      <p:ext uri="{BB962C8B-B14F-4D97-AF65-F5344CB8AC3E}">
        <p14:creationId xmlns:p14="http://schemas.microsoft.com/office/powerpoint/2010/main" val="3937906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Pens and rulers">
            <a:extLst>
              <a:ext uri="{FF2B5EF4-FFF2-40B4-BE49-F238E27FC236}">
                <a16:creationId xmlns:a16="http://schemas.microsoft.com/office/drawing/2014/main" id="{1B095903-EC77-BA3F-56B2-9330CAD00185}"/>
              </a:ext>
            </a:extLst>
          </p:cNvPr>
          <p:cNvPicPr>
            <a:picLocks noChangeAspect="1"/>
          </p:cNvPicPr>
          <p:nvPr/>
        </p:nvPicPr>
        <p:blipFill rotWithShape="1">
          <a:blip r:embed="rId2"/>
          <a:srcRect l="9091" t="11309" b="12082"/>
          <a:stretch/>
        </p:blipFill>
        <p:spPr>
          <a:xfrm>
            <a:off x="1" y="34844"/>
            <a:ext cx="12191999" cy="6857990"/>
          </a:xfrm>
          <a:prstGeom prst="rect">
            <a:avLst/>
          </a:prstGeom>
        </p:spPr>
      </p:pic>
      <p:sp>
        <p:nvSpPr>
          <p:cNvPr id="15" name="Isosceles Triangle 14">
            <a:extLst>
              <a:ext uri="{FF2B5EF4-FFF2-40B4-BE49-F238E27FC236}">
                <a16:creationId xmlns:a16="http://schemas.microsoft.com/office/drawing/2014/main" id="{2A4588C6-4069-4731-BFB4-10F1E6D37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Parallelogram 16">
            <a:extLst>
              <a:ext uri="{FF2B5EF4-FFF2-40B4-BE49-F238E27FC236}">
                <a16:creationId xmlns:a16="http://schemas.microsoft.com/office/drawing/2014/main" id="{23370524-0FE7-41B4-ABCF-7FB26B6CF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0A9CA40-1F57-4A6D-ACDA-F720AA468C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2A94EDB-B0FE-4678-8E69-0F137AE3B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4E93B92B-0DD5-4277-9D69-972ABADC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7">
            <a:extLst>
              <a:ext uri="{FF2B5EF4-FFF2-40B4-BE49-F238E27FC236}">
                <a16:creationId xmlns:a16="http://schemas.microsoft.com/office/drawing/2014/main" id="{93039481-3268-45EB-A57E-B6ECC97261B9}"/>
              </a:ext>
            </a:extLst>
          </p:cNvPr>
          <p:cNvSpPr txBox="1">
            <a:spLocks/>
          </p:cNvSpPr>
          <p:nvPr/>
        </p:nvSpPr>
        <p:spPr>
          <a:xfrm>
            <a:off x="2786047" y="609600"/>
            <a:ext cx="6487955" cy="132080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ct val="0"/>
              </a:spcBef>
              <a:spcAft>
                <a:spcPts val="600"/>
              </a:spcAft>
              <a:buNone/>
            </a:pPr>
            <a:r>
              <a:rPr lang="tr-TR" sz="3600" b="1" dirty="0">
                <a:solidFill>
                  <a:schemeClr val="accent1"/>
                </a:solidFill>
                <a:latin typeface="+mj-lt"/>
                <a:ea typeface="+mj-ea"/>
                <a:cs typeface="+mj-cs"/>
              </a:rPr>
              <a:t>III- </a:t>
            </a:r>
            <a:r>
              <a:rPr lang="tr-TR" sz="3600" b="1" dirty="0" err="1">
                <a:solidFill>
                  <a:schemeClr val="accent1"/>
                </a:solidFill>
                <a:latin typeface="+mj-lt"/>
                <a:ea typeface="+mj-ea"/>
                <a:cs typeface="+mj-cs"/>
              </a:rPr>
              <a:t>Milestones</a:t>
            </a:r>
            <a:endParaRPr lang="en-US" sz="3600" b="1" dirty="0">
              <a:solidFill>
                <a:schemeClr val="accent1"/>
              </a:solidFill>
              <a:latin typeface="+mj-lt"/>
              <a:ea typeface="+mj-ea"/>
              <a:cs typeface="+mj-cs"/>
            </a:endParaRPr>
          </a:p>
        </p:txBody>
      </p:sp>
      <p:sp>
        <p:nvSpPr>
          <p:cNvPr id="25" name="Rectangle 25">
            <a:extLst>
              <a:ext uri="{FF2B5EF4-FFF2-40B4-BE49-F238E27FC236}">
                <a16:creationId xmlns:a16="http://schemas.microsoft.com/office/drawing/2014/main" id="{7CE87768-354E-4E3F-8202-9F387CF50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09E5B98F-BD75-4A30-BF72-0A9107470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E1F21B79-D6AB-4F3D-990C-3298E9500D04}"/>
              </a:ext>
            </a:extLst>
          </p:cNvPr>
          <p:cNvSpPr>
            <a:spLocks noGrp="1"/>
          </p:cNvSpPr>
          <p:nvPr>
            <p:ph idx="1"/>
          </p:nvPr>
        </p:nvSpPr>
        <p:spPr>
          <a:xfrm>
            <a:off x="2378535" y="1681877"/>
            <a:ext cx="7351011" cy="4566523"/>
          </a:xfrm>
        </p:spPr>
        <p:txBody>
          <a:bodyPr vert="horz" lIns="91440" tIns="45720" rIns="91440" bIns="45720" rtlCol="0">
            <a:normAutofit/>
          </a:bodyPr>
          <a:lstStyle/>
          <a:p>
            <a:pPr algn="l">
              <a:buFont typeface="Arial" panose="020B0604020202020204" pitchFamily="34" charset="0"/>
              <a:buChar char="•"/>
            </a:pPr>
            <a:r>
              <a:rPr lang="en-US" b="1" i="0" u="none" strike="noStrike" dirty="0">
                <a:effectLst/>
                <a:latin typeface="Söhne"/>
              </a:rPr>
              <a:t>Milestone 1 (Week 1):</a:t>
            </a:r>
            <a:r>
              <a:rPr lang="en-US" b="0" i="0" u="none" strike="noStrike" dirty="0">
                <a:effectLst/>
                <a:latin typeface="Söhne"/>
              </a:rPr>
              <a:t> Completion of data collection and preprocessing.</a:t>
            </a:r>
          </a:p>
          <a:p>
            <a:pPr algn="l">
              <a:buFont typeface="Arial" panose="020B0604020202020204" pitchFamily="34" charset="0"/>
              <a:buChar char="•"/>
            </a:pPr>
            <a:r>
              <a:rPr lang="en-US" b="1" i="0" u="none" strike="noStrike" dirty="0">
                <a:effectLst/>
                <a:latin typeface="Söhne"/>
              </a:rPr>
              <a:t>Milestone 2 (Week 2):</a:t>
            </a:r>
            <a:r>
              <a:rPr lang="en-US" b="0" i="0" u="none" strike="noStrike" dirty="0">
                <a:effectLst/>
                <a:latin typeface="Söhne"/>
              </a:rPr>
              <a:t> Successful development and evaluation of machine learning models.</a:t>
            </a:r>
          </a:p>
          <a:p>
            <a:pPr algn="l">
              <a:buFont typeface="Arial" panose="020B0604020202020204" pitchFamily="34" charset="0"/>
              <a:buChar char="•"/>
            </a:pPr>
            <a:r>
              <a:rPr lang="en-US" b="1" i="0" u="none" strike="noStrike" dirty="0">
                <a:effectLst/>
                <a:latin typeface="Söhne"/>
              </a:rPr>
              <a:t>Milestone 3 (Week 3):</a:t>
            </a:r>
            <a:r>
              <a:rPr lang="en-US" b="0" i="0" u="none" strike="noStrike" dirty="0">
                <a:effectLst/>
                <a:latin typeface="Söhne"/>
              </a:rPr>
              <a:t> Deployment of the model in a Flask web application.</a:t>
            </a:r>
          </a:p>
          <a:p>
            <a:pPr algn="l">
              <a:buFont typeface="Arial" panose="020B0604020202020204" pitchFamily="34" charset="0"/>
              <a:buChar char="•"/>
            </a:pPr>
            <a:r>
              <a:rPr lang="en-US" b="1" i="0" u="none" strike="noStrike" dirty="0">
                <a:effectLst/>
                <a:latin typeface="Söhne"/>
              </a:rPr>
              <a:t>Milestone 4 (Week 5):</a:t>
            </a:r>
            <a:r>
              <a:rPr lang="en-US" b="0" i="0" u="none" strike="noStrike" dirty="0">
                <a:effectLst/>
                <a:latin typeface="Söhne"/>
              </a:rPr>
              <a:t> Submission of the finalized project with comprehensive documentation.</a:t>
            </a:r>
          </a:p>
        </p:txBody>
      </p:sp>
      <p:sp>
        <p:nvSpPr>
          <p:cNvPr id="29" name="Rectangle 27">
            <a:extLst>
              <a:ext uri="{FF2B5EF4-FFF2-40B4-BE49-F238E27FC236}">
                <a16:creationId xmlns:a16="http://schemas.microsoft.com/office/drawing/2014/main" id="{8AAB91E3-41BE-4478-BF23-A24D43E14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8">
            <a:extLst>
              <a:ext uri="{FF2B5EF4-FFF2-40B4-BE49-F238E27FC236}">
                <a16:creationId xmlns:a16="http://schemas.microsoft.com/office/drawing/2014/main" id="{96DFC7EA-8516-41F1-8ED9-C0A8E1E0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29">
            <a:extLst>
              <a:ext uri="{FF2B5EF4-FFF2-40B4-BE49-F238E27FC236}">
                <a16:creationId xmlns:a16="http://schemas.microsoft.com/office/drawing/2014/main" id="{E24E972C-8744-4CFA-B783-41EA3CC38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C7C88F2E-E233-48BA-B85F-D06BA522B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467917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Pens and rulers">
            <a:extLst>
              <a:ext uri="{FF2B5EF4-FFF2-40B4-BE49-F238E27FC236}">
                <a16:creationId xmlns:a16="http://schemas.microsoft.com/office/drawing/2014/main" id="{1B095903-EC77-BA3F-56B2-9330CAD00185}"/>
              </a:ext>
            </a:extLst>
          </p:cNvPr>
          <p:cNvPicPr>
            <a:picLocks noChangeAspect="1"/>
          </p:cNvPicPr>
          <p:nvPr/>
        </p:nvPicPr>
        <p:blipFill rotWithShape="1">
          <a:blip r:embed="rId2"/>
          <a:srcRect l="9091" t="11309" b="12082"/>
          <a:stretch/>
        </p:blipFill>
        <p:spPr>
          <a:xfrm>
            <a:off x="1" y="34844"/>
            <a:ext cx="12191999" cy="6857990"/>
          </a:xfrm>
          <a:prstGeom prst="rect">
            <a:avLst/>
          </a:prstGeom>
        </p:spPr>
      </p:pic>
      <p:sp>
        <p:nvSpPr>
          <p:cNvPr id="15" name="Isosceles Triangle 14">
            <a:extLst>
              <a:ext uri="{FF2B5EF4-FFF2-40B4-BE49-F238E27FC236}">
                <a16:creationId xmlns:a16="http://schemas.microsoft.com/office/drawing/2014/main" id="{2A4588C6-4069-4731-BFB4-10F1E6D37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Parallelogram 16">
            <a:extLst>
              <a:ext uri="{FF2B5EF4-FFF2-40B4-BE49-F238E27FC236}">
                <a16:creationId xmlns:a16="http://schemas.microsoft.com/office/drawing/2014/main" id="{23370524-0FE7-41B4-ABCF-7FB26B6CF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0A9CA40-1F57-4A6D-ACDA-F720AA468C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2A94EDB-B0FE-4678-8E69-0F137AE3B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4E93B92B-0DD5-4277-9D69-972ABADC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7">
            <a:extLst>
              <a:ext uri="{FF2B5EF4-FFF2-40B4-BE49-F238E27FC236}">
                <a16:creationId xmlns:a16="http://schemas.microsoft.com/office/drawing/2014/main" id="{93039481-3268-45EB-A57E-B6ECC97261B9}"/>
              </a:ext>
            </a:extLst>
          </p:cNvPr>
          <p:cNvSpPr txBox="1">
            <a:spLocks/>
          </p:cNvSpPr>
          <p:nvPr/>
        </p:nvSpPr>
        <p:spPr>
          <a:xfrm>
            <a:off x="2786047" y="609600"/>
            <a:ext cx="6814221" cy="132080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ct val="0"/>
              </a:spcBef>
              <a:spcAft>
                <a:spcPts val="600"/>
              </a:spcAft>
              <a:buNone/>
            </a:pPr>
            <a:r>
              <a:rPr lang="tr-TR" sz="3600" b="1" dirty="0">
                <a:solidFill>
                  <a:schemeClr val="accent1"/>
                </a:solidFill>
                <a:latin typeface="+mj-lt"/>
                <a:ea typeface="+mj-ea"/>
                <a:cs typeface="+mj-cs"/>
              </a:rPr>
              <a:t>IV- </a:t>
            </a:r>
            <a:r>
              <a:rPr lang="tr-TR" sz="3600" b="1" dirty="0" err="1">
                <a:solidFill>
                  <a:schemeClr val="accent1"/>
                </a:solidFill>
                <a:latin typeface="+mj-lt"/>
                <a:ea typeface="+mj-ea"/>
                <a:cs typeface="+mj-cs"/>
              </a:rPr>
              <a:t>Challenges</a:t>
            </a:r>
            <a:r>
              <a:rPr lang="tr-TR" sz="3600" b="1" dirty="0">
                <a:solidFill>
                  <a:schemeClr val="accent1"/>
                </a:solidFill>
                <a:latin typeface="+mj-lt"/>
                <a:ea typeface="+mj-ea"/>
                <a:cs typeface="+mj-cs"/>
              </a:rPr>
              <a:t> </a:t>
            </a:r>
            <a:r>
              <a:rPr lang="tr-TR" sz="3600" b="1" dirty="0" err="1">
                <a:solidFill>
                  <a:schemeClr val="accent1"/>
                </a:solidFill>
                <a:latin typeface="+mj-lt"/>
                <a:ea typeface="+mj-ea"/>
                <a:cs typeface="+mj-cs"/>
              </a:rPr>
              <a:t>and</a:t>
            </a:r>
            <a:r>
              <a:rPr lang="tr-TR" sz="3600" b="1" dirty="0">
                <a:solidFill>
                  <a:schemeClr val="accent1"/>
                </a:solidFill>
                <a:latin typeface="+mj-lt"/>
                <a:ea typeface="+mj-ea"/>
                <a:cs typeface="+mj-cs"/>
              </a:rPr>
              <a:t> </a:t>
            </a:r>
            <a:r>
              <a:rPr lang="tr-TR" sz="3600" b="1" dirty="0" err="1">
                <a:solidFill>
                  <a:schemeClr val="accent1"/>
                </a:solidFill>
                <a:latin typeface="+mj-lt"/>
                <a:ea typeface="+mj-ea"/>
                <a:cs typeface="+mj-cs"/>
              </a:rPr>
              <a:t>Migitations</a:t>
            </a:r>
            <a:endParaRPr lang="en-US" sz="3600" b="1" dirty="0">
              <a:solidFill>
                <a:schemeClr val="accent1"/>
              </a:solidFill>
              <a:latin typeface="+mj-lt"/>
              <a:ea typeface="+mj-ea"/>
              <a:cs typeface="+mj-cs"/>
            </a:endParaRPr>
          </a:p>
        </p:txBody>
      </p:sp>
      <p:sp>
        <p:nvSpPr>
          <p:cNvPr id="25" name="Rectangle 25">
            <a:extLst>
              <a:ext uri="{FF2B5EF4-FFF2-40B4-BE49-F238E27FC236}">
                <a16:creationId xmlns:a16="http://schemas.microsoft.com/office/drawing/2014/main" id="{7CE87768-354E-4E3F-8202-9F387CF50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09E5B98F-BD75-4A30-BF72-0A9107470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E1F21B79-D6AB-4F3D-990C-3298E9500D04}"/>
              </a:ext>
            </a:extLst>
          </p:cNvPr>
          <p:cNvSpPr>
            <a:spLocks noGrp="1"/>
          </p:cNvSpPr>
          <p:nvPr>
            <p:ph idx="1"/>
          </p:nvPr>
        </p:nvSpPr>
        <p:spPr>
          <a:xfrm>
            <a:off x="2355683" y="2110938"/>
            <a:ext cx="7351011" cy="4566523"/>
          </a:xfrm>
        </p:spPr>
        <p:txBody>
          <a:bodyPr vert="horz" lIns="91440" tIns="45720" rIns="91440" bIns="45720" rtlCol="0">
            <a:normAutofit/>
          </a:bodyPr>
          <a:lstStyle/>
          <a:p>
            <a:pPr marL="0" indent="0" algn="l">
              <a:buNone/>
            </a:pPr>
            <a:endParaRPr lang="en-US" b="0" i="0" u="none" strike="noStrike" dirty="0">
              <a:effectLst/>
              <a:latin typeface="Söhne"/>
            </a:endParaRPr>
          </a:p>
        </p:txBody>
      </p:sp>
      <p:sp>
        <p:nvSpPr>
          <p:cNvPr id="29" name="Rectangle 27">
            <a:extLst>
              <a:ext uri="{FF2B5EF4-FFF2-40B4-BE49-F238E27FC236}">
                <a16:creationId xmlns:a16="http://schemas.microsoft.com/office/drawing/2014/main" id="{8AAB91E3-41BE-4478-BF23-A24D43E14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8">
            <a:extLst>
              <a:ext uri="{FF2B5EF4-FFF2-40B4-BE49-F238E27FC236}">
                <a16:creationId xmlns:a16="http://schemas.microsoft.com/office/drawing/2014/main" id="{96DFC7EA-8516-41F1-8ED9-C0A8E1E0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29">
            <a:extLst>
              <a:ext uri="{FF2B5EF4-FFF2-40B4-BE49-F238E27FC236}">
                <a16:creationId xmlns:a16="http://schemas.microsoft.com/office/drawing/2014/main" id="{E24E972C-8744-4CFA-B783-41EA3CC38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C7C88F2E-E233-48BA-B85F-D06BA522B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3" name="Table 2">
            <a:extLst>
              <a:ext uri="{FF2B5EF4-FFF2-40B4-BE49-F238E27FC236}">
                <a16:creationId xmlns:a16="http://schemas.microsoft.com/office/drawing/2014/main" id="{94063541-7CDE-7770-C7F1-C490D706839C}"/>
              </a:ext>
            </a:extLst>
          </p:cNvPr>
          <p:cNvGraphicFramePr>
            <a:graphicFrameLocks noGrp="1"/>
          </p:cNvGraphicFramePr>
          <p:nvPr>
            <p:extLst>
              <p:ext uri="{D42A27DB-BD31-4B8C-83A1-F6EECF244321}">
                <p14:modId xmlns:p14="http://schemas.microsoft.com/office/powerpoint/2010/main" val="1649560374"/>
              </p:ext>
            </p:extLst>
          </p:nvPr>
        </p:nvGraphicFramePr>
        <p:xfrm>
          <a:off x="2349663" y="2110937"/>
          <a:ext cx="8032805" cy="2966158"/>
        </p:xfrm>
        <a:graphic>
          <a:graphicData uri="http://schemas.openxmlformats.org/drawingml/2006/table">
            <a:tbl>
              <a:tblPr firstRow="1" bandRow="1">
                <a:tableStyleId>{5C22544A-7EE6-4342-B048-85BDC9FD1C3A}</a:tableStyleId>
              </a:tblPr>
              <a:tblGrid>
                <a:gridCol w="1813109">
                  <a:extLst>
                    <a:ext uri="{9D8B030D-6E8A-4147-A177-3AD203B41FA5}">
                      <a16:colId xmlns:a16="http://schemas.microsoft.com/office/drawing/2014/main" val="747431991"/>
                    </a:ext>
                  </a:extLst>
                </a:gridCol>
                <a:gridCol w="6219696">
                  <a:extLst>
                    <a:ext uri="{9D8B030D-6E8A-4147-A177-3AD203B41FA5}">
                      <a16:colId xmlns:a16="http://schemas.microsoft.com/office/drawing/2014/main" val="1990377714"/>
                    </a:ext>
                  </a:extLst>
                </a:gridCol>
              </a:tblGrid>
              <a:tr h="1098577">
                <a:tc>
                  <a:txBody>
                    <a:bodyPr/>
                    <a:lstStyle/>
                    <a:p>
                      <a:r>
                        <a:rPr lang="en-US" b="1" i="0" u="none" strike="noStrike" dirty="0">
                          <a:solidFill>
                            <a:schemeClr val="tx1"/>
                          </a:solidFill>
                          <a:effectLst/>
                          <a:latin typeface="Söhne"/>
                        </a:rPr>
                        <a:t>Data Quality</a:t>
                      </a:r>
                      <a:endParaRPr lang="en-US"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u="none" strike="noStrike" dirty="0">
                          <a:solidFill>
                            <a:schemeClr val="tx1"/>
                          </a:solidFill>
                          <a:effectLst/>
                          <a:latin typeface="Söhne"/>
                        </a:rPr>
                        <a:t>Regularly check for inconsistencies and outliers. Use exploratory data analysis to identify and handle anomalies.</a:t>
                      </a:r>
                    </a:p>
                    <a:p>
                      <a:endParaRPr lang="en-US" dirty="0"/>
                    </a:p>
                  </a:txBody>
                  <a:tcPr/>
                </a:tc>
                <a:extLst>
                  <a:ext uri="{0D108BD9-81ED-4DB2-BD59-A6C34878D82A}">
                    <a16:rowId xmlns:a16="http://schemas.microsoft.com/office/drawing/2014/main" val="2165052742"/>
                  </a:ext>
                </a:extLst>
              </a:tr>
              <a:tr h="1098577">
                <a:tc>
                  <a:txBody>
                    <a:bodyPr/>
                    <a:lstStyle/>
                    <a:p>
                      <a:r>
                        <a:rPr lang="en-US" b="1" i="0" u="none" strike="noStrike" dirty="0">
                          <a:effectLst/>
                          <a:latin typeface="Söhne"/>
                        </a:rPr>
                        <a:t>Model Performance</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u="none" strike="noStrike" dirty="0">
                          <a:effectLst/>
                          <a:latin typeface="Söhne"/>
                        </a:rPr>
                        <a:t>Experiment with various algorithms and hyperparameter tuning to enhance model performance.</a:t>
                      </a:r>
                    </a:p>
                    <a:p>
                      <a:endParaRPr lang="en-US" dirty="0"/>
                    </a:p>
                  </a:txBody>
                  <a:tcPr/>
                </a:tc>
                <a:extLst>
                  <a:ext uri="{0D108BD9-81ED-4DB2-BD59-A6C34878D82A}">
                    <a16:rowId xmlns:a16="http://schemas.microsoft.com/office/drawing/2014/main" val="1844956246"/>
                  </a:ext>
                </a:extLst>
              </a:tr>
              <a:tr h="769004">
                <a:tc>
                  <a:txBody>
                    <a:bodyPr/>
                    <a:lstStyle/>
                    <a:p>
                      <a:r>
                        <a:rPr lang="en-US" b="1" i="0" u="none" strike="noStrike" dirty="0">
                          <a:effectLst/>
                          <a:latin typeface="Söhne"/>
                        </a:rPr>
                        <a:t>Technical Constraints</a:t>
                      </a:r>
                      <a:endParaRPr lang="en-US" dirty="0"/>
                    </a:p>
                  </a:txBody>
                  <a:tcPr/>
                </a:tc>
                <a:tc>
                  <a:txBody>
                    <a:bodyPr/>
                    <a:lstStyle/>
                    <a:p>
                      <a:r>
                        <a:rPr lang="en-US" b="0" i="0" u="none" strike="noStrike" dirty="0">
                          <a:effectLst/>
                          <a:latin typeface="Söhne"/>
                        </a:rPr>
                        <a:t>Regularly update libraries and frameworks to avoid compatibility issues. Maintain a robust version control system.</a:t>
                      </a:r>
                      <a:endParaRPr lang="en-US" dirty="0"/>
                    </a:p>
                  </a:txBody>
                  <a:tcPr/>
                </a:tc>
                <a:extLst>
                  <a:ext uri="{0D108BD9-81ED-4DB2-BD59-A6C34878D82A}">
                    <a16:rowId xmlns:a16="http://schemas.microsoft.com/office/drawing/2014/main" val="693369224"/>
                  </a:ext>
                </a:extLst>
              </a:tr>
            </a:tbl>
          </a:graphicData>
        </a:graphic>
      </p:graphicFrame>
    </p:spTree>
    <p:extLst>
      <p:ext uri="{BB962C8B-B14F-4D97-AF65-F5344CB8AC3E}">
        <p14:creationId xmlns:p14="http://schemas.microsoft.com/office/powerpoint/2010/main" val="1680379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Pens and rulers">
            <a:extLst>
              <a:ext uri="{FF2B5EF4-FFF2-40B4-BE49-F238E27FC236}">
                <a16:creationId xmlns:a16="http://schemas.microsoft.com/office/drawing/2014/main" id="{1B095903-EC77-BA3F-56B2-9330CAD00185}"/>
              </a:ext>
            </a:extLst>
          </p:cNvPr>
          <p:cNvPicPr>
            <a:picLocks noChangeAspect="1"/>
          </p:cNvPicPr>
          <p:nvPr/>
        </p:nvPicPr>
        <p:blipFill rotWithShape="1">
          <a:blip r:embed="rId2"/>
          <a:srcRect l="9091" t="11309" b="12082"/>
          <a:stretch/>
        </p:blipFill>
        <p:spPr>
          <a:xfrm>
            <a:off x="1" y="34844"/>
            <a:ext cx="12191999" cy="6857990"/>
          </a:xfrm>
          <a:prstGeom prst="rect">
            <a:avLst/>
          </a:prstGeom>
        </p:spPr>
      </p:pic>
      <p:sp>
        <p:nvSpPr>
          <p:cNvPr id="15" name="Isosceles Triangle 14">
            <a:extLst>
              <a:ext uri="{FF2B5EF4-FFF2-40B4-BE49-F238E27FC236}">
                <a16:creationId xmlns:a16="http://schemas.microsoft.com/office/drawing/2014/main" id="{2A4588C6-4069-4731-BFB4-10F1E6D37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Parallelogram 16">
            <a:extLst>
              <a:ext uri="{FF2B5EF4-FFF2-40B4-BE49-F238E27FC236}">
                <a16:creationId xmlns:a16="http://schemas.microsoft.com/office/drawing/2014/main" id="{23370524-0FE7-41B4-ABCF-7FB26B6CF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0A9CA40-1F57-4A6D-ACDA-F720AA468C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2A94EDB-B0FE-4678-8E69-0F137AE3B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4E93B92B-0DD5-4277-9D69-972ABADC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7">
            <a:extLst>
              <a:ext uri="{FF2B5EF4-FFF2-40B4-BE49-F238E27FC236}">
                <a16:creationId xmlns:a16="http://schemas.microsoft.com/office/drawing/2014/main" id="{93039481-3268-45EB-A57E-B6ECC97261B9}"/>
              </a:ext>
            </a:extLst>
          </p:cNvPr>
          <p:cNvSpPr txBox="1">
            <a:spLocks/>
          </p:cNvSpPr>
          <p:nvPr/>
        </p:nvSpPr>
        <p:spPr>
          <a:xfrm>
            <a:off x="2786047" y="609600"/>
            <a:ext cx="6487955" cy="132080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ct val="0"/>
              </a:spcBef>
              <a:spcAft>
                <a:spcPts val="600"/>
              </a:spcAft>
              <a:buNone/>
            </a:pPr>
            <a:r>
              <a:rPr lang="tr-TR" sz="3600" b="1" dirty="0">
                <a:solidFill>
                  <a:schemeClr val="accent1"/>
                </a:solidFill>
                <a:latin typeface="+mj-lt"/>
                <a:ea typeface="+mj-ea"/>
                <a:cs typeface="+mj-cs"/>
              </a:rPr>
              <a:t>V- </a:t>
            </a:r>
            <a:r>
              <a:rPr lang="tr-TR" sz="3600" b="1" dirty="0" err="1">
                <a:solidFill>
                  <a:schemeClr val="accent1"/>
                </a:solidFill>
                <a:latin typeface="+mj-lt"/>
                <a:ea typeface="+mj-ea"/>
                <a:cs typeface="+mj-cs"/>
              </a:rPr>
              <a:t>Ethical</a:t>
            </a:r>
            <a:r>
              <a:rPr lang="tr-TR" sz="3600" b="1" dirty="0">
                <a:solidFill>
                  <a:schemeClr val="accent1"/>
                </a:solidFill>
                <a:latin typeface="+mj-lt"/>
                <a:ea typeface="+mj-ea"/>
                <a:cs typeface="+mj-cs"/>
              </a:rPr>
              <a:t> </a:t>
            </a:r>
            <a:r>
              <a:rPr lang="tr-TR" sz="3600" b="1" dirty="0" err="1">
                <a:solidFill>
                  <a:schemeClr val="accent1"/>
                </a:solidFill>
                <a:latin typeface="+mj-lt"/>
                <a:ea typeface="+mj-ea"/>
                <a:cs typeface="+mj-cs"/>
              </a:rPr>
              <a:t>Considerations</a:t>
            </a:r>
            <a:endParaRPr lang="en-US" sz="3600" b="1" dirty="0">
              <a:solidFill>
                <a:schemeClr val="accent1"/>
              </a:solidFill>
              <a:latin typeface="+mj-lt"/>
              <a:ea typeface="+mj-ea"/>
              <a:cs typeface="+mj-cs"/>
            </a:endParaRPr>
          </a:p>
        </p:txBody>
      </p:sp>
      <p:sp>
        <p:nvSpPr>
          <p:cNvPr id="25" name="Rectangle 25">
            <a:extLst>
              <a:ext uri="{FF2B5EF4-FFF2-40B4-BE49-F238E27FC236}">
                <a16:creationId xmlns:a16="http://schemas.microsoft.com/office/drawing/2014/main" id="{7CE87768-354E-4E3F-8202-9F387CF50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09E5B98F-BD75-4A30-BF72-0A9107470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E1F21B79-D6AB-4F3D-990C-3298E9500D04}"/>
              </a:ext>
            </a:extLst>
          </p:cNvPr>
          <p:cNvSpPr>
            <a:spLocks noGrp="1"/>
          </p:cNvSpPr>
          <p:nvPr>
            <p:ph idx="1"/>
          </p:nvPr>
        </p:nvSpPr>
        <p:spPr>
          <a:xfrm>
            <a:off x="2378535" y="1681877"/>
            <a:ext cx="7351011" cy="4566523"/>
          </a:xfrm>
        </p:spPr>
        <p:txBody>
          <a:bodyPr vert="horz" lIns="91440" tIns="45720" rIns="91440" bIns="45720" rtlCol="0">
            <a:normAutofit/>
          </a:bodyPr>
          <a:lstStyle/>
          <a:p>
            <a:pPr marL="0" indent="0" algn="l">
              <a:buNone/>
            </a:pPr>
            <a:r>
              <a:rPr lang="en-US" b="0" i="0" u="none" strike="noStrike" dirty="0">
                <a:effectLst/>
                <a:latin typeface="Söhne"/>
              </a:rPr>
              <a:t>Considering the sensitive nature of academic and social media data, the project will prioritize:</a:t>
            </a:r>
          </a:p>
          <a:p>
            <a:pPr marL="0" indent="0" algn="l">
              <a:buNone/>
            </a:pPr>
            <a:endParaRPr lang="en-US" b="0" i="0" u="none" strike="noStrike" dirty="0">
              <a:effectLst/>
              <a:latin typeface="Söhne"/>
            </a:endParaRPr>
          </a:p>
          <a:p>
            <a:pPr algn="l">
              <a:buFont typeface="Arial" panose="020B0604020202020204" pitchFamily="34" charset="0"/>
              <a:buChar char="•"/>
            </a:pPr>
            <a:r>
              <a:rPr lang="en-US" b="1" i="0" u="none" strike="noStrike" dirty="0">
                <a:effectLst/>
                <a:latin typeface="Söhne"/>
              </a:rPr>
              <a:t>Data Privacy:</a:t>
            </a:r>
            <a:r>
              <a:rPr lang="en-US" b="0" i="0" u="none" strike="noStrike" dirty="0">
                <a:effectLst/>
                <a:latin typeface="Söhne"/>
              </a:rPr>
              <a:t> Ensure that collected data is anonymized and handled with strict privacy protocols.</a:t>
            </a:r>
          </a:p>
          <a:p>
            <a:pPr algn="l">
              <a:buFont typeface="Arial" panose="020B0604020202020204" pitchFamily="34" charset="0"/>
              <a:buChar char="•"/>
            </a:pPr>
            <a:r>
              <a:rPr lang="en-US" b="1" i="0" u="none" strike="noStrike" dirty="0">
                <a:effectLst/>
                <a:latin typeface="Söhne"/>
              </a:rPr>
              <a:t>Bias Mitigation:</a:t>
            </a:r>
            <a:r>
              <a:rPr lang="en-US" b="0" i="0" u="none" strike="noStrike" dirty="0">
                <a:effectLst/>
                <a:latin typeface="Söhne"/>
              </a:rPr>
              <a:t> Regularly assess models for biases and take measures to mitigate any identified biases.</a:t>
            </a:r>
          </a:p>
          <a:p>
            <a:pPr algn="l">
              <a:buFont typeface="Arial" panose="020B0604020202020204" pitchFamily="34" charset="0"/>
              <a:buChar char="•"/>
            </a:pPr>
            <a:r>
              <a:rPr lang="en-US" b="1" i="0" u="none" strike="noStrike" dirty="0">
                <a:effectLst/>
                <a:latin typeface="Söhne"/>
              </a:rPr>
              <a:t>Community Impact:</a:t>
            </a:r>
            <a:r>
              <a:rPr lang="en-US" b="0" i="0" u="none" strike="noStrike" dirty="0">
                <a:effectLst/>
                <a:latin typeface="Söhne"/>
              </a:rPr>
              <a:t> The project aims to positively impact the academic community by providing insights for better educational strategies.</a:t>
            </a:r>
          </a:p>
        </p:txBody>
      </p:sp>
      <p:sp>
        <p:nvSpPr>
          <p:cNvPr id="29" name="Rectangle 27">
            <a:extLst>
              <a:ext uri="{FF2B5EF4-FFF2-40B4-BE49-F238E27FC236}">
                <a16:creationId xmlns:a16="http://schemas.microsoft.com/office/drawing/2014/main" id="{8AAB91E3-41BE-4478-BF23-A24D43E14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8">
            <a:extLst>
              <a:ext uri="{FF2B5EF4-FFF2-40B4-BE49-F238E27FC236}">
                <a16:creationId xmlns:a16="http://schemas.microsoft.com/office/drawing/2014/main" id="{96DFC7EA-8516-41F1-8ED9-C0A8E1E0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29">
            <a:extLst>
              <a:ext uri="{FF2B5EF4-FFF2-40B4-BE49-F238E27FC236}">
                <a16:creationId xmlns:a16="http://schemas.microsoft.com/office/drawing/2014/main" id="{E24E972C-8744-4CFA-B783-41EA3CC38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C7C88F2E-E233-48BA-B85F-D06BA522B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46948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4">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Pens and rulers">
            <a:extLst>
              <a:ext uri="{FF2B5EF4-FFF2-40B4-BE49-F238E27FC236}">
                <a16:creationId xmlns:a16="http://schemas.microsoft.com/office/drawing/2014/main" id="{1B095903-EC77-BA3F-56B2-9330CAD00185}"/>
              </a:ext>
            </a:extLst>
          </p:cNvPr>
          <p:cNvPicPr>
            <a:picLocks noChangeAspect="1"/>
          </p:cNvPicPr>
          <p:nvPr/>
        </p:nvPicPr>
        <p:blipFill rotWithShape="1">
          <a:blip r:embed="rId2">
            <a:duotone>
              <a:schemeClr val="bg2">
                <a:shade val="45000"/>
                <a:satMod val="135000"/>
              </a:schemeClr>
              <a:prstClr val="white"/>
            </a:duotone>
            <a:alphaModFix amt="25000"/>
          </a:blip>
          <a:srcRect t="7865" b="7865"/>
          <a:stretch/>
        </p:blipFill>
        <p:spPr>
          <a:xfrm>
            <a:off x="1" y="72555"/>
            <a:ext cx="12191999" cy="6857990"/>
          </a:xfrm>
          <a:prstGeom prst="rect">
            <a:avLst/>
          </a:prstGeom>
        </p:spPr>
      </p:pic>
      <p:grpSp>
        <p:nvGrpSpPr>
          <p:cNvPr id="32" name="Group 16">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8" name="Straight Connector 17">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4" name="Content Placeholder 7">
            <a:extLst>
              <a:ext uri="{FF2B5EF4-FFF2-40B4-BE49-F238E27FC236}">
                <a16:creationId xmlns:a16="http://schemas.microsoft.com/office/drawing/2014/main" id="{93039481-3268-45EB-A57E-B6ECC97261B9}"/>
              </a:ext>
            </a:extLst>
          </p:cNvPr>
          <p:cNvSpPr txBox="1">
            <a:spLocks/>
          </p:cNvSpPr>
          <p:nvPr/>
        </p:nvSpPr>
        <p:spPr>
          <a:xfrm>
            <a:off x="2818433" y="420226"/>
            <a:ext cx="8596668" cy="132080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ct val="0"/>
              </a:spcBef>
              <a:spcAft>
                <a:spcPts val="600"/>
              </a:spcAft>
              <a:buNone/>
            </a:pPr>
            <a:r>
              <a:rPr lang="en-US" sz="3600" b="1" dirty="0">
                <a:solidFill>
                  <a:schemeClr val="accent1"/>
                </a:solidFill>
                <a:latin typeface="+mj-lt"/>
                <a:ea typeface="+mj-ea"/>
                <a:cs typeface="+mj-cs"/>
              </a:rPr>
              <a:t>VI- Conclusion</a:t>
            </a:r>
          </a:p>
        </p:txBody>
      </p:sp>
      <p:graphicFrame>
        <p:nvGraphicFramePr>
          <p:cNvPr id="34" name="Content Placeholder 7">
            <a:extLst>
              <a:ext uri="{FF2B5EF4-FFF2-40B4-BE49-F238E27FC236}">
                <a16:creationId xmlns:a16="http://schemas.microsoft.com/office/drawing/2014/main" id="{0F85BE27-6CE4-535A-C81A-2473040D5AA6}"/>
              </a:ext>
            </a:extLst>
          </p:cNvPr>
          <p:cNvGraphicFramePr>
            <a:graphicFrameLocks noGrp="1"/>
          </p:cNvGraphicFramePr>
          <p:nvPr>
            <p:ph idx="1"/>
            <p:extLst>
              <p:ext uri="{D42A27DB-BD31-4B8C-83A1-F6EECF244321}">
                <p14:modId xmlns:p14="http://schemas.microsoft.com/office/powerpoint/2010/main" val="3896792603"/>
              </p:ext>
            </p:extLst>
          </p:nvPr>
        </p:nvGraphicFramePr>
        <p:xfrm>
          <a:off x="1680434" y="1166021"/>
          <a:ext cx="7788537" cy="2469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3" name="Elbow Connector 2">
            <a:extLst>
              <a:ext uri="{FF2B5EF4-FFF2-40B4-BE49-F238E27FC236}">
                <a16:creationId xmlns:a16="http://schemas.microsoft.com/office/drawing/2014/main" id="{81F2FC92-FE8F-CC9F-E2EF-38ABE260751B}"/>
              </a:ext>
            </a:extLst>
          </p:cNvPr>
          <p:cNvCxnSpPr>
            <a:cxnSpLocks/>
          </p:cNvCxnSpPr>
          <p:nvPr/>
        </p:nvCxnSpPr>
        <p:spPr>
          <a:xfrm>
            <a:off x="5263133" y="3643359"/>
            <a:ext cx="623137" cy="3858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53540C2-123F-CED0-4488-F184F62D20F5}"/>
              </a:ext>
            </a:extLst>
          </p:cNvPr>
          <p:cNvGrpSpPr/>
          <p:nvPr/>
        </p:nvGrpSpPr>
        <p:grpSpPr>
          <a:xfrm>
            <a:off x="3112477" y="4076640"/>
            <a:ext cx="6971282" cy="2294585"/>
            <a:chOff x="-1810494" y="-247039"/>
            <a:chExt cx="9681080" cy="2294585"/>
          </a:xfrm>
        </p:grpSpPr>
        <p:sp>
          <p:nvSpPr>
            <p:cNvPr id="6" name="Rounded Rectangle 5">
              <a:extLst>
                <a:ext uri="{FF2B5EF4-FFF2-40B4-BE49-F238E27FC236}">
                  <a16:creationId xmlns:a16="http://schemas.microsoft.com/office/drawing/2014/main" id="{B5851FD9-4D17-7D4E-B070-BEB9B1679A38}"/>
                </a:ext>
              </a:extLst>
            </p:cNvPr>
            <p:cNvSpPr/>
            <p:nvPr/>
          </p:nvSpPr>
          <p:spPr>
            <a:xfrm>
              <a:off x="-1810494" y="-247039"/>
              <a:ext cx="9681080" cy="217469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7" name="Rounded Rectangle 4">
              <a:extLst>
                <a:ext uri="{FF2B5EF4-FFF2-40B4-BE49-F238E27FC236}">
                  <a16:creationId xmlns:a16="http://schemas.microsoft.com/office/drawing/2014/main" id="{E84FF0FC-4B01-81D7-7F1C-AF9BE5A2011A}"/>
                </a:ext>
              </a:extLst>
            </p:cNvPr>
            <p:cNvSpPr txBox="1"/>
            <p:nvPr/>
          </p:nvSpPr>
          <p:spPr>
            <a:xfrm>
              <a:off x="-1810494" y="224500"/>
              <a:ext cx="9565154" cy="18230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algn="l"/>
              <a:r>
                <a:rPr lang="en-US" sz="1600" b="0" i="0" u="none" strike="noStrike" dirty="0">
                  <a:effectLst/>
                  <a:latin typeface="Söhne"/>
                </a:rPr>
                <a:t>All sources, including the paper "Impact of Social Media on Students' Academic Performance: A Case Study of Islamic University, Bangladesh," and previously mentioned papers, have been diligently cited in adherence to academic standards. </a:t>
              </a:r>
            </a:p>
            <a:p>
              <a:pPr algn="l"/>
              <a:r>
                <a:rPr lang="en-US" sz="1600" b="0" i="0" u="none" strike="noStrike" dirty="0">
                  <a:effectLst/>
                  <a:latin typeface="Söhne"/>
                </a:rPr>
                <a:t>Proper citations uphold the integrity of our literature review and acknowledge the valuable contributions of referenced works to the overarching research goals</a:t>
              </a:r>
              <a:r>
                <a:rPr lang="en-US" b="0" i="0" u="none" strike="noStrike" dirty="0">
                  <a:effectLst/>
                  <a:latin typeface="Söhne"/>
                </a:rPr>
                <a:t>.</a:t>
              </a:r>
            </a:p>
          </p:txBody>
        </p:sp>
      </p:grpSp>
    </p:spTree>
    <p:extLst>
      <p:ext uri="{BB962C8B-B14F-4D97-AF65-F5344CB8AC3E}">
        <p14:creationId xmlns:p14="http://schemas.microsoft.com/office/powerpoint/2010/main" val="1838183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Pens and rulers">
            <a:extLst>
              <a:ext uri="{FF2B5EF4-FFF2-40B4-BE49-F238E27FC236}">
                <a16:creationId xmlns:a16="http://schemas.microsoft.com/office/drawing/2014/main" id="{1B095903-EC77-BA3F-56B2-9330CAD00185}"/>
              </a:ext>
            </a:extLst>
          </p:cNvPr>
          <p:cNvPicPr>
            <a:picLocks noChangeAspect="1"/>
          </p:cNvPicPr>
          <p:nvPr/>
        </p:nvPicPr>
        <p:blipFill rotWithShape="1">
          <a:blip r:embed="rId2"/>
          <a:srcRect l="9091" t="11309" b="12082"/>
          <a:stretch/>
        </p:blipFill>
        <p:spPr>
          <a:xfrm>
            <a:off x="1" y="34844"/>
            <a:ext cx="12191999" cy="6857990"/>
          </a:xfrm>
          <a:prstGeom prst="rect">
            <a:avLst/>
          </a:prstGeom>
        </p:spPr>
      </p:pic>
      <p:sp>
        <p:nvSpPr>
          <p:cNvPr id="15" name="Isosceles Triangle 14">
            <a:extLst>
              <a:ext uri="{FF2B5EF4-FFF2-40B4-BE49-F238E27FC236}">
                <a16:creationId xmlns:a16="http://schemas.microsoft.com/office/drawing/2014/main" id="{2A4588C6-4069-4731-BFB4-10F1E6D37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Parallelogram 16">
            <a:extLst>
              <a:ext uri="{FF2B5EF4-FFF2-40B4-BE49-F238E27FC236}">
                <a16:creationId xmlns:a16="http://schemas.microsoft.com/office/drawing/2014/main" id="{23370524-0FE7-41B4-ABCF-7FB26B6CF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0A9CA40-1F57-4A6D-ACDA-F720AA468C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2A94EDB-B0FE-4678-8E69-0F137AE3B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4E93B92B-0DD5-4277-9D69-972ABADC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7">
            <a:extLst>
              <a:ext uri="{FF2B5EF4-FFF2-40B4-BE49-F238E27FC236}">
                <a16:creationId xmlns:a16="http://schemas.microsoft.com/office/drawing/2014/main" id="{93039481-3268-45EB-A57E-B6ECC97261B9}"/>
              </a:ext>
            </a:extLst>
          </p:cNvPr>
          <p:cNvSpPr txBox="1">
            <a:spLocks/>
          </p:cNvSpPr>
          <p:nvPr/>
        </p:nvSpPr>
        <p:spPr>
          <a:xfrm>
            <a:off x="2786047" y="609600"/>
            <a:ext cx="6487955" cy="132080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ct val="0"/>
              </a:spcBef>
              <a:spcAft>
                <a:spcPts val="600"/>
              </a:spcAft>
              <a:buNone/>
            </a:pPr>
            <a:r>
              <a:rPr lang="tr-TR" sz="3600" b="1" dirty="0" err="1">
                <a:solidFill>
                  <a:schemeClr val="accent1"/>
                </a:solidFill>
                <a:latin typeface="+mj-lt"/>
                <a:ea typeface="+mj-ea"/>
                <a:cs typeface="+mj-cs"/>
              </a:rPr>
              <a:t>Overview</a:t>
            </a:r>
            <a:endParaRPr lang="en-US" sz="3600" b="1" dirty="0">
              <a:solidFill>
                <a:schemeClr val="accent1"/>
              </a:solidFill>
              <a:latin typeface="+mj-lt"/>
              <a:ea typeface="+mj-ea"/>
              <a:cs typeface="+mj-cs"/>
            </a:endParaRPr>
          </a:p>
        </p:txBody>
      </p:sp>
      <p:sp>
        <p:nvSpPr>
          <p:cNvPr id="25" name="Rectangle 25">
            <a:extLst>
              <a:ext uri="{FF2B5EF4-FFF2-40B4-BE49-F238E27FC236}">
                <a16:creationId xmlns:a16="http://schemas.microsoft.com/office/drawing/2014/main" id="{7CE87768-354E-4E3F-8202-9F387CF50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09E5B98F-BD75-4A30-BF72-0A9107470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E1F21B79-D6AB-4F3D-990C-3298E9500D04}"/>
              </a:ext>
            </a:extLst>
          </p:cNvPr>
          <p:cNvSpPr>
            <a:spLocks noGrp="1"/>
          </p:cNvSpPr>
          <p:nvPr>
            <p:ph idx="1"/>
          </p:nvPr>
        </p:nvSpPr>
        <p:spPr>
          <a:xfrm>
            <a:off x="2786047" y="1474839"/>
            <a:ext cx="7351011" cy="4566523"/>
          </a:xfrm>
        </p:spPr>
        <p:txBody>
          <a:bodyPr vert="horz" lIns="91440" tIns="45720" rIns="91440" bIns="45720" rtlCol="0">
            <a:normAutofit/>
          </a:bodyPr>
          <a:lstStyle/>
          <a:p>
            <a:pPr marL="114300" marR="0" indent="0" algn="just">
              <a:lnSpc>
                <a:spcPct val="107000"/>
              </a:lnSpc>
              <a:spcBef>
                <a:spcPts val="0"/>
              </a:spcBef>
              <a:spcAft>
                <a:spcPts val="0"/>
              </a:spcAft>
              <a:buNone/>
            </a:pPr>
            <a:r>
              <a:rPr lang="en-US" sz="1800" kern="100" dirty="0">
                <a:effectLst/>
                <a:latin typeface="Times New Roman" panose="02020603050405020304" pitchFamily="18" charset="0"/>
                <a:ea typeface="Times New Roman" panose="02020603050405020304" pitchFamily="18" charset="0"/>
                <a:cs typeface="Arial" panose="020B0604020202020204" pitchFamily="34" charset="0"/>
              </a:rPr>
              <a:t>	This capstone project centers on predicting and understanding the academic performance of university students by exploring social media influence factors. </a:t>
            </a:r>
          </a:p>
          <a:p>
            <a:pPr marL="114300" marR="0" indent="0" algn="just">
              <a:lnSpc>
                <a:spcPct val="107000"/>
              </a:lnSpc>
              <a:spcBef>
                <a:spcPts val="0"/>
              </a:spcBef>
              <a:spcAft>
                <a:spcPts val="0"/>
              </a:spcAft>
              <a:buNone/>
            </a:pPr>
            <a:r>
              <a:rPr lang="en-US" sz="1800" kern="100" dirty="0">
                <a:effectLst/>
                <a:latin typeface="Times New Roman" panose="02020603050405020304" pitchFamily="18" charset="0"/>
                <a:ea typeface="Times New Roman" panose="02020603050405020304" pitchFamily="18" charset="0"/>
                <a:cs typeface="Arial" panose="020B0604020202020204" pitchFamily="34" charset="0"/>
              </a:rPr>
              <a:t>Aligned with Sustainable Development Goal (Quality Education), it addresses the impact of social media on academic outcomes. </a:t>
            </a:r>
          </a:p>
          <a:p>
            <a:pPr marL="114300" marR="0" indent="0" algn="just">
              <a:lnSpc>
                <a:spcPct val="107000"/>
              </a:lnSpc>
              <a:spcBef>
                <a:spcPts val="0"/>
              </a:spcBef>
              <a:spcAft>
                <a:spcPts val="0"/>
              </a:spcAft>
              <a:buNone/>
            </a:pPr>
            <a:r>
              <a:rPr lang="en-US" sz="1800" kern="100" dirty="0">
                <a:effectLst/>
                <a:latin typeface="Times New Roman" panose="02020603050405020304" pitchFamily="18" charset="0"/>
                <a:ea typeface="Times New Roman" panose="02020603050405020304" pitchFamily="18" charset="0"/>
                <a:cs typeface="Arial" panose="020B0604020202020204" pitchFamily="34" charset="0"/>
              </a:rPr>
              <a:t>The project aims to unravel the correlation between various social media metrics, including time spent, friend count, platform usage, group involvement, and academic success. </a:t>
            </a:r>
          </a:p>
          <a:p>
            <a:pPr marL="114300" marR="0" indent="0" algn="just">
              <a:lnSpc>
                <a:spcPct val="107000"/>
              </a:lnSpc>
              <a:spcBef>
                <a:spcPts val="0"/>
              </a:spcBef>
              <a:spcAft>
                <a:spcPts val="0"/>
              </a:spcAft>
              <a:buNone/>
            </a:pPr>
            <a:r>
              <a:rPr lang="en-US" sz="1800" kern="100" dirty="0">
                <a:effectLst/>
                <a:latin typeface="Times New Roman" panose="02020603050405020304" pitchFamily="18" charset="0"/>
                <a:ea typeface="Times New Roman" panose="02020603050405020304" pitchFamily="18" charset="0"/>
                <a:cs typeface="Arial" panose="020B0604020202020204" pitchFamily="34" charset="0"/>
              </a:rPr>
              <a:t>By leveraging machine learning, the project aspires to offer actionable insights to enhance educational environments and contribute to the broader goal of improving the quality of education.</a:t>
            </a: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114300" marR="0" indent="0" algn="just">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9" name="Rectangle 27">
            <a:extLst>
              <a:ext uri="{FF2B5EF4-FFF2-40B4-BE49-F238E27FC236}">
                <a16:creationId xmlns:a16="http://schemas.microsoft.com/office/drawing/2014/main" id="{8AAB91E3-41BE-4478-BF23-A24D43E14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8">
            <a:extLst>
              <a:ext uri="{FF2B5EF4-FFF2-40B4-BE49-F238E27FC236}">
                <a16:creationId xmlns:a16="http://schemas.microsoft.com/office/drawing/2014/main" id="{96DFC7EA-8516-41F1-8ED9-C0A8E1E0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29">
            <a:extLst>
              <a:ext uri="{FF2B5EF4-FFF2-40B4-BE49-F238E27FC236}">
                <a16:creationId xmlns:a16="http://schemas.microsoft.com/office/drawing/2014/main" id="{E24E972C-8744-4CFA-B783-41EA3CC38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C7C88F2E-E233-48BA-B85F-D06BA522B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223929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8" name="Straight Connector 17">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4" name="Content Placeholder 7">
            <a:extLst>
              <a:ext uri="{FF2B5EF4-FFF2-40B4-BE49-F238E27FC236}">
                <a16:creationId xmlns:a16="http://schemas.microsoft.com/office/drawing/2014/main" id="{93039481-3268-45EB-A57E-B6ECC97261B9}"/>
              </a:ext>
            </a:extLst>
          </p:cNvPr>
          <p:cNvSpPr txBox="1">
            <a:spLocks/>
          </p:cNvSpPr>
          <p:nvPr/>
        </p:nvSpPr>
        <p:spPr>
          <a:xfrm>
            <a:off x="537841" y="0"/>
            <a:ext cx="4427449" cy="149401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ct val="0"/>
              </a:spcBef>
              <a:spcAft>
                <a:spcPts val="600"/>
              </a:spcAft>
              <a:buNone/>
            </a:pPr>
            <a:r>
              <a:rPr lang="tr-TR" sz="4400" b="1" dirty="0">
                <a:solidFill>
                  <a:schemeClr val="accent1">
                    <a:lumMod val="75000"/>
                  </a:schemeClr>
                </a:solidFill>
                <a:latin typeface="+mj-lt"/>
                <a:ea typeface="+mj-ea"/>
                <a:cs typeface="+mj-cs"/>
              </a:rPr>
              <a:t>REFERENCES</a:t>
            </a:r>
            <a:endParaRPr lang="en-US" sz="4400" b="1" dirty="0">
              <a:solidFill>
                <a:schemeClr val="accent1">
                  <a:lumMod val="75000"/>
                </a:schemeClr>
              </a:solidFill>
              <a:latin typeface="+mj-lt"/>
              <a:ea typeface="+mj-ea"/>
              <a:cs typeface="+mj-cs"/>
            </a:endParaRPr>
          </a:p>
        </p:txBody>
      </p:sp>
      <p:sp>
        <p:nvSpPr>
          <p:cNvPr id="28" name="Rectangle 27">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7">
            <a:extLst>
              <a:ext uri="{FF2B5EF4-FFF2-40B4-BE49-F238E27FC236}">
                <a16:creationId xmlns:a16="http://schemas.microsoft.com/office/drawing/2014/main" id="{675BD71A-D337-42B8-A544-7240AA50B6BB}"/>
              </a:ext>
            </a:extLst>
          </p:cNvPr>
          <p:cNvSpPr txBox="1">
            <a:spLocks/>
          </p:cNvSpPr>
          <p:nvPr/>
        </p:nvSpPr>
        <p:spPr>
          <a:xfrm>
            <a:off x="74586" y="2310649"/>
            <a:ext cx="4131314" cy="391176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ct val="0"/>
              </a:spcBef>
              <a:spcAft>
                <a:spcPts val="600"/>
              </a:spcAft>
              <a:buNone/>
            </a:pPr>
            <a:endParaRPr lang="tr-TR" b="1" dirty="0">
              <a:solidFill>
                <a:schemeClr val="accent1">
                  <a:lumMod val="75000"/>
                </a:schemeClr>
              </a:solidFill>
              <a:latin typeface="+mj-lt"/>
              <a:ea typeface="+mj-ea"/>
              <a:cs typeface="+mj-cs"/>
            </a:endParaRPr>
          </a:p>
        </p:txBody>
      </p:sp>
      <p:sp>
        <p:nvSpPr>
          <p:cNvPr id="3" name="Content Placeholder 2">
            <a:extLst>
              <a:ext uri="{FF2B5EF4-FFF2-40B4-BE49-F238E27FC236}">
                <a16:creationId xmlns:a16="http://schemas.microsoft.com/office/drawing/2014/main" id="{DCE5DD83-294C-4641-0775-0F9CF6783763}"/>
              </a:ext>
            </a:extLst>
          </p:cNvPr>
          <p:cNvSpPr>
            <a:spLocks noGrp="1"/>
          </p:cNvSpPr>
          <p:nvPr>
            <p:ph idx="1"/>
          </p:nvPr>
        </p:nvSpPr>
        <p:spPr>
          <a:xfrm>
            <a:off x="348263" y="1502480"/>
            <a:ext cx="4927053" cy="2538578"/>
          </a:xfrm>
        </p:spPr>
        <p:txBody>
          <a:bodyPr>
            <a:normAutofit/>
          </a:bodyPr>
          <a:lstStyle/>
          <a:p>
            <a:r>
              <a:rPr lang="tr-TR" b="0" i="0" dirty="0">
                <a:solidFill>
                  <a:schemeClr val="tx2"/>
                </a:solidFill>
                <a:effectLst/>
                <a:latin typeface="Söhne"/>
              </a:rPr>
              <a:t>https://doi.org/10.6084/m9.ﬁgshare.14905</a:t>
            </a:r>
          </a:p>
          <a:p>
            <a:r>
              <a:rPr lang="tr-TR" b="0" i="0" dirty="0">
                <a:solidFill>
                  <a:schemeClr val="tx2"/>
                </a:solidFill>
                <a:effectLst/>
                <a:latin typeface="Söhne"/>
                <a:hlinkClick r:id="rId2"/>
              </a:rPr>
              <a:t>https://www.researchgate.net/publication/362079186_Measuring_the_effect_of_social_media_on_student_academic_performance_using_a_social_media_influence_factor_model</a:t>
            </a:r>
            <a:endParaRPr lang="tr-TR" b="0" i="0" dirty="0">
              <a:solidFill>
                <a:schemeClr val="tx2"/>
              </a:solidFill>
              <a:effectLst/>
              <a:latin typeface="Söhne"/>
            </a:endParaRPr>
          </a:p>
          <a:p>
            <a:endParaRPr lang="tr-TR" b="0" i="0" dirty="0">
              <a:solidFill>
                <a:schemeClr val="tx2"/>
              </a:solidFill>
              <a:effectLst/>
              <a:latin typeface="Söhne"/>
            </a:endParaRPr>
          </a:p>
        </p:txBody>
      </p:sp>
    </p:spTree>
    <p:extLst>
      <p:ext uri="{BB962C8B-B14F-4D97-AF65-F5344CB8AC3E}">
        <p14:creationId xmlns:p14="http://schemas.microsoft.com/office/powerpoint/2010/main" val="1325605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6432" y="2958220"/>
            <a:ext cx="8278623" cy="1446550"/>
          </a:xfrm>
          <a:prstGeom prst="rect">
            <a:avLst/>
          </a:prstGeom>
        </p:spPr>
        <p:txBody>
          <a:bodyPr wrap="square">
            <a:spAutoFit/>
          </a:bodyPr>
          <a:lstStyle/>
          <a:p>
            <a:pPr algn="ctr"/>
            <a:r>
              <a:rPr lang="en-US" sz="8800" b="1" dirty="0">
                <a:solidFill>
                  <a:schemeClr val="bg1"/>
                </a:solidFill>
              </a:rPr>
              <a:t>T</a:t>
            </a:r>
            <a:r>
              <a:rPr lang="en-US" sz="8800" b="1" dirty="0">
                <a:solidFill>
                  <a:schemeClr val="tx1">
                    <a:lumMod val="50000"/>
                    <a:lumOff val="50000"/>
                  </a:schemeClr>
                </a:solidFill>
              </a:rPr>
              <a:t>T</a:t>
            </a:r>
            <a:r>
              <a:rPr lang="tr-TR" sz="8800" b="1" dirty="0">
                <a:solidFill>
                  <a:schemeClr val="tx1">
                    <a:lumMod val="50000"/>
                    <a:lumOff val="50000"/>
                  </a:schemeClr>
                </a:solidFill>
              </a:rPr>
              <a:t>h</a:t>
            </a:r>
            <a:r>
              <a:rPr lang="en-US" sz="8800" b="1" dirty="0" err="1">
                <a:solidFill>
                  <a:schemeClr val="tx1">
                    <a:lumMod val="50000"/>
                    <a:lumOff val="50000"/>
                  </a:schemeClr>
                </a:solidFill>
              </a:rPr>
              <a:t>ank</a:t>
            </a:r>
            <a:r>
              <a:rPr lang="en-US" sz="8800" b="1" dirty="0">
                <a:solidFill>
                  <a:schemeClr val="tx1">
                    <a:lumMod val="50000"/>
                    <a:lumOff val="50000"/>
                  </a:schemeClr>
                </a:solidFill>
              </a:rPr>
              <a:t> you </a:t>
            </a:r>
            <a:endParaRPr lang="en-US" sz="4267" b="1" dirty="0">
              <a:solidFill>
                <a:schemeClr val="tx1">
                  <a:lumMod val="50000"/>
                  <a:lumOff val="50000"/>
                </a:schemeClr>
              </a:solidFill>
            </a:endParaRPr>
          </a:p>
        </p:txBody>
      </p:sp>
    </p:spTree>
    <p:extLst>
      <p:ext uri="{BB962C8B-B14F-4D97-AF65-F5344CB8AC3E}">
        <p14:creationId xmlns:p14="http://schemas.microsoft.com/office/powerpoint/2010/main" val="10910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4">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Pens and rulers">
            <a:extLst>
              <a:ext uri="{FF2B5EF4-FFF2-40B4-BE49-F238E27FC236}">
                <a16:creationId xmlns:a16="http://schemas.microsoft.com/office/drawing/2014/main" id="{1B095903-EC77-BA3F-56B2-9330CAD00185}"/>
              </a:ext>
            </a:extLst>
          </p:cNvPr>
          <p:cNvPicPr>
            <a:picLocks noChangeAspect="1"/>
          </p:cNvPicPr>
          <p:nvPr/>
        </p:nvPicPr>
        <p:blipFill rotWithShape="1">
          <a:blip r:embed="rId2">
            <a:duotone>
              <a:schemeClr val="bg2">
                <a:shade val="45000"/>
                <a:satMod val="135000"/>
              </a:schemeClr>
              <a:prstClr val="white"/>
            </a:duotone>
            <a:alphaModFix amt="25000"/>
          </a:blip>
          <a:srcRect t="7865" b="7865"/>
          <a:stretch/>
        </p:blipFill>
        <p:spPr>
          <a:xfrm>
            <a:off x="1" y="54972"/>
            <a:ext cx="12191999" cy="6857990"/>
          </a:xfrm>
          <a:prstGeom prst="rect">
            <a:avLst/>
          </a:prstGeom>
        </p:spPr>
      </p:pic>
      <p:grpSp>
        <p:nvGrpSpPr>
          <p:cNvPr id="32" name="Group 16">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8" name="Straight Connector 17">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4" name="Content Placeholder 7">
            <a:extLst>
              <a:ext uri="{FF2B5EF4-FFF2-40B4-BE49-F238E27FC236}">
                <a16:creationId xmlns:a16="http://schemas.microsoft.com/office/drawing/2014/main" id="{93039481-3268-45EB-A57E-B6ECC97261B9}"/>
              </a:ext>
            </a:extLst>
          </p:cNvPr>
          <p:cNvSpPr txBox="1">
            <a:spLocks/>
          </p:cNvSpPr>
          <p:nvPr/>
        </p:nvSpPr>
        <p:spPr>
          <a:xfrm>
            <a:off x="3592156" y="420226"/>
            <a:ext cx="8596668" cy="1320800"/>
          </a:xfrm>
          <a:prstGeom prst="rect">
            <a:avLst/>
          </a:prstGeom>
        </p:spPr>
        <p:txBody>
          <a:bodyPr vert="horz" lIns="91440" tIns="45720" rIns="91440" bIns="45720" rtlCol="0" anchor="t">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ct val="0"/>
              </a:spcBef>
              <a:spcAft>
                <a:spcPts val="600"/>
              </a:spcAft>
              <a:buNone/>
            </a:pPr>
            <a:r>
              <a:rPr lang="en-US" sz="3600" b="1" dirty="0">
                <a:solidFill>
                  <a:schemeClr val="accent1"/>
                </a:solidFill>
                <a:latin typeface="+mj-lt"/>
                <a:ea typeface="+mj-ea"/>
                <a:cs typeface="+mj-cs"/>
              </a:rPr>
              <a:t>1-	 Concept Note</a:t>
            </a:r>
          </a:p>
          <a:p>
            <a:pPr marL="0" indent="0">
              <a:spcBef>
                <a:spcPct val="0"/>
              </a:spcBef>
              <a:spcAft>
                <a:spcPts val="600"/>
              </a:spcAft>
              <a:buNone/>
            </a:pPr>
            <a:r>
              <a:rPr lang="en-US" sz="3600" b="1" dirty="0">
                <a:solidFill>
                  <a:schemeClr val="accent1"/>
                </a:solidFill>
                <a:latin typeface="+mj-lt"/>
                <a:ea typeface="+mj-ea"/>
                <a:cs typeface="+mj-cs"/>
              </a:rPr>
              <a:t>						</a:t>
            </a:r>
          </a:p>
          <a:p>
            <a:pPr marL="0" indent="0">
              <a:spcBef>
                <a:spcPct val="0"/>
              </a:spcBef>
              <a:spcAft>
                <a:spcPts val="600"/>
              </a:spcAft>
              <a:buNone/>
            </a:pPr>
            <a:r>
              <a:rPr lang="en-US" sz="2400" b="1" dirty="0">
                <a:solidFill>
                  <a:schemeClr val="accent1"/>
                </a:solidFill>
                <a:latin typeface="+mj-lt"/>
                <a:ea typeface="+mj-ea"/>
                <a:cs typeface="+mj-cs"/>
              </a:rPr>
              <a:t>            I-	Objectives</a:t>
            </a:r>
            <a:endParaRPr lang="en-US" sz="3300" b="1" dirty="0">
              <a:solidFill>
                <a:schemeClr val="accent1"/>
              </a:solidFill>
              <a:latin typeface="+mj-lt"/>
              <a:ea typeface="+mj-ea"/>
              <a:cs typeface="+mj-cs"/>
            </a:endParaRPr>
          </a:p>
        </p:txBody>
      </p:sp>
      <p:graphicFrame>
        <p:nvGraphicFramePr>
          <p:cNvPr id="34" name="Content Placeholder 7">
            <a:extLst>
              <a:ext uri="{FF2B5EF4-FFF2-40B4-BE49-F238E27FC236}">
                <a16:creationId xmlns:a16="http://schemas.microsoft.com/office/drawing/2014/main" id="{0F85BE27-6CE4-535A-C81A-2473040D5AA6}"/>
              </a:ext>
            </a:extLst>
          </p:cNvPr>
          <p:cNvGraphicFramePr>
            <a:graphicFrameLocks noGrp="1"/>
          </p:cNvGraphicFramePr>
          <p:nvPr>
            <p:ph idx="1"/>
            <p:extLst>
              <p:ext uri="{D42A27DB-BD31-4B8C-83A1-F6EECF244321}">
                <p14:modId xmlns:p14="http://schemas.microsoft.com/office/powerpoint/2010/main" val="2965560520"/>
              </p:ext>
            </p:extLst>
          </p:nvPr>
        </p:nvGraphicFramePr>
        <p:xfrm>
          <a:off x="2053050" y="2106280"/>
          <a:ext cx="801009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1364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4">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Pens and rulers">
            <a:extLst>
              <a:ext uri="{FF2B5EF4-FFF2-40B4-BE49-F238E27FC236}">
                <a16:creationId xmlns:a16="http://schemas.microsoft.com/office/drawing/2014/main" id="{1B095903-EC77-BA3F-56B2-9330CAD00185}"/>
              </a:ext>
            </a:extLst>
          </p:cNvPr>
          <p:cNvPicPr>
            <a:picLocks noChangeAspect="1"/>
          </p:cNvPicPr>
          <p:nvPr/>
        </p:nvPicPr>
        <p:blipFill rotWithShape="1">
          <a:blip r:embed="rId2">
            <a:duotone>
              <a:schemeClr val="bg2">
                <a:shade val="45000"/>
                <a:satMod val="135000"/>
              </a:schemeClr>
              <a:prstClr val="white"/>
            </a:duotone>
            <a:alphaModFix amt="25000"/>
          </a:blip>
          <a:srcRect t="7865" b="7865"/>
          <a:stretch/>
        </p:blipFill>
        <p:spPr>
          <a:xfrm>
            <a:off x="1" y="54972"/>
            <a:ext cx="12191999" cy="6857990"/>
          </a:xfrm>
          <a:prstGeom prst="rect">
            <a:avLst/>
          </a:prstGeom>
        </p:spPr>
      </p:pic>
      <p:grpSp>
        <p:nvGrpSpPr>
          <p:cNvPr id="32" name="Group 16">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8" name="Straight Connector 17">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4" name="Content Placeholder 7">
            <a:extLst>
              <a:ext uri="{FF2B5EF4-FFF2-40B4-BE49-F238E27FC236}">
                <a16:creationId xmlns:a16="http://schemas.microsoft.com/office/drawing/2014/main" id="{93039481-3268-45EB-A57E-B6ECC97261B9}"/>
              </a:ext>
            </a:extLst>
          </p:cNvPr>
          <p:cNvSpPr txBox="1">
            <a:spLocks/>
          </p:cNvSpPr>
          <p:nvPr/>
        </p:nvSpPr>
        <p:spPr>
          <a:xfrm>
            <a:off x="3592156" y="420226"/>
            <a:ext cx="8596668" cy="132080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ct val="0"/>
              </a:spcBef>
              <a:spcAft>
                <a:spcPts val="600"/>
              </a:spcAft>
              <a:buNone/>
            </a:pPr>
            <a:r>
              <a:rPr lang="en-US" sz="3600" b="1" dirty="0">
                <a:solidFill>
                  <a:schemeClr val="accent1"/>
                </a:solidFill>
                <a:latin typeface="+mj-lt"/>
                <a:ea typeface="+mj-ea"/>
                <a:cs typeface="+mj-cs"/>
              </a:rPr>
              <a:t>II-	 Background</a:t>
            </a:r>
            <a:endParaRPr lang="en-US" sz="3600" dirty="0"/>
          </a:p>
          <a:p>
            <a:pPr marL="0" indent="0">
              <a:spcBef>
                <a:spcPct val="0"/>
              </a:spcBef>
              <a:spcAft>
                <a:spcPts val="600"/>
              </a:spcAft>
              <a:buNone/>
            </a:pPr>
            <a:endParaRPr lang="en-US" sz="3600" b="1" dirty="0">
              <a:solidFill>
                <a:schemeClr val="accent1"/>
              </a:solidFill>
              <a:latin typeface="+mj-lt"/>
              <a:ea typeface="+mj-ea"/>
              <a:cs typeface="+mj-cs"/>
            </a:endParaRPr>
          </a:p>
        </p:txBody>
      </p:sp>
      <p:graphicFrame>
        <p:nvGraphicFramePr>
          <p:cNvPr id="34" name="Content Placeholder 7">
            <a:extLst>
              <a:ext uri="{FF2B5EF4-FFF2-40B4-BE49-F238E27FC236}">
                <a16:creationId xmlns:a16="http://schemas.microsoft.com/office/drawing/2014/main" id="{0F85BE27-6CE4-535A-C81A-2473040D5AA6}"/>
              </a:ext>
            </a:extLst>
          </p:cNvPr>
          <p:cNvGraphicFramePr>
            <a:graphicFrameLocks noGrp="1"/>
          </p:cNvGraphicFramePr>
          <p:nvPr>
            <p:ph idx="1"/>
            <p:extLst>
              <p:ext uri="{D42A27DB-BD31-4B8C-83A1-F6EECF244321}">
                <p14:modId xmlns:p14="http://schemas.microsoft.com/office/powerpoint/2010/main" val="2676726117"/>
              </p:ext>
            </p:extLst>
          </p:nvPr>
        </p:nvGraphicFramePr>
        <p:xfrm>
          <a:off x="2006094" y="1543580"/>
          <a:ext cx="7982637"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648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Pens and rulers">
            <a:extLst>
              <a:ext uri="{FF2B5EF4-FFF2-40B4-BE49-F238E27FC236}">
                <a16:creationId xmlns:a16="http://schemas.microsoft.com/office/drawing/2014/main" id="{1B095903-EC77-BA3F-56B2-9330CAD00185}"/>
              </a:ext>
            </a:extLst>
          </p:cNvPr>
          <p:cNvPicPr>
            <a:picLocks noChangeAspect="1"/>
          </p:cNvPicPr>
          <p:nvPr/>
        </p:nvPicPr>
        <p:blipFill rotWithShape="1">
          <a:blip r:embed="rId2"/>
          <a:srcRect l="9091" t="11309" b="12082"/>
          <a:stretch/>
        </p:blipFill>
        <p:spPr>
          <a:xfrm>
            <a:off x="1" y="34844"/>
            <a:ext cx="12191999" cy="6857990"/>
          </a:xfrm>
          <a:prstGeom prst="rect">
            <a:avLst/>
          </a:prstGeom>
        </p:spPr>
      </p:pic>
      <p:sp>
        <p:nvSpPr>
          <p:cNvPr id="15" name="Isosceles Triangle 14">
            <a:extLst>
              <a:ext uri="{FF2B5EF4-FFF2-40B4-BE49-F238E27FC236}">
                <a16:creationId xmlns:a16="http://schemas.microsoft.com/office/drawing/2014/main" id="{2A4588C6-4069-4731-BFB4-10F1E6D37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Parallelogram 16">
            <a:extLst>
              <a:ext uri="{FF2B5EF4-FFF2-40B4-BE49-F238E27FC236}">
                <a16:creationId xmlns:a16="http://schemas.microsoft.com/office/drawing/2014/main" id="{23370524-0FE7-41B4-ABCF-7FB26B6CF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0A9CA40-1F57-4A6D-ACDA-F720AA468C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2A94EDB-B0FE-4678-8E69-0F137AE3B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4E93B92B-0DD5-4277-9D69-972ABADC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7">
            <a:extLst>
              <a:ext uri="{FF2B5EF4-FFF2-40B4-BE49-F238E27FC236}">
                <a16:creationId xmlns:a16="http://schemas.microsoft.com/office/drawing/2014/main" id="{93039481-3268-45EB-A57E-B6ECC97261B9}"/>
              </a:ext>
            </a:extLst>
          </p:cNvPr>
          <p:cNvSpPr txBox="1">
            <a:spLocks/>
          </p:cNvSpPr>
          <p:nvPr/>
        </p:nvSpPr>
        <p:spPr>
          <a:xfrm>
            <a:off x="2786047" y="609600"/>
            <a:ext cx="6487955" cy="132080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ct val="0"/>
              </a:spcBef>
              <a:spcAft>
                <a:spcPts val="600"/>
              </a:spcAft>
              <a:buNone/>
            </a:pPr>
            <a:r>
              <a:rPr lang="tr-TR" sz="3600" b="1" dirty="0">
                <a:solidFill>
                  <a:schemeClr val="accent1"/>
                </a:solidFill>
                <a:latin typeface="+mj-lt"/>
                <a:ea typeface="+mj-ea"/>
                <a:cs typeface="+mj-cs"/>
              </a:rPr>
              <a:t>III- </a:t>
            </a:r>
            <a:r>
              <a:rPr lang="tr-TR" sz="3600" b="1" dirty="0" err="1">
                <a:solidFill>
                  <a:schemeClr val="accent1"/>
                </a:solidFill>
                <a:latin typeface="+mj-lt"/>
                <a:ea typeface="+mj-ea"/>
                <a:cs typeface="+mj-cs"/>
              </a:rPr>
              <a:t>Methodology</a:t>
            </a:r>
            <a:endParaRPr lang="en-US" sz="3600" b="1" dirty="0">
              <a:solidFill>
                <a:schemeClr val="accent1"/>
              </a:solidFill>
              <a:latin typeface="+mj-lt"/>
              <a:ea typeface="+mj-ea"/>
              <a:cs typeface="+mj-cs"/>
            </a:endParaRPr>
          </a:p>
        </p:txBody>
      </p:sp>
      <p:sp>
        <p:nvSpPr>
          <p:cNvPr id="25" name="Rectangle 25">
            <a:extLst>
              <a:ext uri="{FF2B5EF4-FFF2-40B4-BE49-F238E27FC236}">
                <a16:creationId xmlns:a16="http://schemas.microsoft.com/office/drawing/2014/main" id="{7CE87768-354E-4E3F-8202-9F387CF50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09E5B98F-BD75-4A30-BF72-0A9107470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E1F21B79-D6AB-4F3D-990C-3298E9500D04}"/>
              </a:ext>
            </a:extLst>
          </p:cNvPr>
          <p:cNvSpPr>
            <a:spLocks noGrp="1"/>
          </p:cNvSpPr>
          <p:nvPr>
            <p:ph idx="1"/>
          </p:nvPr>
        </p:nvSpPr>
        <p:spPr>
          <a:xfrm>
            <a:off x="2786047" y="1474839"/>
            <a:ext cx="7351011" cy="4566523"/>
          </a:xfrm>
        </p:spPr>
        <p:txBody>
          <a:bodyPr vert="horz" lIns="91440" tIns="45720" rIns="91440" bIns="45720" rtlCol="0">
            <a:normAutofit lnSpcReduction="10000"/>
          </a:bodyPr>
          <a:lstStyle/>
          <a:p>
            <a:pPr marL="0" indent="0" algn="l">
              <a:buNone/>
            </a:pPr>
            <a:r>
              <a:rPr lang="en-US" b="0" i="0" u="none" strike="noStrike" dirty="0">
                <a:effectLst/>
                <a:latin typeface="Söhne"/>
              </a:rPr>
              <a:t>The project will follow a two-step methodology. In the first step, the focus is on predicting GPA (a continuous value). Various machine learning algorithms will be explored for regression tasks. The algorithms to be considered include, but are not limited to:</a:t>
            </a:r>
          </a:p>
          <a:p>
            <a:pPr algn="l">
              <a:buFont typeface="+mj-lt"/>
              <a:buAutoNum type="arabicPeriod"/>
            </a:pPr>
            <a:r>
              <a:rPr lang="en-US" b="1" i="0" u="none" strike="noStrike" dirty="0">
                <a:effectLst/>
                <a:latin typeface="Söhne"/>
              </a:rPr>
              <a:t>Linear Regression:</a:t>
            </a:r>
            <a:r>
              <a:rPr lang="en-US" b="0" i="0" u="none" strike="noStrike" dirty="0">
                <a:effectLst/>
                <a:latin typeface="Söhne"/>
              </a:rPr>
              <a:t> Suitable for establishing a linear relationship between social media metrics and GPA.</a:t>
            </a:r>
          </a:p>
          <a:p>
            <a:pPr algn="l">
              <a:buFont typeface="+mj-lt"/>
              <a:buAutoNum type="arabicPeriod"/>
            </a:pPr>
            <a:r>
              <a:rPr lang="en-US" b="1" i="0" u="none" strike="noStrike" dirty="0">
                <a:effectLst/>
                <a:latin typeface="Söhne"/>
              </a:rPr>
              <a:t>Decision Trees:</a:t>
            </a:r>
            <a:r>
              <a:rPr lang="en-US" b="0" i="0" u="none" strike="noStrike" dirty="0">
                <a:effectLst/>
                <a:latin typeface="Söhne"/>
              </a:rPr>
              <a:t> Effective in capturing non-linear relationships and feature interactions.</a:t>
            </a:r>
          </a:p>
          <a:p>
            <a:pPr algn="l">
              <a:buFont typeface="+mj-lt"/>
              <a:buAutoNum type="arabicPeriod"/>
            </a:pPr>
            <a:r>
              <a:rPr lang="en-US" b="1" i="0" u="none" strike="noStrike" dirty="0">
                <a:effectLst/>
                <a:latin typeface="Söhne"/>
              </a:rPr>
              <a:t>Random Forest:</a:t>
            </a:r>
            <a:r>
              <a:rPr lang="en-US" b="0" i="0" u="none" strike="noStrike" dirty="0">
                <a:effectLst/>
                <a:latin typeface="Söhne"/>
              </a:rPr>
              <a:t> An ensemble method that excels in handling complex datasets and providing feature importance insights.</a:t>
            </a:r>
          </a:p>
          <a:p>
            <a:pPr algn="l">
              <a:buFont typeface="+mj-lt"/>
              <a:buAutoNum type="arabicPeriod"/>
            </a:pPr>
            <a:r>
              <a:rPr lang="en-US" b="1" i="0" u="none" strike="noStrike" dirty="0">
                <a:effectLst/>
                <a:latin typeface="Söhne"/>
              </a:rPr>
              <a:t>Gradient Boosting:</a:t>
            </a:r>
            <a:r>
              <a:rPr lang="en-US" b="0" i="0" u="none" strike="noStrike" dirty="0">
                <a:effectLst/>
                <a:latin typeface="Söhne"/>
              </a:rPr>
              <a:t> Useful for boosting the predictive accuracy by combining weak learners.</a:t>
            </a:r>
          </a:p>
          <a:p>
            <a:pPr algn="l">
              <a:buFont typeface="+mj-lt"/>
              <a:buAutoNum type="arabicPeriod"/>
            </a:pPr>
            <a:r>
              <a:rPr lang="en-US" b="1" i="0" u="none" strike="noStrike" dirty="0">
                <a:effectLst/>
                <a:latin typeface="Söhne"/>
              </a:rPr>
              <a:t>Support Vector Machines (SVM):</a:t>
            </a:r>
            <a:r>
              <a:rPr lang="en-US" b="0" i="0" u="none" strike="noStrike" dirty="0">
                <a:effectLst/>
                <a:latin typeface="Söhne"/>
              </a:rPr>
              <a:t> Beneficial for regression tasks, especially when dealing with high-dimensional data.</a:t>
            </a:r>
          </a:p>
          <a:p>
            <a:pPr marL="114300" marR="0" indent="0" algn="just">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9" name="Rectangle 27">
            <a:extLst>
              <a:ext uri="{FF2B5EF4-FFF2-40B4-BE49-F238E27FC236}">
                <a16:creationId xmlns:a16="http://schemas.microsoft.com/office/drawing/2014/main" id="{8AAB91E3-41BE-4478-BF23-A24D43E14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8">
            <a:extLst>
              <a:ext uri="{FF2B5EF4-FFF2-40B4-BE49-F238E27FC236}">
                <a16:creationId xmlns:a16="http://schemas.microsoft.com/office/drawing/2014/main" id="{96DFC7EA-8516-41F1-8ED9-C0A8E1E0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29">
            <a:extLst>
              <a:ext uri="{FF2B5EF4-FFF2-40B4-BE49-F238E27FC236}">
                <a16:creationId xmlns:a16="http://schemas.microsoft.com/office/drawing/2014/main" id="{E24E972C-8744-4CFA-B783-41EA3CC38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C7C88F2E-E233-48BA-B85F-D06BA522B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91474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Pens and rulers">
            <a:extLst>
              <a:ext uri="{FF2B5EF4-FFF2-40B4-BE49-F238E27FC236}">
                <a16:creationId xmlns:a16="http://schemas.microsoft.com/office/drawing/2014/main" id="{1B095903-EC77-BA3F-56B2-9330CAD00185}"/>
              </a:ext>
            </a:extLst>
          </p:cNvPr>
          <p:cNvPicPr>
            <a:picLocks noChangeAspect="1"/>
          </p:cNvPicPr>
          <p:nvPr/>
        </p:nvPicPr>
        <p:blipFill rotWithShape="1">
          <a:blip r:embed="rId2"/>
          <a:srcRect l="9091" t="11309" b="12082"/>
          <a:stretch/>
        </p:blipFill>
        <p:spPr>
          <a:xfrm>
            <a:off x="1" y="34844"/>
            <a:ext cx="12191999" cy="6857990"/>
          </a:xfrm>
          <a:prstGeom prst="rect">
            <a:avLst/>
          </a:prstGeom>
        </p:spPr>
      </p:pic>
      <p:sp>
        <p:nvSpPr>
          <p:cNvPr id="15" name="Isosceles Triangle 14">
            <a:extLst>
              <a:ext uri="{FF2B5EF4-FFF2-40B4-BE49-F238E27FC236}">
                <a16:creationId xmlns:a16="http://schemas.microsoft.com/office/drawing/2014/main" id="{2A4588C6-4069-4731-BFB4-10F1E6D37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Parallelogram 16">
            <a:extLst>
              <a:ext uri="{FF2B5EF4-FFF2-40B4-BE49-F238E27FC236}">
                <a16:creationId xmlns:a16="http://schemas.microsoft.com/office/drawing/2014/main" id="{23370524-0FE7-41B4-ABCF-7FB26B6CF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0A9CA40-1F57-4A6D-ACDA-F720AA468C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2A94EDB-B0FE-4678-8E69-0F137AE3B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4E93B92B-0DD5-4277-9D69-972ABADC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7">
            <a:extLst>
              <a:ext uri="{FF2B5EF4-FFF2-40B4-BE49-F238E27FC236}">
                <a16:creationId xmlns:a16="http://schemas.microsoft.com/office/drawing/2014/main" id="{93039481-3268-45EB-A57E-B6ECC97261B9}"/>
              </a:ext>
            </a:extLst>
          </p:cNvPr>
          <p:cNvSpPr txBox="1">
            <a:spLocks/>
          </p:cNvSpPr>
          <p:nvPr/>
        </p:nvSpPr>
        <p:spPr>
          <a:xfrm>
            <a:off x="2786047" y="609600"/>
            <a:ext cx="6487955" cy="132080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ct val="0"/>
              </a:spcBef>
              <a:spcAft>
                <a:spcPts val="600"/>
              </a:spcAft>
              <a:buNone/>
            </a:pPr>
            <a:r>
              <a:rPr lang="tr-TR" sz="3600" b="1" dirty="0">
                <a:solidFill>
                  <a:schemeClr val="accent1"/>
                </a:solidFill>
                <a:latin typeface="+mj-lt"/>
                <a:ea typeface="+mj-ea"/>
                <a:cs typeface="+mj-cs"/>
              </a:rPr>
              <a:t>III- </a:t>
            </a:r>
            <a:r>
              <a:rPr lang="tr-TR" sz="3600" b="1" dirty="0" err="1">
                <a:solidFill>
                  <a:schemeClr val="accent1"/>
                </a:solidFill>
                <a:latin typeface="+mj-lt"/>
                <a:ea typeface="+mj-ea"/>
                <a:cs typeface="+mj-cs"/>
              </a:rPr>
              <a:t>Methodology</a:t>
            </a:r>
            <a:endParaRPr lang="en-US" sz="3600" b="1" dirty="0">
              <a:solidFill>
                <a:schemeClr val="accent1"/>
              </a:solidFill>
              <a:latin typeface="+mj-lt"/>
              <a:ea typeface="+mj-ea"/>
              <a:cs typeface="+mj-cs"/>
            </a:endParaRPr>
          </a:p>
        </p:txBody>
      </p:sp>
      <p:sp>
        <p:nvSpPr>
          <p:cNvPr id="25" name="Rectangle 25">
            <a:extLst>
              <a:ext uri="{FF2B5EF4-FFF2-40B4-BE49-F238E27FC236}">
                <a16:creationId xmlns:a16="http://schemas.microsoft.com/office/drawing/2014/main" id="{7CE87768-354E-4E3F-8202-9F387CF50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09E5B98F-BD75-4A30-BF72-0A9107470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E1F21B79-D6AB-4F3D-990C-3298E9500D04}"/>
              </a:ext>
            </a:extLst>
          </p:cNvPr>
          <p:cNvSpPr>
            <a:spLocks noGrp="1"/>
          </p:cNvSpPr>
          <p:nvPr>
            <p:ph idx="1"/>
          </p:nvPr>
        </p:nvSpPr>
        <p:spPr>
          <a:xfrm>
            <a:off x="2786047" y="1474839"/>
            <a:ext cx="7351011" cy="4566523"/>
          </a:xfrm>
        </p:spPr>
        <p:txBody>
          <a:bodyPr vert="horz" lIns="91440" tIns="45720" rIns="91440" bIns="45720" rtlCol="0">
            <a:normAutofit fontScale="92500" lnSpcReduction="10000"/>
          </a:bodyPr>
          <a:lstStyle/>
          <a:p>
            <a:pPr marL="0" indent="0" algn="l">
              <a:buNone/>
            </a:pPr>
            <a:r>
              <a:rPr lang="en-US" b="0" i="0" u="none" strike="noStrike" dirty="0">
                <a:effectLst/>
                <a:latin typeface="Söhne"/>
              </a:rPr>
              <a:t>	In the second step, a new feature "Performance" will be engineered based on GPA values, categorizing them into high (0), medium (1), and low (2). This transforms the problem into a classification task. For this, classification algorithms will be explored, including:</a:t>
            </a:r>
          </a:p>
          <a:p>
            <a:pPr algn="l">
              <a:buFont typeface="+mj-lt"/>
              <a:buAutoNum type="arabicPeriod"/>
            </a:pPr>
            <a:r>
              <a:rPr lang="en-US" b="1" i="0" u="none" strike="noStrike" dirty="0">
                <a:effectLst/>
                <a:latin typeface="Söhne"/>
              </a:rPr>
              <a:t>Logistic Regression:</a:t>
            </a:r>
            <a:r>
              <a:rPr lang="en-US" b="0" i="0" u="none" strike="noStrike" dirty="0">
                <a:effectLst/>
                <a:latin typeface="Söhne"/>
              </a:rPr>
              <a:t> Applicable for binary or multiclass classification tasks.</a:t>
            </a:r>
          </a:p>
          <a:p>
            <a:pPr algn="l">
              <a:buFont typeface="+mj-lt"/>
              <a:buAutoNum type="arabicPeriod"/>
            </a:pPr>
            <a:r>
              <a:rPr lang="en-US" b="1" i="0" u="none" strike="noStrike" dirty="0">
                <a:effectLst/>
                <a:latin typeface="Söhne"/>
              </a:rPr>
              <a:t>K-Nearest Neighbors (KNN):</a:t>
            </a:r>
            <a:r>
              <a:rPr lang="en-US" b="0" i="0" u="none" strike="noStrike" dirty="0">
                <a:effectLst/>
                <a:latin typeface="Söhne"/>
              </a:rPr>
              <a:t> Effective in capturing local patterns in the data.</a:t>
            </a:r>
          </a:p>
          <a:p>
            <a:pPr algn="l">
              <a:buFont typeface="+mj-lt"/>
              <a:buAutoNum type="arabicPeriod"/>
            </a:pPr>
            <a:r>
              <a:rPr lang="en-US" b="1" i="0" u="none" strike="noStrike" dirty="0">
                <a:effectLst/>
                <a:latin typeface="Söhne"/>
              </a:rPr>
              <a:t>Random Forest Classifier:</a:t>
            </a:r>
            <a:r>
              <a:rPr lang="en-US" b="0" i="0" u="none" strike="noStrike" dirty="0">
                <a:effectLst/>
                <a:latin typeface="Söhne"/>
              </a:rPr>
              <a:t> Extending its application from regression to classification tasks.</a:t>
            </a:r>
          </a:p>
          <a:p>
            <a:pPr algn="l">
              <a:buFont typeface="+mj-lt"/>
              <a:buAutoNum type="arabicPeriod"/>
            </a:pPr>
            <a:r>
              <a:rPr lang="en-US" b="1" i="0" u="none" strike="noStrike" dirty="0">
                <a:effectLst/>
                <a:latin typeface="Söhne"/>
              </a:rPr>
              <a:t>Support Vector Machines (SVM):</a:t>
            </a:r>
            <a:r>
              <a:rPr lang="en-US" b="0" i="0" u="none" strike="noStrike" dirty="0">
                <a:effectLst/>
                <a:latin typeface="Söhne"/>
              </a:rPr>
              <a:t> Well-suited for classification tasks, especially when there's a need to handle non-linear decision boundaries.</a:t>
            </a:r>
          </a:p>
          <a:p>
            <a:pPr marL="0" indent="0" algn="l">
              <a:buNone/>
            </a:pPr>
            <a:r>
              <a:rPr lang="en-US" b="0" i="0" u="none" strike="noStrike" dirty="0">
                <a:effectLst/>
                <a:latin typeface="Söhne"/>
              </a:rPr>
              <a:t>This two-step approach allows for a comprehensive analysis of social media influence metrics on academic outcomes, exploring both regression and classification perspectives. The selected algorithms provide a diverse set of tools to address the complexity of the relationship between social media engagement and academic performance.</a:t>
            </a:r>
          </a:p>
          <a:p>
            <a:pPr marL="114300" marR="0" indent="0" algn="just">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9" name="Rectangle 27">
            <a:extLst>
              <a:ext uri="{FF2B5EF4-FFF2-40B4-BE49-F238E27FC236}">
                <a16:creationId xmlns:a16="http://schemas.microsoft.com/office/drawing/2014/main" id="{8AAB91E3-41BE-4478-BF23-A24D43E14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8">
            <a:extLst>
              <a:ext uri="{FF2B5EF4-FFF2-40B4-BE49-F238E27FC236}">
                <a16:creationId xmlns:a16="http://schemas.microsoft.com/office/drawing/2014/main" id="{96DFC7EA-8516-41F1-8ED9-C0A8E1E0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29">
            <a:extLst>
              <a:ext uri="{FF2B5EF4-FFF2-40B4-BE49-F238E27FC236}">
                <a16:creationId xmlns:a16="http://schemas.microsoft.com/office/drawing/2014/main" id="{E24E972C-8744-4CFA-B783-41EA3CC381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C7C88F2E-E233-48BA-B85F-D06BA522B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459921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21" name="Content Placeholder 7">
            <a:extLst>
              <a:ext uri="{FF2B5EF4-FFF2-40B4-BE49-F238E27FC236}">
                <a16:creationId xmlns:a16="http://schemas.microsoft.com/office/drawing/2014/main" id="{AB180260-4254-79A1-A87E-EE55F85986AE}"/>
              </a:ext>
            </a:extLst>
          </p:cNvPr>
          <p:cNvGraphicFramePr>
            <a:graphicFrameLocks noGrp="1"/>
          </p:cNvGraphicFramePr>
          <p:nvPr>
            <p:ph idx="1"/>
          </p:nvPr>
        </p:nvGraphicFramePr>
        <p:xfrm>
          <a:off x="-12429" y="54460"/>
          <a:ext cx="6575602" cy="4597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6" name="Picture 5">
            <a:extLst>
              <a:ext uri="{FF2B5EF4-FFF2-40B4-BE49-F238E27FC236}">
                <a16:creationId xmlns:a16="http://schemas.microsoft.com/office/drawing/2014/main" id="{A7FD81D4-5C4E-870C-77E6-B68E3F45AA5E}"/>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5650587" y="539930"/>
            <a:ext cx="6541413" cy="4737463"/>
          </a:xfrm>
          <a:prstGeom prst="rect">
            <a:avLst/>
          </a:prstGeom>
        </p:spPr>
      </p:pic>
      <p:graphicFrame>
        <p:nvGraphicFramePr>
          <p:cNvPr id="2" name="Table 3">
            <a:extLst>
              <a:ext uri="{FF2B5EF4-FFF2-40B4-BE49-F238E27FC236}">
                <a16:creationId xmlns:a16="http://schemas.microsoft.com/office/drawing/2014/main" id="{4C0FD523-8EC3-3DE3-43AE-9530E7327CC1}"/>
              </a:ext>
            </a:extLst>
          </p:cNvPr>
          <p:cNvGraphicFramePr>
            <a:graphicFrameLocks noGrp="1"/>
          </p:cNvGraphicFramePr>
          <p:nvPr>
            <p:extLst>
              <p:ext uri="{D42A27DB-BD31-4B8C-83A1-F6EECF244321}">
                <p14:modId xmlns:p14="http://schemas.microsoft.com/office/powerpoint/2010/main" val="1510691211"/>
              </p:ext>
            </p:extLst>
          </p:nvPr>
        </p:nvGraphicFramePr>
        <p:xfrm>
          <a:off x="0" y="667036"/>
          <a:ext cx="5388077" cy="9572583"/>
        </p:xfrm>
        <a:graphic>
          <a:graphicData uri="http://schemas.openxmlformats.org/drawingml/2006/table">
            <a:tbl>
              <a:tblPr firstRow="1" bandRow="1">
                <a:tableStyleId>{5C22544A-7EE6-4342-B048-85BDC9FD1C3A}</a:tableStyleId>
              </a:tblPr>
              <a:tblGrid>
                <a:gridCol w="5388077">
                  <a:extLst>
                    <a:ext uri="{9D8B030D-6E8A-4147-A177-3AD203B41FA5}">
                      <a16:colId xmlns:a16="http://schemas.microsoft.com/office/drawing/2014/main" val="718086011"/>
                    </a:ext>
                  </a:extLst>
                </a:gridCol>
              </a:tblGrid>
              <a:tr h="3190861">
                <a:tc>
                  <a:txBody>
                    <a:bodyPr/>
                    <a:lstStyle/>
                    <a:p>
                      <a:pPr lvl="0"/>
                      <a:r>
                        <a:rPr lang="en-US" b="1" dirty="0"/>
                        <a:t>Architecture Design Diagram</a:t>
                      </a:r>
                    </a:p>
                    <a:p>
                      <a:pPr lvl="0"/>
                      <a:endParaRPr lang="en-US" b="0" dirty="0"/>
                    </a:p>
                    <a:p>
                      <a:pPr lvl="0" algn="just"/>
                      <a:r>
                        <a:rPr lang="en-US" dirty="0"/>
                        <a:t>The architecture comprises data collection from social media and academic sources, a preprocessing module for data optimization, a machine learning model training module, and an inference module for predicting academic performance. Each component interacts to ensure a seamless flow from data input to predictive insights.</a:t>
                      </a:r>
                    </a:p>
                  </a:txBody>
                  <a:tcPr/>
                </a:tc>
                <a:extLst>
                  <a:ext uri="{0D108BD9-81ED-4DB2-BD59-A6C34878D82A}">
                    <a16:rowId xmlns:a16="http://schemas.microsoft.com/office/drawing/2014/main" val="530964673"/>
                  </a:ext>
                </a:extLst>
              </a:tr>
              <a:tr h="3190861">
                <a:tc>
                  <a:txBody>
                    <a:bodyPr/>
                    <a:lstStyle/>
                    <a:p>
                      <a:pPr lvl="0" algn="just"/>
                      <a:endParaRPr lang="en-US" dirty="0"/>
                    </a:p>
                  </a:txBody>
                  <a:tcPr/>
                </a:tc>
                <a:extLst>
                  <a:ext uri="{0D108BD9-81ED-4DB2-BD59-A6C34878D82A}">
                    <a16:rowId xmlns:a16="http://schemas.microsoft.com/office/drawing/2014/main" val="325772392"/>
                  </a:ext>
                </a:extLst>
              </a:tr>
              <a:tr h="3190861">
                <a:tc>
                  <a:txBody>
                    <a:bodyPr/>
                    <a:lstStyle/>
                    <a:p>
                      <a:pPr lvl="0" algn="just"/>
                      <a:endParaRPr lang="en-US" dirty="0"/>
                    </a:p>
                  </a:txBody>
                  <a:tcPr/>
                </a:tc>
                <a:extLst>
                  <a:ext uri="{0D108BD9-81ED-4DB2-BD59-A6C34878D82A}">
                    <a16:rowId xmlns:a16="http://schemas.microsoft.com/office/drawing/2014/main" val="3911905505"/>
                  </a:ext>
                </a:extLst>
              </a:tr>
            </a:tbl>
          </a:graphicData>
        </a:graphic>
      </p:graphicFrame>
    </p:spTree>
    <p:extLst>
      <p:ext uri="{BB962C8B-B14F-4D97-AF65-F5344CB8AC3E}">
        <p14:creationId xmlns:p14="http://schemas.microsoft.com/office/powerpoint/2010/main" val="1017754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Pens and rulers">
            <a:extLst>
              <a:ext uri="{FF2B5EF4-FFF2-40B4-BE49-F238E27FC236}">
                <a16:creationId xmlns:a16="http://schemas.microsoft.com/office/drawing/2014/main" id="{1B095903-EC77-BA3F-56B2-9330CAD00185}"/>
              </a:ext>
            </a:extLst>
          </p:cNvPr>
          <p:cNvPicPr>
            <a:picLocks noChangeAspect="1"/>
          </p:cNvPicPr>
          <p:nvPr/>
        </p:nvPicPr>
        <p:blipFill rotWithShape="1">
          <a:blip r:embed="rId2">
            <a:duotone>
              <a:schemeClr val="accent1">
                <a:shade val="45000"/>
                <a:satMod val="135000"/>
              </a:schemeClr>
              <a:prstClr val="white"/>
            </a:duotone>
          </a:blip>
          <a:srcRect l="9091" t="11309" b="12082"/>
          <a:stretch/>
        </p:blipFill>
        <p:spPr>
          <a:xfrm>
            <a:off x="-3175" y="10"/>
            <a:ext cx="12191999" cy="6857990"/>
          </a:xfrm>
          <a:prstGeom prst="rect">
            <a:avLst/>
          </a:prstGeom>
        </p:spPr>
      </p:pic>
      <p:sp>
        <p:nvSpPr>
          <p:cNvPr id="56" name="Isosceles Triangle 55">
            <a:extLst>
              <a:ext uri="{FF2B5EF4-FFF2-40B4-BE49-F238E27FC236}">
                <a16:creationId xmlns:a16="http://schemas.microsoft.com/office/drawing/2014/main" id="{31AF5A33-5C3E-4B00-B636-470C37CD0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Parallelogram 57">
            <a:extLst>
              <a:ext uri="{FF2B5EF4-FFF2-40B4-BE49-F238E27FC236}">
                <a16:creationId xmlns:a16="http://schemas.microsoft.com/office/drawing/2014/main" id="{1D4F4279-6CB8-4935-B70E-47B0D4BF7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126709FF-BC45-4BDA-88FE-6727BCBD97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43B53C46-807E-496A-8ACD-66372ECA65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4" name="Rectangle 23">
            <a:extLst>
              <a:ext uri="{FF2B5EF4-FFF2-40B4-BE49-F238E27FC236}">
                <a16:creationId xmlns:a16="http://schemas.microsoft.com/office/drawing/2014/main" id="{BD4BEF6F-1F5D-425B-B942-CE0EC90D3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7">
            <a:extLst>
              <a:ext uri="{FF2B5EF4-FFF2-40B4-BE49-F238E27FC236}">
                <a16:creationId xmlns:a16="http://schemas.microsoft.com/office/drawing/2014/main" id="{93039481-3268-45EB-A57E-B6ECC97261B9}"/>
              </a:ext>
            </a:extLst>
          </p:cNvPr>
          <p:cNvSpPr txBox="1">
            <a:spLocks/>
          </p:cNvSpPr>
          <p:nvPr/>
        </p:nvSpPr>
        <p:spPr>
          <a:xfrm>
            <a:off x="2786047" y="203205"/>
            <a:ext cx="6487955" cy="132080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ct val="0"/>
              </a:spcBef>
              <a:spcAft>
                <a:spcPts val="600"/>
              </a:spcAft>
              <a:buNone/>
            </a:pPr>
            <a:r>
              <a:rPr lang="en-US" sz="3600" b="1" dirty="0">
                <a:solidFill>
                  <a:schemeClr val="accent1"/>
                </a:solidFill>
                <a:latin typeface="+mj-lt"/>
                <a:ea typeface="+mj-ea"/>
                <a:cs typeface="+mj-cs"/>
              </a:rPr>
              <a:t>IV- DATA SOURCE</a:t>
            </a:r>
          </a:p>
        </p:txBody>
      </p:sp>
      <p:sp>
        <p:nvSpPr>
          <p:cNvPr id="66" name="Rectangle 25">
            <a:extLst>
              <a:ext uri="{FF2B5EF4-FFF2-40B4-BE49-F238E27FC236}">
                <a16:creationId xmlns:a16="http://schemas.microsoft.com/office/drawing/2014/main" id="{17D310E3-BA9A-4243-B504-0D1F62206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Isosceles Triangle 67">
            <a:extLst>
              <a:ext uri="{FF2B5EF4-FFF2-40B4-BE49-F238E27FC236}">
                <a16:creationId xmlns:a16="http://schemas.microsoft.com/office/drawing/2014/main" id="{E866FCBB-59B5-4CDF-BEE6-63382444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Rectangle 27">
            <a:extLst>
              <a:ext uri="{FF2B5EF4-FFF2-40B4-BE49-F238E27FC236}">
                <a16:creationId xmlns:a16="http://schemas.microsoft.com/office/drawing/2014/main" id="{6AC675E8-14B6-40FA-B3B3-C1E2E39D2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Rectangle 28">
            <a:extLst>
              <a:ext uri="{FF2B5EF4-FFF2-40B4-BE49-F238E27FC236}">
                <a16:creationId xmlns:a16="http://schemas.microsoft.com/office/drawing/2014/main" id="{56989EBF-8722-45B6-80BA-3B62833E4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Rectangle 29">
            <a:extLst>
              <a:ext uri="{FF2B5EF4-FFF2-40B4-BE49-F238E27FC236}">
                <a16:creationId xmlns:a16="http://schemas.microsoft.com/office/drawing/2014/main" id="{7C9F3575-4D35-4C55-93E6-A0BB647C5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 name="Isosceles Triangle 75">
            <a:extLst>
              <a:ext uri="{FF2B5EF4-FFF2-40B4-BE49-F238E27FC236}">
                <a16:creationId xmlns:a16="http://schemas.microsoft.com/office/drawing/2014/main" id="{868C8FD7-A917-4543-8961-F5EB09C27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1" name="Content Placeholder 7">
            <a:extLst>
              <a:ext uri="{FF2B5EF4-FFF2-40B4-BE49-F238E27FC236}">
                <a16:creationId xmlns:a16="http://schemas.microsoft.com/office/drawing/2014/main" id="{942E8F32-0F1A-2633-AE79-A8A7BE10E78C}"/>
              </a:ext>
            </a:extLst>
          </p:cNvPr>
          <p:cNvGraphicFramePr>
            <a:graphicFrameLocks noGrp="1"/>
          </p:cNvGraphicFramePr>
          <p:nvPr>
            <p:ph idx="1"/>
            <p:extLst>
              <p:ext uri="{D42A27DB-BD31-4B8C-83A1-F6EECF244321}">
                <p14:modId xmlns:p14="http://schemas.microsoft.com/office/powerpoint/2010/main" val="929472358"/>
              </p:ext>
            </p:extLst>
          </p:nvPr>
        </p:nvGraphicFramePr>
        <p:xfrm>
          <a:off x="2786046" y="1779639"/>
          <a:ext cx="8658701" cy="50783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8536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8" name="Content Placeholder 7">
            <a:extLst>
              <a:ext uri="{FF2B5EF4-FFF2-40B4-BE49-F238E27FC236}">
                <a16:creationId xmlns:a16="http://schemas.microsoft.com/office/drawing/2014/main" id="{E1F21B79-D6AB-4F3D-990C-3298E9500D04}"/>
              </a:ext>
            </a:extLst>
          </p:cNvPr>
          <p:cNvSpPr>
            <a:spLocks noGrp="1"/>
          </p:cNvSpPr>
          <p:nvPr>
            <p:ph idx="1"/>
          </p:nvPr>
        </p:nvSpPr>
        <p:spPr>
          <a:xfrm>
            <a:off x="-12429" y="54460"/>
            <a:ext cx="6575602" cy="4597810"/>
          </a:xfrm>
        </p:spPr>
        <p:txBody>
          <a:bodyPr>
            <a:normAutofit/>
          </a:bodyPr>
          <a:lstStyle/>
          <a:p>
            <a:pPr marL="0" marR="0" indent="0">
              <a:lnSpc>
                <a:spcPct val="107000"/>
              </a:lnSpc>
              <a:spcBef>
                <a:spcPts val="0"/>
              </a:spcBef>
              <a:spcAft>
                <a:spcPts val="800"/>
              </a:spcAft>
              <a:buNone/>
            </a:pPr>
            <a:r>
              <a:rPr lang="tr-TR" sz="2800" b="1" dirty="0">
                <a:solidFill>
                  <a:schemeClr val="accent6">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                    </a:t>
            </a:r>
            <a:endParaRPr lang="tr-TR" sz="1800" dirty="0">
              <a:solidFill>
                <a:schemeClr val="accent6">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endParaRPr lang="tr-TR" dirty="0">
              <a:solidFill>
                <a:schemeClr val="accent6">
                  <a:lumMod val="20000"/>
                  <a:lumOff val="80000"/>
                </a:schemeClr>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tr-TR" dirty="0">
                <a:solidFill>
                  <a:schemeClr val="accent6">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 </a:t>
            </a:r>
            <a:r>
              <a:rPr lang="tr-TR" sz="1800" dirty="0">
                <a:solidFill>
                  <a:schemeClr val="accent6">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solidFill>
                <a:schemeClr val="accent6">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4" name="Picture 3" descr="A screenshot of a computer&#10;&#10;Description automatically generated with medium confidence">
            <a:extLst>
              <a:ext uri="{FF2B5EF4-FFF2-40B4-BE49-F238E27FC236}">
                <a16:creationId xmlns:a16="http://schemas.microsoft.com/office/drawing/2014/main" id="{20941085-9BCA-7D82-A3B8-8294722B3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6872" y="-24200"/>
            <a:ext cx="6475128" cy="6493825"/>
          </a:xfrm>
          <a:prstGeom prst="rect">
            <a:avLst/>
          </a:prstGeom>
        </p:spPr>
      </p:pic>
      <p:graphicFrame>
        <p:nvGraphicFramePr>
          <p:cNvPr id="5" name="Table 5">
            <a:extLst>
              <a:ext uri="{FF2B5EF4-FFF2-40B4-BE49-F238E27FC236}">
                <a16:creationId xmlns:a16="http://schemas.microsoft.com/office/drawing/2014/main" id="{55E517AD-AC6E-E498-DAF5-4A813FAB1628}"/>
              </a:ext>
            </a:extLst>
          </p:cNvPr>
          <p:cNvGraphicFramePr>
            <a:graphicFrameLocks noGrp="1"/>
          </p:cNvGraphicFramePr>
          <p:nvPr>
            <p:extLst>
              <p:ext uri="{D42A27DB-BD31-4B8C-83A1-F6EECF244321}">
                <p14:modId xmlns:p14="http://schemas.microsoft.com/office/powerpoint/2010/main" val="513408781"/>
              </p:ext>
            </p:extLst>
          </p:nvPr>
        </p:nvGraphicFramePr>
        <p:xfrm>
          <a:off x="88044" y="209007"/>
          <a:ext cx="5444473" cy="6339923"/>
        </p:xfrm>
        <a:graphic>
          <a:graphicData uri="http://schemas.openxmlformats.org/drawingml/2006/table">
            <a:tbl>
              <a:tblPr firstRow="1" bandRow="1">
                <a:tableStyleId>{5C22544A-7EE6-4342-B048-85BDC9FD1C3A}</a:tableStyleId>
              </a:tblPr>
              <a:tblGrid>
                <a:gridCol w="1344422">
                  <a:extLst>
                    <a:ext uri="{9D8B030D-6E8A-4147-A177-3AD203B41FA5}">
                      <a16:colId xmlns:a16="http://schemas.microsoft.com/office/drawing/2014/main" val="1558309698"/>
                    </a:ext>
                  </a:extLst>
                </a:gridCol>
                <a:gridCol w="4100051">
                  <a:extLst>
                    <a:ext uri="{9D8B030D-6E8A-4147-A177-3AD203B41FA5}">
                      <a16:colId xmlns:a16="http://schemas.microsoft.com/office/drawing/2014/main" val="3471288598"/>
                    </a:ext>
                  </a:extLst>
                </a:gridCol>
              </a:tblGrid>
              <a:tr h="1066081">
                <a:tc>
                  <a:txBody>
                    <a:bodyPr/>
                    <a:lstStyle/>
                    <a:p>
                      <a:r>
                        <a:rPr lang="en-US" b="0" i="0" dirty="0">
                          <a:solidFill>
                            <a:srgbClr val="374151"/>
                          </a:solidFill>
                          <a:effectLst/>
                          <a:latin typeface="Söhne"/>
                        </a:rPr>
                        <a:t>Age Group</a:t>
                      </a:r>
                      <a:endParaRPr lang="en-US" dirty="0"/>
                    </a:p>
                  </a:txBody>
                  <a:tcPr/>
                </a:tc>
                <a:tc>
                  <a:txBody>
                    <a:bodyPr/>
                    <a:lstStyle/>
                    <a:p>
                      <a:r>
                        <a:rPr lang="tr-TR" dirty="0"/>
                        <a:t>1: 20 </a:t>
                      </a:r>
                      <a:r>
                        <a:rPr lang="tr-TR" dirty="0" err="1"/>
                        <a:t>years</a:t>
                      </a:r>
                      <a:r>
                        <a:rPr lang="tr-TR" dirty="0"/>
                        <a:t> </a:t>
                      </a:r>
                      <a:r>
                        <a:rPr lang="tr-TR" dirty="0" err="1"/>
                        <a:t>or</a:t>
                      </a:r>
                      <a:r>
                        <a:rPr lang="tr-TR" dirty="0"/>
                        <a:t> </a:t>
                      </a:r>
                      <a:r>
                        <a:rPr lang="tr-TR" dirty="0" err="1"/>
                        <a:t>below</a:t>
                      </a:r>
                      <a:endParaRPr lang="tr-TR" dirty="0"/>
                    </a:p>
                    <a:p>
                      <a:r>
                        <a:rPr lang="tr-TR" dirty="0"/>
                        <a:t>2: [20, 30]</a:t>
                      </a:r>
                    </a:p>
                    <a:p>
                      <a:r>
                        <a:rPr lang="tr-TR" dirty="0"/>
                        <a:t>3: </a:t>
                      </a:r>
                      <a:r>
                        <a:rPr lang="tr-TR" dirty="0" err="1"/>
                        <a:t>above</a:t>
                      </a:r>
                      <a:r>
                        <a:rPr lang="tr-TR" dirty="0"/>
                        <a:t> 30 </a:t>
                      </a:r>
                      <a:r>
                        <a:rPr lang="tr-TR" dirty="0" err="1"/>
                        <a:t>years</a:t>
                      </a:r>
                      <a:endParaRPr lang="en-US" dirty="0"/>
                    </a:p>
                  </a:txBody>
                  <a:tcPr/>
                </a:tc>
                <a:extLst>
                  <a:ext uri="{0D108BD9-81ED-4DB2-BD59-A6C34878D82A}">
                    <a16:rowId xmlns:a16="http://schemas.microsoft.com/office/drawing/2014/main" val="2057128956"/>
                  </a:ext>
                </a:extLst>
              </a:tr>
              <a:tr h="796300">
                <a:tc>
                  <a:txBody>
                    <a:bodyPr/>
                    <a:lstStyle/>
                    <a:p>
                      <a:r>
                        <a:rPr lang="tr-TR" dirty="0" err="1"/>
                        <a:t>Gender</a:t>
                      </a:r>
                      <a:endParaRPr lang="en-US" dirty="0"/>
                    </a:p>
                  </a:txBody>
                  <a:tcPr/>
                </a:tc>
                <a:tc>
                  <a:txBody>
                    <a:bodyPr/>
                    <a:lstStyle/>
                    <a:p>
                      <a:r>
                        <a:rPr lang="tr-TR" dirty="0"/>
                        <a:t>1: Male</a:t>
                      </a:r>
                    </a:p>
                    <a:p>
                      <a:r>
                        <a:rPr lang="tr-TR" dirty="0"/>
                        <a:t>2: </a:t>
                      </a:r>
                      <a:r>
                        <a:rPr lang="tr-TR" dirty="0" err="1"/>
                        <a:t>Female</a:t>
                      </a:r>
                      <a:endParaRPr lang="en-US" dirty="0"/>
                    </a:p>
                  </a:txBody>
                  <a:tcPr/>
                </a:tc>
                <a:extLst>
                  <a:ext uri="{0D108BD9-81ED-4DB2-BD59-A6C34878D82A}">
                    <a16:rowId xmlns:a16="http://schemas.microsoft.com/office/drawing/2014/main" val="1375903718"/>
                  </a:ext>
                </a:extLst>
              </a:tr>
              <a:tr h="1385906">
                <a:tc>
                  <a:txBody>
                    <a:bodyPr/>
                    <a:lstStyle/>
                    <a:p>
                      <a:r>
                        <a:rPr lang="tr-TR" dirty="0" err="1"/>
                        <a:t>Levels</a:t>
                      </a:r>
                      <a:endParaRPr lang="en-US" dirty="0"/>
                    </a:p>
                  </a:txBody>
                  <a:tcPr/>
                </a:tc>
                <a:tc>
                  <a:txBody>
                    <a:bodyPr/>
                    <a:lstStyle/>
                    <a:p>
                      <a:r>
                        <a:rPr lang="tr-TR" dirty="0"/>
                        <a:t>1: 100 </a:t>
                      </a:r>
                      <a:r>
                        <a:rPr lang="tr-TR" dirty="0" err="1"/>
                        <a:t>level</a:t>
                      </a:r>
                      <a:r>
                        <a:rPr lang="tr-TR" dirty="0"/>
                        <a:t> </a:t>
                      </a:r>
                    </a:p>
                    <a:p>
                      <a:r>
                        <a:rPr lang="tr-TR" dirty="0"/>
                        <a:t>2: 200 </a:t>
                      </a:r>
                      <a:r>
                        <a:rPr lang="tr-TR" dirty="0" err="1"/>
                        <a:t>level</a:t>
                      </a:r>
                      <a:endParaRPr lang="tr-TR" dirty="0"/>
                    </a:p>
                    <a:p>
                      <a:r>
                        <a:rPr lang="tr-TR" dirty="0"/>
                        <a:t>3: 300 </a:t>
                      </a:r>
                      <a:r>
                        <a:rPr lang="tr-TR" dirty="0" err="1"/>
                        <a:t>level</a:t>
                      </a:r>
                      <a:endParaRPr lang="tr-TR" dirty="0"/>
                    </a:p>
                    <a:p>
                      <a:r>
                        <a:rPr lang="tr-TR" dirty="0"/>
                        <a:t>4: 400 </a:t>
                      </a:r>
                      <a:r>
                        <a:rPr lang="tr-TR" dirty="0" err="1"/>
                        <a:t>level</a:t>
                      </a:r>
                      <a:endParaRPr lang="en-US" dirty="0"/>
                    </a:p>
                  </a:txBody>
                  <a:tcPr/>
                </a:tc>
                <a:extLst>
                  <a:ext uri="{0D108BD9-81ED-4DB2-BD59-A6C34878D82A}">
                    <a16:rowId xmlns:a16="http://schemas.microsoft.com/office/drawing/2014/main" val="2648453638"/>
                  </a:ext>
                </a:extLst>
              </a:tr>
              <a:tr h="1385906">
                <a:tc>
                  <a:txBody>
                    <a:bodyPr/>
                    <a:lstStyle/>
                    <a:p>
                      <a:r>
                        <a:rPr lang="tr-TR" dirty="0"/>
                        <a:t>Time</a:t>
                      </a:r>
                      <a:endParaRPr lang="en-US" dirty="0"/>
                    </a:p>
                  </a:txBody>
                  <a:tcPr/>
                </a:tc>
                <a:tc>
                  <a:txBody>
                    <a:bodyPr/>
                    <a:lstStyle/>
                    <a:p>
                      <a:r>
                        <a:rPr lang="tr-TR" dirty="0"/>
                        <a:t>R</a:t>
                      </a:r>
                      <a:r>
                        <a:rPr lang="en-US" dirty="0" err="1"/>
                        <a:t>epresents</a:t>
                      </a:r>
                      <a:r>
                        <a:rPr lang="en-US" dirty="0"/>
                        <a:t> the number of hours students spend on social media. It ranges from 1 to 5, indicating different time intervals</a:t>
                      </a:r>
                    </a:p>
                  </a:txBody>
                  <a:tcPr/>
                </a:tc>
                <a:extLst>
                  <a:ext uri="{0D108BD9-81ED-4DB2-BD59-A6C34878D82A}">
                    <a16:rowId xmlns:a16="http://schemas.microsoft.com/office/drawing/2014/main" val="323169105"/>
                  </a:ext>
                </a:extLst>
              </a:tr>
              <a:tr h="1705730">
                <a:tc>
                  <a:txBody>
                    <a:bodyPr/>
                    <a:lstStyle/>
                    <a:p>
                      <a:r>
                        <a:rPr lang="tr-TR" dirty="0" err="1"/>
                        <a:t>Platforms</a:t>
                      </a:r>
                      <a:endParaRPr lang="en-US" dirty="0"/>
                    </a:p>
                  </a:txBody>
                  <a:tcPr/>
                </a:tc>
                <a:tc>
                  <a:txBody>
                    <a:bodyPr/>
                    <a:lstStyle/>
                    <a:p>
                      <a:r>
                        <a:rPr lang="tr-TR" dirty="0"/>
                        <a:t>I</a:t>
                      </a:r>
                      <a:r>
                        <a:rPr lang="en-US" dirty="0" err="1"/>
                        <a:t>ndicates</a:t>
                      </a:r>
                      <a:r>
                        <a:rPr lang="en-US" dirty="0"/>
                        <a:t> the number of social media platforms a student belongs to. It ranges from 1 to 6, representing different levels of engagement with social media</a:t>
                      </a:r>
                    </a:p>
                  </a:txBody>
                  <a:tcPr/>
                </a:tc>
                <a:extLst>
                  <a:ext uri="{0D108BD9-81ED-4DB2-BD59-A6C34878D82A}">
                    <a16:rowId xmlns:a16="http://schemas.microsoft.com/office/drawing/2014/main" val="170002587"/>
                  </a:ext>
                </a:extLst>
              </a:tr>
            </a:tbl>
          </a:graphicData>
        </a:graphic>
      </p:graphicFrame>
    </p:spTree>
    <p:extLst>
      <p:ext uri="{BB962C8B-B14F-4D97-AF65-F5344CB8AC3E}">
        <p14:creationId xmlns:p14="http://schemas.microsoft.com/office/powerpoint/2010/main" val="1081201285"/>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17171</TotalTime>
  <Words>1768</Words>
  <Application>Microsoft Macintosh PowerPoint</Application>
  <PresentationFormat>Widescreen</PresentationFormat>
  <Paragraphs>147</Paragraphs>
  <Slides>21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Söhne</vt:lpstr>
      <vt:lpstr>Times New Roman</vt:lpstr>
      <vt:lpstr>Trebuchet MS</vt:lpstr>
      <vt:lpstr>Wingdings 3</vt:lpstr>
      <vt:lpstr>Facet</vt:lpstr>
      <vt:lpstr>    Presented by: Mouhsine DAOUDA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FATEN MOHAMMED ALJARAH  / 4A</dc:title>
  <dc:creator>faten aljarah</dc:creator>
  <cp:lastModifiedBy>MOUHSINE DAOUDA</cp:lastModifiedBy>
  <cp:revision>62</cp:revision>
  <dcterms:created xsi:type="dcterms:W3CDTF">2021-06-01T15:05:02Z</dcterms:created>
  <dcterms:modified xsi:type="dcterms:W3CDTF">2023-11-27T12:58:33Z</dcterms:modified>
</cp:coreProperties>
</file>