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5" r:id="rId4"/>
    <p:sldMasterId id="2147483688" r:id="rId5"/>
  </p:sldMasterIdLst>
  <p:notesMasterIdLst>
    <p:notesMasterId r:id="rId8"/>
  </p:notesMasterIdLst>
  <p:sldIdLst>
    <p:sldId id="450" r:id="rId6"/>
    <p:sldId id="410" r:id="rId7"/>
    <p:sldId id="451" r:id="rId9"/>
    <p:sldId id="452" r:id="rId10"/>
    <p:sldId id="449" r:id="rId11"/>
    <p:sldId id="415" r:id="rId12"/>
    <p:sldId id="426" r:id="rId13"/>
    <p:sldId id="448" r:id="rId14"/>
    <p:sldId id="417" r:id="rId15"/>
    <p:sldId id="473" r:id="rId16"/>
    <p:sldId id="434" r:id="rId17"/>
    <p:sldId id="471" r:id="rId18"/>
    <p:sldId id="470" r:id="rId19"/>
    <p:sldId id="474" r:id="rId20"/>
    <p:sldId id="453" r:id="rId21"/>
    <p:sldId id="429" r:id="rId22"/>
    <p:sldId id="476" r:id="rId23"/>
    <p:sldId id="478" r:id="rId24"/>
    <p:sldId id="435" r:id="rId25"/>
    <p:sldId id="436" r:id="rId26"/>
    <p:sldId id="455" r:id="rId27"/>
    <p:sldId id="480" r:id="rId28"/>
    <p:sldId id="454" r:id="rId29"/>
    <p:sldId id="446" r:id="rId30"/>
    <p:sldId id="447" r:id="rId31"/>
    <p:sldId id="40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77F"/>
    <a:srgbClr val="4CA3AA"/>
    <a:srgbClr val="FFC837"/>
    <a:srgbClr val="FFC836"/>
    <a:srgbClr val="2B2551"/>
    <a:srgbClr val="5059B3"/>
    <a:srgbClr val="BFBFBF"/>
    <a:srgbClr val="8165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16"/>
    <p:restoredTop sz="94635"/>
  </p:normalViewPr>
  <p:slideViewPr>
    <p:cSldViewPr snapToGrid="0">
      <p:cViewPr>
        <p:scale>
          <a:sx n="84" d="100"/>
          <a:sy n="84" d="100"/>
        </p:scale>
        <p:origin x="1120" y="6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notesMaster" Target="notesMasters/notesMaster1.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8" Type="http://schemas.openxmlformats.org/officeDocument/2006/relationships/customXml" Target="../customXml/item3.xml"/><Relationship Id="rId37" Type="http://schemas.openxmlformats.org/officeDocument/2006/relationships/customXml" Target="../customXml/item2.xml"/><Relationship Id="rId36" Type="http://schemas.openxmlformats.org/officeDocument/2006/relationships/customXml" Target="../customXml/item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C8F11-D0DF-4008-860B-4A7D93BC166E}" type="datetimeFigureOut">
              <a:rPr/>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C2A8A-8D13-4B94-B9F1-C53F69A20F96}" type="slidenum">
              <a:rPr/>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panose="020F0502020204030204"/>
            </a:endParaRPr>
          </a:p>
        </p:txBody>
      </p:sp>
      <p:sp>
        <p:nvSpPr>
          <p:cNvPr id="4" name="Slide Number Placeholder 3"/>
          <p:cNvSpPr>
            <a:spLocks noGrp="1"/>
          </p:cNvSpPr>
          <p:nvPr>
            <p:ph type="sldNum" sz="quarter" idx="5"/>
          </p:nvPr>
        </p:nvSpPr>
        <p:spPr/>
        <p:txBody>
          <a:bodyPr/>
          <a:lstStyle/>
          <a:p>
            <a:fld id="{158BD55D-E2EB-4EFC-86FE-667FCB25C641}"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panose="020F0502020204030204"/>
            </a:endParaRPr>
          </a:p>
        </p:txBody>
      </p:sp>
      <p:sp>
        <p:nvSpPr>
          <p:cNvPr id="4" name="Slide Number Placeholder 3"/>
          <p:cNvSpPr>
            <a:spLocks noGrp="1"/>
          </p:cNvSpPr>
          <p:nvPr>
            <p:ph type="sldNum" sz="quarter" idx="5"/>
          </p:nvPr>
        </p:nvSpPr>
        <p:spPr/>
        <p:txBody>
          <a:bodyPr/>
          <a:lstStyle/>
          <a:p>
            <a:fld id="{158BD55D-E2EB-4EFC-86FE-667FCB25C641}"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panose="020F0502020204030204"/>
            </a:endParaRPr>
          </a:p>
        </p:txBody>
      </p:sp>
      <p:sp>
        <p:nvSpPr>
          <p:cNvPr id="4" name="Slide Number Placeholder 3"/>
          <p:cNvSpPr>
            <a:spLocks noGrp="1"/>
          </p:cNvSpPr>
          <p:nvPr>
            <p:ph type="sldNum" sz="quarter" idx="5"/>
          </p:nvPr>
        </p:nvSpPr>
        <p:spPr/>
        <p:txBody>
          <a:bodyPr/>
          <a:lstStyle/>
          <a:p>
            <a:fld id="{158BD55D-E2EB-4EFC-86FE-667FCB25C641}"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panose="020F0502020204030204"/>
            </a:endParaRPr>
          </a:p>
          <a:p>
            <a:endParaRPr lang="en-US">
              <a:cs typeface="Calibri" panose="020F0502020204030204"/>
            </a:endParaRPr>
          </a:p>
        </p:txBody>
      </p:sp>
      <p:sp>
        <p:nvSpPr>
          <p:cNvPr id="4" name="Slide Number Placeholder 3"/>
          <p:cNvSpPr>
            <a:spLocks noGrp="1"/>
          </p:cNvSpPr>
          <p:nvPr>
            <p:ph type="sldNum" sz="quarter" idx="5"/>
          </p:nvPr>
        </p:nvSpPr>
        <p:spPr/>
        <p:txBody>
          <a:bodyPr/>
          <a:lstStyle/>
          <a:p>
            <a:fld id="{158BD55D-E2EB-4EFC-86FE-667FCB25C641}"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E2C2A8A-8D13-4B94-B9F1-C53F69A20F96}"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E2C2A8A-8D13-4B94-B9F1-C53F69A20F96}"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E2C2A8A-8D13-4B94-B9F1-C53F69A20F96}"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E1486C-A7A5-4436-8111-6FB9AC8714F1}" type="slidenum">
              <a:rPr lang="ko-KR" altLang="en-US" smtClean="0"/>
            </a:fld>
            <a:endParaRPr lang="ko-K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Sp="0">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fld>
            <a:endParaRPr lang="en-US"/>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39653" y="1064779"/>
            <a:ext cx="10112695" cy="921254"/>
          </a:xfrm>
        </p:spPr>
        <p:txBody>
          <a:bodyPr/>
          <a:lstStyle/>
          <a:p>
            <a:r>
              <a:rPr lang="en-US"/>
              <a:t>Click to edit Master title style</a:t>
            </a:r>
            <a:endParaRPr lang="en-US"/>
          </a:p>
        </p:txBody>
      </p:sp>
      <p:sp>
        <p:nvSpPr>
          <p:cNvPr id="3" name="Content Placeholder 2"/>
          <p:cNvSpPr>
            <a:spLocks noGrp="1"/>
          </p:cNvSpPr>
          <p:nvPr>
            <p:ph idx="1"/>
          </p:nvPr>
        </p:nvSpPr>
        <p:spPr>
          <a:xfrm>
            <a:off x="1049144" y="2007219"/>
            <a:ext cx="10093712" cy="416974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39653" y="1153987"/>
            <a:ext cx="10112695" cy="921254"/>
          </a:xfrm>
        </p:spPr>
        <p:txBody>
          <a:bodyPr/>
          <a:lstStyle/>
          <a:p>
            <a:r>
              <a:rPr lang="en-US"/>
              <a:t>Click to edit Master title style</a:t>
            </a:r>
            <a:endParaRPr lang="en-US"/>
          </a:p>
        </p:txBody>
      </p:sp>
      <p:sp>
        <p:nvSpPr>
          <p:cNvPr id="3" name="Content Placeholder 2"/>
          <p:cNvSpPr>
            <a:spLocks noGrp="1"/>
          </p:cNvSpPr>
          <p:nvPr>
            <p:ph sz="half" idx="1"/>
          </p:nvPr>
        </p:nvSpPr>
        <p:spPr>
          <a:xfrm>
            <a:off x="1039653" y="2087362"/>
            <a:ext cx="4919546" cy="40896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232802" y="2087362"/>
            <a:ext cx="4919546" cy="40896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39652" y="2671761"/>
            <a:ext cx="4957923" cy="35179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671761"/>
            <a:ext cx="4980148" cy="351790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fld>
            <a:endParaRPr lang="en-US"/>
          </a:p>
        </p:txBody>
      </p:sp>
      <p:sp>
        <p:nvSpPr>
          <p:cNvPr id="10" name="Title 1"/>
          <p:cNvSpPr>
            <a:spLocks noGrp="1"/>
          </p:cNvSpPr>
          <p:nvPr>
            <p:ph type="title"/>
          </p:nvPr>
        </p:nvSpPr>
        <p:spPr>
          <a:xfrm>
            <a:off x="1039653" y="1053628"/>
            <a:ext cx="10112695" cy="921254"/>
          </a:xfrm>
        </p:spPr>
        <p:txBody>
          <a:bodyPr/>
          <a:lstStyle/>
          <a:p>
            <a:r>
              <a:rPr lang="en-US"/>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39653" y="1064779"/>
            <a:ext cx="10112695" cy="921254"/>
          </a:xfrm>
        </p:spPr>
        <p:txBody>
          <a:bodyPr/>
          <a:lstStyle/>
          <a:p>
            <a:r>
              <a:rPr lang="en-US"/>
              <a:t>Click to edit Master title style</a:t>
            </a:r>
            <a:endParaRPr lang="en-US"/>
          </a:p>
        </p:txBody>
      </p:sp>
      <p:sp>
        <p:nvSpPr>
          <p:cNvPr id="3" name="Content Placeholder 2"/>
          <p:cNvSpPr>
            <a:spLocks noGrp="1"/>
          </p:cNvSpPr>
          <p:nvPr>
            <p:ph idx="1"/>
          </p:nvPr>
        </p:nvSpPr>
        <p:spPr>
          <a:xfrm>
            <a:off x="1049144" y="2007219"/>
            <a:ext cx="10093712" cy="416974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702526"/>
            <a:ext cx="3932237" cy="1354873"/>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showMasterSp="0">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fld>
            <a:endParaRPr lang="en-US"/>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reserve="1">
  <p:cSld name="Titre et tex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2"/>
          <p:cNvSpPr>
            <a:spLocks noGrp="1"/>
          </p:cNvSpPr>
          <p:nvPr>
            <p:ph type="body" idx="1"/>
          </p:nvPr>
        </p:nvSpPr>
        <p:spPr/>
        <p:txBody>
          <a:bodyPr/>
          <a:lstStyle/>
          <a:p>
            <a:pPr lvl="0"/>
            <a:r>
              <a:rPr lang="fr-FR" smtClean="0"/>
              <a:t>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4" name="Espace réservé de la date 3"/>
          <p:cNvSpPr>
            <a:spLocks noGrp="1"/>
          </p:cNvSpPr>
          <p:nvPr>
            <p:ph type="dt" sz="half" idx="10"/>
          </p:nvPr>
        </p:nvSpPr>
        <p:spPr/>
        <p:txBody>
          <a:bodyPr/>
          <a:lstStyle/>
          <a:p>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39653" y="1064779"/>
            <a:ext cx="10112695" cy="921254"/>
          </a:xfrm>
        </p:spPr>
        <p:txBody>
          <a:bodyPr/>
          <a:lstStyle/>
          <a:p>
            <a:r>
              <a:rPr lang="en-US"/>
              <a:t>Click to edit Master title style</a:t>
            </a:r>
            <a:endParaRPr lang="en-US"/>
          </a:p>
        </p:txBody>
      </p:sp>
      <p:sp>
        <p:nvSpPr>
          <p:cNvPr id="3" name="Content Placeholder 2"/>
          <p:cNvSpPr>
            <a:spLocks noGrp="1"/>
          </p:cNvSpPr>
          <p:nvPr>
            <p:ph idx="1"/>
          </p:nvPr>
        </p:nvSpPr>
        <p:spPr>
          <a:xfrm>
            <a:off x="1049144" y="2007219"/>
            <a:ext cx="10093712" cy="416974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39653" y="1153987"/>
            <a:ext cx="10112695" cy="921254"/>
          </a:xfrm>
        </p:spPr>
        <p:txBody>
          <a:bodyPr/>
          <a:lstStyle/>
          <a:p>
            <a:r>
              <a:rPr lang="en-US"/>
              <a:t>Click to edit Master title style</a:t>
            </a:r>
            <a:endParaRPr lang="en-US"/>
          </a:p>
        </p:txBody>
      </p:sp>
      <p:sp>
        <p:nvSpPr>
          <p:cNvPr id="3" name="Content Placeholder 2"/>
          <p:cNvSpPr>
            <a:spLocks noGrp="1"/>
          </p:cNvSpPr>
          <p:nvPr>
            <p:ph sz="half" idx="1"/>
          </p:nvPr>
        </p:nvSpPr>
        <p:spPr>
          <a:xfrm>
            <a:off x="1039653" y="2087362"/>
            <a:ext cx="4919546" cy="40896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232802" y="2087362"/>
            <a:ext cx="4919546" cy="40896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39652" y="2671761"/>
            <a:ext cx="4957923" cy="35179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671761"/>
            <a:ext cx="4980148" cy="351790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fld>
            <a:endParaRPr lang="en-US"/>
          </a:p>
        </p:txBody>
      </p:sp>
      <p:sp>
        <p:nvSpPr>
          <p:cNvPr id="10" name="Title 1"/>
          <p:cNvSpPr>
            <a:spLocks noGrp="1"/>
          </p:cNvSpPr>
          <p:nvPr>
            <p:ph type="title"/>
          </p:nvPr>
        </p:nvSpPr>
        <p:spPr>
          <a:xfrm>
            <a:off x="1039653" y="1053628"/>
            <a:ext cx="10112695" cy="921254"/>
          </a:xfrm>
        </p:spPr>
        <p:txBody>
          <a:bodyPr/>
          <a:lstStyle/>
          <a:p>
            <a:r>
              <a:rPr lang="en-US"/>
              <a:t>Click to edit Master title style</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702526"/>
            <a:ext cx="3932237" cy="1354873"/>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showMasterSp="0">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fld>
            <a:endParaRPr lang="en-US"/>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39653" y="1064779"/>
            <a:ext cx="10112695" cy="921254"/>
          </a:xfrm>
        </p:spPr>
        <p:txBody>
          <a:bodyPr/>
          <a:lstStyle/>
          <a:p>
            <a:r>
              <a:rPr lang="en-US"/>
              <a:t>Click to edit Master title style</a:t>
            </a:r>
            <a:endParaRPr lang="en-US"/>
          </a:p>
        </p:txBody>
      </p:sp>
      <p:sp>
        <p:nvSpPr>
          <p:cNvPr id="3" name="Content Placeholder 2"/>
          <p:cNvSpPr>
            <a:spLocks noGrp="1"/>
          </p:cNvSpPr>
          <p:nvPr>
            <p:ph idx="1"/>
          </p:nvPr>
        </p:nvSpPr>
        <p:spPr>
          <a:xfrm>
            <a:off x="1049144" y="2007219"/>
            <a:ext cx="10093712" cy="416974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39653" y="1153987"/>
            <a:ext cx="10112695" cy="921254"/>
          </a:xfrm>
        </p:spPr>
        <p:txBody>
          <a:bodyPr/>
          <a:lstStyle/>
          <a:p>
            <a:r>
              <a:rPr lang="en-US"/>
              <a:t>Click to edit Master title style</a:t>
            </a:r>
            <a:endParaRPr lang="en-US"/>
          </a:p>
        </p:txBody>
      </p:sp>
      <p:sp>
        <p:nvSpPr>
          <p:cNvPr id="3" name="Content Placeholder 2"/>
          <p:cNvSpPr>
            <a:spLocks noGrp="1"/>
          </p:cNvSpPr>
          <p:nvPr>
            <p:ph sz="half" idx="1"/>
          </p:nvPr>
        </p:nvSpPr>
        <p:spPr>
          <a:xfrm>
            <a:off x="1039653" y="2087362"/>
            <a:ext cx="4919546" cy="40896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232802" y="2087362"/>
            <a:ext cx="4919546" cy="40896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39653" y="1153987"/>
            <a:ext cx="10112695" cy="921254"/>
          </a:xfrm>
        </p:spPr>
        <p:txBody>
          <a:bodyPr/>
          <a:lstStyle/>
          <a:p>
            <a:r>
              <a:rPr lang="en-US"/>
              <a:t>Click to edit Master title style</a:t>
            </a:r>
            <a:endParaRPr lang="en-US"/>
          </a:p>
        </p:txBody>
      </p:sp>
      <p:sp>
        <p:nvSpPr>
          <p:cNvPr id="3" name="Content Placeholder 2"/>
          <p:cNvSpPr>
            <a:spLocks noGrp="1"/>
          </p:cNvSpPr>
          <p:nvPr>
            <p:ph sz="half" idx="1"/>
          </p:nvPr>
        </p:nvSpPr>
        <p:spPr>
          <a:xfrm>
            <a:off x="1039653" y="2087362"/>
            <a:ext cx="4919546" cy="40896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232802" y="2087362"/>
            <a:ext cx="4919546" cy="40896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39652" y="2671761"/>
            <a:ext cx="4957923" cy="35179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671761"/>
            <a:ext cx="4980148" cy="351790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fld>
            <a:endParaRPr lang="en-US"/>
          </a:p>
        </p:txBody>
      </p:sp>
      <p:sp>
        <p:nvSpPr>
          <p:cNvPr id="10" name="Title 1"/>
          <p:cNvSpPr>
            <a:spLocks noGrp="1"/>
          </p:cNvSpPr>
          <p:nvPr>
            <p:ph type="title"/>
          </p:nvPr>
        </p:nvSpPr>
        <p:spPr>
          <a:xfrm>
            <a:off x="1039653" y="1053628"/>
            <a:ext cx="10112695" cy="921254"/>
          </a:xfrm>
        </p:spPr>
        <p:txBody>
          <a:bodyPr/>
          <a:lstStyle/>
          <a:p>
            <a:r>
              <a:rPr lang="en-US"/>
              <a:t>Click to edit Master title style</a:t>
            </a:r>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702526"/>
            <a:ext cx="3932237" cy="1354873"/>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showMasterSp="0">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fld>
            <a:endParaRPr 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39652" y="2671761"/>
            <a:ext cx="4957923" cy="35179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671761"/>
            <a:ext cx="4980148" cy="351790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fld>
            <a:endParaRPr lang="en-US"/>
          </a:p>
        </p:txBody>
      </p:sp>
      <p:sp>
        <p:nvSpPr>
          <p:cNvPr id="10" name="Title 1"/>
          <p:cNvSpPr>
            <a:spLocks noGrp="1"/>
          </p:cNvSpPr>
          <p:nvPr>
            <p:ph type="title"/>
          </p:nvPr>
        </p:nvSpPr>
        <p:spPr>
          <a:xfrm>
            <a:off x="1039653" y="1053628"/>
            <a:ext cx="10112695" cy="921254"/>
          </a:xfrm>
        </p:spPr>
        <p:txBody>
          <a:bodyPr/>
          <a:lstStyle/>
          <a:p>
            <a:r>
              <a:rPr lang="en-US"/>
              <a:t>Click to edit Master title style</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re et tex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2"/>
          <p:cNvSpPr>
            <a:spLocks noGrp="1"/>
          </p:cNvSpPr>
          <p:nvPr>
            <p:ph type="body" idx="1"/>
          </p:nvPr>
        </p:nvSpPr>
        <p:spPr/>
        <p:txBody>
          <a:bodyPr/>
          <a:lstStyle/>
          <a:p>
            <a:pPr lvl="0"/>
            <a:r>
              <a:rPr lang="fr-FR" smtClean="0"/>
              <a:t>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4" name="Espace réservé de la date 3"/>
          <p:cNvSpPr>
            <a:spLocks noGrp="1"/>
          </p:cNvSpPr>
          <p:nvPr>
            <p:ph type="dt" sz="half" idx="10"/>
          </p:nvPr>
        </p:nvSpPr>
        <p:spPr/>
        <p:txBody>
          <a:bodyPr/>
          <a:lstStyle/>
          <a:p>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702526"/>
            <a:ext cx="3932237" cy="1354873"/>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8" Type="http://schemas.openxmlformats.org/officeDocument/2006/relationships/theme" Target="../theme/theme2.x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image" Target="../media/image1.png"/><Relationship Id="rId13" Type="http://schemas.openxmlformats.org/officeDocument/2006/relationships/slideLayout" Target="../slideLayouts/slideLayout25.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7" Type="http://schemas.openxmlformats.org/officeDocument/2006/relationships/theme" Target="../theme/theme3.xml"/><Relationship Id="rId16" Type="http://schemas.openxmlformats.org/officeDocument/2006/relationships/image" Target="../media/image5.png"/><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6.xml"/><Relationship Id="rId8" Type="http://schemas.openxmlformats.org/officeDocument/2006/relationships/slideLayout" Target="../slideLayouts/slideLayout45.xml"/><Relationship Id="rId7" Type="http://schemas.openxmlformats.org/officeDocument/2006/relationships/slideLayout" Target="../slideLayouts/slideLayout44.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 Id="rId3" Type="http://schemas.openxmlformats.org/officeDocument/2006/relationships/slideLayout" Target="../slideLayouts/slideLayout40.xml"/><Relationship Id="rId2" Type="http://schemas.openxmlformats.org/officeDocument/2006/relationships/slideLayout" Target="../slideLayouts/slideLayout39.xml"/><Relationship Id="rId18" Type="http://schemas.openxmlformats.org/officeDocument/2006/relationships/theme" Target="../theme/theme4.xml"/><Relationship Id="rId17" Type="http://schemas.openxmlformats.org/officeDocument/2006/relationships/image" Target="../media/image5.png"/><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image" Target="../media/image1.png"/><Relationship Id="rId13" Type="http://schemas.openxmlformats.org/officeDocument/2006/relationships/slideLayout" Target="../slideLayouts/slideLayout50.xml"/><Relationship Id="rId12" Type="http://schemas.openxmlformats.org/officeDocument/2006/relationships/slideLayout" Target="../slideLayouts/slideLayout49.xml"/><Relationship Id="rId11" Type="http://schemas.openxmlformats.org/officeDocument/2006/relationships/slideLayout" Target="../slideLayouts/slideLayout48.xml"/><Relationship Id="rId10" Type="http://schemas.openxmlformats.org/officeDocument/2006/relationships/slideLayout" Target="../slideLayouts/slideLayout47.xml"/><Relationship Id="rId1"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fld>
            <a:endParaRPr lang="en-US"/>
          </a:p>
        </p:txBody>
      </p:sp>
      <p:pic>
        <p:nvPicPr>
          <p:cNvPr id="7" name="Picture 6"/>
          <p:cNvPicPr>
            <a:picLocks noChangeAspect="1"/>
          </p:cNvPicPr>
          <p:nvPr userDrawn="1"/>
        </p:nvPicPr>
        <p:blipFill>
          <a:blip r:embed="rId13" cstate="print"/>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p:cNvPicPr>
            <a:picLocks noChangeAspect="1"/>
          </p:cNvPicPr>
          <p:nvPr userDrawn="1"/>
        </p:nvPicPr>
        <p:blipFill>
          <a:blip r:embed="rId14" cstate="print"/>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p:cNvPicPr>
            <a:picLocks noChangeAspect="1"/>
          </p:cNvPicPr>
          <p:nvPr userDrawn="1"/>
        </p:nvPicPr>
        <p:blipFill>
          <a:blip r:embed="rId15" cstate="print"/>
          <a:stretch>
            <a:fillRect/>
          </a:stretch>
        </p:blipFill>
        <p:spPr>
          <a:xfrm>
            <a:off x="8151164" y="219583"/>
            <a:ext cx="771055" cy="771055"/>
          </a:xfrm>
          <a:prstGeom prst="rect">
            <a:avLst/>
          </a:prstGeom>
        </p:spPr>
      </p:pic>
      <p:pic>
        <p:nvPicPr>
          <p:cNvPr id="10" name="Picture 9"/>
          <p:cNvPicPr>
            <a:picLocks noChangeAspect="1"/>
          </p:cNvPicPr>
          <p:nvPr userDrawn="1"/>
        </p:nvPicPr>
        <p:blipFill>
          <a:blip r:embed="rId16" cstate="print"/>
          <a:stretch>
            <a:fillRect/>
          </a:stretch>
        </p:blipFill>
        <p:spPr>
          <a:xfrm>
            <a:off x="9084427" y="256851"/>
            <a:ext cx="959440" cy="73378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fld>
            <a:endParaRPr lang="en-US"/>
          </a:p>
        </p:txBody>
      </p:sp>
      <p:pic>
        <p:nvPicPr>
          <p:cNvPr id="7" name="Picture 6"/>
          <p:cNvPicPr>
            <a:picLocks noChangeAspect="1"/>
          </p:cNvPicPr>
          <p:nvPr userDrawn="1"/>
        </p:nvPicPr>
        <p:blipFill>
          <a:blip r:embed="rId14" cstate="print"/>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p:cNvPicPr>
            <a:picLocks noChangeAspect="1"/>
          </p:cNvPicPr>
          <p:nvPr userDrawn="1"/>
        </p:nvPicPr>
        <p:blipFill>
          <a:blip r:embed="rId15" cstate="print"/>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p:cNvPicPr>
            <a:picLocks noChangeAspect="1"/>
          </p:cNvPicPr>
          <p:nvPr userDrawn="1"/>
        </p:nvPicPr>
        <p:blipFill>
          <a:blip r:embed="rId16" cstate="print"/>
          <a:stretch>
            <a:fillRect/>
          </a:stretch>
        </p:blipFill>
        <p:spPr>
          <a:xfrm>
            <a:off x="8151164" y="219583"/>
            <a:ext cx="771055" cy="771055"/>
          </a:xfrm>
          <a:prstGeom prst="rect">
            <a:avLst/>
          </a:prstGeom>
        </p:spPr>
      </p:pic>
      <p:pic>
        <p:nvPicPr>
          <p:cNvPr id="10" name="Picture 9"/>
          <p:cNvPicPr>
            <a:picLocks noChangeAspect="1"/>
          </p:cNvPicPr>
          <p:nvPr userDrawn="1"/>
        </p:nvPicPr>
        <p:blipFill>
          <a:blip r:embed="rId17" cstate="print"/>
          <a:stretch>
            <a:fillRect/>
          </a:stretch>
        </p:blipFill>
        <p:spPr>
          <a:xfrm>
            <a:off x="9084427" y="256851"/>
            <a:ext cx="959440" cy="733787"/>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fld>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8151164" y="219583"/>
            <a:ext cx="771055" cy="771055"/>
          </a:xfrm>
          <a:prstGeom prst="rect">
            <a:avLst/>
          </a:prstGeom>
        </p:spPr>
      </p:pic>
      <p:pic>
        <p:nvPicPr>
          <p:cNvPr id="10" name="Picture 9"/>
          <p:cNvPicPr>
            <a:picLocks noChangeAspect="1"/>
          </p:cNvPicPr>
          <p:nvPr userDrawn="1"/>
        </p:nvPicPr>
        <p:blipFill>
          <a:blip r:embed="rId16"/>
          <a:stretch>
            <a:fillRect/>
          </a:stretch>
        </p:blipFill>
        <p:spPr>
          <a:xfrm>
            <a:off x="9084427" y="256851"/>
            <a:ext cx="959440" cy="733787"/>
          </a:xfrm>
          <a:prstGeom prst="rect">
            <a:avLst/>
          </a:prstGeom>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fld>
            <a:endParaRPr lang="en-US"/>
          </a:p>
        </p:txBody>
      </p:sp>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151164" y="219583"/>
            <a:ext cx="771055" cy="771055"/>
          </a:xfrm>
          <a:prstGeom prst="rect">
            <a:avLst/>
          </a:prstGeom>
        </p:spPr>
      </p:pic>
      <p:pic>
        <p:nvPicPr>
          <p:cNvPr id="10" name="Picture 9"/>
          <p:cNvPicPr>
            <a:picLocks noChangeAspect="1"/>
          </p:cNvPicPr>
          <p:nvPr userDrawn="1"/>
        </p:nvPicPr>
        <p:blipFill>
          <a:blip r:embed="rId17"/>
          <a:stretch>
            <a:fillRect/>
          </a:stretch>
        </p:blipFill>
        <p:spPr>
          <a:xfrm>
            <a:off x="9084427" y="256851"/>
            <a:ext cx="959440" cy="733787"/>
          </a:xfrm>
          <a:prstGeom prst="rect">
            <a:avLst/>
          </a:prstGeom>
        </p:spPr>
      </p:pic>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9.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13.png"/><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image" Target="../media/image16.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7.xml"/><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9.xml"/><Relationship Id="rId1" Type="http://schemas.openxmlformats.org/officeDocument/2006/relationships/hyperlink" Target="https://www.kaggle.com/code/mineshjethva/power-grid-stability-with-deep-learning/inpu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panose="020F0302020204030204"/>
              </a:rPr>
              <a:t>Smart Energy Distribution</a:t>
            </a:r>
            <a:endParaRPr lang="en-US" dirty="0">
              <a:cs typeface="Calibri Light" panose="020F0302020204030204"/>
            </a:endParaRPr>
          </a:p>
        </p:txBody>
      </p:sp>
      <p:sp>
        <p:nvSpPr>
          <p:cNvPr id="3" name="Text Placeholder 2"/>
          <p:cNvSpPr>
            <a:spLocks noGrp="1"/>
          </p:cNvSpPr>
          <p:nvPr>
            <p:ph type="body" idx="1"/>
          </p:nvPr>
        </p:nvSpPr>
        <p:spPr/>
        <p:txBody>
          <a:bodyPr vert="horz" lIns="91440" tIns="45720" rIns="91440" bIns="45720" rtlCol="0" anchor="t">
            <a:normAutofit/>
          </a:bodyPr>
          <a:lstStyle/>
          <a:p>
            <a:r>
              <a:rPr lang="fr-FR" altLang="en-US" dirty="0">
                <a:cs typeface="Calibri" panose="020F0502020204030204"/>
              </a:rPr>
              <a:t>Hilassoun A. Roland SANOU</a:t>
            </a:r>
            <a:endParaRPr lang="en-US" dirty="0">
              <a:cs typeface="Calibri" panose="020F0502020204030204"/>
            </a:endParaRPr>
          </a:p>
          <a:p>
            <a:r>
              <a:rPr lang="fr-FR" altLang="en-US" dirty="0">
                <a:cs typeface="Calibri" panose="020F0502020204030204"/>
              </a:rPr>
              <a:t>12/12/2023</a:t>
            </a:r>
            <a:endParaRPr lang="fr-FR" altLang="en-US" dirty="0">
              <a:cs typeface="Calibri" panose="020F0502020204030204"/>
            </a:endParaRPr>
          </a:p>
        </p:txBody>
      </p:sp>
      <p:sp>
        <p:nvSpPr>
          <p:cNvPr id="4" name="TextBox 3"/>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200" dirty="0">
                <a:cs typeface="Calibri" panose="020F0502020204030204"/>
              </a:rPr>
              <a:t>Frontier Tech Leaders </a:t>
            </a:r>
            <a:r>
              <a:rPr lang="en-US" sz="1200" err="1">
                <a:cs typeface="Calibri" panose="020F0502020204030204"/>
              </a:rPr>
              <a:t>Programme</a:t>
            </a:r>
            <a:r>
              <a:rPr lang="en-US" sz="1200" dirty="0">
                <a:cs typeface="Calibri" panose="020F0502020204030204"/>
              </a:rPr>
              <a:t> Global Cohort 1</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re 3"/>
          <p:cNvSpPr>
            <a:spLocks noGrp="1"/>
          </p:cNvSpPr>
          <p:nvPr>
            <p:ph type="title"/>
          </p:nvPr>
        </p:nvSpPr>
        <p:spPr/>
        <p:txBody>
          <a:bodyPr/>
          <a:p>
            <a:r>
              <a:rPr lang="en-US" dirty="0">
                <a:sym typeface="+mn-ea"/>
              </a:rPr>
              <a:t>Data Collection</a:t>
            </a:r>
            <a:endParaRPr lang="fr-FR" altLang="en-US"/>
          </a:p>
        </p:txBody>
      </p:sp>
      <p:pic>
        <p:nvPicPr>
          <p:cNvPr id="7" name="Espace réservé du contenu 6"/>
          <p:cNvPicPr>
            <a:picLocks noChangeAspect="1"/>
          </p:cNvPicPr>
          <p:nvPr>
            <p:ph sz="half" idx="1"/>
          </p:nvPr>
        </p:nvPicPr>
        <p:blipFill>
          <a:blip r:embed="rId1"/>
          <a:stretch>
            <a:fillRect/>
          </a:stretch>
        </p:blipFill>
        <p:spPr>
          <a:xfrm>
            <a:off x="2062480" y="2447290"/>
            <a:ext cx="2872740" cy="3368040"/>
          </a:xfrm>
          <a:prstGeom prst="rect">
            <a:avLst/>
          </a:prstGeom>
        </p:spPr>
      </p:pic>
      <p:pic>
        <p:nvPicPr>
          <p:cNvPr id="8" name="Espace réservé du contenu 7"/>
          <p:cNvPicPr>
            <a:picLocks noChangeAspect="1"/>
          </p:cNvPicPr>
          <p:nvPr>
            <p:ph sz="half" idx="2"/>
          </p:nvPr>
        </p:nvPicPr>
        <p:blipFill>
          <a:blip r:embed="rId2"/>
          <a:stretch>
            <a:fillRect/>
          </a:stretch>
        </p:blipFill>
        <p:spPr>
          <a:xfrm>
            <a:off x="7263130" y="2447925"/>
            <a:ext cx="2849880" cy="33674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628" y="1064779"/>
            <a:ext cx="10112695" cy="921254"/>
          </a:xfrm>
        </p:spPr>
        <p:txBody>
          <a:bodyPr>
            <a:normAutofit fontScale="90000"/>
          </a:bodyPr>
          <a:lstStyle/>
          <a:p>
            <a:r>
              <a:rPr lang="en-US" b="1" dirty="0"/>
              <a:t>Exploratory Data Analysis (EDA)</a:t>
            </a:r>
            <a:r>
              <a:rPr lang="tr-TR" b="1" dirty="0"/>
              <a:t> </a:t>
            </a:r>
            <a:r>
              <a:rPr lang="tr-TR" b="1" dirty="0" err="1"/>
              <a:t>and</a:t>
            </a:r>
            <a:r>
              <a:rPr lang="tr-TR" b="1" dirty="0"/>
              <a:t> </a:t>
            </a:r>
            <a:r>
              <a:rPr lang="en-US" b="1" dirty="0"/>
              <a:t>Feature Engineering</a:t>
            </a:r>
            <a:endParaRPr lang="tr-TR" dirty="0"/>
          </a:p>
        </p:txBody>
      </p:sp>
      <p:sp>
        <p:nvSpPr>
          <p:cNvPr id="3" name="Content Placeholder 2"/>
          <p:cNvSpPr>
            <a:spLocks noGrp="1"/>
          </p:cNvSpPr>
          <p:nvPr>
            <p:ph idx="1"/>
          </p:nvPr>
        </p:nvSpPr>
        <p:spPr/>
        <p:txBody>
          <a:bodyPr>
            <a:noAutofit/>
          </a:bodyPr>
          <a:lstStyle/>
          <a:p>
            <a:pPr marL="0" indent="0">
              <a:buFont typeface="Arial" panose="020B0604020202020204" pitchFamily="34" charset="0"/>
              <a:buNone/>
            </a:pPr>
            <a:r>
              <a:rPr lang="fr-FR" altLang="en-US" dirty="0"/>
              <a:t>Our dataset contains 60000 observations. We have divided it into 54000 for training and 6000 for test. Out of our 12 features, stab column has been determined as our target feature.</a:t>
            </a:r>
            <a:endParaRPr lang="fr-FR" altLang="en-US" dirty="0"/>
          </a:p>
          <a:p>
            <a:pPr marL="0" indent="0">
              <a:buFont typeface="Arial" panose="020B0604020202020204" pitchFamily="34" charset="0"/>
              <a:buNone/>
            </a:pPr>
            <a:endParaRPr lang="en-US" dirty="0"/>
          </a:p>
          <a:p>
            <a:pPr marL="457200" lvl="1" indent="0">
              <a:buNone/>
            </a:pPr>
            <a:endParaRPr lang="en-US" dirty="0"/>
          </a:p>
          <a:p>
            <a:endParaRPr lang="en-US" sz="2800" b="1" i="0" u="none" strike="noStrike" kern="1200" noProof="0" dirty="0">
              <a:solidFill>
                <a:srgbClr val="FFFFFF"/>
              </a:solidFill>
              <a:latin typeface="Calibri" panose="020F0502020204030204"/>
              <a:ea typeface="+mn-ea"/>
              <a:cs typeface="+mn-cs"/>
            </a:endParaRPr>
          </a:p>
          <a:p>
            <a:endParaRPr lang="tr-TR" dirty="0"/>
          </a:p>
        </p:txBody>
      </p:sp>
      <p:sp>
        <p:nvSpPr>
          <p:cNvPr id="5" name="TextBox 4"/>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200" dirty="0">
                <a:cs typeface="Calibri" panose="020F0502020204030204"/>
              </a:rPr>
              <a:t>Frontier Tech Leaders </a:t>
            </a:r>
            <a:r>
              <a:rPr lang="en-US" sz="1200" err="1">
                <a:cs typeface="Calibri" panose="020F0502020204030204"/>
              </a:rPr>
              <a:t>Programme</a:t>
            </a:r>
            <a:r>
              <a:rPr lang="en-US" sz="1200" dirty="0">
                <a:cs typeface="Calibri" panose="020F0502020204030204"/>
              </a:rPr>
              <a:t> Global Cohort 1</a:t>
            </a:r>
            <a:endParaRPr lang="en-US" sz="1200" dirty="0"/>
          </a:p>
        </p:txBody>
      </p:sp>
      <p:pic>
        <p:nvPicPr>
          <p:cNvPr id="4" name="Image 1"/>
          <p:cNvPicPr>
            <a:picLocks noChangeAspect="1"/>
          </p:cNvPicPr>
          <p:nvPr/>
        </p:nvPicPr>
        <p:blipFill>
          <a:blip r:embed="rId1"/>
          <a:stretch>
            <a:fillRect/>
          </a:stretch>
        </p:blipFill>
        <p:spPr>
          <a:xfrm>
            <a:off x="1924685" y="3619500"/>
            <a:ext cx="7268845" cy="2305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re 1"/>
          <p:cNvSpPr>
            <a:spLocks noGrp="1"/>
          </p:cNvSpPr>
          <p:nvPr>
            <p:ph type="title"/>
          </p:nvPr>
        </p:nvSpPr>
        <p:spPr/>
        <p:txBody>
          <a:bodyPr>
            <a:normAutofit fontScale="90000"/>
          </a:bodyPr>
          <a:p>
            <a:r>
              <a:rPr lang="en-US" dirty="0">
                <a:sym typeface="+mn-ea"/>
              </a:rPr>
              <a:t>Exploratory Data Analysis (EDA)</a:t>
            </a:r>
            <a:r>
              <a:rPr lang="tr-TR" dirty="0">
                <a:sym typeface="+mn-ea"/>
              </a:rPr>
              <a:t> </a:t>
            </a:r>
            <a:r>
              <a:rPr lang="tr-TR" dirty="0" err="1">
                <a:sym typeface="+mn-ea"/>
              </a:rPr>
              <a:t>and</a:t>
            </a:r>
            <a:r>
              <a:rPr lang="tr-TR" dirty="0">
                <a:sym typeface="+mn-ea"/>
              </a:rPr>
              <a:t> </a:t>
            </a:r>
            <a:r>
              <a:rPr lang="en-US" dirty="0">
                <a:sym typeface="+mn-ea"/>
              </a:rPr>
              <a:t>Feature Engineering</a:t>
            </a:r>
            <a:endParaRPr lang="fr-FR" altLang="en-US"/>
          </a:p>
        </p:txBody>
      </p:sp>
      <p:sp>
        <p:nvSpPr>
          <p:cNvPr id="3" name="Espace réservé du contenu 2"/>
          <p:cNvSpPr>
            <a:spLocks noGrp="1"/>
          </p:cNvSpPr>
          <p:nvPr>
            <p:ph idx="1"/>
          </p:nvPr>
        </p:nvSpPr>
        <p:spPr/>
        <p:txBody>
          <a:bodyPr/>
          <a:p>
            <a:pPr marL="0" indent="0">
              <a:buNone/>
            </a:pPr>
            <a:r>
              <a:rPr lang="fr-FR" altLang="en-US" dirty="0">
                <a:sym typeface="+mn-ea"/>
              </a:rPr>
              <a:t>We had 2 columns stab and stabf that providing the same output about the smart grid stability. Dropping stabf for using only using stab as target feature. After checking the correlation between features.</a:t>
            </a:r>
            <a:endParaRPr lang="en-US" dirty="0"/>
          </a:p>
          <a:p>
            <a:pPr marL="0" indent="0">
              <a:buNone/>
            </a:pPr>
            <a:endParaRPr lang="fr-FR" altLang="en-US"/>
          </a:p>
        </p:txBody>
      </p:sp>
      <p:pic>
        <p:nvPicPr>
          <p:cNvPr id="4" name="Image 3"/>
          <p:cNvPicPr>
            <a:picLocks noChangeAspect="1"/>
          </p:cNvPicPr>
          <p:nvPr/>
        </p:nvPicPr>
        <p:blipFill>
          <a:blip r:embed="rId1"/>
          <a:stretch>
            <a:fillRect/>
          </a:stretch>
        </p:blipFill>
        <p:spPr>
          <a:xfrm>
            <a:off x="3522980" y="3522980"/>
            <a:ext cx="4220210" cy="27800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re 1"/>
          <p:cNvSpPr>
            <a:spLocks noGrp="1"/>
          </p:cNvSpPr>
          <p:nvPr>
            <p:ph type="title"/>
          </p:nvPr>
        </p:nvSpPr>
        <p:spPr/>
        <p:txBody>
          <a:bodyPr>
            <a:normAutofit fontScale="90000"/>
          </a:bodyPr>
          <a:p>
            <a:r>
              <a:rPr lang="en-US" dirty="0">
                <a:sym typeface="+mn-ea"/>
              </a:rPr>
              <a:t>Exploratory Data Analysis (EDA)</a:t>
            </a:r>
            <a:r>
              <a:rPr lang="tr-TR" dirty="0">
                <a:sym typeface="+mn-ea"/>
              </a:rPr>
              <a:t> </a:t>
            </a:r>
            <a:r>
              <a:rPr lang="tr-TR" dirty="0" err="1">
                <a:sym typeface="+mn-ea"/>
              </a:rPr>
              <a:t>and</a:t>
            </a:r>
            <a:r>
              <a:rPr lang="tr-TR" dirty="0">
                <a:sym typeface="+mn-ea"/>
              </a:rPr>
              <a:t> </a:t>
            </a:r>
            <a:r>
              <a:rPr lang="en-US" dirty="0">
                <a:sym typeface="+mn-ea"/>
              </a:rPr>
              <a:t>Feature Engineering</a:t>
            </a:r>
            <a:endParaRPr lang="fr-FR" altLang="en-US"/>
          </a:p>
        </p:txBody>
      </p:sp>
      <p:sp>
        <p:nvSpPr>
          <p:cNvPr id="3" name="Espace réservé du contenu 2"/>
          <p:cNvSpPr>
            <a:spLocks noGrp="1"/>
          </p:cNvSpPr>
          <p:nvPr>
            <p:ph idx="1"/>
          </p:nvPr>
        </p:nvSpPr>
        <p:spPr/>
        <p:txBody>
          <a:bodyPr/>
          <a:p>
            <a:pPr marL="0" indent="0">
              <a:buNone/>
            </a:pPr>
            <a:r>
              <a:rPr lang="fr-FR" altLang="en-US"/>
              <a:t>After splitting our dataset into test and training part, we scale and normalize X_training and X_testing</a:t>
            </a:r>
            <a:endParaRPr lang="fr-FR" altLang="en-US"/>
          </a:p>
          <a:p>
            <a:pPr marL="0" indent="0">
              <a:buNone/>
            </a:pPr>
            <a:endParaRPr lang="fr-FR" altLang="en-US"/>
          </a:p>
        </p:txBody>
      </p:sp>
      <p:pic>
        <p:nvPicPr>
          <p:cNvPr id="5" name="Image 2"/>
          <p:cNvPicPr>
            <a:picLocks noChangeAspect="1"/>
          </p:cNvPicPr>
          <p:nvPr/>
        </p:nvPicPr>
        <p:blipFill>
          <a:blip r:embed="rId1"/>
          <a:stretch>
            <a:fillRect/>
          </a:stretch>
        </p:blipFill>
        <p:spPr>
          <a:xfrm>
            <a:off x="3336925" y="3051810"/>
            <a:ext cx="4448810" cy="304355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re 1"/>
          <p:cNvSpPr>
            <a:spLocks noGrp="1"/>
          </p:cNvSpPr>
          <p:nvPr>
            <p:ph type="title"/>
          </p:nvPr>
        </p:nvSpPr>
        <p:spPr/>
        <p:txBody>
          <a:bodyPr>
            <a:normAutofit fontScale="90000"/>
          </a:bodyPr>
          <a:p>
            <a:r>
              <a:rPr lang="en-US" dirty="0">
                <a:sym typeface="+mn-ea"/>
              </a:rPr>
              <a:t>Exploratory Data Analysis (EDA)</a:t>
            </a:r>
            <a:r>
              <a:rPr lang="tr-TR" dirty="0">
                <a:sym typeface="+mn-ea"/>
              </a:rPr>
              <a:t> </a:t>
            </a:r>
            <a:r>
              <a:rPr lang="tr-TR" dirty="0" err="1">
                <a:sym typeface="+mn-ea"/>
              </a:rPr>
              <a:t>and</a:t>
            </a:r>
            <a:r>
              <a:rPr lang="tr-TR" dirty="0">
                <a:sym typeface="+mn-ea"/>
              </a:rPr>
              <a:t> </a:t>
            </a:r>
            <a:r>
              <a:rPr lang="en-US" dirty="0">
                <a:sym typeface="+mn-ea"/>
              </a:rPr>
              <a:t>Feature Engineering</a:t>
            </a:r>
            <a:endParaRPr lang="fr-FR" altLang="en-US"/>
          </a:p>
        </p:txBody>
      </p:sp>
      <p:pic>
        <p:nvPicPr>
          <p:cNvPr id="4" name="Espace réservé du contenu 3"/>
          <p:cNvPicPr>
            <a:picLocks noChangeAspect="1"/>
          </p:cNvPicPr>
          <p:nvPr>
            <p:ph idx="1"/>
          </p:nvPr>
        </p:nvPicPr>
        <p:blipFill>
          <a:blip r:embed="rId1"/>
          <a:stretch>
            <a:fillRect/>
          </a:stretch>
        </p:blipFill>
        <p:spPr>
          <a:xfrm>
            <a:off x="3835400" y="2007235"/>
            <a:ext cx="4520565" cy="41694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mj-lt"/>
                <a:cs typeface="+mj-lt"/>
              </a:rPr>
              <a:t>Model</a:t>
            </a:r>
            <a:endParaRPr lang="en-US" dirty="0"/>
          </a:p>
        </p:txBody>
      </p:sp>
      <p:sp>
        <p:nvSpPr>
          <p:cNvPr id="4" name="TextBox 3"/>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200" dirty="0">
                <a:cs typeface="Calibri" panose="020F0502020204030204"/>
              </a:rPr>
              <a:t>Frontier Tech Leaders </a:t>
            </a:r>
            <a:r>
              <a:rPr lang="en-US" sz="1200" err="1">
                <a:cs typeface="Calibri" panose="020F0502020204030204"/>
              </a:rPr>
              <a:t>Programme</a:t>
            </a:r>
            <a:r>
              <a:rPr lang="en-US" sz="1200" dirty="0">
                <a:cs typeface="Calibri" panose="020F0502020204030204"/>
              </a:rPr>
              <a:t> Global Cohort 1</a:t>
            </a:r>
            <a:endParaRPr 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Model Selection</a:t>
            </a:r>
            <a:r>
              <a:rPr lang="tr-TR" b="1"/>
              <a:t> </a:t>
            </a:r>
            <a:r>
              <a:rPr lang="tr-TR" b="1" err="1"/>
              <a:t>and</a:t>
            </a:r>
            <a:r>
              <a:rPr lang="tr-TR" b="1"/>
              <a:t> Training</a:t>
            </a:r>
            <a:endParaRPr lang="tr-TR"/>
          </a:p>
        </p:txBody>
      </p:sp>
      <p:sp>
        <p:nvSpPr>
          <p:cNvPr id="3" name="Content Placeholder 2"/>
          <p:cNvSpPr>
            <a:spLocks noGrp="1"/>
          </p:cNvSpPr>
          <p:nvPr>
            <p:ph idx="1"/>
          </p:nvPr>
        </p:nvSpPr>
        <p:spPr/>
        <p:txBody>
          <a:bodyPr>
            <a:normAutofit/>
          </a:bodyPr>
          <a:lstStyle/>
          <a:p>
            <a:pPr marL="0" indent="0">
              <a:buFont typeface="Arial" panose="020B0604020202020204" pitchFamily="34" charset="0"/>
              <a:buNone/>
            </a:pPr>
            <a:r>
              <a:rPr lang="fr-FR" altLang="en-US" dirty="0"/>
              <a:t>We had 2 models with great accuracy: Classification model (XGBClassifier) and Deep Learning (ANN Sequential model). We prefered used the deep learning model for its high accuracy result.</a:t>
            </a:r>
            <a:endParaRPr lang="en-US" dirty="0"/>
          </a:p>
          <a:p>
            <a:pPr marL="0" indent="0">
              <a:buFont typeface="Arial" panose="020B0604020202020204" pitchFamily="34" charset="0"/>
              <a:buNone/>
            </a:pPr>
            <a:r>
              <a:rPr lang="fr-FR" altLang="en-US" dirty="0"/>
              <a:t>Deep Learning, ANN architectures performed better than simpler ones. By augmenting the dataset, the model could performe so much better. It would though be up to a smart grid operator to confirm if the accuracy level obtained with deep learning would suffice in practical terms (live network);</a:t>
            </a:r>
            <a:endParaRPr lang="fr-FR" altLang="en-US" dirty="0"/>
          </a:p>
          <a:p>
            <a:pPr>
              <a:buFont typeface="Arial" panose="020B0604020202020204" pitchFamily="34" charset="0"/>
              <a:buChar char="•"/>
            </a:pPr>
            <a:r>
              <a:rPr lang="tr-TR" b="1" dirty="0" err="1"/>
              <a:t>Please</a:t>
            </a:r>
            <a:r>
              <a:rPr lang="tr-TR" b="1" dirty="0"/>
              <a:t> </a:t>
            </a:r>
            <a:r>
              <a:rPr lang="tr-TR" b="1" dirty="0" err="1"/>
              <a:t>provide</a:t>
            </a:r>
            <a:r>
              <a:rPr lang="tr-TR" b="1" dirty="0"/>
              <a:t> </a:t>
            </a:r>
            <a:r>
              <a:rPr lang="tr-TR" b="1" dirty="0" err="1"/>
              <a:t>comparison</a:t>
            </a:r>
            <a:r>
              <a:rPr lang="tr-TR" b="1" dirty="0"/>
              <a:t> of </a:t>
            </a:r>
            <a:r>
              <a:rPr lang="tr-TR" b="1" dirty="0" err="1"/>
              <a:t>models</a:t>
            </a:r>
            <a:endParaRPr lang="en-US" b="1" dirty="0"/>
          </a:p>
          <a:p>
            <a:pPr marL="914400" lvl="2" indent="0">
              <a:buNone/>
            </a:pPr>
            <a:endParaRPr lang="en-US" dirty="0"/>
          </a:p>
          <a:p>
            <a:endParaRPr lang="tr-TR" dirty="0"/>
          </a:p>
        </p:txBody>
      </p:sp>
      <p:sp>
        <p:nvSpPr>
          <p:cNvPr id="5" name="TextBox 4"/>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200" dirty="0">
                <a:cs typeface="Calibri" panose="020F0502020204030204"/>
              </a:rPr>
              <a:t>Frontier Tech Leaders </a:t>
            </a:r>
            <a:r>
              <a:rPr lang="en-US" sz="1200" err="1">
                <a:cs typeface="Calibri" panose="020F0502020204030204"/>
              </a:rPr>
              <a:t>Programme</a:t>
            </a:r>
            <a:r>
              <a:rPr lang="en-US" sz="1200" dirty="0">
                <a:cs typeface="Calibri" panose="020F0502020204030204"/>
              </a:rPr>
              <a:t> Global Cohort 1</a:t>
            </a:r>
            <a:endParaRPr lang="en-US" sz="1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re 3"/>
          <p:cNvSpPr>
            <a:spLocks noGrp="1"/>
          </p:cNvSpPr>
          <p:nvPr>
            <p:ph type="title"/>
          </p:nvPr>
        </p:nvSpPr>
        <p:spPr/>
        <p:txBody>
          <a:bodyPr/>
          <a:p>
            <a:r>
              <a:rPr lang="fr-FR" altLang="en-US"/>
              <a:t>Deep Learning Model</a:t>
            </a:r>
            <a:endParaRPr lang="fr-FR" altLang="en-US"/>
          </a:p>
        </p:txBody>
      </p:sp>
      <p:pic>
        <p:nvPicPr>
          <p:cNvPr id="9" name="Image 6"/>
          <p:cNvPicPr>
            <a:picLocks noChangeAspect="1"/>
          </p:cNvPicPr>
          <p:nvPr>
            <p:ph sz="half" idx="1"/>
          </p:nvPr>
        </p:nvPicPr>
        <p:blipFill>
          <a:blip r:embed="rId1"/>
          <a:stretch>
            <a:fillRect/>
          </a:stretch>
        </p:blipFill>
        <p:spPr>
          <a:xfrm>
            <a:off x="1039495" y="3085465"/>
            <a:ext cx="4919980" cy="2091690"/>
          </a:xfrm>
          <a:prstGeom prst="rect">
            <a:avLst/>
          </a:prstGeom>
          <a:noFill/>
          <a:ln>
            <a:noFill/>
          </a:ln>
        </p:spPr>
      </p:pic>
      <p:pic>
        <p:nvPicPr>
          <p:cNvPr id="7" name="Image 3"/>
          <p:cNvPicPr>
            <a:picLocks noChangeAspect="1"/>
          </p:cNvPicPr>
          <p:nvPr>
            <p:ph sz="half" idx="2"/>
          </p:nvPr>
        </p:nvPicPr>
        <p:blipFill>
          <a:blip r:embed="rId2"/>
          <a:stretch>
            <a:fillRect/>
          </a:stretch>
        </p:blipFill>
        <p:spPr>
          <a:xfrm>
            <a:off x="6232525" y="3575685"/>
            <a:ext cx="4919980" cy="111252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re 3"/>
          <p:cNvSpPr>
            <a:spLocks noGrp="1"/>
          </p:cNvSpPr>
          <p:nvPr>
            <p:ph type="title"/>
          </p:nvPr>
        </p:nvSpPr>
        <p:spPr/>
        <p:txBody>
          <a:bodyPr/>
          <a:p>
            <a:r>
              <a:rPr lang="fr-FR" altLang="en-US"/>
              <a:t>Classification Model</a:t>
            </a:r>
            <a:endParaRPr lang="fr-FR" altLang="en-US"/>
          </a:p>
        </p:txBody>
      </p:sp>
      <p:pic>
        <p:nvPicPr>
          <p:cNvPr id="15" name="Image 11"/>
          <p:cNvPicPr>
            <a:picLocks noChangeAspect="1"/>
          </p:cNvPicPr>
          <p:nvPr>
            <p:ph idx="1"/>
          </p:nvPr>
        </p:nvPicPr>
        <p:blipFill>
          <a:blip r:embed="rId1"/>
          <a:stretch>
            <a:fillRect/>
          </a:stretch>
        </p:blipFill>
        <p:spPr>
          <a:xfrm>
            <a:off x="4277995" y="3702685"/>
            <a:ext cx="3634740" cy="77724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Model Evaluation</a:t>
            </a:r>
            <a:r>
              <a:rPr lang="tr-TR" b="1"/>
              <a:t> </a:t>
            </a:r>
            <a:r>
              <a:rPr lang="tr-TR" b="1" err="1"/>
              <a:t>and</a:t>
            </a:r>
            <a:r>
              <a:rPr lang="tr-TR" b="1"/>
              <a:t> </a:t>
            </a:r>
            <a:r>
              <a:rPr lang="en-US" b="1"/>
              <a:t>Hyperparameter Tuning</a:t>
            </a:r>
            <a:endParaRPr lang="tr-TR"/>
          </a:p>
        </p:txBody>
      </p:sp>
      <p:sp>
        <p:nvSpPr>
          <p:cNvPr id="3" name="Content Placeholder 2"/>
          <p:cNvSpPr>
            <a:spLocks noGrp="1"/>
          </p:cNvSpPr>
          <p:nvPr>
            <p:ph idx="1"/>
          </p:nvPr>
        </p:nvSpPr>
        <p:spPr/>
        <p:txBody>
          <a:bodyPr>
            <a:normAutofit/>
          </a:bodyPr>
          <a:lstStyle/>
          <a:p>
            <a:pPr marL="0" indent="0">
              <a:buFont typeface="Arial" panose="020B0604020202020204" pitchFamily="34" charset="0"/>
              <a:buNone/>
            </a:pPr>
            <a:r>
              <a:rPr lang="fr-FR" altLang="en-US" sz="2400" dirty="0"/>
              <a:t>For our deep learning model</a:t>
            </a:r>
            <a:endParaRPr lang="en-US" sz="2400" dirty="0"/>
          </a:p>
          <a:p>
            <a:pPr marL="0" indent="0">
              <a:buFont typeface="Arial" panose="020B0604020202020204" pitchFamily="34" charset="0"/>
              <a:buNone/>
            </a:pPr>
            <a:endParaRPr lang="en-US" sz="2400" dirty="0"/>
          </a:p>
          <a:p>
            <a:endParaRPr lang="en-US" sz="2800" b="1" i="0" u="none" strike="noStrike" kern="1200" noProof="0" dirty="0">
              <a:solidFill>
                <a:srgbClr val="FFFFFF"/>
              </a:solidFill>
              <a:latin typeface="Calibri" panose="020F0502020204030204"/>
              <a:ea typeface="+mn-ea"/>
              <a:cs typeface="+mn-cs"/>
            </a:endParaRPr>
          </a:p>
          <a:p>
            <a:endParaRPr lang="tr-TR" dirty="0"/>
          </a:p>
        </p:txBody>
      </p:sp>
      <p:sp>
        <p:nvSpPr>
          <p:cNvPr id="5" name="TextBox 4"/>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200" dirty="0">
                <a:cs typeface="Calibri" panose="020F0502020204030204"/>
              </a:rPr>
              <a:t>Frontier Tech Leaders </a:t>
            </a:r>
            <a:r>
              <a:rPr lang="en-US" sz="1200" err="1">
                <a:cs typeface="Calibri" panose="020F0502020204030204"/>
              </a:rPr>
              <a:t>Programme</a:t>
            </a:r>
            <a:r>
              <a:rPr lang="en-US" sz="1200" dirty="0">
                <a:cs typeface="Calibri" panose="020F0502020204030204"/>
              </a:rPr>
              <a:t> Global Cohort 1</a:t>
            </a:r>
            <a:endParaRPr lang="en-US" sz="1200" dirty="0"/>
          </a:p>
        </p:txBody>
      </p:sp>
      <p:pic>
        <p:nvPicPr>
          <p:cNvPr id="25" name="Image 14"/>
          <p:cNvPicPr>
            <a:picLocks noChangeAspect="1"/>
          </p:cNvPicPr>
          <p:nvPr/>
        </p:nvPicPr>
        <p:blipFill>
          <a:blip r:embed="rId1"/>
          <a:stretch>
            <a:fillRect/>
          </a:stretch>
        </p:blipFill>
        <p:spPr>
          <a:xfrm>
            <a:off x="1407160" y="2822575"/>
            <a:ext cx="3665220" cy="2263140"/>
          </a:xfrm>
          <a:prstGeom prst="rect">
            <a:avLst/>
          </a:prstGeom>
          <a:noFill/>
          <a:ln>
            <a:noFill/>
          </a:ln>
        </p:spPr>
      </p:pic>
      <p:pic>
        <p:nvPicPr>
          <p:cNvPr id="4" name="Image 3"/>
          <p:cNvPicPr>
            <a:picLocks noChangeAspect="1"/>
          </p:cNvPicPr>
          <p:nvPr/>
        </p:nvPicPr>
        <p:blipFill>
          <a:blip r:embed="rId2"/>
          <a:stretch>
            <a:fillRect/>
          </a:stretch>
        </p:blipFill>
        <p:spPr>
          <a:xfrm>
            <a:off x="5524500" y="3507740"/>
            <a:ext cx="6320155" cy="10401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cs typeface="Calibri Light" panose="020F0302020204030204"/>
              </a:rPr>
              <a:t>How </a:t>
            </a:r>
            <a:r>
              <a:rPr lang="tr-TR" dirty="0" err="1">
                <a:cs typeface="Calibri Light" panose="020F0302020204030204"/>
              </a:rPr>
              <a:t>to</a:t>
            </a:r>
            <a:r>
              <a:rPr lang="tr-TR" dirty="0">
                <a:cs typeface="Calibri Light" panose="020F0302020204030204"/>
              </a:rPr>
              <a:t> </a:t>
            </a:r>
            <a:r>
              <a:rPr lang="tr-TR" dirty="0" err="1">
                <a:cs typeface="Calibri Light" panose="020F0302020204030204"/>
              </a:rPr>
              <a:t>use</a:t>
            </a:r>
            <a:r>
              <a:rPr lang="tr-TR" dirty="0">
                <a:cs typeface="Calibri Light" panose="020F0302020204030204"/>
              </a:rPr>
              <a:t> </a:t>
            </a:r>
            <a:r>
              <a:rPr lang="tr-TR" dirty="0" err="1">
                <a:cs typeface="Calibri Light" panose="020F0302020204030204"/>
              </a:rPr>
              <a:t>this</a:t>
            </a:r>
            <a:r>
              <a:rPr lang="tr-TR" dirty="0">
                <a:cs typeface="Calibri Light" panose="020F0302020204030204"/>
              </a:rPr>
              <a:t> </a:t>
            </a:r>
            <a:r>
              <a:rPr lang="tr-TR" dirty="0" err="1">
                <a:cs typeface="Calibri Light" panose="020F0302020204030204"/>
              </a:rPr>
              <a:t>template</a:t>
            </a:r>
            <a:endParaRPr lang="tr-TR" dirty="0" err="1">
              <a:cs typeface="Calibri Light" panose="020F0302020204030204"/>
            </a:endParaRPr>
          </a:p>
        </p:txBody>
      </p:sp>
      <p:sp>
        <p:nvSpPr>
          <p:cNvPr id="3" name="Content Placeholder 2"/>
          <p:cNvSpPr>
            <a:spLocks noGrp="1"/>
          </p:cNvSpPr>
          <p:nvPr>
            <p:ph sz="half" idx="1"/>
          </p:nvPr>
        </p:nvSpPr>
        <p:spPr/>
        <p:txBody>
          <a:bodyPr anchor="t">
            <a:noAutofit/>
          </a:bodyPr>
          <a:lstStyle/>
          <a:p>
            <a:r>
              <a:rPr lang="en-US" sz="1600" dirty="0">
                <a:cs typeface="Calibri" panose="020F0502020204030204"/>
              </a:rPr>
              <a:t>Download the file </a:t>
            </a:r>
            <a:endParaRPr lang="en-US" sz="1600" dirty="0">
              <a:cs typeface="Calibri" panose="020F0502020204030204"/>
            </a:endParaRPr>
          </a:p>
          <a:p>
            <a:r>
              <a:rPr lang="en-US" sz="1600" dirty="0">
                <a:cs typeface="Calibri" panose="020F0502020204030204"/>
              </a:rPr>
              <a:t>Change the name into "</a:t>
            </a:r>
            <a:r>
              <a:rPr lang="en-US" sz="1600" dirty="0" err="1">
                <a:cs typeface="Calibri" panose="020F0502020204030204"/>
              </a:rPr>
              <a:t>Name_Surname_Draft_Presentation</a:t>
            </a:r>
            <a:r>
              <a:rPr lang="en-US" sz="1600" dirty="0">
                <a:cs typeface="Calibri" panose="020F0502020204030204"/>
              </a:rPr>
              <a:t>"</a:t>
            </a:r>
            <a:endParaRPr lang="en-US" sz="1600" dirty="0">
              <a:cs typeface="Calibri" panose="020F0502020204030204"/>
            </a:endParaRPr>
          </a:p>
          <a:p>
            <a:r>
              <a:rPr lang="en-US" sz="1600" dirty="0">
                <a:cs typeface="Calibri" panose="020F0502020204030204"/>
              </a:rPr>
              <a:t>Do not move the text boxes, keep </a:t>
            </a:r>
            <a:r>
              <a:rPr lang="en-US" sz="1600">
                <a:cs typeface="Calibri" panose="020F0502020204030204"/>
              </a:rPr>
              <a:t>your</a:t>
            </a:r>
            <a:r>
              <a:rPr lang="en-US" sz="1600" dirty="0">
                <a:cs typeface="Calibri" panose="020F0502020204030204"/>
              </a:rPr>
              <a:t> text and visuals inside the boxes</a:t>
            </a:r>
            <a:endParaRPr lang="en-US" sz="1600" dirty="0">
              <a:cs typeface="Calibri" panose="020F0502020204030204"/>
            </a:endParaRPr>
          </a:p>
          <a:p>
            <a:r>
              <a:rPr lang="en-US" sz="1600" dirty="0">
                <a:cs typeface="Calibri" panose="020F0502020204030204"/>
              </a:rPr>
              <a:t>Do not change the colors and font type</a:t>
            </a:r>
            <a:endParaRPr lang="en-US" sz="1600" dirty="0">
              <a:cs typeface="Calibri" panose="020F0502020204030204"/>
            </a:endParaRPr>
          </a:p>
          <a:p>
            <a:r>
              <a:rPr lang="en-US" sz="1600" dirty="0">
                <a:cs typeface="Calibri" panose="020F0502020204030204"/>
              </a:rPr>
              <a:t>If you need to change the font size make it consistent and don't use different sizes in one page (biggest 28, smallest 16). Titles always should be 44.</a:t>
            </a:r>
            <a:endParaRPr lang="en-US" sz="1600" dirty="0">
              <a:cs typeface="Calibri" panose="020F0502020204030204"/>
            </a:endParaRPr>
          </a:p>
          <a:p>
            <a:r>
              <a:rPr lang="en-US" sz="1600" dirty="0">
                <a:cs typeface="Calibri" panose="020F0502020204030204"/>
              </a:rPr>
              <a:t>You can duplicate a page if you need more than one pages</a:t>
            </a:r>
            <a:endParaRPr lang="en-US" sz="1600" dirty="0">
              <a:cs typeface="Calibri" panose="020F0502020204030204"/>
            </a:endParaRPr>
          </a:p>
          <a:p>
            <a:r>
              <a:rPr lang="en-US" sz="1600" dirty="0">
                <a:cs typeface="Calibri" panose="020F0502020204030204"/>
              </a:rPr>
              <a:t>Add high quality pictures and their sources. Keep it inside the boxes.</a:t>
            </a:r>
            <a:endParaRPr lang="en-US" sz="1600" dirty="0">
              <a:cs typeface="Calibri" panose="020F0502020204030204"/>
            </a:endParaRPr>
          </a:p>
          <a:p>
            <a:pPr marL="0" indent="0">
              <a:buNone/>
            </a:pPr>
            <a:endParaRPr lang="en-US" sz="1600" dirty="0">
              <a:solidFill>
                <a:srgbClr val="FFFFFF"/>
              </a:solidFill>
              <a:ea typeface="+mn-lt"/>
              <a:cs typeface="+mn-lt"/>
            </a:endParaRPr>
          </a:p>
          <a:p>
            <a:endParaRPr lang="en-US" sz="1600" dirty="0">
              <a:solidFill>
                <a:srgbClr val="FFFFFF"/>
              </a:solidFill>
              <a:ea typeface="+mn-lt"/>
              <a:cs typeface="+mn-lt"/>
            </a:endParaRPr>
          </a:p>
          <a:p>
            <a:endParaRPr lang="en-US" sz="1600" dirty="0">
              <a:solidFill>
                <a:srgbClr val="FFFFFF"/>
              </a:solidFill>
              <a:ea typeface="+mn-lt"/>
              <a:cs typeface="+mn-lt"/>
            </a:endParaRPr>
          </a:p>
          <a:p>
            <a:endParaRPr lang="en-US" sz="1600" dirty="0">
              <a:solidFill>
                <a:srgbClr val="FFFFFF"/>
              </a:solidFill>
              <a:ea typeface="+mn-lt"/>
              <a:cs typeface="+mn-lt"/>
            </a:endParaRPr>
          </a:p>
          <a:p>
            <a:endParaRPr lang="en-US" dirty="0">
              <a:solidFill>
                <a:srgbClr val="FFFFFF"/>
              </a:solidFill>
              <a:ea typeface="+mn-lt"/>
              <a:cs typeface="+mn-lt"/>
            </a:endParaRPr>
          </a:p>
        </p:txBody>
      </p:sp>
      <p:sp>
        <p:nvSpPr>
          <p:cNvPr id="4" name="Content Placeholder 3"/>
          <p:cNvSpPr>
            <a:spLocks noGrp="1"/>
          </p:cNvSpPr>
          <p:nvPr>
            <p:ph sz="half" idx="2"/>
          </p:nvPr>
        </p:nvSpPr>
        <p:spPr/>
        <p:txBody>
          <a:bodyPr vert="horz" lIns="91440" tIns="45720" rIns="91440" bIns="45720" rtlCol="0" anchor="t">
            <a:normAutofit/>
          </a:bodyPr>
          <a:lstStyle/>
          <a:p>
            <a:pPr fontAlgn="base"/>
            <a:r>
              <a:rPr lang="en-US" sz="1800" b="0" i="0" u="none" strike="noStrike">
                <a:solidFill>
                  <a:srgbClr val="FFFFFF"/>
                </a:solidFill>
                <a:effectLst/>
                <a:latin typeface="Calibri" panose="020F0502020204030204"/>
                <a:cs typeface="Calibri" panose="020F0502020204030204"/>
              </a:rPr>
              <a:t>Key color - #2B2551</a:t>
            </a:r>
            <a:r>
              <a:rPr lang="en-US" sz="1800" b="0" i="0">
                <a:solidFill>
                  <a:srgbClr val="FFFFFF"/>
                </a:solidFill>
                <a:effectLst/>
                <a:latin typeface="Calibri" panose="020F0502020204030204"/>
                <a:cs typeface="Calibri" panose="020F0502020204030204"/>
              </a:rPr>
              <a:t>​  </a:t>
            </a:r>
            <a:endParaRPr lang="en-US" sz="1200" b="0" i="0">
              <a:solidFill>
                <a:srgbClr val="000000"/>
              </a:solidFill>
              <a:effectLst/>
              <a:latin typeface="Calibri" panose="020F0502020204030204"/>
              <a:cs typeface="Calibri" panose="020F0502020204030204"/>
            </a:endParaRPr>
          </a:p>
          <a:p>
            <a:pPr fontAlgn="base"/>
            <a:r>
              <a:rPr lang="en-US" sz="1800" b="0" i="0" u="none" strike="noStrike">
                <a:solidFill>
                  <a:srgbClr val="FFFFFF"/>
                </a:solidFill>
                <a:effectLst/>
                <a:latin typeface="Calibri" panose="020F0502020204030204"/>
                <a:cs typeface="Calibri" panose="020F0502020204030204"/>
              </a:rPr>
              <a:t>Supporting color 1 - #FFC837 </a:t>
            </a:r>
            <a:r>
              <a:rPr lang="en-US" sz="1000" b="0" i="0">
                <a:solidFill>
                  <a:srgbClr val="000000"/>
                </a:solidFill>
                <a:effectLst/>
                <a:latin typeface="Times"/>
                <a:cs typeface="Times"/>
              </a:rPr>
              <a:t> </a:t>
            </a:r>
            <a:r>
              <a:rPr lang="en-US" sz="1800" b="0" i="0" u="none" strike="noStrike">
                <a:solidFill>
                  <a:srgbClr val="FFFFFF"/>
                </a:solidFill>
                <a:effectLst/>
                <a:latin typeface="Calibri" panose="020F0502020204030204"/>
                <a:cs typeface="Calibri" panose="020F0502020204030204"/>
              </a:rPr>
              <a:t> </a:t>
            </a:r>
            <a:r>
              <a:rPr lang="en-US" sz="1800" b="0" i="0">
                <a:solidFill>
                  <a:srgbClr val="FFFFFF"/>
                </a:solidFill>
                <a:effectLst/>
                <a:latin typeface="Calibri" panose="020F0502020204030204"/>
                <a:cs typeface="Calibri" panose="020F0502020204030204"/>
              </a:rPr>
              <a:t>​</a:t>
            </a:r>
            <a:endParaRPr lang="en-US" sz="1200" b="0" i="0">
              <a:solidFill>
                <a:srgbClr val="000000"/>
              </a:solidFill>
              <a:effectLst/>
              <a:latin typeface="Calibri" panose="020F0502020204030204"/>
              <a:cs typeface="Calibri" panose="020F0502020204030204"/>
            </a:endParaRPr>
          </a:p>
          <a:p>
            <a:pPr algn="l" rtl="0" fontAlgn="base">
              <a:buFont typeface="Arial" panose="020B0604020202020204" pitchFamily="34" charset="0"/>
              <a:buChar char="•"/>
            </a:pPr>
            <a:r>
              <a:rPr lang="en-US" sz="1800" b="0" i="0" u="none" strike="noStrike">
                <a:solidFill>
                  <a:srgbClr val="FFFFFF"/>
                </a:solidFill>
                <a:effectLst/>
                <a:latin typeface="Calibri" panose="020F0502020204030204"/>
                <a:cs typeface="Calibri" panose="020F0502020204030204"/>
              </a:rPr>
              <a:t>Supporting color 2 - #4CA3AA </a:t>
            </a:r>
            <a:r>
              <a:rPr lang="en-US" sz="1800" b="0" i="0">
                <a:solidFill>
                  <a:srgbClr val="FFFFFF"/>
                </a:solidFill>
                <a:effectLst/>
                <a:latin typeface="Calibri" panose="020F0502020204030204"/>
                <a:cs typeface="Calibri" panose="020F0502020204030204"/>
              </a:rPr>
              <a:t>​</a:t>
            </a:r>
            <a:r>
              <a:rPr lang="en-US" sz="1000" b="0" i="0">
                <a:solidFill>
                  <a:srgbClr val="000000"/>
                </a:solidFill>
                <a:effectLst/>
                <a:latin typeface="Times"/>
                <a:cs typeface="Times"/>
              </a:rPr>
              <a:t> </a:t>
            </a:r>
            <a:endParaRPr lang="en-US" sz="1200" b="0" i="0">
              <a:solidFill>
                <a:srgbClr val="000000"/>
              </a:solidFill>
              <a:effectLst/>
              <a:latin typeface="Times"/>
              <a:cs typeface="Times"/>
            </a:endParaRPr>
          </a:p>
          <a:p>
            <a:pPr algn="l" rtl="0" fontAlgn="base">
              <a:buFont typeface="Arial" panose="020B0604020202020204" pitchFamily="34" charset="0"/>
              <a:buChar char="•"/>
            </a:pPr>
            <a:r>
              <a:rPr lang="en-US" sz="1800" b="0" i="0" u="none" strike="noStrike">
                <a:solidFill>
                  <a:srgbClr val="FFFFFF"/>
                </a:solidFill>
                <a:effectLst/>
                <a:latin typeface="Calibri" panose="020F0502020204030204"/>
                <a:cs typeface="Calibri" panose="020F0502020204030204"/>
              </a:rPr>
              <a:t>Supporting color 3 - #FFFFFF</a:t>
            </a:r>
            <a:r>
              <a:rPr lang="en-US" sz="1800" b="0" i="0">
                <a:solidFill>
                  <a:srgbClr val="FFFFFF"/>
                </a:solidFill>
                <a:effectLst/>
                <a:latin typeface="Calibri" panose="020F0502020204030204"/>
                <a:cs typeface="Calibri" panose="020F0502020204030204"/>
              </a:rPr>
              <a:t>​</a:t>
            </a:r>
            <a:endParaRPr lang="en-US" sz="1200" b="0" i="0">
              <a:solidFill>
                <a:srgbClr val="000000"/>
              </a:solidFill>
              <a:effectLst/>
              <a:latin typeface="Calibri" panose="020F0502020204030204"/>
              <a:cs typeface="Calibri" panose="020F0502020204030204"/>
            </a:endParaRPr>
          </a:p>
          <a:p>
            <a:pPr algn="l" rtl="0" fontAlgn="base">
              <a:buFont typeface="Arial" panose="020B0604020202020204" pitchFamily="34" charset="0"/>
              <a:buChar char="•"/>
            </a:pPr>
            <a:r>
              <a:rPr lang="en-US" sz="1800" b="0" i="0" u="none" strike="noStrike">
                <a:solidFill>
                  <a:srgbClr val="FFFFFF"/>
                </a:solidFill>
                <a:effectLst/>
                <a:latin typeface="Calibri" panose="020F0502020204030204"/>
                <a:cs typeface="Calibri" panose="020F0502020204030204"/>
              </a:rPr>
              <a:t>Supporting color 4 - #FF577D   </a:t>
            </a:r>
            <a:endParaRPr lang="en-US" sz="1200" b="0" i="0">
              <a:solidFill>
                <a:srgbClr val="000000"/>
              </a:solidFill>
              <a:effectLst/>
              <a:latin typeface="Calibri" panose="020F0502020204030204"/>
              <a:cs typeface="Calibri" panose="020F0502020204030204"/>
            </a:endParaRPr>
          </a:p>
          <a:p>
            <a:pPr marL="0" indent="0">
              <a:buNone/>
            </a:pPr>
            <a:endParaRPr lang="en-US" sz="2800" dirty="0">
              <a:solidFill>
                <a:srgbClr val="FFFFFF"/>
              </a:solidFill>
              <a:ea typeface="+mn-lt"/>
              <a:cs typeface="+mn-lt"/>
            </a:endParaRPr>
          </a:p>
          <a:p>
            <a:pPr marL="0" indent="0">
              <a:buNone/>
            </a:pPr>
            <a:r>
              <a:rPr lang="en-US" sz="2800" dirty="0">
                <a:solidFill>
                  <a:srgbClr val="FFFFFF"/>
                </a:solidFill>
                <a:ea typeface="+mn-lt"/>
                <a:cs typeface="+mn-lt"/>
              </a:rPr>
              <a:t>Remove this page before uploading the presentation to your </a:t>
            </a:r>
            <a:r>
              <a:rPr lang="en-US" err="1">
                <a:solidFill>
                  <a:srgbClr val="FFFFFF"/>
                </a:solidFill>
                <a:ea typeface="+mn-lt"/>
                <a:cs typeface="+mn-lt"/>
              </a:rPr>
              <a:t>Github</a:t>
            </a:r>
            <a:r>
              <a:rPr lang="en-US" sz="2800" dirty="0">
                <a:solidFill>
                  <a:srgbClr val="FFFFFF"/>
                </a:solidFill>
                <a:ea typeface="+mn-lt"/>
                <a:cs typeface="+mn-lt"/>
              </a:rPr>
              <a:t> repository!</a:t>
            </a:r>
            <a:endParaRPr lang="en-US" sz="2800" dirty="0">
              <a:solidFill>
                <a:srgbClr val="FFFFFF"/>
              </a:solidFill>
              <a:ea typeface="+mn-lt"/>
              <a:cs typeface="+mn-lt"/>
            </a:endParaRPr>
          </a:p>
          <a:p>
            <a:pPr marL="0" indent="0">
              <a:buNone/>
            </a:pPr>
            <a:endParaRPr lang="en-US" dirty="0"/>
          </a:p>
        </p:txBody>
      </p:sp>
      <p:sp>
        <p:nvSpPr>
          <p:cNvPr id="7" name="Circle: Hollow 6" hidden="1"/>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200" dirty="0">
                <a:cs typeface="Calibri" panose="020F0502020204030204"/>
              </a:rPr>
              <a:t>Frontier Tech Leaders </a:t>
            </a:r>
            <a:r>
              <a:rPr lang="en-US" sz="1200" err="1">
                <a:cs typeface="Calibri" panose="020F0502020204030204"/>
              </a:rPr>
              <a:t>Programme</a:t>
            </a:r>
            <a:r>
              <a:rPr lang="en-US" sz="1200" dirty="0">
                <a:cs typeface="Calibri" panose="020F0502020204030204"/>
              </a:rPr>
              <a:t> Global Cohort 1</a:t>
            </a:r>
            <a:endParaRPr lang="en-US" sz="1200" dirty="0"/>
          </a:p>
        </p:txBody>
      </p:sp>
      <p:sp>
        <p:nvSpPr>
          <p:cNvPr id="5" name="Rectangle 4"/>
          <p:cNvSpPr/>
          <p:nvPr/>
        </p:nvSpPr>
        <p:spPr>
          <a:xfrm>
            <a:off x="8534400" y="2087362"/>
            <a:ext cx="390144" cy="253502"/>
          </a:xfrm>
          <a:prstGeom prst="rect">
            <a:avLst/>
          </a:prstGeom>
          <a:solidFill>
            <a:srgbClr val="2B255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9406128" y="2521174"/>
            <a:ext cx="390144" cy="253502"/>
          </a:xfrm>
          <a:prstGeom prst="rect">
            <a:avLst/>
          </a:prstGeom>
          <a:solidFill>
            <a:srgbClr val="FFC836"/>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9406128" y="2911711"/>
            <a:ext cx="390144" cy="253502"/>
          </a:xfrm>
          <a:prstGeom prst="rect">
            <a:avLst/>
          </a:prstGeom>
          <a:solidFill>
            <a:srgbClr val="4CA3AA"/>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9406128" y="3302249"/>
            <a:ext cx="390144" cy="253502"/>
          </a:xfrm>
          <a:prstGeom prst="rect">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9406128" y="3668382"/>
            <a:ext cx="390144" cy="253502"/>
          </a:xfrm>
          <a:prstGeom prst="rect">
            <a:avLst/>
          </a:prstGeom>
          <a:solidFill>
            <a:srgbClr val="FF577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Model Refinement</a:t>
            </a:r>
            <a:r>
              <a:rPr lang="tr-TR" b="1"/>
              <a:t> </a:t>
            </a:r>
            <a:r>
              <a:rPr lang="tr-TR" b="1" err="1"/>
              <a:t>and</a:t>
            </a:r>
            <a:r>
              <a:rPr lang="tr-TR" b="1"/>
              <a:t> </a:t>
            </a:r>
            <a:r>
              <a:rPr lang="tr-TR" b="1" err="1"/>
              <a:t>Testing</a:t>
            </a:r>
            <a:endParaRPr lang="tr-TR"/>
          </a:p>
        </p:txBody>
      </p:sp>
      <p:sp>
        <p:nvSpPr>
          <p:cNvPr id="3" name="Content Placeholder 2"/>
          <p:cNvSpPr>
            <a:spLocks noGrp="1"/>
          </p:cNvSpPr>
          <p:nvPr>
            <p:ph idx="1"/>
          </p:nvPr>
        </p:nvSpPr>
        <p:spPr/>
        <p:txBody>
          <a:bodyPr vert="horz" lIns="91440" tIns="45720" rIns="91440" bIns="45720" rtlCol="0" anchor="t">
            <a:noAutofit/>
          </a:bodyPr>
          <a:lstStyle/>
          <a:p>
            <a:r>
              <a:rPr lang="fr-FR" altLang="en-US" sz="2800" b="1" i="0" u="none" strike="noStrike" kern="1200" noProof="0">
                <a:solidFill>
                  <a:srgbClr val="FFFFFF"/>
                </a:solidFill>
                <a:latin typeface="Calibri" panose="020F0502020204030204"/>
                <a:ea typeface="+mn-ea"/>
                <a:cs typeface="+mn-cs"/>
              </a:rPr>
              <a:t>After fitting the different test data we analyze the output and try to play with parameters such to get better accuracy. </a:t>
            </a:r>
            <a:endParaRPr lang="fr-FR" altLang="en-US" sz="2800" b="1" i="0" u="none" strike="noStrike" kern="1200" noProof="0">
              <a:solidFill>
                <a:srgbClr val="FFFFFF"/>
              </a:solidFill>
              <a:latin typeface="Calibri" panose="020F0502020204030204"/>
              <a:ea typeface="+mn-ea"/>
              <a:cs typeface="+mn-cs"/>
            </a:endParaRPr>
          </a:p>
          <a:p>
            <a:r>
              <a:rPr lang="fr-FR" altLang="en-US" sz="2800" b="1" i="0" u="none" strike="noStrike" kern="1200" noProof="0">
                <a:solidFill>
                  <a:srgbClr val="FFFFFF"/>
                </a:solidFill>
                <a:latin typeface="Calibri" panose="020F0502020204030204"/>
                <a:ea typeface="+mn-ea"/>
                <a:cs typeface="+mn-cs"/>
              </a:rPr>
              <a:t>The type of our dataset is so well designed that we could not feel any significant change.</a:t>
            </a:r>
            <a:endParaRPr lang="en-US" sz="2800" b="1" i="0" u="none" strike="noStrike" kern="1200" noProof="0">
              <a:solidFill>
                <a:srgbClr val="FFFFFF"/>
              </a:solidFill>
              <a:latin typeface="Calibri" panose="020F0502020204030204"/>
              <a:ea typeface="+mn-ea"/>
              <a:cs typeface="+mn-cs"/>
            </a:endParaRPr>
          </a:p>
          <a:p>
            <a:endParaRPr lang="tr-TR"/>
          </a:p>
        </p:txBody>
      </p:sp>
      <p:sp>
        <p:nvSpPr>
          <p:cNvPr id="5" name="TextBox 4"/>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200" dirty="0">
                <a:cs typeface="Calibri" panose="020F0502020204030204"/>
              </a:rPr>
              <a:t>Frontier Tech Leaders </a:t>
            </a:r>
            <a:r>
              <a:rPr lang="en-US" sz="1200" err="1">
                <a:cs typeface="Calibri" panose="020F0502020204030204"/>
              </a:rPr>
              <a:t>Programme</a:t>
            </a:r>
            <a:r>
              <a:rPr lang="en-US" sz="1200" dirty="0">
                <a:cs typeface="Calibri" panose="020F0502020204030204"/>
              </a:rPr>
              <a:t> Global Cohort 1</a:t>
            </a:r>
            <a:endParaRPr lang="en-US" sz="1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mj-lt"/>
                <a:cs typeface="+mj-lt"/>
              </a:rPr>
              <a:t>Results</a:t>
            </a:r>
            <a:endParaRPr lang="en-US" dirty="0"/>
          </a:p>
        </p:txBody>
      </p:sp>
      <p:sp>
        <p:nvSpPr>
          <p:cNvPr id="4" name="TextBox 3"/>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200" dirty="0">
                <a:cs typeface="Calibri" panose="020F0502020204030204"/>
              </a:rPr>
              <a:t>Frontier Tech Leaders </a:t>
            </a:r>
            <a:r>
              <a:rPr lang="en-US" sz="1200" err="1">
                <a:cs typeface="Calibri" panose="020F0502020204030204"/>
              </a:rPr>
              <a:t>Programme</a:t>
            </a:r>
            <a:r>
              <a:rPr lang="en-US" sz="1200" dirty="0">
                <a:cs typeface="Calibri" panose="020F0502020204030204"/>
              </a:rPr>
              <a:t> Global Cohort 1</a:t>
            </a:r>
            <a:endParaRPr lang="en-US" sz="1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re 3"/>
          <p:cNvSpPr>
            <a:spLocks noGrp="1"/>
          </p:cNvSpPr>
          <p:nvPr>
            <p:ph type="title"/>
          </p:nvPr>
        </p:nvSpPr>
        <p:spPr/>
        <p:txBody>
          <a:bodyPr>
            <a:normAutofit fontScale="90000"/>
          </a:bodyPr>
          <a:p>
            <a:r>
              <a:rPr lang="fr-FR" altLang="en-US"/>
              <a:t>Classification Results vs Deep Learning Results</a:t>
            </a:r>
            <a:endParaRPr lang="fr-FR" altLang="en-US"/>
          </a:p>
        </p:txBody>
      </p:sp>
      <p:pic>
        <p:nvPicPr>
          <p:cNvPr id="17" name="Image 13"/>
          <p:cNvPicPr>
            <a:picLocks noChangeAspect="1"/>
          </p:cNvPicPr>
          <p:nvPr>
            <p:ph sz="half" idx="2"/>
          </p:nvPr>
        </p:nvPicPr>
        <p:blipFill>
          <a:blip r:embed="rId1"/>
          <a:stretch>
            <a:fillRect/>
          </a:stretch>
        </p:blipFill>
        <p:spPr>
          <a:xfrm>
            <a:off x="6579235" y="2087245"/>
            <a:ext cx="3596005" cy="2150110"/>
          </a:xfrm>
          <a:prstGeom prst="rect">
            <a:avLst/>
          </a:prstGeom>
          <a:noFill/>
          <a:ln>
            <a:noFill/>
          </a:ln>
        </p:spPr>
      </p:pic>
      <p:pic>
        <p:nvPicPr>
          <p:cNvPr id="12" name="Image 9"/>
          <p:cNvPicPr>
            <a:picLocks noChangeAspect="1"/>
          </p:cNvPicPr>
          <p:nvPr/>
        </p:nvPicPr>
        <p:blipFill>
          <a:blip r:embed="rId2"/>
          <a:stretch>
            <a:fillRect/>
          </a:stretch>
        </p:blipFill>
        <p:spPr>
          <a:xfrm>
            <a:off x="6804025" y="4668520"/>
            <a:ext cx="3147060" cy="670560"/>
          </a:xfrm>
          <a:prstGeom prst="rect">
            <a:avLst/>
          </a:prstGeom>
          <a:noFill/>
          <a:ln>
            <a:noFill/>
          </a:ln>
        </p:spPr>
      </p:pic>
      <p:pic>
        <p:nvPicPr>
          <p:cNvPr id="7" name="Image 4"/>
          <p:cNvPicPr>
            <a:picLocks noChangeAspect="1"/>
          </p:cNvPicPr>
          <p:nvPr>
            <p:ph sz="half" idx="1"/>
          </p:nvPr>
        </p:nvPicPr>
        <p:blipFill>
          <a:blip r:embed="rId3"/>
          <a:stretch>
            <a:fillRect/>
          </a:stretch>
        </p:blipFill>
        <p:spPr>
          <a:xfrm>
            <a:off x="1039495" y="2234565"/>
            <a:ext cx="3977640" cy="1158240"/>
          </a:xfrm>
          <a:prstGeom prst="rect">
            <a:avLst/>
          </a:prstGeom>
          <a:noFill/>
          <a:ln>
            <a:noFill/>
          </a:ln>
        </p:spPr>
      </p:pic>
      <p:pic>
        <p:nvPicPr>
          <p:cNvPr id="16" name="Image 12"/>
          <p:cNvPicPr>
            <a:picLocks noChangeAspect="1"/>
          </p:cNvPicPr>
          <p:nvPr/>
        </p:nvPicPr>
        <p:blipFill>
          <a:blip r:embed="rId4"/>
          <a:stretch>
            <a:fillRect/>
          </a:stretch>
        </p:blipFill>
        <p:spPr>
          <a:xfrm>
            <a:off x="1039495" y="3663315"/>
            <a:ext cx="4301490" cy="650240"/>
          </a:xfrm>
          <a:prstGeom prst="rect">
            <a:avLst/>
          </a:prstGeom>
          <a:noFill/>
          <a:ln>
            <a:noFill/>
          </a:ln>
        </p:spPr>
      </p:pic>
      <p:pic>
        <p:nvPicPr>
          <p:cNvPr id="13" name="Image 10"/>
          <p:cNvPicPr>
            <a:picLocks noChangeAspect="1"/>
          </p:cNvPicPr>
          <p:nvPr/>
        </p:nvPicPr>
        <p:blipFill>
          <a:blip r:embed="rId2"/>
          <a:stretch>
            <a:fillRect/>
          </a:stretch>
        </p:blipFill>
        <p:spPr>
          <a:xfrm>
            <a:off x="1039495" y="4668520"/>
            <a:ext cx="3147060" cy="67056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Deployment</a:t>
            </a:r>
            <a:endParaRPr lang="tr-TR"/>
          </a:p>
        </p:txBody>
      </p:sp>
      <p:sp>
        <p:nvSpPr>
          <p:cNvPr id="3" name="Content Placeholder 2"/>
          <p:cNvSpPr>
            <a:spLocks noGrp="1"/>
          </p:cNvSpPr>
          <p:nvPr>
            <p:ph idx="1"/>
          </p:nvPr>
        </p:nvSpPr>
        <p:spPr/>
        <p:txBody>
          <a:bodyPr>
            <a:noAutofit/>
          </a:bodyPr>
          <a:lstStyle/>
          <a:p>
            <a:pPr>
              <a:buFont typeface="Arial" panose="020B0604020202020204" pitchFamily="34" charset="0"/>
              <a:buChar char="•"/>
            </a:pPr>
            <a:r>
              <a:rPr lang="en-US" sz="2400" dirty="0"/>
              <a:t>Overview of the deployment phase</a:t>
            </a:r>
            <a:endParaRPr lang="en-US" sz="2400" dirty="0"/>
          </a:p>
          <a:p>
            <a:pPr>
              <a:buFont typeface="Arial" panose="020B0604020202020204" pitchFamily="34" charset="0"/>
              <a:buChar char="•"/>
            </a:pPr>
            <a:r>
              <a:rPr lang="en-US" sz="2400" dirty="0"/>
              <a:t>Model serialization, serving, and API integration</a:t>
            </a:r>
            <a:endParaRPr lang="tr-TR" sz="2400" dirty="0"/>
          </a:p>
          <a:p>
            <a:pPr>
              <a:buFont typeface="Arial" panose="020B0604020202020204" pitchFamily="34" charset="0"/>
              <a:buChar char="•"/>
            </a:pPr>
            <a:r>
              <a:rPr lang="tr-TR" sz="2400" b="1" dirty="0"/>
              <a:t>(</a:t>
            </a:r>
            <a:r>
              <a:rPr lang="tr-TR" sz="2400" b="1" dirty="0" err="1"/>
              <a:t>You</a:t>
            </a:r>
            <a:r>
              <a:rPr lang="tr-TR" sz="2400" b="1" dirty="0"/>
              <a:t> can </a:t>
            </a:r>
            <a:r>
              <a:rPr lang="tr-TR" sz="2400" b="1" dirty="0" err="1"/>
              <a:t>fill</a:t>
            </a:r>
            <a:r>
              <a:rPr lang="tr-TR" sz="2400" b="1" dirty="0"/>
              <a:t> </a:t>
            </a:r>
            <a:r>
              <a:rPr lang="tr-TR" sz="2400" b="1" dirty="0" err="1"/>
              <a:t>this</a:t>
            </a:r>
            <a:r>
              <a:rPr lang="tr-TR" sz="2400" b="1" dirty="0"/>
              <a:t> </a:t>
            </a:r>
            <a:r>
              <a:rPr lang="tr-TR" sz="2400" b="1" dirty="0" err="1"/>
              <a:t>part</a:t>
            </a:r>
            <a:r>
              <a:rPr lang="tr-TR" sz="2400" b="1" dirty="0"/>
              <a:t> </a:t>
            </a:r>
            <a:r>
              <a:rPr lang="tr-TR" sz="2400" b="1" dirty="0" err="1"/>
              <a:t>after</a:t>
            </a:r>
            <a:r>
              <a:rPr lang="tr-TR" sz="2400" b="1" dirty="0"/>
              <a:t> </a:t>
            </a:r>
            <a:r>
              <a:rPr lang="tr-TR" sz="2400" b="1" dirty="0" err="1"/>
              <a:t>deployment</a:t>
            </a:r>
            <a:r>
              <a:rPr lang="tr-TR" sz="2400" b="1" dirty="0"/>
              <a:t> </a:t>
            </a:r>
            <a:r>
              <a:rPr lang="tr-TR" sz="2400" b="1" dirty="0" err="1"/>
              <a:t>submission</a:t>
            </a:r>
            <a:r>
              <a:rPr lang="tr-TR" sz="2400" b="1" dirty="0"/>
              <a:t>)</a:t>
            </a:r>
            <a:endParaRPr lang="en-US" sz="2400" b="1" dirty="0"/>
          </a:p>
          <a:p>
            <a:endParaRPr lang="tr-TR" dirty="0"/>
          </a:p>
        </p:txBody>
      </p:sp>
      <p:sp>
        <p:nvSpPr>
          <p:cNvPr id="5" name="TextBox 4"/>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200" dirty="0">
                <a:cs typeface="Calibri" panose="020F0502020204030204"/>
              </a:rPr>
              <a:t>Frontier Tech Leaders </a:t>
            </a:r>
            <a:r>
              <a:rPr lang="en-US" sz="1200" err="1">
                <a:cs typeface="Calibri" panose="020F0502020204030204"/>
              </a:rPr>
              <a:t>Programme</a:t>
            </a:r>
            <a:r>
              <a:rPr lang="en-US" sz="1200" dirty="0">
                <a:cs typeface="Calibri" panose="020F0502020204030204"/>
              </a:rPr>
              <a:t> Global Cohort 1</a:t>
            </a:r>
            <a:endParaRPr lang="en-US" sz="1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err="1"/>
              <a:t>Future</a:t>
            </a:r>
            <a:r>
              <a:rPr lang="tr-TR" b="1"/>
              <a:t> </a:t>
            </a:r>
            <a:r>
              <a:rPr lang="tr-TR" b="1" err="1"/>
              <a:t>Work</a:t>
            </a:r>
            <a:endParaRPr lang="tr-TR"/>
          </a:p>
        </p:txBody>
      </p:sp>
      <p:sp>
        <p:nvSpPr>
          <p:cNvPr id="3" name="Content Placeholder 2"/>
          <p:cNvSpPr>
            <a:spLocks noGrp="1"/>
          </p:cNvSpPr>
          <p:nvPr>
            <p:ph idx="1"/>
          </p:nvPr>
        </p:nvSpPr>
        <p:spPr/>
        <p:txBody>
          <a:bodyPr>
            <a:noAutofit/>
          </a:bodyPr>
          <a:lstStyle/>
          <a:p>
            <a:pPr>
              <a:buFont typeface="Arial" panose="020B0604020202020204" pitchFamily="34" charset="0"/>
              <a:buChar char="•"/>
            </a:pPr>
            <a:r>
              <a:rPr lang="fr-FR" altLang="en-US" sz="2400"/>
              <a:t>Test the model on real life </a:t>
            </a:r>
            <a:endParaRPr lang="fr-FR" altLang="en-US" sz="2400"/>
          </a:p>
          <a:p>
            <a:pPr>
              <a:buFont typeface="Arial" panose="020B0604020202020204" pitchFamily="34" charset="0"/>
              <a:buChar char="•"/>
            </a:pPr>
            <a:r>
              <a:rPr lang="fr-FR" altLang="en-US" sz="2400"/>
              <a:t>Work a better dataset which take weather, real-time production features</a:t>
            </a:r>
            <a:endParaRPr lang="fr-FR" altLang="en-US" sz="2400"/>
          </a:p>
          <a:p>
            <a:pPr marL="0" indent="0">
              <a:buFont typeface="Arial" panose="020B0604020202020204" pitchFamily="34" charset="0"/>
              <a:buNone/>
            </a:pPr>
            <a:endParaRPr lang="en-US" sz="2400"/>
          </a:p>
          <a:p>
            <a:endParaRPr lang="tr-TR"/>
          </a:p>
        </p:txBody>
      </p:sp>
      <p:sp>
        <p:nvSpPr>
          <p:cNvPr id="5" name="TextBox 4"/>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200" dirty="0">
                <a:cs typeface="Calibri" panose="020F0502020204030204"/>
              </a:rPr>
              <a:t>Frontier Tech Leaders </a:t>
            </a:r>
            <a:r>
              <a:rPr lang="en-US" sz="1200" err="1">
                <a:cs typeface="Calibri" panose="020F0502020204030204"/>
              </a:rPr>
              <a:t>Programme</a:t>
            </a:r>
            <a:r>
              <a:rPr lang="en-US" sz="1200" dirty="0">
                <a:cs typeface="Calibri" panose="020F0502020204030204"/>
              </a:rPr>
              <a:t> Global Cohort 1</a:t>
            </a:r>
            <a:endParaRPr lang="en-US" sz="1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err="1"/>
              <a:t>References</a:t>
            </a:r>
            <a:endParaRPr lang="tr-TR"/>
          </a:p>
        </p:txBody>
      </p:sp>
      <p:sp>
        <p:nvSpPr>
          <p:cNvPr id="4" name="Content Placeholder 3"/>
          <p:cNvSpPr>
            <a:spLocks noGrp="1"/>
          </p:cNvSpPr>
          <p:nvPr>
            <p:ph idx="1"/>
          </p:nvPr>
        </p:nvSpPr>
        <p:spPr/>
        <p:txBody>
          <a:bodyPr/>
          <a:lstStyle/>
          <a:p>
            <a:r>
              <a:rPr lang="en-US"/>
              <a:t>https://www.kaggle.com/code/mineshjethva/power-grid-stability-with-deep-learning/notebook</a:t>
            </a:r>
            <a:endParaRPr lang="en-US"/>
          </a:p>
          <a:p>
            <a:r>
              <a:rPr lang="en-US"/>
              <a:t>https://medium.com/@rithpansanga/optimizing-xgboost-a-guide-to-hyperparameter-tuning-77b6e48e289d</a:t>
            </a:r>
            <a:endParaRPr lang="en-US"/>
          </a:p>
          <a:p>
            <a:r>
              <a:rPr lang="en-US"/>
              <a:t>https://www.kaggle.com/code/lucidlenn/data-analysis-and-classification-using-xgboost</a:t>
            </a:r>
            <a:endParaRPr lang="en-US"/>
          </a:p>
          <a:p>
            <a:r>
              <a:rPr lang="en-US"/>
              <a:t>https://www.kaggle.com/code/gcdatkin/smart-grid-stability-prediction/notebook</a:t>
            </a:r>
            <a:endParaRPr lang="en-US"/>
          </a:p>
        </p:txBody>
      </p:sp>
      <p:sp>
        <p:nvSpPr>
          <p:cNvPr id="5" name="TextBox 4"/>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200" dirty="0">
                <a:cs typeface="Calibri" panose="020F0502020204030204"/>
              </a:rPr>
              <a:t>Frontier Tech Leaders </a:t>
            </a:r>
            <a:r>
              <a:rPr lang="en-US" sz="1200" err="1">
                <a:cs typeface="Calibri" panose="020F0502020204030204"/>
              </a:rPr>
              <a:t>Programme</a:t>
            </a:r>
            <a:r>
              <a:rPr lang="en-US" sz="1200" dirty="0">
                <a:cs typeface="Calibri" panose="020F0502020204030204"/>
              </a:rPr>
              <a:t> Global Cohort 1</a:t>
            </a:r>
            <a:endParaRPr lang="en-US" sz="1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p:txBody>
          <a:bodyPr/>
          <a:lstStyle/>
          <a:p>
            <a:r>
              <a:rPr lang="en-CA"/>
              <a:t>Thank</a:t>
            </a:r>
            <a:r>
              <a:rPr lang="en-US"/>
              <a:t> </a:t>
            </a:r>
            <a:r>
              <a:rPr lang="en-CA"/>
              <a:t>you!</a:t>
            </a:r>
            <a:endParaRPr lang="en-US"/>
          </a:p>
        </p:txBody>
      </p:sp>
      <p:pic>
        <p:nvPicPr>
          <p:cNvPr id="15" name="Content Placeholder 1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113452" y="2818440"/>
            <a:ext cx="2482855" cy="2482855"/>
          </a:xfrm>
        </p:spPr>
      </p:pic>
      <p:pic>
        <p:nvPicPr>
          <p:cNvPr id="3" name="Picture 2"/>
          <p:cNvPicPr>
            <a:picLocks noChangeAspect="1"/>
          </p:cNvPicPr>
          <p:nvPr/>
        </p:nvPicPr>
        <p:blipFill>
          <a:blip r:embed="rId2"/>
          <a:stretch>
            <a:fillRect/>
          </a:stretch>
        </p:blipFill>
        <p:spPr>
          <a:xfrm>
            <a:off x="8526090" y="3141200"/>
            <a:ext cx="2626258" cy="2008584"/>
          </a:xfrm>
          <a:prstGeom prst="rect">
            <a:avLst/>
          </a:prstGeom>
        </p:spPr>
      </p:pic>
      <p:pic>
        <p:nvPicPr>
          <p:cNvPr id="4" name="Picture 3" descr="A blue text on a black background&#10;&#10;Description automatically generated with low confiden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2505" y="3336909"/>
            <a:ext cx="3311164" cy="1617165"/>
          </a:xfrm>
          <a:prstGeom prst="rect">
            <a:avLst/>
          </a:prstGeom>
        </p:spPr>
      </p:pic>
      <p:sp>
        <p:nvSpPr>
          <p:cNvPr id="5" name="TextBox 4"/>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200" dirty="0">
                <a:cs typeface="Calibri" panose="020F0502020204030204"/>
              </a:rPr>
              <a:t>Frontier Tech Leaders </a:t>
            </a:r>
            <a:r>
              <a:rPr lang="en-US" sz="1200" err="1">
                <a:cs typeface="Calibri" panose="020F0502020204030204"/>
              </a:rPr>
              <a:t>Programme</a:t>
            </a:r>
            <a:r>
              <a:rPr lang="en-US" sz="1200" dirty="0">
                <a:cs typeface="Calibri" panose="020F0502020204030204"/>
              </a:rPr>
              <a:t> Global Cohort 1</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err="1">
                <a:solidFill>
                  <a:schemeClr val="accent1"/>
                </a:solidFill>
                <a:cs typeface="Calibri Light" panose="020F0302020204030204"/>
              </a:rPr>
              <a:t>Outline</a:t>
            </a:r>
            <a:endParaRPr lang="tr-TR" dirty="0" err="1">
              <a:solidFill>
                <a:schemeClr val="accent1"/>
              </a:solidFill>
              <a:cs typeface="Calibri Light" panose="020F0302020204030204"/>
            </a:endParaRPr>
          </a:p>
        </p:txBody>
      </p:sp>
      <p:sp>
        <p:nvSpPr>
          <p:cNvPr id="3" name="Content Placeholder 2"/>
          <p:cNvSpPr>
            <a:spLocks noGrp="1"/>
          </p:cNvSpPr>
          <p:nvPr>
            <p:ph idx="1"/>
          </p:nvPr>
        </p:nvSpPr>
        <p:spPr/>
        <p:txBody>
          <a:bodyPr anchor="t">
            <a:noAutofit/>
          </a:bodyPr>
          <a:lstStyle/>
          <a:p>
            <a:r>
              <a:rPr lang="en-US" sz="2000" dirty="0">
                <a:cs typeface="Calibri" panose="020F0502020204030204"/>
              </a:rPr>
              <a:t>Concept note and implementation plan:</a:t>
            </a:r>
            <a:endParaRPr lang="en-US" sz="2000" dirty="0">
              <a:cs typeface="Calibri" panose="020F0502020204030204"/>
            </a:endParaRPr>
          </a:p>
          <a:p>
            <a:pPr lvl="1">
              <a:buFont typeface="Courier New" panose="02070309020205020404" pitchFamily="34" charset="0"/>
              <a:buChar char="o"/>
            </a:pPr>
            <a:r>
              <a:rPr lang="en-US" sz="2000" dirty="0">
                <a:cs typeface="Calibri" panose="020F0502020204030204"/>
              </a:rPr>
              <a:t>Background</a:t>
            </a:r>
            <a:endParaRPr lang="en-US" sz="2000" dirty="0">
              <a:cs typeface="Calibri" panose="020F0502020204030204"/>
            </a:endParaRPr>
          </a:p>
          <a:p>
            <a:pPr lvl="1">
              <a:buFont typeface="Courier New" panose="02070309020205020404" pitchFamily="34" charset="0"/>
              <a:buChar char="o"/>
            </a:pPr>
            <a:r>
              <a:rPr lang="en-US" sz="2000" dirty="0">
                <a:cs typeface="Calibri" panose="020F0502020204030204"/>
              </a:rPr>
              <a:t>Objectives</a:t>
            </a:r>
            <a:endParaRPr lang="en-US" sz="2000" dirty="0">
              <a:cs typeface="Calibri" panose="020F0502020204030204"/>
            </a:endParaRPr>
          </a:p>
          <a:p>
            <a:pPr lvl="1">
              <a:buFont typeface="Courier New" panose="02070309020205020404" pitchFamily="34" charset="0"/>
              <a:buChar char="o"/>
            </a:pPr>
            <a:r>
              <a:rPr lang="en-US" sz="2000" dirty="0">
                <a:cs typeface="Calibri" panose="020F0502020204030204"/>
              </a:rPr>
              <a:t>SDG Relation</a:t>
            </a:r>
            <a:endParaRPr lang="en-US" sz="2000" dirty="0">
              <a:cs typeface="Calibri" panose="020F0502020204030204"/>
            </a:endParaRPr>
          </a:p>
          <a:p>
            <a:r>
              <a:rPr lang="en-US" sz="2000" dirty="0">
                <a:cs typeface="Calibri" panose="020F0502020204030204"/>
              </a:rPr>
              <a:t>Data</a:t>
            </a:r>
            <a:endParaRPr lang="en-US" sz="2000" dirty="0">
              <a:cs typeface="Calibri" panose="020F0502020204030204"/>
            </a:endParaRPr>
          </a:p>
          <a:p>
            <a:pPr lvl="1"/>
            <a:r>
              <a:rPr lang="en-US" sz="2000" dirty="0">
                <a:solidFill>
                  <a:srgbClr val="FFFFFF"/>
                </a:solidFill>
                <a:ea typeface="+mn-lt"/>
                <a:cs typeface="Calibri" panose="020F0502020204030204"/>
              </a:rPr>
              <a:t>Data Collection</a:t>
            </a:r>
            <a:endParaRPr lang="en-US" sz="2000" dirty="0">
              <a:solidFill>
                <a:srgbClr val="FFFFFF"/>
              </a:solidFill>
              <a:ea typeface="+mn-lt"/>
              <a:cs typeface="Calibri" panose="020F0502020204030204"/>
            </a:endParaRPr>
          </a:p>
          <a:p>
            <a:pPr lvl="1"/>
            <a:r>
              <a:rPr lang="en-US" sz="2000" dirty="0">
                <a:solidFill>
                  <a:srgbClr val="FFFFFF"/>
                </a:solidFill>
                <a:ea typeface="+mn-lt"/>
                <a:cs typeface="+mn-lt"/>
              </a:rPr>
              <a:t>Exploratory Data Analysis (EDA) and Feature Engineering</a:t>
            </a:r>
            <a:endParaRPr lang="en-US" sz="2000" dirty="0">
              <a:solidFill>
                <a:srgbClr val="FFFFFF"/>
              </a:solidFill>
              <a:ea typeface="+mn-lt"/>
              <a:cs typeface="+mn-lt"/>
            </a:endParaRPr>
          </a:p>
          <a:p>
            <a:r>
              <a:rPr lang="en-US" sz="2000" dirty="0">
                <a:solidFill>
                  <a:srgbClr val="FFFFFF"/>
                </a:solidFill>
                <a:ea typeface="+mn-lt"/>
                <a:cs typeface="+mn-lt"/>
              </a:rPr>
              <a:t>Model Selection and Training</a:t>
            </a:r>
            <a:endParaRPr lang="en-US" sz="2000" dirty="0">
              <a:solidFill>
                <a:srgbClr val="FFFFFF"/>
              </a:solidFill>
              <a:ea typeface="+mn-lt"/>
              <a:cs typeface="+mn-lt"/>
            </a:endParaRPr>
          </a:p>
          <a:p>
            <a:pPr lvl="1"/>
            <a:r>
              <a:rPr lang="en-US" sz="2000" dirty="0">
                <a:solidFill>
                  <a:srgbClr val="FFFFFF"/>
                </a:solidFill>
                <a:ea typeface="+mn-lt"/>
                <a:cs typeface="+mn-lt"/>
              </a:rPr>
              <a:t>Model Evaluation and Hyperparameter Tuning</a:t>
            </a:r>
            <a:endParaRPr lang="en-US" sz="2000" dirty="0">
              <a:solidFill>
                <a:srgbClr val="FFFFFF"/>
              </a:solidFill>
              <a:ea typeface="+mn-lt"/>
              <a:cs typeface="+mn-lt"/>
            </a:endParaRPr>
          </a:p>
          <a:p>
            <a:pPr lvl="1"/>
            <a:r>
              <a:rPr lang="en-US" sz="2000" dirty="0">
                <a:solidFill>
                  <a:srgbClr val="FFFFFF"/>
                </a:solidFill>
                <a:ea typeface="+mn-lt"/>
                <a:cs typeface="+mn-lt"/>
              </a:rPr>
              <a:t>Model Refinement and Testing</a:t>
            </a:r>
            <a:endParaRPr lang="en-US" sz="2000" dirty="0">
              <a:solidFill>
                <a:srgbClr val="FFFFFF"/>
              </a:solidFill>
              <a:ea typeface="+mn-lt"/>
              <a:cs typeface="+mn-lt"/>
            </a:endParaRPr>
          </a:p>
          <a:p>
            <a:r>
              <a:rPr lang="en-US" sz="2000" dirty="0">
                <a:solidFill>
                  <a:srgbClr val="FFFFFF"/>
                </a:solidFill>
                <a:ea typeface="+mn-lt"/>
                <a:cs typeface="+mn-lt"/>
              </a:rPr>
              <a:t>Results</a:t>
            </a:r>
            <a:endParaRPr lang="en-US" sz="2000" dirty="0">
              <a:solidFill>
                <a:srgbClr val="FFFFFF"/>
              </a:solidFill>
              <a:ea typeface="+mn-lt"/>
              <a:cs typeface="+mn-lt"/>
            </a:endParaRPr>
          </a:p>
          <a:p>
            <a:r>
              <a:rPr lang="en-US" sz="2000" dirty="0">
                <a:solidFill>
                  <a:srgbClr val="FFFFFF"/>
                </a:solidFill>
                <a:ea typeface="+mn-lt"/>
                <a:cs typeface="+mn-lt"/>
              </a:rPr>
              <a:t>Deployment</a:t>
            </a:r>
            <a:endParaRPr lang="en-US" sz="2000" dirty="0">
              <a:solidFill>
                <a:srgbClr val="FFFFFF"/>
              </a:solidFill>
              <a:ea typeface="+mn-lt"/>
              <a:cs typeface="+mn-lt"/>
            </a:endParaRPr>
          </a:p>
          <a:p>
            <a:r>
              <a:rPr lang="en-US" sz="2000" dirty="0">
                <a:solidFill>
                  <a:srgbClr val="FFFFFF"/>
                </a:solidFill>
                <a:ea typeface="+mn-lt"/>
                <a:cs typeface="+mn-lt"/>
              </a:rPr>
              <a:t>Future Work</a:t>
            </a:r>
            <a:endParaRPr lang="en-US" sz="2000" dirty="0">
              <a:solidFill>
                <a:srgbClr val="FFFFFF"/>
              </a:solidFill>
              <a:ea typeface="+mn-lt"/>
              <a:cs typeface="+mn-lt"/>
            </a:endParaRPr>
          </a:p>
          <a:p>
            <a:pPr marL="0" indent="0">
              <a:buNone/>
            </a:pPr>
            <a:endParaRPr lang="en-US" dirty="0">
              <a:solidFill>
                <a:srgbClr val="FFFFFF"/>
              </a:solidFill>
              <a:ea typeface="+mn-lt"/>
              <a:cs typeface="+mn-lt"/>
            </a:endParaRPr>
          </a:p>
        </p:txBody>
      </p:sp>
      <p:sp>
        <p:nvSpPr>
          <p:cNvPr id="7" name="Circle: Hollow 6" hidden="1"/>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200" dirty="0">
                <a:cs typeface="Calibri" panose="020F0502020204030204"/>
              </a:rPr>
              <a:t>Frontier Tech Leaders </a:t>
            </a:r>
            <a:r>
              <a:rPr lang="en-US" sz="1200" err="1">
                <a:cs typeface="Calibri" panose="020F0502020204030204"/>
              </a:rPr>
              <a:t>Programme</a:t>
            </a:r>
            <a:r>
              <a:rPr lang="en-US" sz="1200" dirty="0">
                <a:cs typeface="Calibri" panose="020F0502020204030204"/>
              </a:rPr>
              <a:t> Global Cohort 1</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mj-lt"/>
                <a:cs typeface="+mj-lt"/>
              </a:rPr>
              <a:t>Concept note and implementation plan</a:t>
            </a:r>
            <a:endParaRPr lang="en-US" dirty="0"/>
          </a:p>
        </p:txBody>
      </p:sp>
      <p:sp>
        <p:nvSpPr>
          <p:cNvPr id="4" name="TextBox 3"/>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200" dirty="0">
                <a:cs typeface="Calibri" panose="020F0502020204030204"/>
              </a:rPr>
              <a:t>Frontier Tech Leaders </a:t>
            </a:r>
            <a:r>
              <a:rPr lang="en-US" sz="1200" err="1">
                <a:cs typeface="Calibri" panose="020F0502020204030204"/>
              </a:rPr>
              <a:t>Programme</a:t>
            </a:r>
            <a:r>
              <a:rPr lang="en-US" sz="1200" dirty="0">
                <a:cs typeface="Calibri" panose="020F0502020204030204"/>
              </a:rPr>
              <a:t> Global Cohort 1</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a:solidFill>
                  <a:schemeClr val="accent1"/>
                </a:solidFill>
              </a:rPr>
              <a:t>Background</a:t>
            </a:r>
            <a:endParaRPr lang="en-US">
              <a:solidFill>
                <a:schemeClr val="accent1"/>
              </a:solidFill>
            </a:endParaRPr>
          </a:p>
        </p:txBody>
      </p:sp>
      <p:sp>
        <p:nvSpPr>
          <p:cNvPr id="3" name="Content Placeholder 2"/>
          <p:cNvSpPr>
            <a:spLocks noGrp="1"/>
          </p:cNvSpPr>
          <p:nvPr>
            <p:ph idx="1"/>
          </p:nvPr>
        </p:nvSpPr>
        <p:spPr>
          <a:xfrm>
            <a:off x="1049020" y="2007235"/>
            <a:ext cx="10164445" cy="4525645"/>
          </a:xfrm>
        </p:spPr>
        <p:txBody>
          <a:bodyPr anchor="t">
            <a:noAutofit/>
          </a:bodyPr>
          <a:lstStyle/>
          <a:p>
            <a:pPr marL="0" indent="0">
              <a:buFont typeface="Arial" panose="020B0604020202020204" pitchFamily="34" charset="0"/>
              <a:buNone/>
            </a:pPr>
            <a:r>
              <a:rPr lang="fr-FR" altLang="tr-TR" dirty="0"/>
              <a:t>Our project is based on Smart grid technology. It aims to provide a ML solutions to avoid energy </a:t>
            </a:r>
            <a:r>
              <a:rPr lang="fr-FR" altLang="tr-TR" dirty="0">
                <a:solidFill>
                  <a:srgbClr val="FF0000"/>
                </a:solidFill>
              </a:rPr>
              <a:t>wastage</a:t>
            </a:r>
            <a:r>
              <a:rPr lang="fr-FR" altLang="tr-TR" dirty="0"/>
              <a:t> and provide an </a:t>
            </a:r>
            <a:r>
              <a:rPr lang="fr-FR" altLang="tr-TR" dirty="0">
                <a:solidFill>
                  <a:srgbClr val="FF0000"/>
                </a:solidFill>
              </a:rPr>
              <a:t>efficient</a:t>
            </a:r>
            <a:r>
              <a:rPr lang="fr-FR" altLang="tr-TR" dirty="0"/>
              <a:t> distribution of energy.</a:t>
            </a:r>
            <a:endParaRPr lang="tr-TR" dirty="0"/>
          </a:p>
          <a:p>
            <a:pPr marL="0" indent="0">
              <a:buNone/>
            </a:pPr>
            <a:r>
              <a:rPr lang="fr-FR" altLang="en-US" dirty="0"/>
              <a:t>This idea came from the constat that in some developing countries like mine(Burkina Faso), we faced a lot of energy problems such bad repartition of energy, lack of energy ressource to covert the demand...</a:t>
            </a:r>
            <a:endParaRPr lang="en-US" dirty="0"/>
          </a:p>
          <a:p>
            <a:pPr marL="0" indent="0">
              <a:buFont typeface="Arial" panose="020B0604020202020204" pitchFamily="34" charset="0"/>
              <a:buNone/>
            </a:pPr>
            <a:r>
              <a:rPr lang="fr-FR" altLang="tr-TR" dirty="0"/>
              <a:t> Traditional energy systems often struggle to adapt to dynamic fluctuations in demand, leading to inefficiencies, wastage, and an increased carbon footprint. </a:t>
            </a:r>
            <a:endParaRPr lang="fr-FR" altLang="tr-TR" dirty="0"/>
          </a:p>
        </p:txBody>
      </p:sp>
      <p:sp>
        <p:nvSpPr>
          <p:cNvPr id="7" name="Circle: Hollow 6" hidden="1"/>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200" dirty="0">
                <a:cs typeface="Calibri" panose="020F0502020204030204"/>
              </a:rPr>
              <a:t>Frontier Tech Leaders </a:t>
            </a:r>
            <a:r>
              <a:rPr lang="en-US" sz="1200" err="1">
                <a:cs typeface="Calibri" panose="020F0502020204030204"/>
              </a:rPr>
              <a:t>Programme</a:t>
            </a:r>
            <a:r>
              <a:rPr lang="en-US" sz="1200" dirty="0">
                <a:cs typeface="Calibri" panose="020F0502020204030204"/>
              </a:rPr>
              <a:t> Global Cohort 1</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Objectives</a:t>
            </a:r>
            <a:endParaRPr lang="en-US">
              <a:solidFill>
                <a:schemeClr val="accent1"/>
              </a:solidFill>
            </a:endParaRPr>
          </a:p>
        </p:txBody>
      </p:sp>
      <p:sp>
        <p:nvSpPr>
          <p:cNvPr id="6" name="Text Placeholder 5"/>
          <p:cNvSpPr>
            <a:spLocks noGrp="1"/>
          </p:cNvSpPr>
          <p:nvPr>
            <p:ph idx="1"/>
          </p:nvPr>
        </p:nvSpPr>
        <p:spPr/>
        <p:txBody>
          <a:bodyPr vert="horz" lIns="91440" tIns="45720" rIns="91440" bIns="45720" rtlCol="0" anchor="t">
            <a:normAutofit/>
          </a:bodyPr>
          <a:lstStyle/>
          <a:p>
            <a:pPr marL="0" indent="0">
              <a:buFont typeface="Arial,Sans-Serif" panose="020B0604020202020204" pitchFamily="34" charset="0"/>
              <a:buNone/>
            </a:pPr>
            <a:r>
              <a:rPr lang="fr-FR" altLang="en-US" sz="1800" dirty="0">
                <a:latin typeface="Arial" panose="020B0604020202020204"/>
                <a:cs typeface="Arial" panose="020B0604020202020204"/>
              </a:rPr>
              <a:t>Project objectives are:</a:t>
            </a:r>
            <a:endParaRPr lang="fr-FR" altLang="en-US" sz="1800" dirty="0">
              <a:latin typeface="Arial" panose="020B0604020202020204"/>
              <a:cs typeface="Arial" panose="020B0604020202020204"/>
            </a:endParaRPr>
          </a:p>
          <a:p>
            <a:pPr marL="342900" indent="-342900">
              <a:buFont typeface="Arial,Sans-Serif" panose="020B0604020202020204" pitchFamily="34" charset="0"/>
              <a:buAutoNum type="arabicPeriod"/>
            </a:pPr>
            <a:r>
              <a:rPr lang="fr-FR" altLang="en-US" sz="1800" dirty="0">
                <a:latin typeface="Arial" panose="020B0604020202020204"/>
                <a:cs typeface="Arial" panose="020B0604020202020204"/>
              </a:rPr>
              <a:t>Collect data related to energy distribution from Smart Grid technology</a:t>
            </a:r>
            <a:endParaRPr lang="fr-FR" altLang="en-US" sz="1800" dirty="0">
              <a:latin typeface="Arial" panose="020B0604020202020204"/>
              <a:cs typeface="Arial" panose="020B0604020202020204"/>
            </a:endParaRPr>
          </a:p>
          <a:p>
            <a:pPr marL="342900" indent="-342900">
              <a:buFont typeface="Arial,Sans-Serif" panose="020B0604020202020204" pitchFamily="34" charset="0"/>
              <a:buAutoNum type="arabicPeriod"/>
            </a:pPr>
            <a:r>
              <a:rPr lang="fr-FR" altLang="en-US" sz="1800" dirty="0">
                <a:latin typeface="Arial" panose="020B0604020202020204"/>
                <a:cs typeface="Arial" panose="020B0604020202020204"/>
              </a:rPr>
              <a:t>Develop a ML model based on data to provide output on the stability of smart grid</a:t>
            </a:r>
            <a:endParaRPr lang="fr-FR" altLang="en-US" sz="1800" dirty="0">
              <a:latin typeface="Arial" panose="020B0604020202020204"/>
              <a:cs typeface="Arial" panose="020B0604020202020204"/>
            </a:endParaRPr>
          </a:p>
          <a:p>
            <a:pPr marL="342900" indent="-342900">
              <a:buFont typeface="Arial,Sans-Serif" panose="020B0604020202020204" pitchFamily="34" charset="0"/>
              <a:buAutoNum type="arabicPeriod"/>
            </a:pPr>
            <a:r>
              <a:rPr lang="fr-FR" altLang="en-US" sz="1800" dirty="0">
                <a:latin typeface="Arial" panose="020B0604020202020204"/>
                <a:cs typeface="Arial" panose="020B0604020202020204"/>
              </a:rPr>
              <a:t>Use outputs to make decision on energy repartition between customer</a:t>
            </a:r>
            <a:endParaRPr lang="en-US" sz="1800" dirty="0">
              <a:latin typeface="Arial" panose="020B0604020202020204"/>
              <a:cs typeface="Arial" panose="020B0604020202020204"/>
            </a:endParaRPr>
          </a:p>
          <a:p>
            <a:pPr marL="0" indent="0">
              <a:buFont typeface="Arial,Sans-Serif" panose="020B0604020202020204" pitchFamily="34" charset="0"/>
              <a:buNone/>
            </a:pPr>
            <a:endParaRPr lang="en-US" dirty="0"/>
          </a:p>
          <a:p>
            <a:pPr marL="0" indent="0">
              <a:buFont typeface="Arial,Sans-Serif" panose="020B0604020202020204" pitchFamily="34" charset="0"/>
              <a:buNone/>
            </a:pPr>
            <a:r>
              <a:rPr lang="fr-FR" altLang="en-US" sz="2000" dirty="0"/>
              <a:t>Principally, machine learning aims to use data then determine the stability of the Smart Grid. </a:t>
            </a:r>
            <a:endParaRPr lang="fr-FR" altLang="en-US" sz="2000" dirty="0"/>
          </a:p>
        </p:txBody>
      </p:sp>
      <p:sp>
        <p:nvSpPr>
          <p:cNvPr id="7" name="Circle: Hollow 6" hidden="1"/>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200" dirty="0">
                <a:cs typeface="Calibri" panose="020F0502020204030204"/>
              </a:rPr>
              <a:t>Frontier Tech Leaders </a:t>
            </a:r>
            <a:r>
              <a:rPr lang="en-US" sz="1200" err="1">
                <a:cs typeface="Calibri" panose="020F0502020204030204"/>
              </a:rPr>
              <a:t>Programme</a:t>
            </a:r>
            <a:r>
              <a:rPr lang="en-US" sz="1200" dirty="0">
                <a:cs typeface="Calibri" panose="020F0502020204030204"/>
              </a:rPr>
              <a:t> Global Cohort 1</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a:t>SDG </a:t>
            </a:r>
            <a:r>
              <a:rPr lang="tr-TR" b="1" err="1"/>
              <a:t>Relation</a:t>
            </a:r>
            <a:endParaRPr lang="tr-TR"/>
          </a:p>
        </p:txBody>
      </p:sp>
      <p:sp>
        <p:nvSpPr>
          <p:cNvPr id="3" name="Content Placeholder 2"/>
          <p:cNvSpPr>
            <a:spLocks noGrp="1"/>
          </p:cNvSpPr>
          <p:nvPr>
            <p:ph idx="1"/>
          </p:nvPr>
        </p:nvSpPr>
        <p:spPr/>
        <p:txBody>
          <a:bodyPr vert="horz" lIns="91440" tIns="45720" rIns="91440" bIns="45720" rtlCol="0" anchor="t">
            <a:normAutofit/>
          </a:bodyPr>
          <a:lstStyle/>
          <a:p>
            <a:r>
              <a:rPr lang="tr-TR" dirty="0"/>
              <a:t>By accurately forecasting energy demand and dynamically balancing energy distribution, the project supports the efficient utilization of energy resources, contributing to the goal of ensuring access to affordable, reliable, sustainable, and modern energy for all. Balancing energy distribution based on real-time data allows for better integration of renewable energy sources, reducing reliance on non-renewable sources.</a:t>
            </a:r>
            <a:endParaRPr lang="tr-TR" dirty="0"/>
          </a:p>
          <a:p>
            <a:r>
              <a:rPr lang="fr-FR" altLang="tr-TR" dirty="0"/>
              <a:t>It answered to SDGs7(affordable and clean energy), SDGs11(sustainable cities and communities) and SDGs13(climat action)</a:t>
            </a:r>
            <a:endParaRPr lang="tr-TR" dirty="0"/>
          </a:p>
          <a:p>
            <a:pPr marL="0" indent="0">
              <a:buNone/>
            </a:pPr>
            <a:endParaRPr lang="en-US" dirty="0"/>
          </a:p>
          <a:p>
            <a:pPr marL="0" indent="0">
              <a:buNone/>
            </a:pPr>
            <a:endParaRPr lang="tr-TR" dirty="0"/>
          </a:p>
        </p:txBody>
      </p:sp>
      <p:sp>
        <p:nvSpPr>
          <p:cNvPr id="5" name="TextBox 4"/>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200" dirty="0">
                <a:cs typeface="Calibri" panose="020F0502020204030204"/>
              </a:rPr>
              <a:t>Frontier Tech Leaders </a:t>
            </a:r>
            <a:r>
              <a:rPr lang="en-US" sz="1200" err="1">
                <a:cs typeface="Calibri" panose="020F0502020204030204"/>
              </a:rPr>
              <a:t>Programme</a:t>
            </a:r>
            <a:r>
              <a:rPr lang="en-US" sz="1200" dirty="0">
                <a:cs typeface="Calibri" panose="020F0502020204030204"/>
              </a:rPr>
              <a:t> Global Cohort 1</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mj-lt"/>
                <a:cs typeface="+mj-lt"/>
              </a:rPr>
              <a:t>Data</a:t>
            </a:r>
            <a:endParaRPr lang="en-US" dirty="0"/>
          </a:p>
        </p:txBody>
      </p:sp>
      <p:sp>
        <p:nvSpPr>
          <p:cNvPr id="4" name="TextBox 3"/>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200" dirty="0">
                <a:cs typeface="Calibri" panose="020F0502020204030204"/>
              </a:rPr>
              <a:t>Frontier Tech Leaders </a:t>
            </a:r>
            <a:r>
              <a:rPr lang="en-US" sz="1200" err="1">
                <a:cs typeface="Calibri" panose="020F0502020204030204"/>
              </a:rPr>
              <a:t>Programme</a:t>
            </a:r>
            <a:r>
              <a:rPr lang="en-US" sz="1200" dirty="0">
                <a:cs typeface="Calibri" panose="020F0502020204030204"/>
              </a:rPr>
              <a:t> Global Cohort 1</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Collection</a:t>
            </a:r>
            <a:r>
              <a:rPr lang="tr-TR" b="1" dirty="0"/>
              <a:t> </a:t>
            </a:r>
            <a:endParaRPr lang="tr-TR" dirty="0"/>
          </a:p>
        </p:txBody>
      </p:sp>
      <p:sp>
        <p:nvSpPr>
          <p:cNvPr id="3" name="Content Placeholder 2"/>
          <p:cNvSpPr>
            <a:spLocks noGrp="1"/>
          </p:cNvSpPr>
          <p:nvPr>
            <p:ph idx="1"/>
          </p:nvPr>
        </p:nvSpPr>
        <p:spPr/>
        <p:txBody>
          <a:bodyPr>
            <a:normAutofit lnSpcReduction="20000"/>
          </a:bodyPr>
          <a:lstStyle/>
          <a:p>
            <a:pPr marL="0" indent="0">
              <a:buFont typeface="Arial" panose="020B0604020202020204" pitchFamily="34" charset="0"/>
              <a:buNone/>
            </a:pPr>
            <a:r>
              <a:rPr lang="en-US" dirty="0"/>
              <a:t>The original dataset contains 10,000 observations.</a:t>
            </a:r>
            <a:r>
              <a:rPr lang="fr-FR" altLang="en-US" dirty="0"/>
              <a:t> </a:t>
            </a:r>
            <a:r>
              <a:rPr lang="en-US" dirty="0"/>
              <a:t>The augmented version has then 60,000 observations. It also contains 12 primary predictive features and two dependent variables.</a:t>
            </a:r>
            <a:r>
              <a:rPr lang="fr-FR" altLang="en-US" dirty="0"/>
              <a:t> </a:t>
            </a:r>
            <a:r>
              <a:rPr lang="fr-FR" altLang="en-US" dirty="0">
                <a:hlinkClick r:id="rId1" tooltip="" action="ppaction://hlinkfile"/>
              </a:rPr>
              <a:t>https://www.kaggle.com/code/mineshjethva/power-grid-stability-with-deep-learning/input</a:t>
            </a:r>
            <a:endParaRPr lang="fr-FR" altLang="en-US" dirty="0">
              <a:hlinkClick r:id="rId1" tooltip="" action="ppaction://hlinkfile"/>
            </a:endParaRPr>
          </a:p>
          <a:p>
            <a:pPr marL="0" indent="0">
              <a:buFont typeface="Arial" panose="020B0604020202020204" pitchFamily="34" charset="0"/>
              <a:buNone/>
            </a:pPr>
            <a:r>
              <a:rPr lang="fr-FR" altLang="en-US" dirty="0"/>
              <a:t>For the prepocessing and data cleaning step:</a:t>
            </a:r>
            <a:endParaRPr lang="fr-FR" altLang="en-US" dirty="0"/>
          </a:p>
          <a:p>
            <a:pPr marL="0" indent="0">
              <a:buFont typeface="Arial" panose="020B0604020202020204" pitchFamily="34" charset="0"/>
              <a:buNone/>
            </a:pPr>
            <a:r>
              <a:rPr lang="fr-FR" altLang="tr-TR" dirty="0"/>
              <a:t>-dataset loading</a:t>
            </a:r>
            <a:endParaRPr lang="fr-FR" altLang="tr-TR" dirty="0"/>
          </a:p>
          <a:p>
            <a:pPr marL="0" indent="0">
              <a:buFont typeface="Arial" panose="020B0604020202020204" pitchFamily="34" charset="0"/>
              <a:buNone/>
            </a:pPr>
            <a:r>
              <a:rPr lang="fr-FR" altLang="tr-TR" dirty="0"/>
              <a:t>-dataset observation with( isna, info and describe functions)</a:t>
            </a:r>
            <a:endParaRPr lang="tr-TR" dirty="0"/>
          </a:p>
          <a:p>
            <a:pPr marL="0" indent="0">
              <a:buFont typeface="Arial" panose="020B0604020202020204" pitchFamily="34" charset="0"/>
              <a:buNone/>
            </a:pPr>
            <a:r>
              <a:rPr lang="fr-FR" altLang="en-US" dirty="0"/>
              <a:t>-Fortunately, we did not have missing value. Dataset behave very nicely.</a:t>
            </a:r>
            <a:endParaRPr lang="en-US" dirty="0"/>
          </a:p>
          <a:p>
            <a:pPr>
              <a:buFont typeface="Arial" panose="020B0604020202020204" pitchFamily="34" charset="0"/>
              <a:buChar char="•"/>
            </a:pPr>
            <a:endParaRPr lang="en-US" dirty="0"/>
          </a:p>
          <a:p>
            <a:endParaRPr lang="en-US" sz="2800" b="1" i="0" u="none" strike="noStrike" kern="1200" noProof="0" dirty="0">
              <a:solidFill>
                <a:srgbClr val="FFFFFF"/>
              </a:solidFill>
              <a:latin typeface="Calibri" panose="020F0502020204030204"/>
              <a:ea typeface="+mn-ea"/>
              <a:cs typeface="+mn-cs"/>
            </a:endParaRPr>
          </a:p>
          <a:p>
            <a:endParaRPr lang="en-US" sz="2800" b="1" i="0" u="none" strike="noStrike" kern="1200" noProof="0" dirty="0">
              <a:solidFill>
                <a:srgbClr val="FFFFFF"/>
              </a:solidFill>
              <a:latin typeface="Calibri" panose="020F0502020204030204"/>
              <a:ea typeface="+mn-ea"/>
              <a:cs typeface="+mn-cs"/>
            </a:endParaRPr>
          </a:p>
          <a:p>
            <a:endParaRPr lang="tr-TR" dirty="0"/>
          </a:p>
        </p:txBody>
      </p:sp>
      <p:sp>
        <p:nvSpPr>
          <p:cNvPr id="5" name="TextBox 4"/>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200" dirty="0">
                <a:cs typeface="Calibri" panose="020F0502020204030204"/>
              </a:rPr>
              <a:t>Frontier Tech Leaders </a:t>
            </a:r>
            <a:r>
              <a:rPr lang="en-US" sz="1200" err="1">
                <a:cs typeface="Calibri" panose="020F0502020204030204"/>
              </a:rPr>
              <a:t>Programme</a:t>
            </a:r>
            <a:r>
              <a:rPr lang="en-US" sz="1200" dirty="0">
                <a:cs typeface="Calibri" panose="020F0502020204030204"/>
              </a:rPr>
              <a:t> Global Cohort 1</a:t>
            </a:r>
            <a:endParaRPr lang="en-US" sz="1200" dirty="0"/>
          </a:p>
        </p:txBody>
      </p:sp>
    </p:spTree>
  </p:cSld>
  <p:clrMapOvr>
    <a:masterClrMapping/>
  </p:clrMapOvr>
</p:sld>
</file>

<file path=ppt/theme/theme1.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FEFFFF"/>
      </a:accent3>
      <a:accent4>
        <a:srgbClr val="FE567D"/>
      </a:accent4>
      <a:accent5>
        <a:srgbClr val="5B9BD5"/>
      </a:accent5>
      <a:accent6>
        <a:srgbClr val="FFFEFD"/>
      </a:accent6>
      <a:hlink>
        <a:srgbClr val="FDFFFD"/>
      </a:hlink>
      <a:folHlink>
        <a:srgbClr val="FFFEFD"/>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m s o - c o n t e n t T y p e ? > < F o r m T e m p l a t e s   x m l n s = " h t t p : / / s c h e m a s . m i c r o s o f t . c o m / s h a r e p o i n t / v 3 / c o n t e n t t y p e / f o r m s " > < D i s p l a y > D o c u m e n t L i b r a r y F o r m < / D i s p l a y > < E d i t > D o c u m e n t L i b r a r y F o r m < / E d i t > < N e w > D o c u m e n t L i b r a r y F o r m < / N e w > < / F o r m T e m p l a t e s > 
</file>

<file path=customXml/item2.xml>��< ? x m l   v e r s i o n = " 1 . 0 " ? > < c t : c o n t e n t T y p e S c h e m a   c t : _ = " "   m a : _ = " "   m a : c o n t e n t T y p e N a m e = " D o c u m e n t "   m a : c o n t e n t T y p e I D = " 0 x 0 1 0 1 0 0 F 4 E 2 2 9 6 B 4 0 A 1 2 5 4 9 A A F 5 9 F 1 4 8 3 7 A 4 C 7 4 "   m a : c o n t e n t T y p e V e r s i o n = " 1 3 "   m a : c o n t e n t T y p e D e s c r i p t i o n = " C r e a t e   a   n e w   d o c u m e n t . "   m a : c o n t e n t T y p e S c o p e = " "   m a : v e r s i o n I D = " 8 d c f b 8 8 d 3 2 7 0 f a f a 3 8 1 d a a 4 4 1 1 5 9 1 c 9 c "   x m l n s : c t = " h t t p : / / s c h e m a s . m i c r o s o f t . c o m / o f f i c e / 2 0 0 6 / m e t a d a t a / c o n t e n t T y p e "   x m l n s : m a = " h t t p : / / s c h e m a s . m i c r o s o f t . c o m / o f f i c e / 2 0 0 6 / m e t a d a t a / p r o p e r t i e s / m e t a A t t r i b u t e s " >  
 < x s d : s c h e m a   t a r g e t N a m e s p a c e = " h t t p : / / s c h e m a s . m i c r o s o f t . c o m / o f f i c e / 2 0 0 6 / m e t a d a t a / p r o p e r t i e s "   m a : r o o t = " t r u e "   m a : f i e l d s I D = " f 2 1 3 0 b 1 0 d 2 6 f 3 7 c d 1 d 5 9 7 e a 7 8 e 3 2 1 a f 3 "   n s 2 : _ = " "   n s 3 : _ = " "   x m l n s : x s d = " h t t p : / / w w w . w 3 . o r g / 2 0 0 1 / X M L S c h e m a "   x m l n s : x s = " h t t p : / / w w w . w 3 . o r g / 2 0 0 1 / X M L S c h e m a "   x m l n s : p = " h t t p : / / s c h e m a s . m i c r o s o f t . c o m / o f f i c e / 2 0 0 6 / m e t a d a t a / p r o p e r t i e s "   x m l n s : n s 2 = " 3 0 0 7 2 b d d - 4 4 e 3 - 4 9 2 a - 9 b f 3 - 4 1 3 1 3 a 2 0 f a 5 9 "   x m l n s : n s 3 = " 8 0 2 4 a a 2 9 - 0 9 e 0 - 4 1 b f - a 8 b a - d e 7 a 3 c c f f 2 d 2 " >  
 < x s d : i m p o r t   n a m e s p a c e = " 3 0 0 7 2 b d d - 4 4 e 3 - 4 9 2 a - 9 b f 3 - 4 1 3 1 3 a 2 0 f a 5 9 " / >  
 < x s d : i m p o r t   n a m e s p a c e = " 8 0 2 4 a a 2 9 - 0 9 e 0 - 4 1 b f - a 8 b a - d e 7 a 3 c c f f 2 d 2 " / >  
 < x s d : e l e m e n t   n a m e = " p r o p e r t i e s " >  
 < x s d : c o m p l e x T y p e >  
 < x s d : s e q u e n c e >  
 < x s d : e l e m e n t   n a m e = " d o c u m e n t M a n a g e m e n t " >  
 < x s d : c o m p l e x T y p e >  
 < x s d : a l l >  
 < x s d : e l e m e n t   r e f = " n s 2 : M e d i a S e r v i c e M e t a d a t a "   m i n O c c u r s = " 0 " / >  
 < x s d : e l e m e n t   r e f = " n s 2 : M e d i a S e r v i c e F a s t M e t a d a t a "   m i n O c c u r s = " 0 " / >  
 < x s d : e l e m e n t   r e f = " n s 2 : M e d i a S e r v i c e O b j e c t D e t e c t o r V e r s i o n s "   m i n O c c u r s = " 0 " / >  
 < x s d : e l e m e n t   r e f = " n s 2 : M e d i a S e r v i c e D a t e T a k e n "   m i n O c c u r s = " 0 " / >  
 < x s d : e l e m e n t   r e f = " n s 2 : M e d i a L e n g t h I n S e c o n d s "   m i n O c c u r s = " 0 " / >  
 < x s d : e l e m e n t   r e f = " n s 2 : l c f 7 6 f 1 5 5 c e d 4 d d c b 4 0 9 7 1 3 4 f f 3 c 3 3 2 f "   m i n O c c u r s = " 0 " / >  
 < x s d : e l e m e n t   r e f = " n s 3 : T a x C a t c h A l l "   m i n O c c u r s = " 0 " / >  
 < x s d : e l e m e n t   r e f = " n s 2 : M e d i a S e r v i c e O C R "   m i n O c c u r s = " 0 " / >  
 < x s d : e l e m e n t   r e f = " n s 2 : M e d i a S e r v i c e G e n e r a t i o n T i m e "   m i n O c c u r s = " 0 " / >  
 < x s d : e l e m e n t   r e f = " n s 2 : M e d i a S e r v i c e E v e n t H a s h C o d e "   m i n O c c u r s = " 0 " / >  
 < x s d : e l e m e n t   r e f = " n s 3 : S h a r e d W i t h U s e r s "   m i n O c c u r s = " 0 " / >  
 < x s d : e l e m e n t   r e f = " n s 3 : S h a r e d W i t h D e t a i l s "   m i n O c c u r s = " 0 " / >  
 < / x s d : a l l >  
 < / x s d : c o m p l e x T y p e >  
 < / x s d : e l e m e n t >  
 < / x s d : s e q u e n c e >  
 < / x s d : c o m p l e x T y p e >  
 < / x s d : e l e m e n t >  
 < / x s d : s c h e m a >  
 < x s d : s c h e m a   t a r g e t N a m e s p a c e = " 3 0 0 7 2 b d d - 4 4 e 3 - 4 9 2 a - 9 b f 3 - 4 1 3 1 3 a 2 0 f a 5 9 " 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b j e c t D e t e c t o r V e r s i o n s "   m a : i n d e x = " 1 0 "   n i l l a b l e = " t r u e "   m a : d i s p l a y N a m e = " M e d i a S e r v i c e O b j e c t D e t e c t o r V e r s i o n s "   m a : h i d d e n = " t r u e "   m a : i n d e x e d = " t r u e "   m a : i n t e r n a l N a m e = " M e d i a S e r v i c e O b j e c t D e t e c t o r V e r s i o n s "   m a : r e a d O n l y = " t r u e " >  
 < x s d : s i m p l e T y p e >  
 < x s d : r e s t r i c t i o n   b a s e = " d m s : T e x t " / >  
 < / x s d : s i m p l e T y p e >  
 < / x s d : e l e m e n t >  
 < x s d : e l e m e n t   n a m e = " M e d i a S e r v i c e D a t e T a k e n "   m a : i n d e x = " 1 1 "   n i l l a b l e = " t r u e "   m a : d i s p l a y N a m e = " M e d i a S e r v i c e D a t e T a k e n "   m a : h i d d e n = " t r u e "   m a : i n d e x e d = " t r u e "   m a : i n t e r n a l N a m e = " M e d i a S e r v i c e D a t e T a k e n "   m a : r e a d O n l y = " t r u e " >  
 < x s d : s i m p l e T y p e >  
 < x s d : r e s t r i c t i o n   b a s e = " d m s : T e x t " / >  
 < / x s d : s i m p l e T y p e >  
 < / x s d : e l e m e n t >  
 < x s d : e l e m e n t   n a m e = " M e d i a L e n g t h I n S e c o n d s "   m a : i n d e x = " 1 2 "   n i l l a b l e = " t r u e "   m a : d i s p l a y N a m e = " M e d i a L e n g t h I n S e c o n d s "   m a : h i d d e n = " t r u e "   m a : i n t e r n a l N a m e = " M e d i a L e n g t h I n S e c o n d s "   m a : r e a d O n l y = " t r u e " >  
 < x s d : s i m p l e T y p e >  
 < x s d : r e s t r i c t i o n   b a s e = " d m s : U n k n o w n " / >  
 < / x s d : s i m p l e T y p e >  
 < / x s d : e l e m e n t >  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f 8 e b b 0 a 5 - c 5 7 d - 4 c 3 a - b e c 7 - 8 a 3 8 2 5 2 d d 0 5 c "   m a : t e r m S e t I d = " 0 9 8 1 4 c d 3 - 5 6 8 e - f e 9 0 - 9 8 1 4 - 8 d 6 2 1 f f 8 f b 8 4 "   m a : a n c h o r I d = " f b a 5 4 f b 3 - c 3 e 1 - f e 8 1 - a 7 7 6 - c a 4 b 6 9 1 4 8 c 4 d "   m a : o p e n = " t r u e "   m a : i s K e y w o r d = " f a l s e " >  
 < x s d : c o m p l e x T y p e >  
 < x s d : s e q u e n c e >  
 < x s d : e l e m e n t   r e f = " p c : T e r m s "   m i n O c c u r s = " 0 "   m a x O c c u r s = " 1 " > < / x s d : e l e m e n t >  
 < / x s d : s e q u e n c e >  
 < / x s d : c o m p l e x T y p e >  
 < / x s d : e l e m e n t >  
 < x s d : e l e m e n t   n a m e = " M e d i a S e r v i c e O C R "   m a : i n d e x = " 1 6 "   n i l l a b l e = " t r u e "   m a : d i s p l a y N a m e = " E x t r a c t e d   T e x t "   m a : i n t e r n a l N a m e = " M e d i a S e r v i c e O C R "   m a : r e a d O n l y = " t r u e " >  
 < x s d : s i m p l e T y p e >  
 < x s d : r e s t r i c t i o n   b a s e = " d m s : N o t e " >  
 < x s d : m a x L e n g t h   v a l u e = " 2 5 5 " / >  
 < / x s d : r e s t r i c t i o n >  
 < / x s d : s i m p l e T y p e >  
 < / x s d : e l e m e n t >  
 < x s d : e l e m e n t   n a m e = " M e d i a S e r v i c e G e n e r a t i o n T i m e "   m a : i n d e x = " 1 7 "   n i l l a b l e = " t r u e "   m a : d i s p l a y N a m e = " M e d i a S e r v i c e G e n e r a t i o n T i m e "   m a : h i d d e n = " t r u e "   m a : i n t e r n a l N a m e = " M e d i a S e r v i c e G e n e r a t i o n T i m e "   m a : r e a d O n l y = " t r u e " >  
 < x s d : s i m p l e T y p e >  
 < x s d : r e s t r i c t i o n   b a s e = " d m s : T e x t " / >  
 < / x s d : s i m p l e T y p e >  
 < / x s d : e l e m e n t >  
 < x s d : e l e m e n t   n a m e = " M e d i a S e r v i c e E v e n t H a s h C o d e "   m a : i n d e x = " 1 8 "   n i l l a b l e = " t r u e "   m a : d i s p l a y N a m e = " M e d i a S e r v i c e E v e n t H a s h C o d e "   m a : h i d d e n = " t r u e "   m a : i n t e r n a l N a m e = " M e d i a S e r v i c e E v e n t H a s h C o d e "   m a : r e a d O n l y = " t r u e " >  
 < x s d : s i m p l e T y p e >  
 < x s d : r e s t r i c t i o n   b a s e = " d m s : T e x t " / >  
 < / x s d : s i m p l e T y p e >  
 < / x s d : e l e m e n t >  
 < / x s d : s c h e m a >  
 < x s d : s c h e m a   t a r g e t N a m e s p a c e = " 8 0 2 4 a a 2 9 - 0 9 e 0 - 4 1 b f - a 8 b a - d e 7 a 3 c c f f 2 d 2 " 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T a x C a t c h A l l "   m a : i n d e x = " 1 5 "   n i l l a b l e = " t r u e "   m a : d i s p l a y N a m e = " T a x o n o m y   C a t c h   A l l   C o l u m n "   m a : h i d d e n = " t r u e "   m a : l i s t = " { 4 b d 7 3 7 8 6 - 3 7 4 d - 4 a b d - 9 f 6 d - 0 d a 8 0 3 8 2 6 b 8 d } "   m a : i n t e r n a l N a m e = " T a x C a t c h A l l "   m a : s h o w F i e l d = " C a t c h A l l D a t a "   m a : w e b = " 8 0 2 4 a a 2 9 - 0 9 e 0 - 4 1 b f - a 8 b a - d e 7 a 3 c c f f 2 d 2 " >  
 < x s d : c o m p l e x T y p e >  
 < x s d : c o m p l e x C o n t e n t >  
 < x s d : e x t e n s i o n   b a s e = " d m s : M u l t i C h o i c e L o o k u p " >  
 < x s d : s e q u e n c e >  
 < x s d : e l e m e n t   n a m e = " V a l u e "   t y p e = " d m s : L o o k u p "   m a x O c c u r s = " u n b o u n d e d "   m i n O c c u r s = " 0 "   n i l l a b l e = " t r u e " / >  
 < / x s d : s e q u e n c e >  
 < / x s d : e x t e n s i o n >  
 < / x s d : c o m p l e x C o n t e n t >  
 < / x s d : c o m p l e x T y p e >  
 < / x s d : e l e m e n t >  
 < x s d : e l e m e n t   n a m e = " S h a r e d W i t h U s e r s "   m a : i n d e x = " 1 9 " 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2 0 " 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3.xml>��< ? x m l   v e r s i o n = " 1 . 0 " ? > < p : p r o p e r t i e s   x m l n s : p = " h t t p : / / s c h e m a s . m i c r o s o f t . c o m / o f f i c e / 2 0 0 6 / m e t a d a t a / p r o p e r t i e s "   x m l n s : x s i = " h t t p : / / w w w . w 3 . o r g / 2 0 0 1 / X M L S c h e m a - i n s t a n c e "   x m l n s : p c = " h t t p : / / s c h e m a s . m i c r o s o f t . c o m / o f f i c e / i n f o p a t h / 2 0 0 7 / P a r t n e r C o n t r o l s " > < d o c u m e n t M a n a g e m e n t > < T a x C a t c h A l l   x m l n s = " 8 0 2 4 a a 2 9 - 0 9 e 0 - 4 1 b f - a 8 b a - d e 7 a 3 c c f f 2 d 2 "   x s i : n i l = " t r u e " / > < l c f 7 6 f 1 5 5 c e d 4 d d c b 4 0 9 7 1 3 4 f f 3 c 3 3 2 f   x m l n s = " 3 0 0 7 2 b d d - 4 4 e 3 - 4 9 2 a - 9 b f 3 - 4 1 3 1 3 a 2 0 f a 5 9 " > < T e r m s   x m l n s = " h t t p : / / s c h e m a s . m i c r o s o f t . c o m / o f f i c e / i n f o p a t h / 2 0 0 7 / P a r t n e r C o n t r o l s " > < / T e r m s > < / l c f 7 6 f 1 5 5 c e d 4 d d c b 4 0 9 7 1 3 4 f f 3 c 3 3 2 f > < S h a r e d W i t h U s e r s   x m l n s = " 8 0 2 4 a a 2 9 - 0 9 e 0 - 4 1 b f - a 8 b a - d e 7 a 3 c c f f 2 d 2 " > < U s e r I n f o > < D i s p l a y N a m e > I p e k   b e r i l   B e n l i < / D i s p l a y N a m e > < A c c o u n t I d > 4 3 < / A c c o u n t I d > < A c c o u n t T y p e / > < / U s e r I n f o > < / S h a r e d W i t h U s e r s > < / d o c u m e n t M a n a g e m e n t > < / p : p r o p e r t i e s > 
</file>

<file path=customXml/itemProps1.xml><?xml version="1.0" encoding="utf-8"?>
<ds:datastoreItem xmlns:ds="http://schemas.openxmlformats.org/officeDocument/2006/customXml" ds:itemID="{1673DD53-6A06-4588-9E9A-777572FF2106}">
  <ds:schemaRefs/>
</ds:datastoreItem>
</file>

<file path=customXml/itemProps2.xml><?xml version="1.0" encoding="utf-8"?>
<ds:datastoreItem xmlns:ds="http://schemas.openxmlformats.org/officeDocument/2006/customXml" ds:itemID="{E62FF70B-FFC7-48CB-B09C-960C61FEE494}">
  <ds:schemaRefs/>
</ds:datastoreItem>
</file>

<file path=customXml/itemProps3.xml><?xml version="1.0" encoding="utf-8"?>
<ds:datastoreItem xmlns:ds="http://schemas.openxmlformats.org/officeDocument/2006/customXml" ds:itemID="{0DEDE2C8-FC7C-4381-A834-6FD8DD37E8B0}">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6162</Words>
  <Application>WPS Presentation</Application>
  <PresentationFormat>Grand écran</PresentationFormat>
  <Paragraphs>198</Paragraphs>
  <Slides>26</Slides>
  <Notes>8</Notes>
  <HiddenSlides>0</HiddenSlides>
  <MMClips>0</MMClips>
  <ScaleCrop>false</ScaleCrop>
  <HeadingPairs>
    <vt:vector size="6" baseType="variant">
      <vt:variant>
        <vt:lpstr>已用的字体</vt:lpstr>
      </vt:variant>
      <vt:variant>
        <vt:i4>17</vt:i4>
      </vt:variant>
      <vt:variant>
        <vt:lpstr>主题</vt:lpstr>
      </vt:variant>
      <vt:variant>
        <vt:i4>4</vt:i4>
      </vt:variant>
      <vt:variant>
        <vt:lpstr>幻灯片标题</vt:lpstr>
      </vt:variant>
      <vt:variant>
        <vt:i4>26</vt:i4>
      </vt:variant>
    </vt:vector>
  </HeadingPairs>
  <TitlesOfParts>
    <vt:vector size="47" baseType="lpstr">
      <vt:lpstr>Arial</vt:lpstr>
      <vt:lpstr>SimSun</vt:lpstr>
      <vt:lpstr>Wingdings</vt:lpstr>
      <vt:lpstr>Helvetica Neue Thin</vt:lpstr>
      <vt:lpstr>Segoe Print</vt:lpstr>
      <vt:lpstr>Calibri Light</vt:lpstr>
      <vt:lpstr>Calibri</vt:lpstr>
      <vt:lpstr>Times</vt:lpstr>
      <vt:lpstr>Times New Roman</vt:lpstr>
      <vt:lpstr>Courier New</vt:lpstr>
      <vt:lpstr>Arial,Sans-Serif</vt:lpstr>
      <vt:lpstr>Arial</vt:lpstr>
      <vt:lpstr>Microsoft YaHei</vt:lpstr>
      <vt:lpstr>Arial Unicode MS</vt:lpstr>
      <vt:lpstr>Malgun Gothic</vt:lpstr>
      <vt:lpstr>Calibri</vt:lpstr>
      <vt:lpstr>Calibri Light</vt:lpstr>
      <vt:lpstr>frontiertech</vt:lpstr>
      <vt:lpstr>frontiertech</vt:lpstr>
      <vt:lpstr>frontiertech</vt:lpstr>
      <vt:lpstr>frontiertech</vt:lpstr>
      <vt:lpstr>Project Title</vt:lpstr>
      <vt:lpstr>How to use this template</vt:lpstr>
      <vt:lpstr>Outline</vt:lpstr>
      <vt:lpstr>Concept note and implementation plan</vt:lpstr>
      <vt:lpstr>Background</vt:lpstr>
      <vt:lpstr>Objectives</vt:lpstr>
      <vt:lpstr>SDG Relation</vt:lpstr>
      <vt:lpstr>Data</vt:lpstr>
      <vt:lpstr>Data Collection </vt:lpstr>
      <vt:lpstr>PowerPoint 演示文稿</vt:lpstr>
      <vt:lpstr>Exploratory Data Analysis (EDA) and Feature Engineering</vt:lpstr>
      <vt:lpstr>PowerPoint 演示文稿</vt:lpstr>
      <vt:lpstr>PowerPoint 演示文稿</vt:lpstr>
      <vt:lpstr>PowerPoint 演示文稿</vt:lpstr>
      <vt:lpstr>Model</vt:lpstr>
      <vt:lpstr>Model Selection and Training</vt:lpstr>
      <vt:lpstr>PowerPoint 演示文稿</vt:lpstr>
      <vt:lpstr>PowerPoint 演示文稿</vt:lpstr>
      <vt:lpstr>Model Evaluation and Hyperparameter Tuning</vt:lpstr>
      <vt:lpstr>Model Refinement and Testing</vt:lpstr>
      <vt:lpstr>Results</vt:lpstr>
      <vt:lpstr>PowerPoint 演示文稿</vt:lpstr>
      <vt:lpstr>Deployment</vt:lpstr>
      <vt:lpstr>Future Work</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rolan</cp:lastModifiedBy>
  <cp:revision>124</cp:revision>
  <dcterms:created xsi:type="dcterms:W3CDTF">2023-07-17T12:29:00Z</dcterms:created>
  <dcterms:modified xsi:type="dcterms:W3CDTF">2023-12-12T11:49:37Z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0x010100F4E2296B40A12549AAF59F14837A4C74</vt:lpwstr>
  </property>
  <property fmtid="{D5CDD505-2E9C-101B-9397-08002B2CF9AE}" pid="3" name="MediaServiceImageTags">
    <vt:lpwstr/>
  </property>
  <property fmtid="{D5CDD505-2E9C-101B-9397-08002B2CF9AE}" pid="4" name="ICV">
    <vt:lpwstr>1DDF30304E5A4EEC91520368A5663347_12</vt:lpwstr>
  </property>
  <property fmtid="{D5CDD505-2E9C-101B-9397-08002B2CF9AE}" pid="5" name="KSOProductBuildVer">
    <vt:lpwstr>1036-12.2.0.13359</vt:lpwstr>
  </property>
</Properties>
</file>