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33"/>
  </p:notesMasterIdLst>
  <p:sldIdLst>
    <p:sldId id="450" r:id="rId8"/>
    <p:sldId id="410" r:id="rId9"/>
    <p:sldId id="451" r:id="rId10"/>
    <p:sldId id="452" r:id="rId11"/>
    <p:sldId id="449" r:id="rId12"/>
    <p:sldId id="415" r:id="rId13"/>
    <p:sldId id="426" r:id="rId14"/>
    <p:sldId id="448" r:id="rId15"/>
    <p:sldId id="417" r:id="rId16"/>
    <p:sldId id="434" r:id="rId17"/>
    <p:sldId id="456" r:id="rId18"/>
    <p:sldId id="457" r:id="rId19"/>
    <p:sldId id="453" r:id="rId20"/>
    <p:sldId id="429" r:id="rId21"/>
    <p:sldId id="458" r:id="rId22"/>
    <p:sldId id="435" r:id="rId23"/>
    <p:sldId id="459" r:id="rId24"/>
    <p:sldId id="436" r:id="rId25"/>
    <p:sldId id="455" r:id="rId26"/>
    <p:sldId id="440" r:id="rId27"/>
    <p:sldId id="460" r:id="rId28"/>
    <p:sldId id="454" r:id="rId29"/>
    <p:sldId id="446" r:id="rId30"/>
    <p:sldId id="447" r:id="rId31"/>
    <p:sldId id="40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3"/>
    <p:restoredTop sz="94650"/>
  </p:normalViewPr>
  <p:slideViewPr>
    <p:cSldViewPr snapToGrid="0">
      <p:cViewPr varScale="1">
        <p:scale>
          <a:sx n="119" d="100"/>
          <a:sy n="119" d="100"/>
        </p:scale>
        <p:origin x="2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109276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3</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6</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7</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9</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10</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11</a:t>
            </a:fld>
            <a:endParaRPr lang="en-TR"/>
          </a:p>
        </p:txBody>
      </p:sp>
    </p:spTree>
    <p:extLst>
      <p:ext uri="{BB962C8B-B14F-4D97-AF65-F5344CB8AC3E}">
        <p14:creationId xmlns:p14="http://schemas.microsoft.com/office/powerpoint/2010/main" val="2009457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25</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8.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3" Type="http://schemas.openxmlformats.org/officeDocument/2006/relationships/hyperlink" Target="https://ceur-ws.org/Vol-3058/Paper-034.pdf" TargetMode="External"/><Relationship Id="rId2" Type="http://schemas.openxmlformats.org/officeDocument/2006/relationships/hyperlink" Target="https://www.kaggle.com/competitions/deepfake-detection-challenge/data" TargetMode="Externa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a:cs typeface="Calibri Light"/>
              </a:rPr>
              <a:t>﻿Deep Fake Video Detection Using InceptionResnet-V2</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Farmanuddin Farman</a:t>
            </a:r>
          </a:p>
          <a:p>
            <a:r>
              <a:rPr lang="en-US" dirty="0">
                <a:cs typeface="Calibri"/>
              </a:rPr>
              <a:t>10/12/2023</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Data Inspection: </a:t>
            </a:r>
            <a:r>
              <a:rPr lang="en-US" sz="1800" dirty="0"/>
              <a:t>Analyzed the Data, Duration of the video(10.01 second), frame numbers(300) per video, and resolution.</a:t>
            </a:r>
          </a:p>
          <a:p>
            <a:pPr>
              <a:buFont typeface="Arial" panose="020B0604020202020204" pitchFamily="34" charset="0"/>
              <a:buChar char="•"/>
            </a:pPr>
            <a:r>
              <a:rPr lang="en-US" sz="2400" dirty="0"/>
              <a:t>Temporal Analysis: </a:t>
            </a:r>
            <a:r>
              <a:rPr lang="en-US" sz="1800" dirty="0"/>
              <a:t>We analyzed first two videos that how certain features or properties change over time, calculated the mean intensity of each frame in grayscale and plotted the temporal changes in mean intensity, color distribution, and optical flow.</a:t>
            </a:r>
          </a:p>
          <a:p>
            <a:pPr marL="457200" lvl="1" indent="0">
              <a:buNone/>
            </a:pPr>
            <a:endParaRPr lang="en-US"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Picture 3">
            <a:extLst>
              <a:ext uri="{FF2B5EF4-FFF2-40B4-BE49-F238E27FC236}">
                <a16:creationId xmlns:a16="http://schemas.microsoft.com/office/drawing/2014/main" id="{536D72D4-01F9-0ACF-D7F4-D47B6D283850}"/>
              </a:ext>
            </a:extLst>
          </p:cNvPr>
          <p:cNvPicPr>
            <a:picLocks noChangeAspect="1"/>
          </p:cNvPicPr>
          <p:nvPr/>
        </p:nvPicPr>
        <p:blipFill>
          <a:blip r:embed="rId3"/>
          <a:stretch>
            <a:fillRect/>
          </a:stretch>
        </p:blipFill>
        <p:spPr>
          <a:xfrm>
            <a:off x="1376340" y="3693179"/>
            <a:ext cx="8423875" cy="2384892"/>
          </a:xfrm>
          <a:prstGeom prst="rect">
            <a:avLst/>
          </a:prstGeom>
        </p:spPr>
      </p:pic>
    </p:spTree>
    <p:extLst>
      <p:ext uri="{BB962C8B-B14F-4D97-AF65-F5344CB8AC3E}">
        <p14:creationId xmlns:p14="http://schemas.microsoft.com/office/powerpoint/2010/main" val="378436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Used OpenCV to capture frame from videos and stored it in real and fake folders. First three frames of Fake and Real Folder.</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a:buFont typeface="Arial" panose="020B0604020202020204" pitchFamily="34" charset="0"/>
              <a:buChar char="•"/>
            </a:pPr>
            <a:endParaRPr lang="en-US" sz="2400" dirty="0"/>
          </a:p>
          <a:p>
            <a:pPr marL="457200" lvl="1" indent="0">
              <a:buNone/>
            </a:pPr>
            <a:endParaRPr lang="en-US"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7" name="Picture 6">
            <a:extLst>
              <a:ext uri="{FF2B5EF4-FFF2-40B4-BE49-F238E27FC236}">
                <a16:creationId xmlns:a16="http://schemas.microsoft.com/office/drawing/2014/main" id="{087056FE-8515-1E25-B0FC-3A67ECAA85F6}"/>
              </a:ext>
            </a:extLst>
          </p:cNvPr>
          <p:cNvPicPr>
            <a:picLocks noChangeAspect="1"/>
          </p:cNvPicPr>
          <p:nvPr/>
        </p:nvPicPr>
        <p:blipFill>
          <a:blip r:embed="rId3"/>
          <a:stretch>
            <a:fillRect/>
          </a:stretch>
        </p:blipFill>
        <p:spPr>
          <a:xfrm>
            <a:off x="1426059" y="2785946"/>
            <a:ext cx="4763175" cy="2852240"/>
          </a:xfrm>
          <a:prstGeom prst="rect">
            <a:avLst/>
          </a:prstGeom>
        </p:spPr>
      </p:pic>
      <p:pic>
        <p:nvPicPr>
          <p:cNvPr id="8" name="Picture 7">
            <a:extLst>
              <a:ext uri="{FF2B5EF4-FFF2-40B4-BE49-F238E27FC236}">
                <a16:creationId xmlns:a16="http://schemas.microsoft.com/office/drawing/2014/main" id="{D52DBD03-D6AC-0505-EB10-8ABD5024B1A2}"/>
              </a:ext>
            </a:extLst>
          </p:cNvPr>
          <p:cNvPicPr>
            <a:picLocks noChangeAspect="1"/>
          </p:cNvPicPr>
          <p:nvPr/>
        </p:nvPicPr>
        <p:blipFill>
          <a:blip r:embed="rId4"/>
          <a:stretch>
            <a:fillRect/>
          </a:stretch>
        </p:blipFill>
        <p:spPr>
          <a:xfrm>
            <a:off x="6189235" y="2785946"/>
            <a:ext cx="4267200" cy="1422400"/>
          </a:xfrm>
          <a:prstGeom prst="rect">
            <a:avLst/>
          </a:prstGeom>
        </p:spPr>
      </p:pic>
      <p:pic>
        <p:nvPicPr>
          <p:cNvPr id="9" name="Picture 8">
            <a:extLst>
              <a:ext uri="{FF2B5EF4-FFF2-40B4-BE49-F238E27FC236}">
                <a16:creationId xmlns:a16="http://schemas.microsoft.com/office/drawing/2014/main" id="{222AEFDD-30EB-23A0-862D-66265ED070EE}"/>
              </a:ext>
            </a:extLst>
          </p:cNvPr>
          <p:cNvPicPr>
            <a:picLocks noChangeAspect="1"/>
          </p:cNvPicPr>
          <p:nvPr/>
        </p:nvPicPr>
        <p:blipFill>
          <a:blip r:embed="rId5"/>
          <a:stretch>
            <a:fillRect/>
          </a:stretch>
        </p:blipFill>
        <p:spPr>
          <a:xfrm>
            <a:off x="6189235" y="4215786"/>
            <a:ext cx="4267200" cy="1422400"/>
          </a:xfrm>
          <a:prstGeom prst="rect">
            <a:avLst/>
          </a:prstGeom>
        </p:spPr>
      </p:pic>
    </p:spTree>
    <p:extLst>
      <p:ext uri="{BB962C8B-B14F-4D97-AF65-F5344CB8AC3E}">
        <p14:creationId xmlns:p14="http://schemas.microsoft.com/office/powerpoint/2010/main" val="347842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C9B-0F9E-8316-DCB9-BCAEBA31FF78}"/>
              </a:ext>
            </a:extLst>
          </p:cNvPr>
          <p:cNvSpPr>
            <a:spLocks noGrp="1"/>
          </p:cNvSpPr>
          <p:nvPr>
            <p:ph type="title"/>
          </p:nvPr>
        </p:nvSpPr>
        <p:spPr>
          <a:xfrm>
            <a:off x="1039653" y="1064779"/>
            <a:ext cx="10112695" cy="942440"/>
          </a:xfrm>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A449D1BE-A1F4-ADDF-2FFC-507910E91983}"/>
              </a:ext>
            </a:extLst>
          </p:cNvPr>
          <p:cNvSpPr>
            <a:spLocks noGrp="1"/>
          </p:cNvSpPr>
          <p:nvPr>
            <p:ph idx="1"/>
          </p:nvPr>
        </p:nvSpPr>
        <p:spPr/>
        <p:txBody>
          <a:bodyPr/>
          <a:lstStyle/>
          <a:p>
            <a:pPr>
              <a:buFont typeface="Arial" panose="020B0604020202020204" pitchFamily="34" charset="0"/>
              <a:buChar char="•"/>
            </a:pPr>
            <a:r>
              <a:rPr lang="en-US" sz="2800" dirty="0"/>
              <a:t>Data Augmentation: A technique that transforms the features of the input data to increase its diversity, reduce overfitting, and improve the model's performance.</a:t>
            </a:r>
          </a:p>
          <a:p>
            <a:pPr>
              <a:buFont typeface="Arial" panose="020B0604020202020204" pitchFamily="34" charset="0"/>
              <a:buChar char="•"/>
            </a:pPr>
            <a:r>
              <a:rPr lang="en-US" sz="2800" dirty="0"/>
              <a:t>The train_data.classes array, being composed of integer values (0 or 1), is already encoded.</a:t>
            </a:r>
          </a:p>
          <a:p>
            <a:pPr marL="0" indent="0">
              <a:buNone/>
            </a:pPr>
            <a:r>
              <a:rPr lang="en-US" sz="2800" dirty="0"/>
              <a:t>   output: (</a:t>
            </a:r>
            <a:r>
              <a:rPr lang="en-US" sz="1800" dirty="0"/>
              <a:t>array([0, 0, 0, ..., 1, 1, 1], </a:t>
            </a:r>
            <a:r>
              <a:rPr lang="en-US" sz="1800" dirty="0" err="1"/>
              <a:t>dtype</a:t>
            </a:r>
            <a:r>
              <a:rPr lang="en-US" sz="1800" dirty="0"/>
              <a:t>=int32)</a:t>
            </a:r>
            <a:r>
              <a:rPr lang="en-US" sz="2800" dirty="0"/>
              <a:t>)</a:t>
            </a:r>
          </a:p>
          <a:p>
            <a:endParaRPr lang="tr-TR" dirty="0"/>
          </a:p>
        </p:txBody>
      </p:sp>
    </p:spTree>
    <p:extLst>
      <p:ext uri="{BB962C8B-B14F-4D97-AF65-F5344CB8AC3E}">
        <p14:creationId xmlns:p14="http://schemas.microsoft.com/office/powerpoint/2010/main" val="154294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t>
            </a:r>
            <a:r>
              <a:rPr lang="tr-TR" b="1" dirty="0" err="1"/>
              <a:t>and</a:t>
            </a:r>
            <a:r>
              <a:rPr lang="tr-TR" b="1" dirty="0"/>
              <a:t>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dirty="0"/>
              <a:t>Rationale for choosing InceptionResNetV2: InceptionResNetV2 is a deep and sophisticated architecture, capturing complicated features in images.</a:t>
            </a:r>
          </a:p>
          <a:p>
            <a:pPr>
              <a:buFont typeface="Arial" panose="020B0604020202020204" pitchFamily="34" charset="0"/>
              <a:buChar char="•"/>
            </a:pPr>
            <a:r>
              <a:rPr lang="en-US" u="sng" dirty="0"/>
              <a:t>InceptionRestNetv2 has pre-trained weights</a:t>
            </a:r>
            <a:r>
              <a:rPr lang="en-US" dirty="0"/>
              <a:t>: provide convergence and better performance.</a:t>
            </a:r>
          </a:p>
          <a:p>
            <a:pPr>
              <a:buFont typeface="Arial" panose="020B0604020202020204" pitchFamily="34" charset="0"/>
              <a:buChar char="•"/>
            </a:pPr>
            <a:r>
              <a:rPr lang="en-US" u="sng" dirty="0"/>
              <a:t>Weaknesses: </a:t>
            </a:r>
            <a:r>
              <a:rPr lang="en-US" dirty="0"/>
              <a:t>Computational Intensity, Overfitting Risk</a:t>
            </a:r>
          </a:p>
          <a:p>
            <a:pPr>
              <a:buFont typeface="Arial" panose="020B0604020202020204" pitchFamily="34" charset="0"/>
              <a:buChar char="•"/>
            </a:pPr>
            <a:r>
              <a:rPr lang="en-US" u="sng" dirty="0"/>
              <a:t>Training the model</a:t>
            </a:r>
            <a:r>
              <a:rPr lang="en-US" dirty="0"/>
              <a:t>: The initial layers of InceptionResNetV2 are frozen to retain pre-trained weights and prevent overfitting, with the last 20 layers left trainable for adaptation.</a:t>
            </a:r>
          </a:p>
          <a:p>
            <a:pPr marL="914400" lvl="2" indent="0">
              <a:buNone/>
            </a:pPr>
            <a:endParaRPr lang="en-US" dirty="0"/>
          </a:p>
          <a:p>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E9CB-EF80-FCC1-B523-149509E0B5A0}"/>
              </a:ext>
            </a:extLst>
          </p:cNvPr>
          <p:cNvSpPr>
            <a:spLocks noGrp="1"/>
          </p:cNvSpPr>
          <p:nvPr>
            <p:ph type="title"/>
          </p:nvPr>
        </p:nvSpPr>
        <p:spPr/>
        <p:txBody>
          <a:bodyPr/>
          <a:lstStyle/>
          <a:p>
            <a:r>
              <a:rPr lang="en-US" b="1" dirty="0"/>
              <a:t>Model Selection</a:t>
            </a:r>
            <a:r>
              <a:rPr lang="tr-TR" b="1" dirty="0"/>
              <a:t> </a:t>
            </a:r>
            <a:r>
              <a:rPr lang="tr-TR" b="1" dirty="0" err="1"/>
              <a:t>and</a:t>
            </a:r>
            <a:r>
              <a:rPr lang="tr-TR" b="1" dirty="0"/>
              <a:t> Training</a:t>
            </a:r>
            <a:endParaRPr lang="tr-TR" dirty="0"/>
          </a:p>
        </p:txBody>
      </p:sp>
      <p:sp>
        <p:nvSpPr>
          <p:cNvPr id="3" name="Content Placeholder 2">
            <a:extLst>
              <a:ext uri="{FF2B5EF4-FFF2-40B4-BE49-F238E27FC236}">
                <a16:creationId xmlns:a16="http://schemas.microsoft.com/office/drawing/2014/main" id="{36E06F27-9F4A-2F72-5AC0-C1B0506B4EAD}"/>
              </a:ext>
            </a:extLst>
          </p:cNvPr>
          <p:cNvSpPr>
            <a:spLocks noGrp="1"/>
          </p:cNvSpPr>
          <p:nvPr>
            <p:ph idx="1"/>
          </p:nvPr>
        </p:nvSpPr>
        <p:spPr/>
        <p:txBody>
          <a:bodyPr/>
          <a:lstStyle/>
          <a:p>
            <a:r>
              <a:rPr lang="en-US" dirty="0"/>
              <a:t>Hyperparameters and Training Configuration:</a:t>
            </a:r>
          </a:p>
          <a:p>
            <a:pPr lvl="1"/>
            <a:r>
              <a:rPr lang="en-US" sz="1600" dirty="0"/>
              <a:t>Optimizer: Adam</a:t>
            </a:r>
          </a:p>
          <a:p>
            <a:pPr lvl="1"/>
            <a:r>
              <a:rPr lang="en-US" sz="1600" dirty="0"/>
              <a:t>Loss Function: Binary Cross-Entropy</a:t>
            </a:r>
          </a:p>
          <a:p>
            <a:pPr lvl="1"/>
            <a:r>
              <a:rPr lang="en-US" sz="1600" dirty="0"/>
              <a:t>Metrics: Accuracy</a:t>
            </a:r>
          </a:p>
          <a:p>
            <a:pPr lvl="1"/>
            <a:r>
              <a:rPr lang="en-US" sz="1600" dirty="0"/>
              <a:t>Dropout Rates: 0.5 and 0.3</a:t>
            </a:r>
          </a:p>
          <a:p>
            <a:pPr lvl="1"/>
            <a:r>
              <a:rPr lang="en-US" sz="1600" dirty="0"/>
              <a:t>Regularization</a:t>
            </a:r>
            <a:r>
              <a:rPr lang="tr-TR" sz="1600" dirty="0"/>
              <a:t>: L2 </a:t>
            </a:r>
            <a:r>
              <a:rPr lang="en-US" sz="1600" dirty="0"/>
              <a:t>regularization with a coefficient of 0.01</a:t>
            </a:r>
          </a:p>
          <a:p>
            <a:pPr lvl="1"/>
            <a:endParaRPr lang="en-US" sz="1600" dirty="0"/>
          </a:p>
        </p:txBody>
      </p:sp>
      <p:pic>
        <p:nvPicPr>
          <p:cNvPr id="7" name="Picture 6">
            <a:extLst>
              <a:ext uri="{FF2B5EF4-FFF2-40B4-BE49-F238E27FC236}">
                <a16:creationId xmlns:a16="http://schemas.microsoft.com/office/drawing/2014/main" id="{587C27D7-3773-2ADB-BFB6-53A5F60F2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353" y="4164072"/>
            <a:ext cx="7772400" cy="1629149"/>
          </a:xfrm>
          <a:prstGeom prst="rect">
            <a:avLst/>
          </a:prstGeom>
        </p:spPr>
      </p:pic>
    </p:spTree>
    <p:extLst>
      <p:ext uri="{BB962C8B-B14F-4D97-AF65-F5344CB8AC3E}">
        <p14:creationId xmlns:p14="http://schemas.microsoft.com/office/powerpoint/2010/main" val="31228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Model Evaluation</a:t>
            </a:r>
            <a:r>
              <a:rPr lang="tr-TR" b="1" dirty="0"/>
              <a:t> </a:t>
            </a:r>
            <a:r>
              <a:rPr lang="tr-TR" b="1" dirty="0" err="1"/>
              <a:t>and</a:t>
            </a:r>
            <a:r>
              <a:rPr lang="tr-TR" b="1" dirty="0"/>
              <a:t>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sz="2400" dirty="0"/>
              <a:t>Evaluation metrics and visualizations: Early stopping regularization technique is used during the training of a model. It involves monitoring a chosen metric (in this case, validation accuracy). </a:t>
            </a:r>
          </a:p>
          <a:p>
            <a:pPr lvl="1"/>
            <a:r>
              <a:rPr lang="en-US" sz="2000" dirty="0"/>
              <a:t>Got val_accuracy of 0.86% and accuracy of 0.96% on 15th epoch (early stopping).</a:t>
            </a:r>
          </a:p>
          <a:p>
            <a:pPr lvl="1"/>
            <a:endParaRPr lang="en-US" sz="20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6" name="Picture 5">
            <a:extLst>
              <a:ext uri="{FF2B5EF4-FFF2-40B4-BE49-F238E27FC236}">
                <a16:creationId xmlns:a16="http://schemas.microsoft.com/office/drawing/2014/main" id="{FF8CA8B0-7EBB-65CF-12D6-956DC37E3209}"/>
              </a:ext>
            </a:extLst>
          </p:cNvPr>
          <p:cNvPicPr>
            <a:picLocks noChangeAspect="1"/>
          </p:cNvPicPr>
          <p:nvPr/>
        </p:nvPicPr>
        <p:blipFill rotWithShape="1">
          <a:blip r:embed="rId2">
            <a:extLst>
              <a:ext uri="{28A0092B-C50C-407E-A947-70E740481C1C}">
                <a14:useLocalDpi xmlns:a14="http://schemas.microsoft.com/office/drawing/2010/main" val="0"/>
              </a:ext>
            </a:extLst>
          </a:blip>
          <a:srcRect l="1679" t="7919" b="1681"/>
          <a:stretch/>
        </p:blipFill>
        <p:spPr>
          <a:xfrm>
            <a:off x="1495313" y="3550024"/>
            <a:ext cx="7745507" cy="2732442"/>
          </a:xfrm>
          <a:prstGeom prst="rect">
            <a:avLst/>
          </a:prstGeom>
        </p:spPr>
      </p:pic>
    </p:spTree>
    <p:extLst>
      <p:ext uri="{BB962C8B-B14F-4D97-AF65-F5344CB8AC3E}">
        <p14:creationId xmlns:p14="http://schemas.microsoft.com/office/powerpoint/2010/main" val="107347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130C-35F1-4C73-8CD2-C6FEE82BA100}"/>
              </a:ext>
            </a:extLst>
          </p:cNvPr>
          <p:cNvSpPr>
            <a:spLocks noGrp="1"/>
          </p:cNvSpPr>
          <p:nvPr>
            <p:ph type="title"/>
          </p:nvPr>
        </p:nvSpPr>
        <p:spPr/>
        <p:txBody>
          <a:bodyPr>
            <a:normAutofit fontScale="90000"/>
          </a:bodyPr>
          <a:lstStyle/>
          <a:p>
            <a:r>
              <a:rPr lang="en-US" b="1" dirty="0"/>
              <a:t>Model Evaluation</a:t>
            </a:r>
            <a:r>
              <a:rPr lang="tr-TR" b="1" dirty="0"/>
              <a:t> </a:t>
            </a:r>
            <a:r>
              <a:rPr lang="tr-TR" b="1" dirty="0" err="1"/>
              <a:t>and</a:t>
            </a:r>
            <a:r>
              <a:rPr lang="tr-TR" b="1" dirty="0"/>
              <a:t> </a:t>
            </a:r>
            <a:r>
              <a:rPr lang="en-US" b="1" dirty="0"/>
              <a:t>Hyperparameter Tuning</a:t>
            </a:r>
            <a:endParaRPr lang="tr-TR" dirty="0"/>
          </a:p>
        </p:txBody>
      </p:sp>
      <p:sp>
        <p:nvSpPr>
          <p:cNvPr id="3" name="Content Placeholder 2">
            <a:extLst>
              <a:ext uri="{FF2B5EF4-FFF2-40B4-BE49-F238E27FC236}">
                <a16:creationId xmlns:a16="http://schemas.microsoft.com/office/drawing/2014/main" id="{FD02761D-9184-1230-9B97-7A21AB0C56EE}"/>
              </a:ext>
            </a:extLst>
          </p:cNvPr>
          <p:cNvSpPr>
            <a:spLocks noGrp="1"/>
          </p:cNvSpPr>
          <p:nvPr>
            <p:ph idx="1"/>
          </p:nvPr>
        </p:nvSpPr>
        <p:spPr/>
        <p:txBody>
          <a:bodyPr/>
          <a:lstStyle/>
          <a:p>
            <a:pPr algn="l"/>
            <a:r>
              <a:rPr lang="en-US" sz="2800" dirty="0"/>
              <a:t>hyperparameter tuning: </a:t>
            </a:r>
          </a:p>
          <a:p>
            <a:pPr lvl="1"/>
            <a:r>
              <a:rPr lang="en-US" sz="1800" dirty="0"/>
              <a:t>Dropout Rates:</a:t>
            </a:r>
          </a:p>
          <a:p>
            <a:pPr lvl="2"/>
            <a:r>
              <a:rPr lang="en-US" sz="1800" dirty="0"/>
              <a:t>Original Setting: Dropout rates of 0.5 and 0.3.</a:t>
            </a:r>
          </a:p>
          <a:p>
            <a:pPr lvl="2"/>
            <a:r>
              <a:rPr lang="en-US" sz="1800" dirty="0"/>
              <a:t>Impact: Mitigates overfitting during training.</a:t>
            </a:r>
          </a:p>
          <a:p>
            <a:pPr lvl="1"/>
            <a:r>
              <a:rPr lang="en-US" sz="1800" dirty="0"/>
              <a:t>Regularization:</a:t>
            </a:r>
          </a:p>
          <a:p>
            <a:pPr lvl="2"/>
            <a:r>
              <a:rPr lang="en-US" sz="1800" dirty="0"/>
              <a:t>Original Setting: L2 regularization with a coefficient of 0.01.</a:t>
            </a:r>
          </a:p>
          <a:p>
            <a:pPr lvl="2"/>
            <a:r>
              <a:rPr lang="en-US" sz="1800" dirty="0"/>
              <a:t>Impact: Controls overfitting by penalizing large weights.</a:t>
            </a:r>
          </a:p>
        </p:txBody>
      </p:sp>
    </p:spTree>
    <p:extLst>
      <p:ext uri="{BB962C8B-B14F-4D97-AF65-F5344CB8AC3E}">
        <p14:creationId xmlns:p14="http://schemas.microsoft.com/office/powerpoint/2010/main" val="196909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a:buFont typeface="Arial" panose="020B0604020202020204" pitchFamily="34" charset="0"/>
              <a:buChar char="•"/>
            </a:pPr>
            <a:r>
              <a:rPr lang="en-US" u="sng" dirty="0"/>
              <a:t>refinement phase</a:t>
            </a:r>
            <a:r>
              <a:rPr lang="en-US" dirty="0"/>
              <a:t>: </a:t>
            </a:r>
            <a:r>
              <a:rPr lang="en-US" sz="2000" dirty="0"/>
              <a:t>We unfroze the last 20 layers, Dropout layers were introduced in the model architecture during both the global average pooling layer and the fully connected layers.</a:t>
            </a:r>
          </a:p>
          <a:p>
            <a:pPr>
              <a:buFont typeface="Arial" panose="020B0604020202020204" pitchFamily="34" charset="0"/>
              <a:buChar char="•"/>
            </a:pPr>
            <a:r>
              <a:rPr lang="en-US" sz="2000" dirty="0"/>
              <a:t>L2 regularization with a coefficient of 0.01 was applied to the first dense layer.</a:t>
            </a:r>
          </a:p>
          <a:p>
            <a:pPr>
              <a:buFont typeface="Arial" panose="020B0604020202020204" pitchFamily="34" charset="0"/>
              <a:buChar char="•"/>
            </a:pPr>
            <a:r>
              <a:rPr lang="en-US" u="sng" dirty="0"/>
              <a:t>test submission phase: </a:t>
            </a:r>
            <a:r>
              <a:rPr lang="en-US" sz="2000" dirty="0"/>
              <a:t>The trained model was loaded from the checkpoint file, and its performance was evaluated on the test dataset. </a:t>
            </a:r>
          </a:p>
          <a:p>
            <a:pPr>
              <a:buFont typeface="Arial" panose="020B0604020202020204" pitchFamily="34" charset="0"/>
              <a:buChar char="•"/>
            </a:pPr>
            <a:r>
              <a:rPr lang="en-US" sz="2000" dirty="0"/>
              <a:t>Various metrics were computed to assess the model's effectiveness in making predictions on new, unseen data.</a:t>
            </a:r>
          </a:p>
          <a:p>
            <a:r>
              <a:rPr lang="en-US" sz="2000" dirty="0"/>
              <a:t>Test loss: 0.348</a:t>
            </a:r>
          </a:p>
          <a:p>
            <a:r>
              <a:rPr lang="en-US" sz="2000" dirty="0"/>
              <a:t>Test Accuracy: 90.37%</a:t>
            </a:r>
          </a:p>
          <a:p>
            <a:r>
              <a:rPr lang="en-US" sz="2000" dirty="0"/>
              <a:t>Precision: 0.21 and Recall: 0.20</a:t>
            </a:r>
          </a:p>
          <a:p>
            <a:endParaRPr lang="tr-TR"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a:cs typeface="Calibri Light"/>
              </a:rPr>
              <a:t>How </a:t>
            </a:r>
            <a:r>
              <a:rPr lang="tr-TR" dirty="0" err="1">
                <a:cs typeface="Calibri Light"/>
              </a:rPr>
              <a:t>to</a:t>
            </a:r>
            <a:r>
              <a:rPr lang="tr-TR" dirty="0">
                <a:cs typeface="Calibri Light"/>
              </a:rPr>
              <a:t> </a:t>
            </a:r>
            <a:r>
              <a:rPr lang="tr-TR" dirty="0" err="1">
                <a:cs typeface="Calibri Light"/>
              </a:rPr>
              <a:t>use</a:t>
            </a:r>
            <a:r>
              <a:rPr lang="tr-TR" dirty="0">
                <a:cs typeface="Calibri Light"/>
              </a:rPr>
              <a:t> </a:t>
            </a:r>
            <a:r>
              <a:rPr lang="tr-TR" dirty="0" err="1">
                <a:cs typeface="Calibri Light"/>
              </a:rPr>
              <a:t>this</a:t>
            </a:r>
            <a:r>
              <a:rPr lang="tr-TR" dirty="0">
                <a:cs typeface="Calibri Light"/>
              </a:rPr>
              <a:t> </a:t>
            </a:r>
            <a:r>
              <a:rPr lang="tr-TR" dirty="0" err="1">
                <a:cs typeface="Calibri Light"/>
              </a:rPr>
              <a:t>template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sz="half" idx="1"/>
          </p:nvPr>
        </p:nvSpPr>
        <p:spPr/>
        <p:txBody>
          <a:bodyPr anchor="t">
            <a:noAutofit/>
          </a:bodyPr>
          <a:lstStyle/>
          <a:p>
            <a:r>
              <a:rPr lang="en-US" sz="1600" dirty="0">
                <a:cs typeface="Calibri"/>
              </a:rPr>
              <a:t>Download the file </a:t>
            </a:r>
          </a:p>
          <a:p>
            <a:r>
              <a:rPr lang="en-US" sz="1600" dirty="0">
                <a:cs typeface="Calibri"/>
              </a:rPr>
              <a:t>Change the name into "</a:t>
            </a:r>
            <a:r>
              <a:rPr lang="en-US" sz="1600" dirty="0" err="1">
                <a:cs typeface="Calibri"/>
              </a:rPr>
              <a:t>Name_Surname_Draft_Presentation</a:t>
            </a:r>
            <a:r>
              <a:rPr lang="en-US" sz="1600" dirty="0">
                <a:cs typeface="Calibri"/>
              </a:rPr>
              <a:t>"</a:t>
            </a:r>
          </a:p>
          <a:p>
            <a:r>
              <a:rPr lang="en-US" sz="1600" dirty="0">
                <a:cs typeface="Calibri"/>
              </a:rPr>
              <a:t>Do not move the text boxes, keep </a:t>
            </a:r>
            <a:r>
              <a:rPr lang="en-US" sz="1600">
                <a:cs typeface="Calibri"/>
              </a:rPr>
              <a:t>your</a:t>
            </a:r>
            <a:r>
              <a:rPr lang="en-US" sz="1600" dirty="0">
                <a:cs typeface="Calibri"/>
              </a:rPr>
              <a:t> text and visuals inside the boxes</a:t>
            </a:r>
          </a:p>
          <a:p>
            <a:r>
              <a:rPr lang="en-US" sz="1600" dirty="0">
                <a:cs typeface="Calibri"/>
              </a:rPr>
              <a:t>Do not change the colors and font type</a:t>
            </a:r>
          </a:p>
          <a:p>
            <a:r>
              <a:rPr lang="en-US" sz="1600" dirty="0">
                <a:cs typeface="Calibri"/>
              </a:rPr>
              <a:t>If you need to change the font size make it consistent and don't use different sizes in one page (biggest 28, smallest 16). Titles always should be 44.</a:t>
            </a:r>
          </a:p>
          <a:p>
            <a:r>
              <a:rPr lang="en-US" sz="1600" dirty="0">
                <a:cs typeface="Calibri"/>
              </a:rPr>
              <a:t>You can duplicate a page if you need more than one pages</a:t>
            </a:r>
          </a:p>
          <a:p>
            <a:r>
              <a:rPr lang="en-US" sz="1600" dirty="0">
                <a:cs typeface="Calibri"/>
              </a:rPr>
              <a:t>Add high quality pictures and their sources. Keep it inside the boxes.</a:t>
            </a:r>
          </a:p>
          <a:p>
            <a:pPr marL="0" indent="0">
              <a:buNone/>
            </a:pPr>
            <a:endParaRPr lang="en-US" sz="1600" dirty="0">
              <a:solidFill>
                <a:srgbClr val="FFFFFF"/>
              </a:solidFill>
              <a:ea typeface="+mn-lt"/>
              <a:cs typeface="+mn-lt"/>
            </a:endParaRPr>
          </a:p>
          <a:p>
            <a:endParaRPr lang="en-US" sz="1600" dirty="0">
              <a:solidFill>
                <a:srgbClr val="FFFFFF"/>
              </a:solidFill>
              <a:ea typeface="+mn-lt"/>
              <a:cs typeface="+mn-lt"/>
            </a:endParaRPr>
          </a:p>
          <a:p>
            <a:endParaRPr lang="en-US" sz="1600" dirty="0">
              <a:solidFill>
                <a:srgbClr val="FFFFFF"/>
              </a:solidFill>
              <a:ea typeface="+mn-lt"/>
              <a:cs typeface="+mn-lt"/>
            </a:endParaRPr>
          </a:p>
          <a:p>
            <a:endParaRPr lang="en-US" sz="1600" dirty="0">
              <a:solidFill>
                <a:srgbClr val="FFFFFF"/>
              </a:solidFill>
              <a:ea typeface="+mn-lt"/>
              <a:cs typeface="+mn-lt"/>
            </a:endParaRPr>
          </a:p>
          <a:p>
            <a:endParaRPr lang="en-US" dirty="0">
              <a:solidFill>
                <a:srgbClr val="FFFFFF"/>
              </a:solidFill>
              <a:ea typeface="+mn-lt"/>
              <a:cs typeface="+mn-lt"/>
            </a:endParaRPr>
          </a:p>
        </p:txBody>
      </p:sp>
      <p:sp>
        <p:nvSpPr>
          <p:cNvPr id="4" name="Content Placeholder 3">
            <a:extLst>
              <a:ext uri="{FF2B5EF4-FFF2-40B4-BE49-F238E27FC236}">
                <a16:creationId xmlns:a16="http://schemas.microsoft.com/office/drawing/2014/main" id="{E7A0C9A1-5CC4-849D-85F9-0D5BA3026942}"/>
              </a:ext>
            </a:extLst>
          </p:cNvPr>
          <p:cNvSpPr>
            <a:spLocks noGrp="1"/>
          </p:cNvSpPr>
          <p:nvPr>
            <p:ph sz="half" idx="2"/>
          </p:nvPr>
        </p:nvSpPr>
        <p:spPr/>
        <p:txBody>
          <a:bodyPr vert="horz" lIns="91440" tIns="45720" rIns="91440" bIns="45720" rtlCol="0" anchor="t">
            <a:normAutofit/>
          </a:bodyPr>
          <a:lstStyle/>
          <a:p>
            <a:pPr fontAlgn="base"/>
            <a:r>
              <a:rPr lang="en-US" sz="1800" b="0" i="0" u="none" strike="noStrike">
                <a:solidFill>
                  <a:srgbClr val="FFFFFF"/>
                </a:solidFill>
                <a:effectLst/>
                <a:latin typeface="Calibri"/>
                <a:cs typeface="Calibri"/>
              </a:rPr>
              <a:t>Key color - #2B2551</a:t>
            </a:r>
            <a:r>
              <a:rPr lang="en-US" sz="1800" b="0" i="0">
                <a:solidFill>
                  <a:srgbClr val="FFFFFF"/>
                </a:solidFill>
                <a:effectLst/>
                <a:latin typeface="Calibri"/>
                <a:cs typeface="Calibri"/>
              </a:rPr>
              <a:t>​  </a:t>
            </a:r>
            <a:endParaRPr lang="en-US" sz="1200" b="0" i="0">
              <a:solidFill>
                <a:srgbClr val="000000"/>
              </a:solidFill>
              <a:effectLst/>
              <a:latin typeface="Calibri"/>
              <a:cs typeface="Calibri"/>
            </a:endParaRPr>
          </a:p>
          <a:p>
            <a:pPr fontAlgn="base"/>
            <a:r>
              <a:rPr lang="en-US" sz="1800" b="0" i="0" u="none" strike="noStrike">
                <a:solidFill>
                  <a:srgbClr val="FFFFFF"/>
                </a:solidFill>
                <a:effectLst/>
                <a:latin typeface="Calibri"/>
                <a:cs typeface="Calibri"/>
              </a:rPr>
              <a:t>Supporting color 1 - #FFC837 </a:t>
            </a:r>
            <a:r>
              <a:rPr lang="en-TR" sz="1000" b="0" i="0">
                <a:solidFill>
                  <a:srgbClr val="000000"/>
                </a:solidFill>
                <a:effectLst/>
                <a:latin typeface="Times"/>
                <a:cs typeface="Times"/>
              </a:rPr>
              <a:t> </a:t>
            </a:r>
            <a:r>
              <a:rPr lang="en-US" sz="1800" b="0" i="0" u="none" strike="noStrike">
                <a:solidFill>
                  <a:srgbClr val="FFFFFF"/>
                </a:solidFill>
                <a:effectLst/>
                <a:latin typeface="Calibri"/>
                <a:cs typeface="Calibri"/>
              </a:rPr>
              <a:t> </a:t>
            </a:r>
            <a:r>
              <a:rPr lang="en-US" sz="1800" b="0" i="0">
                <a:solidFill>
                  <a:srgbClr val="FFFFFF"/>
                </a:solidFill>
                <a:effectLst/>
                <a:latin typeface="Calibri"/>
                <a:cs typeface="Calibri"/>
              </a:rPr>
              <a:t>​</a:t>
            </a:r>
            <a:endParaRPr lang="en-US" sz="1200" b="0" i="0">
              <a:solidFill>
                <a:srgbClr val="000000"/>
              </a:solidFill>
              <a:effectLst/>
              <a:latin typeface="Calibri"/>
              <a:cs typeface="Calibri"/>
            </a:endParaRPr>
          </a:p>
          <a:p>
            <a:pPr algn="l" rtl="0" fontAlgn="base">
              <a:buFont typeface="Arial" panose="020B0604020202020204" pitchFamily="34" charset="0"/>
              <a:buChar char="•"/>
            </a:pPr>
            <a:r>
              <a:rPr lang="en-US" sz="1800" b="0" i="0" u="none" strike="noStrike">
                <a:solidFill>
                  <a:srgbClr val="FFFFFF"/>
                </a:solidFill>
                <a:effectLst/>
                <a:latin typeface="Calibri"/>
                <a:cs typeface="Calibri"/>
              </a:rPr>
              <a:t>Supporting color 2 - #4CA3AA </a:t>
            </a:r>
            <a:r>
              <a:rPr lang="en-US" sz="1800" b="0" i="0">
                <a:solidFill>
                  <a:srgbClr val="FFFFFF"/>
                </a:solidFill>
                <a:effectLst/>
                <a:latin typeface="Calibri"/>
                <a:cs typeface="Calibri"/>
              </a:rPr>
              <a:t>​</a:t>
            </a:r>
            <a:r>
              <a:rPr lang="en-TR" sz="1000" b="0" i="0">
                <a:solidFill>
                  <a:srgbClr val="000000"/>
                </a:solidFill>
                <a:effectLst/>
                <a:latin typeface="Times"/>
                <a:cs typeface="Times"/>
              </a:rPr>
              <a:t> </a:t>
            </a:r>
            <a:endParaRPr lang="en-US" sz="1200" b="0" i="0">
              <a:solidFill>
                <a:srgbClr val="000000"/>
              </a:solidFill>
              <a:effectLst/>
              <a:latin typeface="Times"/>
              <a:cs typeface="Times"/>
            </a:endParaRPr>
          </a:p>
          <a:p>
            <a:pPr algn="l" rtl="0" fontAlgn="base">
              <a:buFont typeface="Arial" panose="020B0604020202020204" pitchFamily="34" charset="0"/>
              <a:buChar char="•"/>
            </a:pPr>
            <a:r>
              <a:rPr lang="en-US" sz="1800" b="0" i="0" u="none" strike="noStrike">
                <a:solidFill>
                  <a:srgbClr val="FFFFFF"/>
                </a:solidFill>
                <a:effectLst/>
                <a:latin typeface="Calibri"/>
                <a:cs typeface="Calibri"/>
              </a:rPr>
              <a:t>Supporting color 3 - #FFFFFF</a:t>
            </a:r>
            <a:r>
              <a:rPr lang="en-US" sz="1800" b="0" i="0">
                <a:solidFill>
                  <a:srgbClr val="FFFFFF"/>
                </a:solidFill>
                <a:effectLst/>
                <a:latin typeface="Calibri"/>
                <a:cs typeface="Calibri"/>
              </a:rPr>
              <a:t>​</a:t>
            </a:r>
            <a:endParaRPr lang="en-US" sz="1200" b="0" i="0">
              <a:solidFill>
                <a:srgbClr val="000000"/>
              </a:solidFill>
              <a:effectLst/>
              <a:latin typeface="Calibri"/>
              <a:cs typeface="Calibri"/>
            </a:endParaRPr>
          </a:p>
          <a:p>
            <a:pPr algn="l" rtl="0" fontAlgn="base">
              <a:buFont typeface="Arial" panose="020B0604020202020204" pitchFamily="34" charset="0"/>
              <a:buChar char="•"/>
            </a:pPr>
            <a:r>
              <a:rPr lang="en-US" sz="1800" b="0" i="0" u="none" strike="noStrike">
                <a:solidFill>
                  <a:srgbClr val="FFFFFF"/>
                </a:solidFill>
                <a:effectLst/>
                <a:latin typeface="Calibri"/>
                <a:cs typeface="Calibri"/>
              </a:rPr>
              <a:t>Supporting color 4 - #FF577D   </a:t>
            </a:r>
            <a:endParaRPr lang="en-US" sz="1200" b="0" i="0">
              <a:solidFill>
                <a:srgbClr val="000000"/>
              </a:solidFill>
              <a:effectLst/>
              <a:latin typeface="Calibri"/>
              <a:cs typeface="Calibri"/>
            </a:endParaRPr>
          </a:p>
          <a:p>
            <a:pPr marL="0" indent="0">
              <a:buNone/>
            </a:pPr>
            <a:endParaRPr lang="en-US" sz="2800" dirty="0">
              <a:solidFill>
                <a:srgbClr val="FFFFFF"/>
              </a:solidFill>
              <a:ea typeface="+mn-lt"/>
              <a:cs typeface="+mn-lt"/>
            </a:endParaRPr>
          </a:p>
          <a:p>
            <a:pPr marL="0" indent="0">
              <a:buNone/>
            </a:pPr>
            <a:r>
              <a:rPr lang="en-US" sz="2800" dirty="0">
                <a:solidFill>
                  <a:srgbClr val="FFFFFF"/>
                </a:solidFill>
                <a:ea typeface="+mn-lt"/>
                <a:cs typeface="+mn-lt"/>
              </a:rPr>
              <a:t>Remove this page before uploading the presentation to your </a:t>
            </a:r>
            <a:r>
              <a:rPr lang="en-US" err="1">
                <a:solidFill>
                  <a:srgbClr val="FFFFFF"/>
                </a:solidFill>
                <a:ea typeface="+mn-lt"/>
                <a:cs typeface="+mn-lt"/>
              </a:rPr>
              <a:t>Github</a:t>
            </a:r>
            <a:r>
              <a:rPr lang="en-US" sz="2800" dirty="0">
                <a:solidFill>
                  <a:srgbClr val="FFFFFF"/>
                </a:solidFill>
                <a:ea typeface="+mn-lt"/>
                <a:cs typeface="+mn-lt"/>
              </a:rPr>
              <a:t> repository!</a:t>
            </a:r>
          </a:p>
          <a:p>
            <a:pPr marL="0" indent="0">
              <a:buNone/>
            </a:pPr>
            <a:endParaRPr lang="en-US"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5" name="Rectangle 4">
            <a:extLst>
              <a:ext uri="{FF2B5EF4-FFF2-40B4-BE49-F238E27FC236}">
                <a16:creationId xmlns:a16="http://schemas.microsoft.com/office/drawing/2014/main" id="{59BC4BA5-219A-C912-B51B-352618BB8EEF}"/>
              </a:ext>
            </a:extLst>
          </p:cNvPr>
          <p:cNvSpPr/>
          <p:nvPr/>
        </p:nvSpPr>
        <p:spPr>
          <a:xfrm>
            <a:off x="8534400" y="2087362"/>
            <a:ext cx="390144" cy="253502"/>
          </a:xfrm>
          <a:prstGeom prst="rect">
            <a:avLst/>
          </a:prstGeom>
          <a:solidFill>
            <a:srgbClr val="2B255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0B9B25C-0157-9656-BE96-DFE15F10F433}"/>
              </a:ext>
            </a:extLst>
          </p:cNvPr>
          <p:cNvSpPr/>
          <p:nvPr/>
        </p:nvSpPr>
        <p:spPr>
          <a:xfrm>
            <a:off x="9406128" y="2521174"/>
            <a:ext cx="390144" cy="253502"/>
          </a:xfrm>
          <a:prstGeom prst="rect">
            <a:avLst/>
          </a:prstGeom>
          <a:solidFill>
            <a:srgbClr val="FFC83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7D67606-B3E8-6DF4-D258-0AC185C5A132}"/>
              </a:ext>
            </a:extLst>
          </p:cNvPr>
          <p:cNvSpPr/>
          <p:nvPr/>
        </p:nvSpPr>
        <p:spPr>
          <a:xfrm>
            <a:off x="9406128" y="2911711"/>
            <a:ext cx="390144" cy="253502"/>
          </a:xfrm>
          <a:prstGeom prst="rect">
            <a:avLst/>
          </a:prstGeom>
          <a:solidFill>
            <a:srgbClr val="4CA3A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76EB81A-5E1F-F51B-C797-FF8569D3BE42}"/>
              </a:ext>
            </a:extLst>
          </p:cNvPr>
          <p:cNvSpPr/>
          <p:nvPr/>
        </p:nvSpPr>
        <p:spPr>
          <a:xfrm>
            <a:off x="9406128" y="3302249"/>
            <a:ext cx="390144" cy="253502"/>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FC0C279-0BAD-81BD-0418-D029C91F86E1}"/>
              </a:ext>
            </a:extLst>
          </p:cNvPr>
          <p:cNvSpPr/>
          <p:nvPr/>
        </p:nvSpPr>
        <p:spPr>
          <a:xfrm>
            <a:off x="9406128" y="3668382"/>
            <a:ext cx="390144" cy="253502"/>
          </a:xfrm>
          <a:prstGeom prst="rect">
            <a:avLst/>
          </a:prstGeom>
          <a:solidFill>
            <a:srgbClr val="FF577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0534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Evaluation Results</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r>
              <a:rPr lang="tr-TR" dirty="0"/>
              <a:t>.</a:t>
            </a:r>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Picture 3">
            <a:extLst>
              <a:ext uri="{FF2B5EF4-FFF2-40B4-BE49-F238E27FC236}">
                <a16:creationId xmlns:a16="http://schemas.microsoft.com/office/drawing/2014/main" id="{AD03A524-98FE-4057-8895-7683472466CD}"/>
              </a:ext>
            </a:extLst>
          </p:cNvPr>
          <p:cNvPicPr>
            <a:picLocks noChangeAspect="1"/>
          </p:cNvPicPr>
          <p:nvPr/>
        </p:nvPicPr>
        <p:blipFill rotWithShape="1">
          <a:blip r:embed="rId2">
            <a:extLst>
              <a:ext uri="{28A0092B-C50C-407E-A947-70E740481C1C}">
                <a14:useLocalDpi xmlns:a14="http://schemas.microsoft.com/office/drawing/2010/main" val="0"/>
              </a:ext>
            </a:extLst>
          </a:blip>
          <a:srcRect l="1" t="67749" r="7048"/>
          <a:stretch/>
        </p:blipFill>
        <p:spPr>
          <a:xfrm>
            <a:off x="1272090" y="2179671"/>
            <a:ext cx="5957049" cy="3048546"/>
          </a:xfrm>
          <a:prstGeom prst="rect">
            <a:avLst/>
          </a:prstGeom>
          <a:effectLst>
            <a:glow rad="284292">
              <a:schemeClr val="accent1">
                <a:alpha val="40000"/>
              </a:schemeClr>
            </a:glow>
            <a:softEdge rad="0"/>
          </a:effectLst>
        </p:spPr>
      </p:pic>
    </p:spTree>
    <p:extLst>
      <p:ext uri="{BB962C8B-B14F-4D97-AF65-F5344CB8AC3E}">
        <p14:creationId xmlns:p14="http://schemas.microsoft.com/office/powerpoint/2010/main" val="87865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95A0-FD03-778E-61C4-DBA2C85B3440}"/>
              </a:ext>
            </a:extLst>
          </p:cNvPr>
          <p:cNvSpPr>
            <a:spLocks noGrp="1"/>
          </p:cNvSpPr>
          <p:nvPr>
            <p:ph type="title"/>
          </p:nvPr>
        </p:nvSpPr>
        <p:spPr/>
        <p:txBody>
          <a:bodyPr/>
          <a:lstStyle/>
          <a:p>
            <a:r>
              <a:rPr lang="en-US" b="1" dirty="0"/>
              <a:t>Evaluation Results</a:t>
            </a:r>
            <a:endParaRPr lang="tr-TR" dirty="0"/>
          </a:p>
        </p:txBody>
      </p:sp>
      <p:pic>
        <p:nvPicPr>
          <p:cNvPr id="4" name="Content Placeholder 3">
            <a:extLst>
              <a:ext uri="{FF2B5EF4-FFF2-40B4-BE49-F238E27FC236}">
                <a16:creationId xmlns:a16="http://schemas.microsoft.com/office/drawing/2014/main" id="{DACC1ACB-8776-FCCE-8D12-B02E2B79735C}"/>
              </a:ext>
            </a:extLst>
          </p:cNvPr>
          <p:cNvPicPr>
            <a:picLocks noGrp="1" noChangeAspect="1"/>
          </p:cNvPicPr>
          <p:nvPr>
            <p:ph idx="1"/>
          </p:nvPr>
        </p:nvPicPr>
        <p:blipFill>
          <a:blip r:embed="rId2"/>
          <a:stretch>
            <a:fillRect/>
          </a:stretch>
        </p:blipFill>
        <p:spPr>
          <a:xfrm>
            <a:off x="1473799" y="2232511"/>
            <a:ext cx="7186107" cy="4049956"/>
          </a:xfrm>
          <a:prstGeom prst="rect">
            <a:avLst/>
          </a:prstGeom>
          <a:effectLst>
            <a:glow rad="502546">
              <a:schemeClr val="accent1">
                <a:alpha val="14941"/>
              </a:schemeClr>
            </a:glow>
          </a:effectLst>
        </p:spPr>
      </p:pic>
    </p:spTree>
    <p:extLst>
      <p:ext uri="{BB962C8B-B14F-4D97-AF65-F5344CB8AC3E}">
        <p14:creationId xmlns:p14="http://schemas.microsoft.com/office/powerpoint/2010/main" val="761904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Because of using all my GPU, I could not process this part. But soon.</a:t>
            </a:r>
          </a:p>
          <a:p>
            <a:pPr>
              <a:buFont typeface="Arial" panose="020B0604020202020204" pitchFamily="34" charset="0"/>
              <a:buChar char="•"/>
            </a:pPr>
            <a:r>
              <a:rPr lang="en-US" sz="2400" dirty="0"/>
              <a:t>Overview of the deployment phase</a:t>
            </a:r>
          </a:p>
          <a:p>
            <a:pPr>
              <a:buFont typeface="Arial" panose="020B0604020202020204" pitchFamily="34" charset="0"/>
              <a:buChar char="•"/>
            </a:pPr>
            <a:r>
              <a:rPr lang="en-US" sz="2400" dirty="0"/>
              <a:t>Model serialization, serving, and API integration</a:t>
            </a:r>
            <a:endParaRPr lang="tr-TR" sz="2400" dirty="0"/>
          </a:p>
          <a:p>
            <a:pPr>
              <a:buFont typeface="Arial" panose="020B0604020202020204" pitchFamily="34" charset="0"/>
              <a:buChar char="•"/>
            </a:pPr>
            <a:r>
              <a:rPr lang="tr-TR" sz="2400" b="1" dirty="0"/>
              <a:t>(</a:t>
            </a:r>
            <a:r>
              <a:rPr lang="tr-TR" sz="2400" b="1" dirty="0" err="1"/>
              <a:t>You</a:t>
            </a:r>
            <a:r>
              <a:rPr lang="tr-TR" sz="2400" b="1" dirty="0"/>
              <a:t> can </a:t>
            </a:r>
            <a:r>
              <a:rPr lang="tr-TR" sz="2400" b="1" dirty="0" err="1"/>
              <a:t>fill</a:t>
            </a:r>
            <a:r>
              <a:rPr lang="tr-TR" sz="2400" b="1" dirty="0"/>
              <a:t> </a:t>
            </a:r>
            <a:r>
              <a:rPr lang="tr-TR" sz="2400" b="1" dirty="0" err="1"/>
              <a:t>this</a:t>
            </a:r>
            <a:r>
              <a:rPr lang="tr-TR" sz="2400" b="1" dirty="0"/>
              <a:t> </a:t>
            </a:r>
            <a:r>
              <a:rPr lang="tr-TR" sz="2400" b="1" dirty="0" err="1"/>
              <a:t>part</a:t>
            </a:r>
            <a:r>
              <a:rPr lang="tr-TR" sz="2400" b="1" dirty="0"/>
              <a:t> </a:t>
            </a:r>
            <a:r>
              <a:rPr lang="tr-TR" sz="2400" b="1" dirty="0" err="1"/>
              <a:t>after</a:t>
            </a:r>
            <a:r>
              <a:rPr lang="tr-TR" sz="2400" b="1" dirty="0"/>
              <a:t> </a:t>
            </a:r>
            <a:r>
              <a:rPr lang="tr-TR" sz="2400" b="1" dirty="0" err="1"/>
              <a:t>deployment</a:t>
            </a:r>
            <a:r>
              <a:rPr lang="tr-TR" sz="2400" b="1" dirty="0"/>
              <a:t> </a:t>
            </a:r>
            <a:r>
              <a:rPr lang="tr-TR" sz="2400" b="1" dirty="0" err="1"/>
              <a:t>submission</a:t>
            </a:r>
            <a:r>
              <a:rPr lang="tr-TR" sz="2400" b="1" dirty="0"/>
              <a:t>)</a:t>
            </a:r>
            <a:endParaRPr lang="en-US" sz="2400" b="1" dirty="0"/>
          </a:p>
          <a:p>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dirty="0" err="1"/>
              <a:t>Future</a:t>
            </a:r>
            <a:r>
              <a:rPr lang="tr-TR" b="1" dirty="0"/>
              <a:t> </a:t>
            </a:r>
            <a:r>
              <a:rPr lang="tr-TR" b="1" dirty="0" err="1"/>
              <a:t>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endParaRPr lang="en-US" sz="2000" b="0" i="0" dirty="0">
              <a:solidFill>
                <a:srgbClr val="D1D5DB"/>
              </a:solidFill>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000" b="0" i="0" dirty="0">
                <a:solidFill>
                  <a:srgbClr val="D1D5DB"/>
                </a:solidFill>
                <a:effectLst/>
                <a:latin typeface="Arial" panose="020B0604020202020204" pitchFamily="34" charset="0"/>
                <a:cs typeface="Arial" panose="020B0604020202020204" pitchFamily="34" charset="0"/>
              </a:rPr>
              <a:t>incorporating LSTM layers to capture temporal dependencies and enhance the model's ability to understand sequential information in video data.</a:t>
            </a:r>
          </a:p>
          <a:p>
            <a:pPr>
              <a:buFont typeface="Arial" panose="020B0604020202020204" pitchFamily="34" charset="0"/>
              <a:buChar char="•"/>
            </a:pPr>
            <a:r>
              <a:rPr lang="en-US" sz="2000" dirty="0">
                <a:solidFill>
                  <a:srgbClr val="D1D5DB"/>
                </a:solidFill>
                <a:latin typeface="Arial" panose="020B0604020202020204" pitchFamily="34" charset="0"/>
                <a:cs typeface="Arial" panose="020B0604020202020204" pitchFamily="34" charset="0"/>
              </a:rPr>
              <a:t>Integration of human-in-the-loop approach for improved model validation and decision-making in deepfake detection.</a:t>
            </a:r>
            <a:endParaRPr lang="tr-TR" sz="2000" dirty="0">
              <a:solidFill>
                <a:srgbClr val="D1D5DB"/>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err="1"/>
              <a:t>References</a:t>
            </a:r>
            <a:endParaRPr lang="tr-T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lstStyle/>
          <a:p>
            <a:pPr marL="342900" indent="-342900">
              <a:buFont typeface="+mj-lt"/>
              <a:buAutoNum type="arabi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A. Anand and B. Bianco, The 2021 Innovations Dialogue Conference Report: Deepfakes, Trust and International Security, Geneva, Switzerland: UNIDIR, 2021.</a:t>
            </a:r>
          </a:p>
          <a:p>
            <a:pPr marL="342900" indent="-342900">
              <a:buFont typeface="+mj-lt"/>
              <a:buAutoNum type="arabicPeriod"/>
            </a:pPr>
            <a:r>
              <a:rPr lang="en-US" sz="1800" u="sng" kern="0"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2"/>
              </a:rPr>
              <a:t>https://www.kaggle.com/competitions/deepfake-detection-challenge/data</a:t>
            </a:r>
            <a:endParaRPr lang="en-US" sz="1800" u="sng" kern="0"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indent="-342900">
              <a:buFont typeface="+mj-lt"/>
              <a:buAutoNum type="arabicPeriod"/>
            </a:pPr>
            <a:r>
              <a:rPr lang="en-US" sz="1800" u="sng" kern="0"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3"/>
              </a:rPr>
              <a:t>https://ceur-ws.org/Vol-3058/Paper-034.pdf</a:t>
            </a:r>
            <a:endParaRPr lang="en-TR" sz="18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Font typeface="+mj-lt"/>
              <a:buAutoNum type="arabicPeriod"/>
            </a:pPr>
            <a:endParaRPr lang="en-TR"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TR"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buFont typeface="Arial" panose="020B0604020202020204" pitchFamily="34" charset="0"/>
              <a:buChar char="•"/>
            </a:pPr>
            <a:r>
              <a:rPr lang="en-US" dirty="0"/>
              <a:t>project aims to develop a robust deepfake detection model using Convolutional Neural Networks (CNNs), contributing to international security and stability by addressing the escalating threat of deepfake videos.</a:t>
            </a:r>
          </a:p>
          <a:p>
            <a:pPr>
              <a:buFont typeface="Arial" panose="020B0604020202020204" pitchFamily="34" charset="0"/>
              <a:buChar char="•"/>
            </a:pPr>
            <a:r>
              <a:rPr lang="en-US" dirty="0"/>
              <a:t>Deepfakes, AI-driven videos manipulate content using advanced techniques like CNNs and GANs, create realistic yet fake scenes in videos.[1]</a:t>
            </a:r>
          </a:p>
          <a:p>
            <a:pPr>
              <a:buFont typeface="Arial" panose="020B0604020202020204" pitchFamily="34" charset="0"/>
              <a:buChar char="•"/>
            </a:pPr>
            <a:r>
              <a:rPr lang="en-US" dirty="0"/>
              <a:t>Its potential to spread misinformation, manipulate public opinion, harm reputations, pose security threats, individual privacy, and organizational credibility.</a:t>
            </a:r>
            <a:endParaRPr lang="tr-TR"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a:t>Objectives</a:t>
            </a:r>
            <a:endParaRPr lang="en-US">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a:bodyPr>
          <a:lstStyle/>
          <a:p>
            <a:pPr>
              <a:buFont typeface="Arial,Sans-Serif" panose="020B0604020202020204" pitchFamily="34" charset="0"/>
            </a:pPr>
            <a:r>
              <a:rPr lang="en-US" sz="1800" dirty="0">
                <a:latin typeface="Arial"/>
                <a:cs typeface="Arial"/>
              </a:rPr>
              <a:t>Project objectives: </a:t>
            </a:r>
          </a:p>
          <a:p>
            <a:pPr lvl="1"/>
            <a:r>
              <a:rPr lang="en-US" sz="1800" dirty="0">
                <a:latin typeface="Arial"/>
                <a:cs typeface="Arial"/>
              </a:rPr>
              <a:t>To achieve a high level of accuracy in detecting deepfake videos.</a:t>
            </a:r>
          </a:p>
          <a:p>
            <a:pPr lvl="1"/>
            <a:r>
              <a:rPr lang="en-US" sz="1800" dirty="0">
                <a:latin typeface="Arial"/>
                <a:cs typeface="Arial"/>
              </a:rPr>
              <a:t>Implementing transfer learning strategy.</a:t>
            </a:r>
          </a:p>
          <a:p>
            <a:pPr lvl="1"/>
            <a:r>
              <a:rPr lang="en-US" sz="1800" dirty="0">
                <a:latin typeface="Arial"/>
                <a:cs typeface="Arial"/>
              </a:rPr>
              <a:t>Ensuring the model's resilience against diverse deepfake generation techniques.</a:t>
            </a:r>
          </a:p>
          <a:p>
            <a:pPr marL="457200" lvl="1" indent="0">
              <a:buNone/>
            </a:pPr>
            <a:endParaRPr lang="en-US" sz="1800" dirty="0">
              <a:latin typeface="Arial"/>
              <a:cs typeface="Arial"/>
            </a:endParaRPr>
          </a:p>
          <a:p>
            <a:pPr>
              <a:buFont typeface="Arial,Sans-Serif" panose="020B0604020202020204" pitchFamily="34" charset="0"/>
            </a:pPr>
            <a:r>
              <a:rPr lang="en-US" sz="1800" dirty="0">
                <a:latin typeface="Arial"/>
                <a:cs typeface="Arial"/>
              </a:rPr>
              <a:t>Machine learning model aims to achieve:</a:t>
            </a:r>
          </a:p>
          <a:p>
            <a:pPr lvl="1">
              <a:buFont typeface="Arial,Sans-Serif" panose="020B0604020202020204" pitchFamily="34" charset="0"/>
            </a:pPr>
            <a:r>
              <a:rPr lang="en-US" sz="1800" dirty="0">
                <a:latin typeface="Arial"/>
                <a:cs typeface="Arial"/>
              </a:rPr>
              <a:t>Detecting Real and Fake Videos.</a:t>
            </a:r>
          </a:p>
          <a:p>
            <a:pPr lvl="1">
              <a:buFont typeface="Arial,Sans-Serif" panose="020B0604020202020204" pitchFamily="34" charset="0"/>
            </a:pPr>
            <a:r>
              <a:rPr lang="en-US" sz="1800" dirty="0">
                <a:latin typeface="Arial"/>
                <a:cs typeface="Arial"/>
              </a:rPr>
              <a:t>Accuracy above 85% on test dataset.</a:t>
            </a:r>
          </a:p>
          <a:p>
            <a:pPr lvl="1">
              <a:buFont typeface="Arial,Sans-Serif" panose="020B0604020202020204" pitchFamily="34" charset="0"/>
            </a:pPr>
            <a:r>
              <a:rPr lang="en-US" sz="1800" dirty="0">
                <a:latin typeface="Arial"/>
                <a:cs typeface="Arial"/>
              </a:rPr>
              <a:t>Feature Extraction using CNN, </a:t>
            </a:r>
            <a:endParaRPr lang="en-US"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a:t>
            </a:r>
            <a:r>
              <a:rPr lang="tr-TR" b="1" dirty="0" err="1"/>
              <a:t>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p:txBody>
          <a:bodyPr vert="horz" lIns="91440" tIns="45720" rIns="91440" bIns="45720" rtlCol="0" anchor="t">
            <a:normAutofit/>
          </a:bodyPr>
          <a:lstStyle/>
          <a:p>
            <a:pPr>
              <a:buSzPts val="1000"/>
              <a:tabLst>
                <a:tab pos="457200" algn="l"/>
              </a:tabLst>
            </a:pPr>
            <a:r>
              <a:rPr lang="en-TR" sz="1800" u="sng" dirty="0">
                <a:effectLst/>
                <a:latin typeface="Arial" panose="020B0604020202020204" pitchFamily="34" charset="0"/>
                <a:ea typeface="Times New Roman" panose="02020603050405020304" pitchFamily="18" charset="0"/>
                <a:cs typeface="Arial" panose="020B0604020202020204" pitchFamily="34" charset="0"/>
              </a:rPr>
              <a:t>Goal 9</a:t>
            </a:r>
            <a:r>
              <a:rPr lang="tr-TR" sz="1800" u="sng" dirty="0">
                <a:effectLst/>
                <a:latin typeface="Arial" panose="020B0604020202020204" pitchFamily="34" charset="0"/>
                <a:ea typeface="Times New Roman" panose="02020603050405020304" pitchFamily="18" charset="0"/>
                <a:cs typeface="Arial" panose="020B0604020202020204" pitchFamily="34" charset="0"/>
              </a:rPr>
              <a:t> of SDG</a:t>
            </a:r>
            <a:r>
              <a:rPr lang="en-TR" sz="1800" dirty="0">
                <a:effectLst/>
                <a:latin typeface="Arial" panose="020B0604020202020204" pitchFamily="34" charset="0"/>
                <a:ea typeface="Times New Roman" panose="02020603050405020304" pitchFamily="18" charset="0"/>
                <a:cs typeface="Arial" panose="020B0604020202020204" pitchFamily="34" charset="0"/>
              </a:rPr>
              <a:t>: Industry, Innovation, and Infrastructure: By creating advanced tools to detect deepfakes, we contribute to the development of innovative technologies that can safeguard against malicious uses of AI.</a:t>
            </a:r>
          </a:p>
          <a:p>
            <a:pPr marL="0" indent="0">
              <a:buSzPts val="1000"/>
              <a:buNone/>
              <a:tabLst>
                <a:tab pos="457200" algn="l"/>
              </a:tabLst>
            </a:pPr>
            <a:endParaRPr lang="en-TR" sz="1800" dirty="0">
              <a:effectLst/>
              <a:latin typeface="Arial" panose="020B0604020202020204" pitchFamily="34" charset="0"/>
              <a:ea typeface="Times New Roman" panose="02020603050405020304" pitchFamily="18" charset="0"/>
              <a:cs typeface="Arial" panose="020B0604020202020204" pitchFamily="34" charset="0"/>
            </a:endParaRPr>
          </a:p>
          <a:p>
            <a:r>
              <a:rPr lang="en-TR" sz="1800" u="sng" kern="0" dirty="0">
                <a:effectLst/>
                <a:latin typeface="Arial" panose="020B0604020202020204" pitchFamily="34" charset="0"/>
                <a:ea typeface="Times New Roman" panose="02020603050405020304" pitchFamily="18" charset="0"/>
                <a:cs typeface="Arial" panose="020B0604020202020204" pitchFamily="34" charset="0"/>
              </a:rPr>
              <a:t>Goal 16</a:t>
            </a:r>
            <a:r>
              <a:rPr lang="tr-TR" sz="1800" u="sng" kern="0" dirty="0">
                <a:effectLst/>
                <a:latin typeface="Arial" panose="020B0604020202020204" pitchFamily="34" charset="0"/>
                <a:ea typeface="Times New Roman" panose="02020603050405020304" pitchFamily="18" charset="0"/>
                <a:cs typeface="Arial" panose="020B0604020202020204" pitchFamily="34" charset="0"/>
              </a:rPr>
              <a:t> of SDG</a:t>
            </a:r>
            <a:r>
              <a:rPr lang="en-TR" sz="1800" kern="0" dirty="0">
                <a:effectLst/>
                <a:latin typeface="Arial" panose="020B0604020202020204" pitchFamily="34" charset="0"/>
                <a:ea typeface="Times New Roman" panose="02020603050405020304" pitchFamily="18" charset="0"/>
                <a:cs typeface="Arial" panose="020B0604020202020204" pitchFamily="34" charset="0"/>
              </a:rPr>
              <a:t>: Peace, Justice, and Strong Institutions: Deepfake detection plays a role in maintaining the integrity of information, supporting justice, and preventing the spread of misinformation</a:t>
            </a:r>
            <a:r>
              <a:rPr lang="en-TR" sz="1800" kern="0" dirty="0">
                <a:latin typeface="Arial" panose="020B0604020202020204" pitchFamily="34" charset="0"/>
                <a:ea typeface="Times New Roman" panose="02020603050405020304" pitchFamily="18"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1049144" y="2007219"/>
            <a:ext cx="10093712" cy="4296762"/>
          </a:xfrm>
        </p:spPr>
        <p:txBody>
          <a:bodyPr>
            <a:normAutofit/>
          </a:bodyPr>
          <a:lstStyle/>
          <a:p>
            <a:pPr>
              <a:buFont typeface="Arial" panose="020B0604020202020204" pitchFamily="34" charset="0"/>
              <a:buChar char="•"/>
            </a:pPr>
            <a:r>
              <a:rPr lang="en-US" dirty="0"/>
              <a:t>﻿Famous Kaggle competition dataset, known as deepfake detection challenge (DFDC). [2]</a:t>
            </a:r>
          </a:p>
          <a:p>
            <a:pPr>
              <a:buFont typeface="Arial" panose="020B0604020202020204" pitchFamily="34" charset="0"/>
              <a:buChar char="•"/>
            </a:pPr>
            <a:r>
              <a:rPr lang="en-US" dirty="0"/>
              <a:t>Dataset was downloaded through Kaggle API, Dataset was unzipped and created the folder to store the Dataset in the Google Drive. We analyzed the first five videos.</a:t>
            </a:r>
          </a:p>
          <a:p>
            <a:pPr>
              <a:buFont typeface="Arial" panose="020B0604020202020204" pitchFamily="34" charset="0"/>
              <a:buChar char="•"/>
            </a:pPr>
            <a:endParaRPr lang="en-US" dirty="0"/>
          </a:p>
          <a:p>
            <a:pPr marL="0" indent="0">
              <a:buNone/>
            </a:pPr>
            <a:endParaRPr lang="en-US" dirty="0"/>
          </a:p>
          <a:p>
            <a:endParaRPr lang="en-US" sz="2800" b="1" i="0" u="none" strike="noStrike" kern="1200" noProof="0" dirty="0">
              <a:solidFill>
                <a:srgbClr val="FFFFFF"/>
              </a:solidFill>
              <a:latin typeface="Calibri"/>
              <a:ea typeface="+mn-ea"/>
              <a:cs typeface="+mn-cs"/>
            </a:endParaRPr>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7" name="Picture 6">
            <a:extLst>
              <a:ext uri="{FF2B5EF4-FFF2-40B4-BE49-F238E27FC236}">
                <a16:creationId xmlns:a16="http://schemas.microsoft.com/office/drawing/2014/main" id="{6B320636-3FDC-CDC8-06F6-814AE550D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086" y="4155600"/>
            <a:ext cx="6692900" cy="2106058"/>
          </a:xfrm>
          <a:prstGeom prst="rect">
            <a:avLst/>
          </a:prstGeom>
        </p:spPr>
      </p:pic>
    </p:spTree>
    <p:extLst>
      <p:ext uri="{BB962C8B-B14F-4D97-AF65-F5344CB8AC3E}">
        <p14:creationId xmlns:p14="http://schemas.microsoft.com/office/powerpoint/2010/main" val="3530613526"/>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024aa29-09e0-41bf-a8ba-de7a3ccff2d2" xsi:nil="true"/>
    <lcf76f155ced4ddcb4097134ff3c332f xmlns="30072bdd-44e3-492a-9bf3-41313a20fa59">
      <Terms xmlns="http://schemas.microsoft.com/office/infopath/2007/PartnerControls"/>
    </lcf76f155ced4ddcb4097134ff3c332f>
    <SharedWithUsers xmlns="8024aa29-09e0-41bf-a8ba-de7a3ccff2d2">
      <UserInfo>
        <DisplayName>Ipek beril Benli</DisplayName>
        <AccountId>43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E2296B40A12549AAF59F14837A4C74" ma:contentTypeVersion="13" ma:contentTypeDescription="Create a new document." ma:contentTypeScope="" ma:versionID="8dcfb88d3270fafa381daa4411591c9c">
  <xsd:schema xmlns:xsd="http://www.w3.org/2001/XMLSchema" xmlns:xs="http://www.w3.org/2001/XMLSchema" xmlns:p="http://schemas.microsoft.com/office/2006/metadata/properties" xmlns:ns2="30072bdd-44e3-492a-9bf3-41313a20fa59" xmlns:ns3="8024aa29-09e0-41bf-a8ba-de7a3ccff2d2" targetNamespace="http://schemas.microsoft.com/office/2006/metadata/properties" ma:root="true" ma:fieldsID="f2130b10d26f37cd1d597ea78e321af3" ns2:_="" ns3:_="">
    <xsd:import namespace="30072bdd-44e3-492a-9bf3-41313a20fa59"/>
    <xsd:import namespace="8024aa29-09e0-41bf-a8ba-de7a3ccff2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072bdd-44e3-492a-9bf3-41313a20fa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4aa29-09e0-41bf-a8ba-de7a3ccff2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bd73786-374d-4abd-9f6d-0da803826b8d}" ma:internalName="TaxCatchAll" ma:showField="CatchAllData" ma:web="8024aa29-09e0-41bf-a8ba-de7a3ccff2d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2.xml><?xml version="1.0" encoding="utf-8"?>
<ds:datastoreItem xmlns:ds="http://schemas.openxmlformats.org/officeDocument/2006/customXml" ds:itemID="{0DEDE2C8-FC7C-4381-A834-6FD8DD37E8B0}">
  <ds:schemaRefs>
    <ds:schemaRef ds:uri="http://purl.org/dc/dcmitype/"/>
    <ds:schemaRef ds:uri="http://purl.org/dc/elements/1.1/"/>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purl.org/dc/terms/"/>
    <ds:schemaRef ds:uri="8024aa29-09e0-41bf-a8ba-de7a3ccff2d2"/>
    <ds:schemaRef ds:uri="http://schemas.microsoft.com/office/infopath/2007/PartnerControls"/>
    <ds:schemaRef ds:uri="30072bdd-44e3-492a-9bf3-41313a20fa59"/>
  </ds:schemaRefs>
</ds:datastoreItem>
</file>

<file path=customXml/itemProps3.xml><?xml version="1.0" encoding="utf-8"?>
<ds:datastoreItem xmlns:ds="http://schemas.openxmlformats.org/officeDocument/2006/customXml" ds:itemID="{E62FF70B-FFC7-48CB-B09C-960C61FEE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072bdd-44e3-492a-9bf3-41313a20fa59"/>
    <ds:schemaRef ds:uri="8024aa29-09e0-41bf-a8ba-de7a3ccff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1487</TotalTime>
  <Words>1269</Words>
  <Application>Microsoft Macintosh PowerPoint</Application>
  <PresentationFormat>Widescreen</PresentationFormat>
  <Paragraphs>162</Paragraphs>
  <Slides>25</Slides>
  <Notes>9</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25</vt:i4>
      </vt:variant>
    </vt:vector>
  </HeadingPairs>
  <TitlesOfParts>
    <vt:vector size="37" baseType="lpstr">
      <vt:lpstr>Arial</vt:lpstr>
      <vt:lpstr>Arial,Sans-Serif</vt:lpstr>
      <vt:lpstr>Calibri</vt:lpstr>
      <vt:lpstr>Calibri Light</vt:lpstr>
      <vt:lpstr>Courier New</vt:lpstr>
      <vt:lpstr>Helvetica Neue Thin</vt:lpstr>
      <vt:lpstr>Times</vt:lpstr>
      <vt:lpstr>Times New Roman</vt:lpstr>
      <vt:lpstr>frontiertech</vt:lpstr>
      <vt:lpstr>frontiertech</vt:lpstr>
      <vt:lpstr>frontiertech</vt:lpstr>
      <vt:lpstr>frontiertech</vt:lpstr>
      <vt:lpstr>Deep Fake Video Detection Using InceptionResnet-V2</vt:lpstr>
      <vt:lpstr>How to use this template</vt:lpstr>
      <vt:lpstr>Outline</vt:lpstr>
      <vt:lpstr>Concept note and implementation plan</vt:lpstr>
      <vt:lpstr>Background</vt:lpstr>
      <vt:lpstr>Objectives</vt:lpstr>
      <vt:lpstr>SDG Relation</vt:lpstr>
      <vt:lpstr>Data</vt:lpstr>
      <vt:lpstr>Data Collection </vt:lpstr>
      <vt:lpstr>Exploratory Data Analysis (EDA) and Feature Engineering</vt:lpstr>
      <vt:lpstr>Exploratory Data Analysis (EDA) and Feature Engineering</vt:lpstr>
      <vt:lpstr>Exploratory Data Analysis (EDA) and Feature Engineering</vt:lpstr>
      <vt:lpstr>Model</vt:lpstr>
      <vt:lpstr>Model Selection and Training</vt:lpstr>
      <vt:lpstr>Model Selection and Training</vt:lpstr>
      <vt:lpstr>Model Evaluation and Hyperparameter Tuning</vt:lpstr>
      <vt:lpstr>Model Evaluation and Hyperparameter Tuning</vt:lpstr>
      <vt:lpstr>Model Refinement and Testing</vt:lpstr>
      <vt:lpstr>Results</vt:lpstr>
      <vt:lpstr>Evaluation Results</vt:lpstr>
      <vt:lpstr>Evaluation Results</vt:lpstr>
      <vt:lpstr>Deployment</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114</cp:revision>
  <dcterms:created xsi:type="dcterms:W3CDTF">2023-07-17T12:29:49Z</dcterms:created>
  <dcterms:modified xsi:type="dcterms:W3CDTF">2023-12-11T14:14:15Z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ies>
</file>