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3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48" r:id="rId14"/>
    <p:sldId id="417" r:id="rId15"/>
    <p:sldId id="434" r:id="rId16"/>
    <p:sldId id="456" r:id="rId17"/>
    <p:sldId id="457" r:id="rId18"/>
    <p:sldId id="453" r:id="rId19"/>
    <p:sldId id="429" r:id="rId20"/>
    <p:sldId id="458" r:id="rId21"/>
    <p:sldId id="435" r:id="rId22"/>
    <p:sldId id="459" r:id="rId23"/>
    <p:sldId id="436" r:id="rId24"/>
    <p:sldId id="455" r:id="rId25"/>
    <p:sldId id="440" r:id="rId26"/>
    <p:sldId id="460" r:id="rId27"/>
    <p:sldId id="454" r:id="rId28"/>
    <p:sldId id="461" r:id="rId29"/>
    <p:sldId id="446" r:id="rId30"/>
    <p:sldId id="447" r:id="rId31"/>
    <p:sldId id="4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/>
    <p:restoredTop sz="94650"/>
  </p:normalViewPr>
  <p:slideViewPr>
    <p:cSldViewPr snapToGrid="0">
      <p:cViewPr varScale="1">
        <p:scale>
          <a:sx n="119" d="100"/>
          <a:sy n="119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15.12.2023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0945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deepfake-detection-challenge/data" TargetMode="Externa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﻿Deepfake Video Detection Using InceptionResnet-V2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Farmanuddin Farman</a:t>
            </a:r>
          </a:p>
          <a:p>
            <a:r>
              <a:rPr lang="en-US" dirty="0">
                <a:cs typeface="Calibri"/>
              </a:rPr>
              <a:t>10/12/2023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OpenCV to capture frame from videos, first three frames of Fake and Real Folder.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056FE-8515-1E25-B0FC-3A67ECAA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59" y="2785946"/>
            <a:ext cx="4763175" cy="2852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DBD03-D6AC-0505-EB10-8ABD5024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35" y="2785946"/>
            <a:ext cx="42672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AEFDD-30EB-23A0-862D-66265ED07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235" y="4215786"/>
            <a:ext cx="4267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2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C9B-0F9E-8316-DCB9-BCAEBA31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424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D1BE-A1F4-ADDF-2FFC-507910E9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Augmentation: A technique that transforms the features of the input data to increase its diversity, reduce overfitting, and improve the model's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train_data.classes array, being composed of integer values (0 or 1), is already encoded.</a:t>
            </a:r>
          </a:p>
          <a:p>
            <a:pPr marL="0" indent="0">
              <a:buNone/>
            </a:pPr>
            <a:r>
              <a:rPr lang="en-US" sz="2800" dirty="0"/>
              <a:t>   Output: (</a:t>
            </a:r>
            <a:r>
              <a:rPr lang="en-US" sz="1800" dirty="0"/>
              <a:t>array([0, 0, 0, ..., 1, 1, 1], </a:t>
            </a:r>
            <a:r>
              <a:rPr lang="en-US" sz="1800" dirty="0" err="1"/>
              <a:t>dtype</a:t>
            </a:r>
            <a:r>
              <a:rPr lang="en-US" sz="1800" dirty="0"/>
              <a:t>=int32)</a:t>
            </a:r>
            <a:r>
              <a:rPr lang="en-US" sz="2800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29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InceptionResNetV2: InceptionResNetV2 is a deep and sophisticated architecture, capturing complicated features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InceptionRestNetv2 has pre-trained weights</a:t>
            </a:r>
            <a:r>
              <a:rPr lang="en-US" dirty="0"/>
              <a:t>: provide convergence and better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Weaknesses: </a:t>
            </a:r>
            <a:r>
              <a:rPr lang="en-US" dirty="0"/>
              <a:t>Computational Intensity, Overfitting Risk</a:t>
            </a:r>
          </a:p>
          <a:p>
            <a:pPr marL="914400" lvl="2" indent="0">
              <a:buNone/>
            </a:pPr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E9CB-EF80-FCC1-B523-149509E0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6F27-9F4A-2F72-5AC0-C1B0506B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Hyperparameters and Training Configuration:</a:t>
            </a:r>
          </a:p>
          <a:p>
            <a:pPr lvl="1"/>
            <a:r>
              <a:rPr lang="en-US" sz="2000" dirty="0"/>
              <a:t>Optimizer: Adam</a:t>
            </a:r>
          </a:p>
          <a:p>
            <a:pPr lvl="1"/>
            <a:r>
              <a:rPr lang="en-US" sz="2000" dirty="0"/>
              <a:t>Loss Function: Binary Cross-Entropy</a:t>
            </a:r>
          </a:p>
          <a:p>
            <a:pPr lvl="1"/>
            <a:r>
              <a:rPr lang="en-US" sz="2000" dirty="0"/>
              <a:t>Metrics: Accuracy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8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Evaluation metrics and visualizations: Early stopping regularization technique is used during the training of a model. </a:t>
            </a:r>
            <a:br>
              <a:rPr lang="en-US" sz="2400" dirty="0"/>
            </a:br>
            <a:r>
              <a:rPr lang="en-US" sz="1800" dirty="0"/>
              <a:t>Got val_accuracy of 0.86% and accuracy of 0.96% on 15th epoch (early stopping).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62EFB-8B6C-0F1C-3342-E215FCA4E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t="13502" r="8685" b="41941"/>
          <a:stretch/>
        </p:blipFill>
        <p:spPr>
          <a:xfrm>
            <a:off x="1355463" y="3151991"/>
            <a:ext cx="7229139" cy="2257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1DCC9-D227-1009-0FC5-27FE17467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90693" r="51256" b="2117"/>
          <a:stretch/>
        </p:blipFill>
        <p:spPr>
          <a:xfrm>
            <a:off x="1355463" y="5409479"/>
            <a:ext cx="3582297" cy="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130C-35F1-4C73-8CD2-C6FEE82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Hyperparameter Tuning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761D-9184-1230-9B97-7A21AB0C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yperparameter tuning: </a:t>
            </a: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Dropout Rates: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Original Setting: Dropout rates of 0.5 and 0.3.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Impact: Mitigates overfitting during training.</a:t>
            </a:r>
          </a:p>
          <a:p>
            <a:pPr marL="228600" lvl="2">
              <a:spcBef>
                <a:spcPts val="10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Regularization: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Original Setting: L2 regularization with a coefficient of 0.01.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Impact: Controls overfitting by penalizing large weights.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BCD72-3A3C-6D02-D2B9-9A7D5509B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15" y="4775418"/>
            <a:ext cx="7772400" cy="16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9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Refinement phase</a:t>
            </a:r>
            <a:r>
              <a:rPr lang="en-US" dirty="0"/>
              <a:t>: </a:t>
            </a:r>
            <a:r>
              <a:rPr lang="en-US" sz="2000" dirty="0"/>
              <a:t>We unfroze the last 20 layers, Dropout layers were introduced in the model architecture during both the global average pooling layer and the fully connected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L2 regularization with a coefficient of 0.01 was applied to the first dense 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Test submission phase: </a:t>
            </a:r>
            <a:r>
              <a:rPr lang="en-US" sz="2000" dirty="0"/>
              <a:t>The trained model was loaded from the checkpoint file, and its performance was evaluated on the test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Various metrics were computed to assess the model's effectiveness in making predictions on new, unseen data.</a:t>
            </a:r>
          </a:p>
          <a:p>
            <a:r>
              <a:rPr lang="en-US" sz="2000" dirty="0"/>
              <a:t>Test loss: 0.348</a:t>
            </a:r>
          </a:p>
          <a:p>
            <a:r>
              <a:rPr lang="en-US" sz="2000" dirty="0"/>
              <a:t>Test Accuracy: 90.37%</a:t>
            </a:r>
          </a:p>
          <a:p>
            <a:r>
              <a:rPr lang="en-US" sz="2000" dirty="0"/>
              <a:t>Precision: 0.21 and Recall: 0.20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A524-98FE-4057-8895-76834724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81791" r="7374"/>
          <a:stretch/>
        </p:blipFill>
        <p:spPr>
          <a:xfrm>
            <a:off x="1129552" y="2205318"/>
            <a:ext cx="5895191" cy="172122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5A0-FD03-778E-61C4-DBA2C85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0ECBD-8CDA-3C8D-7256-88928BF7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3" y="1801009"/>
            <a:ext cx="6261847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0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deployment phase involves making the machine learning model available for use in a real-world or production environment.</a:t>
            </a:r>
          </a:p>
          <a:p>
            <a:r>
              <a:rPr lang="en-US" sz="24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deepfake detection model is deployed using Flask, a micro web framework for Python.</a:t>
            </a:r>
          </a:p>
          <a:p>
            <a:r>
              <a:rPr lang="en-US" sz="24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is serialized using the Keras load_model function, which saves the model architecture, optimizer, and learned weights.</a:t>
            </a:r>
          </a:p>
          <a:p>
            <a:r>
              <a:rPr lang="en-US" sz="24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interact with the model by uploading video files through the web interface.</a:t>
            </a:r>
            <a:endParaRPr lang="tr-TR" sz="2400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E06-B1BD-C690-C609-665247B8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D5062-B101-8576-AB0C-2BA463C99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t="5281" r="11670" b="25844"/>
          <a:stretch/>
        </p:blipFill>
        <p:spPr>
          <a:xfrm>
            <a:off x="4125235" y="2463500"/>
            <a:ext cx="5647765" cy="3141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B0B0D-FC92-3338-088B-2C7F2C77BC46}"/>
              </a:ext>
            </a:extLst>
          </p:cNvPr>
          <p:cNvSpPr txBox="1"/>
          <p:nvPr/>
        </p:nvSpPr>
        <p:spPr>
          <a:xfrm>
            <a:off x="1039652" y="1951672"/>
            <a:ext cx="17062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/</a:t>
            </a:r>
            <a:r>
              <a:rPr lang="tr-TR" dirty="0" err="1"/>
              <a:t>DeploySDG</a:t>
            </a:r>
            <a:endParaRPr lang="tr-TR" dirty="0"/>
          </a:p>
          <a:p>
            <a:r>
              <a:rPr lang="tr-TR" dirty="0"/>
              <a:t>|-- </a:t>
            </a:r>
            <a:r>
              <a:rPr lang="tr-TR" dirty="0" err="1"/>
              <a:t>app.py</a:t>
            </a:r>
            <a:endParaRPr lang="tr-TR" dirty="0"/>
          </a:p>
          <a:p>
            <a:r>
              <a:rPr lang="tr-TR" dirty="0"/>
              <a:t>|-- </a:t>
            </a:r>
            <a:r>
              <a:rPr lang="tr-TR" dirty="0" err="1"/>
              <a:t>savedmodels</a:t>
            </a:r>
            <a:endParaRPr lang="tr-TR" dirty="0"/>
          </a:p>
          <a:p>
            <a:r>
              <a:rPr lang="tr-TR" dirty="0"/>
              <a:t>|-- </a:t>
            </a:r>
            <a:r>
              <a:rPr lang="tr-TR" dirty="0" err="1"/>
              <a:t>uploads</a:t>
            </a:r>
            <a:endParaRPr lang="tr-TR" dirty="0"/>
          </a:p>
          <a:p>
            <a:r>
              <a:rPr lang="tr-TR" dirty="0"/>
              <a:t>|--</a:t>
            </a:r>
            <a:r>
              <a:rPr lang="tr-TR" dirty="0" err="1"/>
              <a:t>venv</a:t>
            </a:r>
            <a:endParaRPr lang="tr-TR" dirty="0"/>
          </a:p>
          <a:p>
            <a:r>
              <a:rPr lang="tr-TR" dirty="0"/>
              <a:t>|--</a:t>
            </a:r>
            <a:r>
              <a:rPr lang="tr-TR" dirty="0" err="1"/>
              <a:t>İndex.html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063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Work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ncorporating LSTM layers to capture temporal dependencies and enhance the model's ability to understand sequential information in video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of human-in-the-loop approach for improved model validation and decision-making in deepfake detection.</a:t>
            </a:r>
            <a:endParaRPr lang="tr-TR" sz="2000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Anand and B. Bianco, The 2021 Innovations Dialogue Conference Report: Deepfakes, Trust and International Security, Geneva, Switzerland: UNIDIR, 2021.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kern="1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https://www.kaggle.com/competitions/deepfake-detection-challenge/data</a:t>
            </a:r>
            <a:endParaRPr lang="en-US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Yadav, P., </a:t>
            </a:r>
            <a:r>
              <a:rPr lang="en-US" sz="2000" kern="100" dirty="0" err="1">
                <a:latin typeface="Arial" panose="020B0604020202020204" pitchFamily="34" charset="0"/>
                <a:cs typeface="Arial" panose="020B0604020202020204" pitchFamily="34" charset="0"/>
              </a:rPr>
              <a:t>Jaswal</a:t>
            </a:r>
            <a:r>
              <a:rPr 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en-US" sz="2000" kern="100" dirty="0" err="1">
                <a:latin typeface="Arial" panose="020B0604020202020204" pitchFamily="34" charset="0"/>
                <a:cs typeface="Arial" panose="020B0604020202020204" pitchFamily="34" charset="0"/>
              </a:rPr>
              <a:t>Maravi</a:t>
            </a:r>
            <a:r>
              <a:rPr 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, J., Choudhary, V., &amp; Khanna, G. (2021, September). </a:t>
            </a:r>
            <a:r>
              <a:rPr lang="en-US" sz="20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DeepFake</a:t>
            </a:r>
            <a:r>
              <a:rPr lang="en-US" sz="2000" kern="100" dirty="0">
                <a:latin typeface="Arial" panose="020B0604020202020204" pitchFamily="34" charset="0"/>
                <a:cs typeface="Arial" panose="020B0604020202020204" pitchFamily="34" charset="0"/>
              </a:rPr>
              <a:t> Detection using InceptionResNetV2 and LSTM. In International Conference on Emerging Technologies: AI, IoT, and CPS for Science Technology Applications.</a:t>
            </a:r>
            <a:endParaRPr lang="en-TR" sz="2000" kern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solidFill>
                  <a:schemeClr val="accent1"/>
                </a:solidFill>
              </a:rPr>
              <a:t>Background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aims to develop a robust deepfake detection model using Convolutional Neural Networks (CNNs).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Deepfakes, AI-driven videos, create realistic yet fake scenes in videos.[1]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Deepfake potential to spread misinformation, manipulate public opinion, harm reputations, pose security threats, individual privacy, and organizational credibility.</a:t>
            </a:r>
            <a:endParaRPr lang="tr-TR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Project objectives: 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To achieve a high level of accuracy in detecting deepfake videos.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Implementing transfer learning strategy.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Ensuring the model's resilience against diverse deepfake generation techniques.</a:t>
            </a:r>
          </a:p>
          <a:p>
            <a:pPr marL="457200" lvl="1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Machine learning model aims to achieve:</a:t>
            </a:r>
          </a:p>
          <a:p>
            <a:pPr lvl="1">
              <a:buFont typeface="Arial,Sans-Serif" panose="020B0604020202020204" pitchFamily="34" charset="0"/>
            </a:pPr>
            <a:r>
              <a:rPr lang="en-US" sz="2000" dirty="0">
                <a:latin typeface="Arial"/>
                <a:cs typeface="Arial"/>
              </a:rPr>
              <a:t>Detecting Real and Fake Videos.</a:t>
            </a:r>
          </a:p>
          <a:p>
            <a:pPr lvl="1">
              <a:buFont typeface="Arial,Sans-Serif" panose="020B0604020202020204" pitchFamily="34" charset="0"/>
            </a:pPr>
            <a:r>
              <a:rPr lang="en-US" sz="2000" dirty="0">
                <a:latin typeface="Arial"/>
                <a:cs typeface="Arial"/>
              </a:rPr>
              <a:t>Accuracy above 85% on test dataset.</a:t>
            </a: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SDG </a:t>
            </a:r>
            <a:r>
              <a:rPr lang="tr-TR" b="1" dirty="0" err="1"/>
              <a:t>Relation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en-TR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 9</a:t>
            </a:r>
            <a:r>
              <a:rPr lang="tr-TR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SDG</a:t>
            </a:r>
            <a:r>
              <a:rPr lang="en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Industry, Innovation, and Infrastructure: By creating advanced tools to detect deepfakes, we contribute to the development of innovative technologies that can safeguard against malicious uses of AI.</a:t>
            </a:r>
          </a:p>
          <a:p>
            <a:pPr marL="0" indent="0">
              <a:buSzPts val="1000"/>
              <a:buNone/>
              <a:tabLst>
                <a:tab pos="457200" algn="l"/>
              </a:tabLst>
            </a:pPr>
            <a:endParaRPr lang="en-T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TR" sz="18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 16</a:t>
            </a:r>
            <a:r>
              <a:rPr lang="tr-TR" sz="18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SDG</a:t>
            </a:r>
            <a:r>
              <a:rPr lang="en-TR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Peace, Justice, and Strong Institutions: Deepfake detection plays a role in maintaining the integrity of information, supporting justice, and preventing the spread of misinformation</a:t>
            </a:r>
            <a:r>
              <a:rPr lang="en-TR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296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﻿Famous Kaggle competition dataset, known as deepfake detection challenge (DFDC). [2]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was downloaded through Kaggle API, We analyzed the first five videos.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20636-3FDC-CDC8-06F6-814AE550D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9" y="3843628"/>
            <a:ext cx="6692900" cy="21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Inspection: </a:t>
            </a:r>
            <a:r>
              <a:rPr lang="en-US" sz="1800" dirty="0"/>
              <a:t>Analyzed the Data, Duration of the video(10.01 second), frame numbers(300) per video, and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Temporal Analysis: </a:t>
            </a:r>
            <a:r>
              <a:rPr lang="en-US" sz="1800" dirty="0"/>
              <a:t>We analyzed the videos how certain features or properties change over time, calculated mean intensity, color distribution, and optical flow.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D72D4-01F9-0ACF-D7F4-D47B6D28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40" y="3693179"/>
            <a:ext cx="8423875" cy="23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EDE2C8-FC7C-4381-A834-6FD8DD37E8B0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8024aa29-09e0-41bf-a8ba-de7a3ccff2d2"/>
    <ds:schemaRef ds:uri="http://schemas.microsoft.com/office/infopath/2007/PartnerControls"/>
    <ds:schemaRef ds:uri="30072bdd-44e3-492a-9bf3-41313a20fa59"/>
  </ds:schemaRefs>
</ds:datastoreItem>
</file>

<file path=customXml/itemProps2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1079</Words>
  <Application>Microsoft Macintosh PowerPoint</Application>
  <PresentationFormat>Widescreen</PresentationFormat>
  <Paragraphs>144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Arial,Sans-Serif</vt:lpstr>
      <vt:lpstr>Calibri</vt:lpstr>
      <vt:lpstr>Calibri Light</vt:lpstr>
      <vt:lpstr>Courier New</vt:lpstr>
      <vt:lpstr>Helvetica Neue Thin</vt:lpstr>
      <vt:lpstr>frontiertech</vt:lpstr>
      <vt:lpstr>frontiertech</vt:lpstr>
      <vt:lpstr>frontiertech</vt:lpstr>
      <vt:lpstr>frontiertech</vt:lpstr>
      <vt:lpstr>Deepfake Video Detection Using InceptionResnet-V2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Exploratory Data Analysis (EDA) and Feature Engineering</vt:lpstr>
      <vt:lpstr>Exploratory Data Analysis (EDA) and Feature Engineering</vt:lpstr>
      <vt:lpstr>Model</vt:lpstr>
      <vt:lpstr>Model Selection and Training</vt:lpstr>
      <vt:lpstr>Model Selection and Training</vt:lpstr>
      <vt:lpstr>Model Evaluation and Hyperparameter Tuning</vt:lpstr>
      <vt:lpstr>Model Evaluation and Hyperparameter Tuning</vt:lpstr>
      <vt:lpstr>Model Refinement and Testing</vt:lpstr>
      <vt:lpstr>Results</vt:lpstr>
      <vt:lpstr>Evaluation Results</vt:lpstr>
      <vt:lpstr>Evaluation Results</vt:lpstr>
      <vt:lpstr>Deployment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118</cp:revision>
  <dcterms:created xsi:type="dcterms:W3CDTF">2023-07-17T12:29:49Z</dcterms:created>
  <dcterms:modified xsi:type="dcterms:W3CDTF">2023-12-15T15:58:47Z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