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1" r:id="rId5"/>
    <p:sldMasterId id="2147483704" r:id="rId6"/>
    <p:sldMasterId id="2147483717" r:id="rId7"/>
  </p:sldMasterIdLst>
  <p:notesMasterIdLst>
    <p:notesMasterId r:id="rId22"/>
  </p:notesMasterIdLst>
  <p:sldIdLst>
    <p:sldId id="450" r:id="rId8"/>
    <p:sldId id="451" r:id="rId9"/>
    <p:sldId id="452" r:id="rId10"/>
    <p:sldId id="449" r:id="rId11"/>
    <p:sldId id="271" r:id="rId12"/>
    <p:sldId id="415" r:id="rId13"/>
    <p:sldId id="417" r:id="rId14"/>
    <p:sldId id="457" r:id="rId15"/>
    <p:sldId id="440" r:id="rId16"/>
    <p:sldId id="454" r:id="rId17"/>
    <p:sldId id="446" r:id="rId18"/>
    <p:sldId id="447" r:id="rId19"/>
    <p:sldId id="458" r:id="rId20"/>
    <p:sldId id="4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17FD41-7516-14E4-28EC-9EDA718D0E38}" name="Izel Karaoglu" initials="IK" userId="S::izel.karaoglu@undp.org::0324853d-3d06-43c0-96b6-d1a6d5104983" providerId="AD"/>
  <p188:author id="{54501D4E-9689-4057-BA76-F9B887FE214C}" name="Gokhan Dikmener" initials="GD" userId="S::gokhan.dikmener@undp.org::9723776f-4214-4c1d-a3cf-ef6f76b31897" providerId="AD"/>
  <p188:author id="{7EE290B3-41AE-3A4B-7BAA-4A2FF2A2DB4F}" name="Dina Akylbekova" initials="DA" userId="S::dina.akylbekova@undp.org::d0186547-350c-4ee8-9f3b-afe70f175dd5" providerId="AD"/>
  <p188:author id="{AD2977F2-1110-00CA-B921-CFBBF1E22859}" name="Ipek beril Benli" initials="IB" userId="S::ipek.beril.benli@undp.org::8f9c5f4b-b22c-49ff-bdd5-d07e2760743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A3AA"/>
    <a:srgbClr val="FFC837"/>
    <a:srgbClr val="FF577D"/>
    <a:srgbClr val="FFC836"/>
    <a:srgbClr val="00B0F0"/>
    <a:srgbClr val="FF577F"/>
    <a:srgbClr val="2B2551"/>
    <a:srgbClr val="5059B3"/>
    <a:srgbClr val="BFBFBF"/>
    <a:srgbClr val="816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13"/>
    <p:restoredTop sz="94635"/>
  </p:normalViewPr>
  <p:slideViewPr>
    <p:cSldViewPr snapToGrid="0">
      <p:cViewPr varScale="1">
        <p:scale>
          <a:sx n="111" d="100"/>
          <a:sy n="111" d="100"/>
        </p:scale>
        <p:origin x="4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C8F11-D0DF-4008-860B-4A7D93BC166E}" type="datetimeFigureOut">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C2A8A-8D13-4B94-B9F1-C53F69A20F96}" type="slidenum">
              <a:t>‹#›</a:t>
            </a:fld>
            <a:endParaRPr lang="en-US"/>
          </a:p>
        </p:txBody>
      </p:sp>
    </p:spTree>
    <p:extLst>
      <p:ext uri="{BB962C8B-B14F-4D97-AF65-F5344CB8AC3E}">
        <p14:creationId xmlns:p14="http://schemas.microsoft.com/office/powerpoint/2010/main" val="125090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2</a:t>
            </a:fld>
            <a:endParaRPr lang="en-US"/>
          </a:p>
        </p:txBody>
      </p:sp>
    </p:spTree>
    <p:extLst>
      <p:ext uri="{BB962C8B-B14F-4D97-AF65-F5344CB8AC3E}">
        <p14:creationId xmlns:p14="http://schemas.microsoft.com/office/powerpoint/2010/main" val="51571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4</a:t>
            </a:fld>
            <a:endParaRPr lang="en-US"/>
          </a:p>
        </p:txBody>
      </p:sp>
    </p:spTree>
    <p:extLst>
      <p:ext uri="{BB962C8B-B14F-4D97-AF65-F5344CB8AC3E}">
        <p14:creationId xmlns:p14="http://schemas.microsoft.com/office/powerpoint/2010/main" val="43475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58BD55D-E2EB-4EFC-86FE-667FCB25C641}" type="slidenum">
              <a:rPr lang="en-US" smtClean="0"/>
              <a:t>6</a:t>
            </a:fld>
            <a:endParaRPr lang="en-US"/>
          </a:p>
        </p:txBody>
      </p:sp>
    </p:spTree>
    <p:extLst>
      <p:ext uri="{BB962C8B-B14F-4D97-AF65-F5344CB8AC3E}">
        <p14:creationId xmlns:p14="http://schemas.microsoft.com/office/powerpoint/2010/main" val="2629157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7</a:t>
            </a:fld>
            <a:endParaRPr lang="en-TR"/>
          </a:p>
        </p:txBody>
      </p:sp>
    </p:spTree>
    <p:extLst>
      <p:ext uri="{BB962C8B-B14F-4D97-AF65-F5344CB8AC3E}">
        <p14:creationId xmlns:p14="http://schemas.microsoft.com/office/powerpoint/2010/main" val="382232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a:p>
        </p:txBody>
      </p:sp>
      <p:sp>
        <p:nvSpPr>
          <p:cNvPr id="4" name="Slide Number Placeholder 3"/>
          <p:cNvSpPr>
            <a:spLocks noGrp="1"/>
          </p:cNvSpPr>
          <p:nvPr>
            <p:ph type="sldNum" sz="quarter" idx="5"/>
          </p:nvPr>
        </p:nvSpPr>
        <p:spPr/>
        <p:txBody>
          <a:bodyPr/>
          <a:lstStyle/>
          <a:p>
            <a:fld id="{7E2C2A8A-8D13-4B94-B9F1-C53F69A20F96}" type="slidenum">
              <a:rPr lang="en-TR" smtClean="0"/>
              <a:t>8</a:t>
            </a:fld>
            <a:endParaRPr lang="en-TR"/>
          </a:p>
        </p:txBody>
      </p:sp>
    </p:spTree>
    <p:extLst>
      <p:ext uri="{BB962C8B-B14F-4D97-AF65-F5344CB8AC3E}">
        <p14:creationId xmlns:p14="http://schemas.microsoft.com/office/powerpoint/2010/main" val="74561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E1486C-A7A5-4436-8111-6FB9AC8714F1}" type="slidenum">
              <a:rPr lang="ko-KR" altLang="en-US" smtClean="0"/>
              <a:t>14</a:t>
            </a:fld>
            <a:endParaRPr lang="ko-KR" altLang="en-US"/>
          </a:p>
        </p:txBody>
      </p:sp>
    </p:spTree>
    <p:extLst>
      <p:ext uri="{BB962C8B-B14F-4D97-AF65-F5344CB8AC3E}">
        <p14:creationId xmlns:p14="http://schemas.microsoft.com/office/powerpoint/2010/main" val="281128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0AFE-1DBF-7E8D-D159-CB2740D1F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6968CD-2869-EA3A-0DD1-A5A2D5C7D2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6D9F-3D84-214D-E619-6C52D7D6964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FA7D0DF-E17B-BE31-AF8D-984619692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ABB43-DB54-8C8B-D543-9018F24C69FB}"/>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42992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DA7-8D8D-B1F1-64C9-2F29664BCE8A}"/>
              </a:ext>
            </a:extLst>
          </p:cNvPr>
          <p:cNvSpPr>
            <a:spLocks noGrp="1"/>
          </p:cNvSpPr>
          <p:nvPr>
            <p:ph type="title"/>
          </p:nvPr>
        </p:nvSpPr>
        <p:spPr>
          <a:xfrm>
            <a:off x="1039653" y="1064779"/>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DAE6C3A-685B-9E4C-F310-3A1488C9FCF8}"/>
              </a:ext>
            </a:extLst>
          </p:cNvPr>
          <p:cNvSpPr>
            <a:spLocks noGrp="1"/>
          </p:cNvSpPr>
          <p:nvPr>
            <p:ph idx="1"/>
          </p:nvPr>
        </p:nvSpPr>
        <p:spPr>
          <a:xfrm>
            <a:off x="1049144" y="2007219"/>
            <a:ext cx="10093712" cy="41697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F2C50-7AEC-57FA-E188-02A8BB4E6F9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48DAA8F-10FB-12E2-F20D-364DE7FD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2E03C-41E4-E4D9-AAA0-B27E6B0B7AF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9720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0583-DC88-A043-6756-02E72635C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AA1D-FB68-B4D9-38AE-D41CAD298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278B6-C770-DBA7-D72E-F21E455AEE2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6BF44A-D805-8A8F-BDB1-C4A23EE3E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2123A-8C72-26AD-32B7-B0BFFE780B73}"/>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837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8B4-4C54-AF5B-2929-7967B5D72587}"/>
              </a:ext>
            </a:extLst>
          </p:cNvPr>
          <p:cNvSpPr>
            <a:spLocks noGrp="1"/>
          </p:cNvSpPr>
          <p:nvPr>
            <p:ph type="title"/>
          </p:nvPr>
        </p:nvSpPr>
        <p:spPr>
          <a:xfrm>
            <a:off x="1039653" y="1153987"/>
            <a:ext cx="10112695" cy="92125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4E1BF71-B4F8-FDC2-D3CE-E4B9824A5AE0}"/>
              </a:ext>
            </a:extLst>
          </p:cNvPr>
          <p:cNvSpPr>
            <a:spLocks noGrp="1"/>
          </p:cNvSpPr>
          <p:nvPr>
            <p:ph sz="half" idx="1"/>
          </p:nvPr>
        </p:nvSpPr>
        <p:spPr>
          <a:xfrm>
            <a:off x="1039653" y="2087362"/>
            <a:ext cx="4919546" cy="408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2507F9-B1BA-85ED-15EE-A276F4A78836}"/>
              </a:ext>
            </a:extLst>
          </p:cNvPr>
          <p:cNvSpPr>
            <a:spLocks noGrp="1"/>
          </p:cNvSpPr>
          <p:nvPr>
            <p:ph sz="half" idx="2"/>
          </p:nvPr>
        </p:nvSpPr>
        <p:spPr>
          <a:xfrm>
            <a:off x="6232802" y="2087362"/>
            <a:ext cx="4919546" cy="408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DB9351-FBE6-F588-FD07-6D67A654539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69315B8-57CD-1150-8FD7-9FACD2173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E19A3-55D2-9FA5-AA5A-7331BF601B9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7164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E9B-F908-C500-C1E3-358BD7C88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F326F-99C8-9587-9963-6E35053E8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D67A5-94D4-4E69-9628-D6DEB9DA949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B95431C-A265-D34A-944E-CC9A181F3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59B15-FF02-464B-4C34-200F7635725A}"/>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2018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C8401-1843-1655-F73D-F747402A37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A8FE71-A0BE-2F0E-D92C-8E04F1E8F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65D7A-44AE-60C8-E76C-AF9A2897B50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52842A5-1F6A-328A-EA3C-5E222D88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C082C-3876-F053-6806-91AF41F123B5}"/>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80989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cSld name="Blue background">
    <p:bg>
      <p:bgPr>
        <a:solidFill>
          <a:srgbClr val="2B2551"/>
        </a:solidFill>
        <a:effectLst/>
      </p:bgPr>
    </p:bg>
    <p:spTree>
      <p:nvGrpSpPr>
        <p:cNvPr id="1" name=""/>
        <p:cNvGrpSpPr/>
        <p:nvPr/>
      </p:nvGrpSpPr>
      <p:grpSpPr>
        <a:xfrm>
          <a:off x="0" y="0"/>
          <a:ext cx="0" cy="0"/>
          <a:chOff x="0" y="0"/>
          <a:chExt cx="0" cy="0"/>
        </a:xfrm>
      </p:grpSpPr>
      <p:sp>
        <p:nvSpPr>
          <p:cNvPr id="14"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103034824"/>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16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6E65C-7F29-15EF-2896-E823E754DB89}"/>
              </a:ext>
            </a:extLst>
          </p:cNvPr>
          <p:cNvSpPr>
            <a:spLocks noGrp="1"/>
          </p:cNvSpPr>
          <p:nvPr>
            <p:ph type="body" idx="1"/>
          </p:nvPr>
        </p:nvSpPr>
        <p:spPr>
          <a:xfrm>
            <a:off x="1039652" y="1987368"/>
            <a:ext cx="4957923" cy="597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FE081-7726-68A8-B2DE-91E85DE93E24}"/>
              </a:ext>
            </a:extLst>
          </p:cNvPr>
          <p:cNvSpPr>
            <a:spLocks noGrp="1"/>
          </p:cNvSpPr>
          <p:nvPr>
            <p:ph sz="half" idx="2"/>
          </p:nvPr>
        </p:nvSpPr>
        <p:spPr>
          <a:xfrm>
            <a:off x="1039652" y="2671761"/>
            <a:ext cx="4957923" cy="35179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A729DD-0596-962B-F2FE-99AE58861120}"/>
              </a:ext>
            </a:extLst>
          </p:cNvPr>
          <p:cNvSpPr>
            <a:spLocks noGrp="1"/>
          </p:cNvSpPr>
          <p:nvPr>
            <p:ph type="body" sz="quarter" idx="3"/>
          </p:nvPr>
        </p:nvSpPr>
        <p:spPr>
          <a:xfrm>
            <a:off x="6172200" y="1987367"/>
            <a:ext cx="4980148" cy="6010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2AAFB-C0E5-D15D-CFE4-0F39C954F21E}"/>
              </a:ext>
            </a:extLst>
          </p:cNvPr>
          <p:cNvSpPr>
            <a:spLocks noGrp="1"/>
          </p:cNvSpPr>
          <p:nvPr>
            <p:ph sz="quarter" idx="4"/>
          </p:nvPr>
        </p:nvSpPr>
        <p:spPr>
          <a:xfrm>
            <a:off x="6172200" y="2671761"/>
            <a:ext cx="4980148" cy="3517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05DFCA-FFEE-83C3-311C-72341332507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B0B123A-4E67-68FB-C816-8EECD5E7C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D1270-7B16-5132-39AE-92CF358E213B}"/>
              </a:ext>
            </a:extLst>
          </p:cNvPr>
          <p:cNvSpPr>
            <a:spLocks noGrp="1"/>
          </p:cNvSpPr>
          <p:nvPr>
            <p:ph type="sldNum" sz="quarter" idx="12"/>
          </p:nvPr>
        </p:nvSpPr>
        <p:spPr/>
        <p:txBody>
          <a:bodyPr/>
          <a:lstStyle/>
          <a:p>
            <a:fld id="{330EA680-D336-4FF7-8B7A-9848BB0A1C32}" type="slidenum">
              <a:rPr lang="en-US" smtClean="0"/>
              <a:t>‹#›</a:t>
            </a:fld>
            <a:endParaRPr lang="en-US"/>
          </a:p>
        </p:txBody>
      </p:sp>
      <p:sp>
        <p:nvSpPr>
          <p:cNvPr id="10" name="Title 1">
            <a:extLst>
              <a:ext uri="{FF2B5EF4-FFF2-40B4-BE49-F238E27FC236}">
                <a16:creationId xmlns:a16="http://schemas.microsoft.com/office/drawing/2014/main" id="{34301CB1-BC83-6901-0435-F7BEB62A611C}"/>
              </a:ext>
            </a:extLst>
          </p:cNvPr>
          <p:cNvSpPr>
            <a:spLocks noGrp="1"/>
          </p:cNvSpPr>
          <p:nvPr>
            <p:ph type="title"/>
          </p:nvPr>
        </p:nvSpPr>
        <p:spPr>
          <a:xfrm>
            <a:off x="1039653" y="1053628"/>
            <a:ext cx="10112695" cy="921254"/>
          </a:xfrm>
        </p:spPr>
        <p:txBody>
          <a:bodyPr/>
          <a:lstStyle/>
          <a:p>
            <a:r>
              <a:rPr lang="en-US"/>
              <a:t>Click to edit Master title style</a:t>
            </a:r>
          </a:p>
        </p:txBody>
      </p:sp>
    </p:spTree>
    <p:extLst>
      <p:ext uri="{BB962C8B-B14F-4D97-AF65-F5344CB8AC3E}">
        <p14:creationId xmlns:p14="http://schemas.microsoft.com/office/powerpoint/2010/main" val="275752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20D6-323D-58F3-C1A8-D0B28E958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B7FABC-AD17-563C-BBAD-685E5B4842B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89DC5B4-2F3E-35D1-ABE4-641515633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9AC8B7-C8D5-F167-57B9-7E944DDC574E}"/>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110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BADD4-F03A-2A8D-3272-6A9E83F0463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FBFCFD2-9264-26CD-609A-4532C7093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893E02-F21C-9E2D-B553-7B5AFF9F761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362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209-5995-FA2B-F80D-F627E745B0D7}"/>
              </a:ext>
            </a:extLst>
          </p:cNvPr>
          <p:cNvSpPr>
            <a:spLocks noGrp="1"/>
          </p:cNvSpPr>
          <p:nvPr>
            <p:ph type="title"/>
          </p:nvPr>
        </p:nvSpPr>
        <p:spPr>
          <a:xfrm>
            <a:off x="839788" y="702526"/>
            <a:ext cx="3932237" cy="135487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AA1A60-592E-D125-A5D6-CB88265D4ACF}"/>
              </a:ext>
            </a:extLst>
          </p:cNvPr>
          <p:cNvSpPr>
            <a:spLocks noGrp="1"/>
          </p:cNvSpPr>
          <p:nvPr>
            <p:ph idx="1"/>
          </p:nvPr>
        </p:nvSpPr>
        <p:spPr>
          <a:xfrm>
            <a:off x="5185316" y="1304693"/>
            <a:ext cx="6170071" cy="45563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678C3-A107-DC85-7584-ED2F2720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08DB2F-0437-833D-6F2D-404A8C37D4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69CC0-BEF1-57A5-D401-115FAFF14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7F95F7-B6A1-616E-BFA0-96BE4A61B704}"/>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2670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CE89-DC78-78F2-1D61-01E13C01E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5C0CA-C054-8A6D-95E0-5F3F2CE6C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0745B09-0801-8A2D-33BD-BAF2F2E80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F42E0-D949-5E19-D422-D3201892929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88553E2-C713-33CE-C586-3C1B36680D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F6D2-4CE9-EDA2-BD03-329F96E3EAB9}"/>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590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5.png"/><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5.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png"/><Relationship Id="rId2" Type="http://schemas.openxmlformats.org/officeDocument/2006/relationships/slideLayout" Target="../slideLayouts/slideLayout38.xml"/><Relationship Id="rId16" Type="http://schemas.openxmlformats.org/officeDocument/2006/relationships/image" Target="../media/image2.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7"/>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2B255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0378C-69C2-7CAE-B82A-E3F880BBD5A1}"/>
              </a:ext>
            </a:extLst>
          </p:cNvPr>
          <p:cNvSpPr>
            <a:spLocks noGrp="1"/>
          </p:cNvSpPr>
          <p:nvPr>
            <p:ph type="title"/>
          </p:nvPr>
        </p:nvSpPr>
        <p:spPr>
          <a:xfrm>
            <a:off x="1039653" y="1053628"/>
            <a:ext cx="10112695" cy="921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A6E0D5-E3CD-B760-BCAD-A88472450DFB}"/>
              </a:ext>
            </a:extLst>
          </p:cNvPr>
          <p:cNvSpPr>
            <a:spLocks noGrp="1"/>
          </p:cNvSpPr>
          <p:nvPr>
            <p:ph type="body" idx="1"/>
          </p:nvPr>
        </p:nvSpPr>
        <p:spPr>
          <a:xfrm>
            <a:off x="1049144" y="2007219"/>
            <a:ext cx="10093712" cy="41697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E9637-E086-47D5-C715-6DA8312680D4}"/>
              </a:ext>
            </a:extLst>
          </p:cNvPr>
          <p:cNvSpPr>
            <a:spLocks noGrp="1"/>
          </p:cNvSpPr>
          <p:nvPr>
            <p:ph type="dt" sz="half" idx="2"/>
          </p:nvPr>
        </p:nvSpPr>
        <p:spPr>
          <a:xfrm>
            <a:off x="104914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B06968A-196E-CA85-8443-A1493D364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D4EE3-FC71-1067-62B2-A82FC05520DF}"/>
              </a:ext>
            </a:extLst>
          </p:cNvPr>
          <p:cNvSpPr>
            <a:spLocks noGrp="1"/>
          </p:cNvSpPr>
          <p:nvPr>
            <p:ph type="sldNum" sz="quarter" idx="4"/>
          </p:nvPr>
        </p:nvSpPr>
        <p:spPr>
          <a:xfrm>
            <a:off x="8399656"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D2D8313-3DF9-A62B-E6F1-1650C131664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53800" y="-359"/>
            <a:ext cx="771055" cy="1172344"/>
          </a:xfrm>
          <a:prstGeom prst="rect">
            <a:avLst/>
          </a:prstGeom>
        </p:spPr>
      </p:pic>
      <p:pic>
        <p:nvPicPr>
          <p:cNvPr id="8" name="Picture 7" descr="A blue text on a black background&#10;&#10;Description automatically generated with low confidence">
            <a:extLst>
              <a:ext uri="{FF2B5EF4-FFF2-40B4-BE49-F238E27FC236}">
                <a16:creationId xmlns:a16="http://schemas.microsoft.com/office/drawing/2014/main" id="{FAF8F417-56E3-A2D9-115B-61AF7F8CDCE3}"/>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200439" y="318825"/>
            <a:ext cx="1172344" cy="572570"/>
          </a:xfrm>
          <a:prstGeom prst="rect">
            <a:avLst/>
          </a:prstGeom>
        </p:spPr>
      </p:pic>
      <p:pic>
        <p:nvPicPr>
          <p:cNvPr id="9" name="Picture 8" descr="A picture containing screenshot, graphics, circle, design&#10;&#10;Description automatically generated">
            <a:extLst>
              <a:ext uri="{FF2B5EF4-FFF2-40B4-BE49-F238E27FC236}">
                <a16:creationId xmlns:a16="http://schemas.microsoft.com/office/drawing/2014/main" id="{EDA4587A-7287-1A7C-EBCB-3CEE4E940E0F}"/>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151164" y="219583"/>
            <a:ext cx="771055" cy="771055"/>
          </a:xfrm>
          <a:prstGeom prst="rect">
            <a:avLst/>
          </a:prstGeom>
        </p:spPr>
      </p:pic>
      <p:pic>
        <p:nvPicPr>
          <p:cNvPr id="10" name="Picture 9">
            <a:extLst>
              <a:ext uri="{FF2B5EF4-FFF2-40B4-BE49-F238E27FC236}">
                <a16:creationId xmlns:a16="http://schemas.microsoft.com/office/drawing/2014/main" id="{916692E9-7E86-2CE7-316B-A5A39C68D83F}"/>
              </a:ext>
            </a:extLst>
          </p:cNvPr>
          <p:cNvPicPr>
            <a:picLocks noChangeAspect="1"/>
          </p:cNvPicPr>
          <p:nvPr userDrawn="1"/>
        </p:nvPicPr>
        <p:blipFill>
          <a:blip r:embed="rId18"/>
          <a:stretch>
            <a:fillRect/>
          </a:stretch>
        </p:blipFill>
        <p:spPr>
          <a:xfrm>
            <a:off x="9084427" y="256851"/>
            <a:ext cx="959440" cy="733787"/>
          </a:xfrm>
          <a:prstGeom prst="rect">
            <a:avLst/>
          </a:prstGeom>
        </p:spPr>
      </p:pic>
    </p:spTree>
    <p:extLst>
      <p:ext uri="{BB962C8B-B14F-4D97-AF65-F5344CB8AC3E}">
        <p14:creationId xmlns:p14="http://schemas.microsoft.com/office/powerpoint/2010/main" val="380721814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hf sldNum="0" hdr="0" ftr="0" dt="0"/>
  <p:txStyles>
    <p:title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sierra-leone-flood-prediction.onrender.com/" TargetMode="External"/><Relationship Id="rId2" Type="http://schemas.openxmlformats.org/officeDocument/2006/relationships/hyperlink" Target="http://www.render.com/" TargetMode="External"/><Relationship Id="rId1" Type="http://schemas.openxmlformats.org/officeDocument/2006/relationships/slideLayout" Target="../slideLayouts/slideLayout38.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hyperlink" Target="https://home.openweathermap.org/marketplace/my_orders" TargetMode="Externa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hyperlink" Target="https://www.statistics.sl/index.php/statistics-sierra-leone-hands-over-final-census-results-to-president-bio.html" TargetMode="External"/><Relationship Id="rId2" Type="http://schemas.openxmlformats.org/officeDocument/2006/relationships/hyperlink" Target="https://reliefweb.int/report/sierra-leone/sierra-leone-floods-emergency-plan-action-epoa-dref-n-mdrsl008-final-report" TargetMode="External"/><Relationship Id="rId1" Type="http://schemas.openxmlformats.org/officeDocument/2006/relationships/slideLayout" Target="../slideLayouts/slideLayout38.xml"/><Relationship Id="rId5" Type="http://schemas.openxmlformats.org/officeDocument/2006/relationships/hyperlink" Target="http://www.ijcat.com/" TargetMode="External"/><Relationship Id="rId4" Type="http://schemas.openxmlformats.org/officeDocument/2006/relationships/hyperlink" Target="https://www.gfdrr.org/en/sierra-leone-post-mudslides-and-floods-needs-assessment-and-recovery-framework"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6.xml"/><Relationship Id="rId5" Type="http://schemas.openxmlformats.org/officeDocument/2006/relationships/image" Target="../media/image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hyperlink" Target="https://home.openweathermap.org/marketplace/my_order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history.openweathermap.org/storage/52b96426702dd7eed9a4507cd5c11615.cs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history.openweathermap.org/storage/52b96426702dd7eed9a4507cd5c11615.cs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lstStyle/>
          <a:p>
            <a:r>
              <a:rPr kumimoji="0" lang="en-US" sz="4800" b="1" i="0" u="none" strike="noStrike" kern="1200" cap="none" spc="0" normalizeH="0" baseline="0" noProof="0" dirty="0">
                <a:ln>
                  <a:noFill/>
                </a:ln>
                <a:solidFill>
                  <a:srgbClr val="FFC837"/>
                </a:solidFill>
                <a:effectLst/>
                <a:uLnTx/>
                <a:uFillTx/>
                <a:latin typeface="Calibri Light" panose="020F0302020204030204"/>
                <a:ea typeface="+mj-ea"/>
                <a:cs typeface="Calibri Light"/>
              </a:rPr>
              <a:t>Flood Prediction Model for Resilient Communities in Sierra Leone.</a:t>
            </a:r>
            <a:endParaRPr lang="en-US" dirty="0"/>
          </a:p>
        </p:txBody>
      </p:sp>
      <p:sp>
        <p:nvSpPr>
          <p:cNvPr id="3" name="Text Placeholder 2">
            <a:extLst>
              <a:ext uri="{FF2B5EF4-FFF2-40B4-BE49-F238E27FC236}">
                <a16:creationId xmlns:a16="http://schemas.microsoft.com/office/drawing/2014/main" id="{26A01406-CE87-67FD-1433-72C6D6211A0B}"/>
              </a:ext>
            </a:extLst>
          </p:cNvPr>
          <p:cNvSpPr>
            <a:spLocks noGrp="1"/>
          </p:cNvSpPr>
          <p:nvPr>
            <p:ph type="body" idx="1"/>
          </p:nvPr>
        </p:nvSpPr>
        <p:spPr/>
        <p:txBody>
          <a:bodyPr vert="horz" lIns="91440" tIns="45720" rIns="91440" bIns="45720" rtlCol="0" anchor="t">
            <a:normAutofit/>
          </a:bodyPr>
          <a:lstStyle/>
          <a:p>
            <a:r>
              <a:rPr lang="en-US" dirty="0">
                <a:cs typeface="Calibri"/>
              </a:rPr>
              <a:t>Steven Daniel</a:t>
            </a:r>
          </a:p>
          <a:p>
            <a:r>
              <a:rPr lang="en-US" dirty="0">
                <a:cs typeface="Calibri"/>
              </a:rPr>
              <a:t>December 2023</a:t>
            </a:r>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948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962015" y="770258"/>
            <a:ext cx="10112695" cy="921254"/>
          </a:xfrm>
        </p:spPr>
        <p:txBody>
          <a:bodyPr/>
          <a:lstStyle/>
          <a:p>
            <a:r>
              <a:rPr lang="en-US" b="1" dirty="0"/>
              <a:t>Deployment</a:t>
            </a:r>
            <a:endParaRPr lang="tr-TR" dirty="0"/>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a:xfrm>
            <a:off x="971506" y="1532766"/>
            <a:ext cx="10093712" cy="4169743"/>
          </a:xfrm>
        </p:spPr>
        <p:txBody>
          <a:bodyPr>
            <a:noAutofit/>
          </a:bodyPr>
          <a:lstStyle/>
          <a:p>
            <a:pPr>
              <a:buFont typeface="Arial" panose="020B0604020202020204" pitchFamily="34" charset="0"/>
              <a:buChar char="•"/>
            </a:pPr>
            <a:r>
              <a:rPr lang="en-US" sz="2400" dirty="0"/>
              <a:t>The purpose of the deployment phase is to make the model available in the real-world for users to make predictions of flood events.</a:t>
            </a:r>
          </a:p>
          <a:p>
            <a:pPr>
              <a:buFont typeface="Arial" panose="020B0604020202020204" pitchFamily="34" charset="0"/>
              <a:buChar char="•"/>
            </a:pPr>
            <a:r>
              <a:rPr lang="en-US" sz="2400" dirty="0"/>
              <a:t>The model was serialized using pickle, served through Flask application</a:t>
            </a:r>
          </a:p>
          <a:p>
            <a:pPr>
              <a:buFont typeface="Arial" panose="020B0604020202020204" pitchFamily="34" charset="0"/>
              <a:buChar char="•"/>
            </a:pPr>
            <a:r>
              <a:rPr lang="en-US" sz="2400" dirty="0"/>
              <a:t>Integrated with </a:t>
            </a:r>
            <a:r>
              <a:rPr lang="en-US" sz="2400" dirty="0" err="1"/>
              <a:t>OpenWeather</a:t>
            </a:r>
            <a:r>
              <a:rPr lang="en-US" sz="2400" dirty="0"/>
              <a:t> API to get Sierra Leone’s real-time weather data for prediction and deployed using </a:t>
            </a:r>
            <a:r>
              <a:rPr lang="en-US" sz="2400" dirty="0">
                <a:hlinkClick r:id="rId2"/>
              </a:rPr>
              <a:t>www.render.com</a:t>
            </a:r>
            <a:r>
              <a:rPr lang="en-US" sz="2400" dirty="0"/>
              <a:t>  cloud service.</a:t>
            </a:r>
          </a:p>
          <a:p>
            <a:pPr marL="457200" lvl="1" indent="0">
              <a:buNone/>
            </a:pPr>
            <a:r>
              <a:rPr lang="en-US" sz="2000" dirty="0"/>
              <a:t>The application can be accessed through:  </a:t>
            </a:r>
            <a:r>
              <a:rPr lang="en-US" sz="2000" dirty="0">
                <a:hlinkClick r:id="rId3"/>
              </a:rPr>
              <a:t>https://sierra-leone-flood-prediction.onrender.com/</a:t>
            </a:r>
            <a:r>
              <a:rPr lang="en-US" sz="2000" dirty="0"/>
              <a:t> </a:t>
            </a:r>
          </a:p>
          <a:p>
            <a:pPr marL="457200" lvl="1" indent="0">
              <a:buNone/>
            </a:pPr>
            <a:r>
              <a:rPr lang="en-US" sz="2000" dirty="0"/>
              <a:t>  </a:t>
            </a:r>
          </a:p>
          <a:p>
            <a:pPr marL="0" indent="0">
              <a:buNone/>
            </a:pPr>
            <a:endParaRPr lang="tr-TR" dirty="0"/>
          </a:p>
        </p:txBody>
      </p:sp>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4" name="Picture 3">
            <a:extLst>
              <a:ext uri="{FF2B5EF4-FFF2-40B4-BE49-F238E27FC236}">
                <a16:creationId xmlns:a16="http://schemas.microsoft.com/office/drawing/2014/main" id="{AFFFA5F1-D815-8D0E-2763-C49C01D4DC0F}"/>
              </a:ext>
            </a:extLst>
          </p:cNvPr>
          <p:cNvPicPr>
            <a:picLocks noChangeAspect="1"/>
          </p:cNvPicPr>
          <p:nvPr/>
        </p:nvPicPr>
        <p:blipFill>
          <a:blip r:embed="rId4"/>
          <a:stretch>
            <a:fillRect/>
          </a:stretch>
        </p:blipFill>
        <p:spPr>
          <a:xfrm>
            <a:off x="1384140" y="4161534"/>
            <a:ext cx="4849162" cy="2518913"/>
          </a:xfrm>
          <a:prstGeom prst="rect">
            <a:avLst/>
          </a:prstGeom>
        </p:spPr>
      </p:pic>
      <p:pic>
        <p:nvPicPr>
          <p:cNvPr id="6" name="Picture 5">
            <a:extLst>
              <a:ext uri="{FF2B5EF4-FFF2-40B4-BE49-F238E27FC236}">
                <a16:creationId xmlns:a16="http://schemas.microsoft.com/office/drawing/2014/main" id="{D96604D1-C156-15F9-F1E6-F093E18B39BE}"/>
              </a:ext>
            </a:extLst>
          </p:cNvPr>
          <p:cNvPicPr>
            <a:picLocks noChangeAspect="1"/>
          </p:cNvPicPr>
          <p:nvPr/>
        </p:nvPicPr>
        <p:blipFill>
          <a:blip r:embed="rId5"/>
          <a:stretch>
            <a:fillRect/>
          </a:stretch>
        </p:blipFill>
        <p:spPr>
          <a:xfrm>
            <a:off x="6538823" y="4107753"/>
            <a:ext cx="4269037" cy="2572694"/>
          </a:xfrm>
          <a:prstGeom prst="rect">
            <a:avLst/>
          </a:prstGeom>
        </p:spPr>
      </p:pic>
    </p:spTree>
    <p:extLst>
      <p:ext uri="{BB962C8B-B14F-4D97-AF65-F5344CB8AC3E}">
        <p14:creationId xmlns:p14="http://schemas.microsoft.com/office/powerpoint/2010/main" val="411800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p:txBody>
          <a:bodyPr/>
          <a:lstStyle/>
          <a:p>
            <a:r>
              <a:rPr lang="tr-TR" b="1" err="1"/>
              <a:t>Future</a:t>
            </a:r>
            <a:r>
              <a:rPr lang="tr-TR" b="1"/>
              <a:t> </a:t>
            </a:r>
            <a:r>
              <a:rPr lang="tr-TR" b="1" err="1"/>
              <a:t>Work</a:t>
            </a:r>
            <a:endParaRPr lang="tr-TR"/>
          </a:p>
        </p:txBody>
      </p:sp>
      <p:sp>
        <p:nvSpPr>
          <p:cNvPr id="3" name="Content Placeholder 2">
            <a:extLst>
              <a:ext uri="{FF2B5EF4-FFF2-40B4-BE49-F238E27FC236}">
                <a16:creationId xmlns:a16="http://schemas.microsoft.com/office/drawing/2014/main" id="{9527CBB5-FCE1-A315-951E-ACBCC104C4CE}"/>
              </a:ext>
            </a:extLst>
          </p:cNvPr>
          <p:cNvSpPr>
            <a:spLocks noGrp="1"/>
          </p:cNvSpPr>
          <p:nvPr>
            <p:ph idx="1"/>
          </p:nvPr>
        </p:nvSpPr>
        <p:spPr/>
        <p:txBody>
          <a:bodyPr>
            <a:noAutofit/>
          </a:bodyPr>
          <a:lstStyle/>
          <a:p>
            <a:pPr>
              <a:buFont typeface="Arial" panose="020B0604020202020204" pitchFamily="34" charset="0"/>
              <a:buChar char="•"/>
            </a:pPr>
            <a:r>
              <a:rPr lang="en-US" sz="2400" dirty="0"/>
              <a:t>Refine the model using a dataset of satellite imagery of Sierra Leone.</a:t>
            </a:r>
          </a:p>
          <a:p>
            <a:pPr>
              <a:buFont typeface="Arial" panose="020B0604020202020204" pitchFamily="34" charset="0"/>
              <a:buChar char="•"/>
            </a:pPr>
            <a:r>
              <a:rPr lang="en-US" sz="2400" dirty="0"/>
              <a:t>Perform more hyperparameter tuning to improve accuracy on unseen data</a:t>
            </a:r>
          </a:p>
          <a:p>
            <a:pPr>
              <a:buFont typeface="Arial" panose="020B0604020202020204" pitchFamily="34" charset="0"/>
              <a:buChar char="•"/>
            </a:pPr>
            <a:r>
              <a:rPr lang="en-US" sz="2400" dirty="0"/>
              <a:t>Collaborate with the meteorological agency of Sierra Leone to finetune based on factors that causes flood and history of past flood events and their dataset of weather conditions.</a:t>
            </a:r>
          </a:p>
          <a:p>
            <a:pPr>
              <a:buFont typeface="Arial" panose="020B0604020202020204" pitchFamily="34" charset="0"/>
              <a:buChar char="•"/>
            </a:pPr>
            <a:r>
              <a:rPr lang="en-US" sz="2400" dirty="0"/>
              <a:t>Program the frontend to give users predictions for at least 4 days.</a:t>
            </a:r>
          </a:p>
          <a:p>
            <a:pPr>
              <a:buFont typeface="Arial" panose="020B0604020202020204" pitchFamily="34" charset="0"/>
              <a:buChar char="•"/>
            </a:pPr>
            <a:r>
              <a:rPr lang="en-US" sz="2400" dirty="0"/>
              <a:t>Build an interactive interface to forecasts weather in addition to predicting flood.</a:t>
            </a:r>
          </a:p>
          <a:p>
            <a:pPr>
              <a:buFont typeface="Arial" panose="020B0604020202020204" pitchFamily="34" charset="0"/>
              <a:buChar char="•"/>
            </a:pPr>
            <a:r>
              <a:rPr lang="en-US" sz="2400" dirty="0"/>
              <a:t>Display real-time weather forecasts on frontend in form of charts.. </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endParaRPr lang="tr-TR" dirty="0"/>
          </a:p>
        </p:txBody>
      </p:sp>
      <p:sp>
        <p:nvSpPr>
          <p:cNvPr id="5" name="TextBox 4">
            <a:extLst>
              <a:ext uri="{FF2B5EF4-FFF2-40B4-BE49-F238E27FC236}">
                <a16:creationId xmlns:a16="http://schemas.microsoft.com/office/drawing/2014/main" id="{384D96C8-FF8C-FF1F-F7FC-8D636C9E744D}"/>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9295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9652" y="770258"/>
            <a:ext cx="10112695" cy="921254"/>
          </a:xfrm>
        </p:spPr>
        <p:txBody>
          <a:bodyPr/>
          <a:lstStyle/>
          <a:p>
            <a:r>
              <a:rPr lang="tr-TR"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a:xfrm>
            <a:off x="1039652" y="1558646"/>
            <a:ext cx="10725913" cy="4298690"/>
          </a:xfrm>
        </p:spPr>
        <p:txBody>
          <a:bodyPr>
            <a:noAutofit/>
          </a:bodyPr>
          <a:lstStyle/>
          <a:p>
            <a:r>
              <a:rPr lang="en-US" sz="1400" dirty="0" err="1"/>
              <a:t>Mosavi</a:t>
            </a:r>
            <a:r>
              <a:rPr lang="en-US" sz="1400" dirty="0"/>
              <a:t>, P. Ozturk, and K.-W. Chau, “Flood Prediction Using Machine Learning Models: Literature Review.”</a:t>
            </a:r>
          </a:p>
          <a:p>
            <a:r>
              <a:rPr lang="en-US" sz="1400" dirty="0"/>
              <a:t>“Reflections on Sierra Leone’s mudslide disaster - BBC News.” Accessed: Nov. 20, 2023. [Online]. Available: https://www.bbc.com/news/world-africa-40973539</a:t>
            </a:r>
          </a:p>
          <a:p>
            <a:r>
              <a:rPr lang="en-US" sz="1400" dirty="0"/>
              <a:t>H. Moon, S. Yoon, and Y. Moon, “Urban flood forecasting using a hybrid modeling approach based on a deep learning technique,” Journal of </a:t>
            </a:r>
            <a:r>
              <a:rPr lang="en-US" sz="1400" dirty="0" err="1"/>
              <a:t>Hydroinformatics</a:t>
            </a:r>
            <a:r>
              <a:rPr lang="en-US" sz="1400" dirty="0"/>
              <a:t>, vol. 25, no. 2, pp. 593–610, Mar. 2023, </a:t>
            </a:r>
            <a:r>
              <a:rPr lang="en-US" sz="1400" dirty="0" err="1"/>
              <a:t>doi</a:t>
            </a:r>
            <a:r>
              <a:rPr lang="en-US" sz="1400" dirty="0"/>
              <a:t>: 10.2166/hydro.2023.203. </a:t>
            </a:r>
          </a:p>
          <a:p>
            <a:r>
              <a:rPr lang="en-US" sz="1400" dirty="0"/>
              <a:t>“</a:t>
            </a:r>
            <a:r>
              <a:rPr lang="en-US" sz="1400" dirty="0" err="1"/>
              <a:t>OpenWeather</a:t>
            </a:r>
            <a:r>
              <a:rPr lang="en-US" sz="1400" dirty="0"/>
              <a:t> Marketplace.” Accessed: Dec. 09, 2023. [Online]. Available: </a:t>
            </a:r>
            <a:r>
              <a:rPr lang="en-US" sz="1400" dirty="0">
                <a:hlinkClick r:id="rId2"/>
              </a:rPr>
              <a:t>https://home.openweathermap.org/marketplace/my_orders</a:t>
            </a:r>
            <a:r>
              <a:rPr lang="en-US" sz="1400" dirty="0"/>
              <a:t> </a:t>
            </a:r>
          </a:p>
          <a:p>
            <a:r>
              <a:rPr lang="en-US" sz="1400" dirty="0"/>
              <a:t>N. </a:t>
            </a:r>
            <a:r>
              <a:rPr lang="en-US" sz="1400" dirty="0" err="1"/>
              <a:t>Gauhar</a:t>
            </a:r>
            <a:r>
              <a:rPr lang="en-US" sz="1400" dirty="0"/>
              <a:t>, S. Das, and K. S. </a:t>
            </a:r>
            <a:r>
              <a:rPr lang="en-US" sz="1400" dirty="0" err="1"/>
              <a:t>Moury</a:t>
            </a:r>
            <a:r>
              <a:rPr lang="en-US" sz="1400" dirty="0"/>
              <a:t>, “Prediction of Flood in Bangladesh using k-Nearest Neighbors Algorithm,” International Conference on Robotics, Electrical and Signal Processing Techniques, pp. 357–361, 2021, </a:t>
            </a:r>
            <a:r>
              <a:rPr lang="en-US" sz="1400" dirty="0" err="1"/>
              <a:t>doi</a:t>
            </a:r>
            <a:r>
              <a:rPr lang="en-US" sz="1400" dirty="0"/>
              <a:t>: 10.1109/ICREST51555.2021.9331199.  </a:t>
            </a:r>
          </a:p>
          <a:p>
            <a:r>
              <a:rPr lang="en-US" sz="1400" dirty="0"/>
              <a:t>D. K. Behera, M. Das, S. </a:t>
            </a:r>
            <a:r>
              <a:rPr lang="en-US" sz="1400" dirty="0" err="1"/>
              <a:t>Swetanisha</a:t>
            </a:r>
            <a:r>
              <a:rPr lang="en-US" sz="1400" dirty="0"/>
              <a:t>, and P. K. </a:t>
            </a:r>
            <a:r>
              <a:rPr lang="en-US" sz="1400" dirty="0" err="1"/>
              <a:t>Sethy</a:t>
            </a:r>
            <a:r>
              <a:rPr lang="en-US" sz="1400" dirty="0"/>
              <a:t>, “Hybrid model for movie recommendation system using content K-nearest neighbors and restricted Boltzmann machine,” Indonesian Journal of Electrical Engineering and Computer Science, vol. 23, no. 1, pp. 445–452, Jul. 2021, </a:t>
            </a:r>
            <a:r>
              <a:rPr lang="en-US" sz="1400" dirty="0" err="1"/>
              <a:t>doi</a:t>
            </a:r>
            <a:r>
              <a:rPr lang="en-US" sz="1400" dirty="0"/>
              <a:t>: 10.11591/IJEECS.V23.I1.PP445-452. </a:t>
            </a:r>
          </a:p>
          <a:p>
            <a:r>
              <a:rPr lang="en-US" sz="1400" dirty="0"/>
              <a:t>A. </a:t>
            </a:r>
            <a:r>
              <a:rPr lang="en-US" sz="1400" dirty="0" err="1"/>
              <a:t>Tella</a:t>
            </a:r>
            <a:r>
              <a:rPr lang="en-US" sz="1400" dirty="0"/>
              <a:t>, M. R. </a:t>
            </a:r>
            <a:r>
              <a:rPr lang="en-US" sz="1400" dirty="0" err="1"/>
              <a:t>Ul</a:t>
            </a:r>
            <a:r>
              <a:rPr lang="en-US" sz="1400" dirty="0"/>
              <a:t> Mustafa, A. O. Balogun, C. J. </a:t>
            </a:r>
            <a:r>
              <a:rPr lang="en-US" sz="1400" dirty="0" err="1"/>
              <a:t>Okolie</a:t>
            </a:r>
            <a:r>
              <a:rPr lang="en-US" sz="1400" dirty="0"/>
              <a:t>, I. B. </a:t>
            </a:r>
            <a:r>
              <a:rPr lang="en-US" sz="1400" dirty="0" err="1"/>
              <a:t>Yamusa</a:t>
            </a:r>
            <a:r>
              <a:rPr lang="en-US" sz="1400" dirty="0"/>
              <a:t>, and M. B. Ibrahim, “SPATIAL PREDICTION OF FLOOD IN KUALA LUMPUR CITY OF MALAYSIA USING LOGISTIC REGRESSION,” in International Archives of the Photogrammetry, Remote Sensing and Spatial Information Sciences - ISPRS Archives, International Society for Photogrammetry and Remote Sensing, Feb. 2023, pp. 363–369. </a:t>
            </a:r>
            <a:r>
              <a:rPr lang="en-US" sz="1400" dirty="0" err="1"/>
              <a:t>doi</a:t>
            </a:r>
            <a:r>
              <a:rPr lang="en-US" sz="1400" dirty="0"/>
              <a:t>: 10.5194/isprs-archives-XLVIII-4-W6-2022-363-2023.  </a:t>
            </a:r>
          </a:p>
          <a:p>
            <a:r>
              <a:rPr lang="en-US" sz="1400" dirty="0"/>
              <a:t>A. Sahoo, S. </a:t>
            </a:r>
            <a:r>
              <a:rPr lang="en-US" sz="1400" dirty="0" err="1"/>
              <a:t>Samantaray</a:t>
            </a:r>
            <a:r>
              <a:rPr lang="en-US" sz="1400" dirty="0"/>
              <a:t>, and D. K. Ghose, “Prediction of Flood in Barak River using Hybrid Machine Learning Approaches: A Case Study,” Journal of the Geological Society of India, vol. 97, no. 2, pp. 186–198, Feb. 2021, </a:t>
            </a:r>
            <a:r>
              <a:rPr lang="en-US" sz="1400" dirty="0" err="1"/>
              <a:t>doi</a:t>
            </a:r>
            <a:r>
              <a:rPr lang="en-US" sz="1400" dirty="0"/>
              <a:t>: 10.1007/S12594-021-1650-1/METRICS.</a:t>
            </a:r>
          </a:p>
          <a:p>
            <a:r>
              <a:rPr lang="en-US" sz="1400" dirty="0"/>
              <a:t>I. M. </a:t>
            </a:r>
            <a:r>
              <a:rPr lang="en-US" sz="1400" dirty="0" err="1"/>
              <a:t>Hayder</a:t>
            </a:r>
            <a:r>
              <a:rPr lang="en-US" sz="1400" dirty="0"/>
              <a:t> et al., “An Intelligent Early Flood Forecasting and Prediction Leveraging Machine and Deep Learning Algorithms with Advanced Alert System,” Processes 2023, Vol. 11, Page 481, vol. 11, no. 2, p. 481, Feb. 2023, </a:t>
            </a:r>
            <a:r>
              <a:rPr lang="en-US" sz="1400" dirty="0" err="1"/>
              <a:t>doi</a:t>
            </a:r>
            <a:r>
              <a:rPr lang="en-US" sz="1400" dirty="0"/>
              <a:t>: 10.3390/PR11020481. </a:t>
            </a:r>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93731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9652" y="770258"/>
            <a:ext cx="10112695" cy="921254"/>
          </a:xfrm>
        </p:spPr>
        <p:txBody>
          <a:bodyPr/>
          <a:lstStyle/>
          <a:p>
            <a:r>
              <a:rPr lang="tr-TR" dirty="0"/>
              <a:t>References</a:t>
            </a:r>
          </a:p>
        </p:txBody>
      </p:sp>
      <p:sp>
        <p:nvSpPr>
          <p:cNvPr id="4" name="Content Placeholder 3">
            <a:extLst>
              <a:ext uri="{FF2B5EF4-FFF2-40B4-BE49-F238E27FC236}">
                <a16:creationId xmlns:a16="http://schemas.microsoft.com/office/drawing/2014/main" id="{87B3D5D2-6BDD-200E-3526-D8A93E03FE6B}"/>
              </a:ext>
            </a:extLst>
          </p:cNvPr>
          <p:cNvSpPr>
            <a:spLocks noGrp="1"/>
          </p:cNvSpPr>
          <p:nvPr>
            <p:ph idx="1"/>
          </p:nvPr>
        </p:nvSpPr>
        <p:spPr>
          <a:xfrm>
            <a:off x="1039652" y="1558646"/>
            <a:ext cx="10725913" cy="4298690"/>
          </a:xfrm>
        </p:spPr>
        <p:txBody>
          <a:bodyPr>
            <a:noAutofit/>
          </a:bodyPr>
          <a:lstStyle/>
          <a:p>
            <a:r>
              <a:rPr lang="en-US" sz="1400" dirty="0"/>
              <a:t>“Reflections on Sierra Leone’s mudslide disaster - BBC News.” Accessed: Nov. 20, 2023. [Online]. Available: https://www.bbc.com/news/world-africa-40973539 </a:t>
            </a:r>
          </a:p>
          <a:p>
            <a:r>
              <a:rPr lang="en-US" sz="1400" dirty="0"/>
              <a:t>“Sierra Leone: Floods - Emergency Plan of Action (</a:t>
            </a:r>
            <a:r>
              <a:rPr lang="en-US" sz="1400" dirty="0" err="1"/>
              <a:t>EPoA</a:t>
            </a:r>
            <a:r>
              <a:rPr lang="en-US" sz="1400" dirty="0"/>
              <a:t>) DREF n° MDRSL008 Final Report - Sierra Leone | </a:t>
            </a:r>
            <a:r>
              <a:rPr lang="en-US" sz="1400" dirty="0" err="1"/>
              <a:t>ReliefWeb</a:t>
            </a:r>
            <a:r>
              <a:rPr lang="en-US" sz="1400" dirty="0"/>
              <a:t>.” Accessed: Nov. 26, 2023. [Online]. Available: </a:t>
            </a:r>
            <a:r>
              <a:rPr lang="en-US" sz="1400" dirty="0">
                <a:hlinkClick r:id="rId2"/>
              </a:rPr>
              <a:t>https://reliefweb.int/report/sierra-leone/sierra-leone-floods-emergency-plan-action-epoa-dref-n-mdrsl008-final-report</a:t>
            </a:r>
            <a:r>
              <a:rPr lang="en-US" sz="1400" dirty="0"/>
              <a:t>   </a:t>
            </a:r>
          </a:p>
          <a:p>
            <a:r>
              <a:rPr lang="en-US" sz="1400" dirty="0"/>
              <a:t>“Stats SL - Statistics Sierra Leone Hands Over Final Census Results To President Bio.” Accessed: Nov. 26, 2023. [Online]. Available: </a:t>
            </a:r>
            <a:r>
              <a:rPr lang="en-US" sz="1400" dirty="0">
                <a:hlinkClick r:id="rId3"/>
              </a:rPr>
              <a:t>https://www.statistics.sl/index.php/statistics-sierra-leone-hands-over-final-census-results-to-president-bio.html</a:t>
            </a:r>
            <a:r>
              <a:rPr lang="en-US" sz="1400" dirty="0"/>
              <a:t>  </a:t>
            </a:r>
          </a:p>
          <a:p>
            <a:r>
              <a:rPr lang="en-US" sz="1400" dirty="0"/>
              <a:t>“Sierra Leone: Post-Mudslides and Floods Needs Assessment and Recovery Framework | GFDRR.” Accessed: Nov. 26, 2023. [Online]. Available: </a:t>
            </a:r>
            <a:r>
              <a:rPr lang="en-US" sz="1400" dirty="0">
                <a:hlinkClick r:id="rId4"/>
              </a:rPr>
              <a:t>https://www.gfdrr.org/en/sierra-leone-post-mudslides-and-floods-needs-assessment-and-recovery-framework</a:t>
            </a:r>
            <a:r>
              <a:rPr lang="en-US" sz="1400" dirty="0"/>
              <a:t>  </a:t>
            </a:r>
          </a:p>
          <a:p>
            <a:r>
              <a:rPr lang="en-US" sz="1400" dirty="0"/>
              <a:t>“MDRSL008-Sierra Leone Floods-DREF Final Report.” </a:t>
            </a:r>
          </a:p>
          <a:p>
            <a:r>
              <a:rPr lang="en-US" sz="1400" dirty="0"/>
              <a:t>“SDG AI Lab Data Science Project Framework (Capstone Project).pptx.” Accessed: Nov. 26, 2023. [Online]. Available: https://undp.sharepoint.com/:p:/r/sites/FrontierTechLeadersCommunity/_layouts/15/Doc.aspx?sourcedoc=%7B870D3A35-8B5A-4F52-8726-F9D6CBE9714C%7D&amp;file=SDG%20AI%20Lab%20Data%20Science%20Project%20Framework%20(Capstone%20Project).pptx&amp;action=edit&amp;mobileredirect=true    </a:t>
            </a:r>
          </a:p>
          <a:p>
            <a:r>
              <a:rPr lang="en-US" sz="1400" dirty="0"/>
              <a:t>A. Paul and P. Das, “Flood Prediction Model using Artificial Neural Network,” International Journal of Computer Applications Technology and Research, vol. 3, no. 7, pp. 473–478, 2014, [Online]. Available: </a:t>
            </a:r>
            <a:r>
              <a:rPr lang="en-US" sz="1400" dirty="0">
                <a:hlinkClick r:id="rId5"/>
              </a:rPr>
              <a:t>www.ijcat.com</a:t>
            </a:r>
            <a:r>
              <a:rPr lang="en-US" sz="1400" dirty="0"/>
              <a:t>  </a:t>
            </a:r>
          </a:p>
        </p:txBody>
      </p:sp>
      <p:sp>
        <p:nvSpPr>
          <p:cNvPr id="5" name="TextBox 4">
            <a:extLst>
              <a:ext uri="{FF2B5EF4-FFF2-40B4-BE49-F238E27FC236}">
                <a16:creationId xmlns:a16="http://schemas.microsoft.com/office/drawing/2014/main" id="{720BD25A-33DA-62BB-4D58-79DFD193F16C}"/>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28046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BF0A447-09FE-4C82-9183-4BB6FE9805EC}"/>
              </a:ext>
            </a:extLst>
          </p:cNvPr>
          <p:cNvSpPr>
            <a:spLocks noGrp="1"/>
          </p:cNvSpPr>
          <p:nvPr>
            <p:ph type="title"/>
          </p:nvPr>
        </p:nvSpPr>
        <p:spPr/>
        <p:txBody>
          <a:bodyPr/>
          <a:lstStyle/>
          <a:p>
            <a:r>
              <a:rPr lang="en-CA"/>
              <a:t>Thank</a:t>
            </a:r>
            <a:r>
              <a:rPr lang="en-US"/>
              <a:t> </a:t>
            </a:r>
            <a:r>
              <a:rPr lang="en-CA"/>
              <a:t>you!</a:t>
            </a:r>
            <a:endParaRPr lang="en-US"/>
          </a:p>
        </p:txBody>
      </p:sp>
      <p:pic>
        <p:nvPicPr>
          <p:cNvPr id="15" name="Content Placeholder 14">
            <a:extLst>
              <a:ext uri="{FF2B5EF4-FFF2-40B4-BE49-F238E27FC236}">
                <a16:creationId xmlns:a16="http://schemas.microsoft.com/office/drawing/2014/main" id="{8623F5AB-9A95-66EE-7E7D-4B7F69EB8D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13452" y="2818440"/>
            <a:ext cx="2482855" cy="2482855"/>
          </a:xfrm>
        </p:spPr>
      </p:pic>
      <p:pic>
        <p:nvPicPr>
          <p:cNvPr id="3" name="Picture 2">
            <a:extLst>
              <a:ext uri="{FF2B5EF4-FFF2-40B4-BE49-F238E27FC236}">
                <a16:creationId xmlns:a16="http://schemas.microsoft.com/office/drawing/2014/main" id="{9DE0807B-0AF4-A78A-8B9C-7DC4DEFD0CFD}"/>
              </a:ext>
            </a:extLst>
          </p:cNvPr>
          <p:cNvPicPr>
            <a:picLocks noChangeAspect="1"/>
          </p:cNvPicPr>
          <p:nvPr/>
        </p:nvPicPr>
        <p:blipFill>
          <a:blip r:embed="rId4"/>
          <a:stretch>
            <a:fillRect/>
          </a:stretch>
        </p:blipFill>
        <p:spPr>
          <a:xfrm>
            <a:off x="8526090" y="3141200"/>
            <a:ext cx="2626258" cy="2008584"/>
          </a:xfrm>
          <a:prstGeom prst="rect">
            <a:avLst/>
          </a:prstGeom>
        </p:spPr>
      </p:pic>
      <p:pic>
        <p:nvPicPr>
          <p:cNvPr id="4" name="Picture 3" descr="A blue text on a black background&#10;&#10;Description automatically generated with low confidence">
            <a:extLst>
              <a:ext uri="{FF2B5EF4-FFF2-40B4-BE49-F238E27FC236}">
                <a16:creationId xmlns:a16="http://schemas.microsoft.com/office/drawing/2014/main" id="{1A9D06FE-2446-6AC3-98EB-7117519DA9F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2505" y="3336909"/>
            <a:ext cx="3311164" cy="1617165"/>
          </a:xfrm>
          <a:prstGeom prst="rect">
            <a:avLst/>
          </a:prstGeom>
        </p:spPr>
      </p:pic>
      <p:sp>
        <p:nvSpPr>
          <p:cNvPr id="5" name="TextBox 4">
            <a:extLst>
              <a:ext uri="{FF2B5EF4-FFF2-40B4-BE49-F238E27FC236}">
                <a16:creationId xmlns:a16="http://schemas.microsoft.com/office/drawing/2014/main" id="{49A709F5-91F0-A745-9890-74813078BE1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140573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tr-TR" dirty="0" err="1">
                <a:solidFill>
                  <a:schemeClr val="accent1"/>
                </a:solidFill>
                <a:cs typeface="Calibri Light"/>
              </a:rPr>
              <a:t>Outline</a:t>
            </a: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p:txBody>
          <a:bodyPr anchor="t">
            <a:noAutofit/>
          </a:bodyPr>
          <a:lstStyle/>
          <a:p>
            <a:r>
              <a:rPr lang="en-US" sz="2000" dirty="0">
                <a:cs typeface="Calibri"/>
              </a:rPr>
              <a:t>Concept note and implementation plan:</a:t>
            </a:r>
          </a:p>
          <a:p>
            <a:pPr lvl="1">
              <a:buFont typeface="Courier New" panose="020B0604020202020204" pitchFamily="34" charset="0"/>
              <a:buChar char="o"/>
            </a:pPr>
            <a:r>
              <a:rPr lang="en-US" sz="2000" dirty="0">
                <a:cs typeface="Calibri"/>
              </a:rPr>
              <a:t>Background</a:t>
            </a:r>
          </a:p>
          <a:p>
            <a:pPr lvl="1">
              <a:buFont typeface="Courier New" panose="020B0604020202020204" pitchFamily="34" charset="0"/>
              <a:buChar char="o"/>
            </a:pPr>
            <a:r>
              <a:rPr lang="en-US" sz="2000" dirty="0">
                <a:cs typeface="Calibri"/>
              </a:rPr>
              <a:t>Objectives</a:t>
            </a:r>
          </a:p>
          <a:p>
            <a:pPr lvl="1">
              <a:buFont typeface="Courier New" panose="020B0604020202020204" pitchFamily="34" charset="0"/>
              <a:buChar char="o"/>
            </a:pPr>
            <a:r>
              <a:rPr lang="en-US" sz="2000" dirty="0">
                <a:cs typeface="Calibri"/>
              </a:rPr>
              <a:t>SDG Relation</a:t>
            </a:r>
          </a:p>
          <a:p>
            <a:r>
              <a:rPr lang="en-US" sz="2000" dirty="0">
                <a:cs typeface="Calibri"/>
              </a:rPr>
              <a:t>Data</a:t>
            </a:r>
            <a:endParaRPr lang="en-US" sz="2000" dirty="0">
              <a:ea typeface="Calibri"/>
              <a:cs typeface="Calibri"/>
            </a:endParaRPr>
          </a:p>
          <a:p>
            <a:r>
              <a:rPr lang="en-US" sz="2000" dirty="0">
                <a:solidFill>
                  <a:srgbClr val="FFFFFF"/>
                </a:solidFill>
                <a:ea typeface="+mn-lt"/>
                <a:cs typeface="+mn-lt"/>
              </a:rPr>
              <a:t>Methodology</a:t>
            </a:r>
            <a:endParaRPr lang="en-US" sz="1600" dirty="0">
              <a:solidFill>
                <a:srgbClr val="FFFFFF"/>
              </a:solidFill>
              <a:ea typeface="+mn-lt"/>
              <a:cs typeface="+mn-lt"/>
            </a:endParaRPr>
          </a:p>
          <a:p>
            <a:r>
              <a:rPr lang="en-US" sz="2000" dirty="0">
                <a:solidFill>
                  <a:srgbClr val="FFFFFF"/>
                </a:solidFill>
                <a:ea typeface="+mn-lt"/>
                <a:cs typeface="+mn-lt"/>
              </a:rPr>
              <a:t>Results</a:t>
            </a:r>
          </a:p>
          <a:p>
            <a:r>
              <a:rPr lang="en-US" sz="2000" dirty="0">
                <a:solidFill>
                  <a:srgbClr val="FFFFFF"/>
                </a:solidFill>
                <a:ea typeface="+mn-lt"/>
                <a:cs typeface="+mn-lt"/>
              </a:rPr>
              <a:t>Deployment</a:t>
            </a:r>
          </a:p>
          <a:p>
            <a:r>
              <a:rPr lang="en-US" sz="2000" dirty="0">
                <a:solidFill>
                  <a:srgbClr val="FFFFFF"/>
                </a:solidFill>
                <a:ea typeface="+mn-lt"/>
                <a:cs typeface="+mn-lt"/>
              </a:rPr>
              <a:t>Future Work</a:t>
            </a:r>
          </a:p>
          <a:p>
            <a:pPr marL="0" indent="0">
              <a:buNone/>
            </a:pPr>
            <a:endParaRPr lang="en-US" dirty="0">
              <a:solidFill>
                <a:srgbClr val="FFFFFF"/>
              </a:solidFill>
              <a:ea typeface="+mn-lt"/>
              <a:cs typeface="+mn-lt"/>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62937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CF62-297C-8D0F-E3E5-1BA3EBDCD815}"/>
              </a:ext>
            </a:extLst>
          </p:cNvPr>
          <p:cNvSpPr>
            <a:spLocks noGrp="1"/>
          </p:cNvSpPr>
          <p:nvPr>
            <p:ph type="title"/>
          </p:nvPr>
        </p:nvSpPr>
        <p:spPr/>
        <p:txBody>
          <a:bodyPr>
            <a:normAutofit/>
          </a:bodyPr>
          <a:lstStyle/>
          <a:p>
            <a:r>
              <a:rPr lang="en-US" dirty="0">
                <a:ea typeface="+mj-lt"/>
                <a:cs typeface="+mj-lt"/>
              </a:rPr>
              <a:t>Concept note and implementation plan</a:t>
            </a:r>
            <a:endParaRPr lang="en-US" dirty="0"/>
          </a:p>
        </p:txBody>
      </p:sp>
      <p:sp>
        <p:nvSpPr>
          <p:cNvPr id="4" name="TextBox 3">
            <a:extLst>
              <a:ext uri="{FF2B5EF4-FFF2-40B4-BE49-F238E27FC236}">
                <a16:creationId xmlns:a16="http://schemas.microsoft.com/office/drawing/2014/main" id="{3831E698-AC64-A6F4-2958-27D7E92C64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22848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a:xfrm>
            <a:off x="1039652" y="770258"/>
            <a:ext cx="10112695" cy="921254"/>
          </a:xfrm>
        </p:spPr>
        <p:txBody>
          <a:bodyPr>
            <a:normAutofit/>
          </a:bodyPr>
          <a:lstStyle/>
          <a:p>
            <a:r>
              <a:rPr lang="tr-TR" dirty="0">
                <a:solidFill>
                  <a:schemeClr val="accent1"/>
                </a:solidFill>
              </a:rPr>
              <a:t>Background</a:t>
            </a:r>
            <a:endParaRPr lang="en-US" dirty="0">
              <a:solidFill>
                <a:schemeClr val="accent1"/>
              </a:solidFill>
            </a:endParaRPr>
          </a:p>
        </p:txBody>
      </p:sp>
      <p:sp>
        <p:nvSpPr>
          <p:cNvPr id="3" name="Content Placeholder 2">
            <a:extLst>
              <a:ext uri="{FF2B5EF4-FFF2-40B4-BE49-F238E27FC236}">
                <a16:creationId xmlns:a16="http://schemas.microsoft.com/office/drawing/2014/main" id="{B2C6AF76-1D20-7B7F-2BC6-49C2EDDA6AB3}"/>
              </a:ext>
            </a:extLst>
          </p:cNvPr>
          <p:cNvSpPr>
            <a:spLocks noGrp="1"/>
          </p:cNvSpPr>
          <p:nvPr>
            <p:ph idx="1"/>
          </p:nvPr>
        </p:nvSpPr>
        <p:spPr>
          <a:xfrm>
            <a:off x="1039652" y="1691512"/>
            <a:ext cx="10872562" cy="4169743"/>
          </a:xfrm>
        </p:spPr>
        <p:txBody>
          <a:bodyPr anchor="t">
            <a:noAutofit/>
          </a:bodyPr>
          <a:lstStyle/>
          <a:p>
            <a:pPr>
              <a:buFont typeface="Arial" panose="020B0604020202020204" pitchFamily="34" charset="0"/>
              <a:buChar char="•"/>
            </a:pPr>
            <a:r>
              <a:rPr lang="en-US" sz="2400" dirty="0">
                <a:solidFill>
                  <a:srgbClr val="4CA3AA"/>
                </a:solidFill>
              </a:rPr>
              <a:t>Project overview: </a:t>
            </a:r>
            <a:r>
              <a:rPr lang="en-US" sz="2400" dirty="0"/>
              <a:t>The project focuses on developing a flood prediction model for Sierra Leone a country that frequently battling with incident of flooding that has led to the loss of lives  and destruction of properties. </a:t>
            </a:r>
          </a:p>
          <a:p>
            <a:pPr lvl="1"/>
            <a:r>
              <a:rPr lang="en-US" sz="2000" dirty="0"/>
              <a:t>The primary goal is to facilitate swift measures for mitigating the impact on communities and critical infrastructure. </a:t>
            </a:r>
            <a:endParaRPr lang="tr-TR" sz="2000" dirty="0"/>
          </a:p>
          <a:p>
            <a:r>
              <a:rPr lang="en-US" sz="2400" dirty="0">
                <a:solidFill>
                  <a:srgbClr val="4CA3AA"/>
                </a:solidFill>
              </a:rPr>
              <a:t>B</a:t>
            </a:r>
            <a:r>
              <a:rPr lang="tr-TR" sz="2400" dirty="0">
                <a:solidFill>
                  <a:srgbClr val="4CA3AA"/>
                </a:solidFill>
              </a:rPr>
              <a:t>ackground</a:t>
            </a:r>
            <a:r>
              <a:rPr lang="en-US" sz="2400" dirty="0">
                <a:solidFill>
                  <a:srgbClr val="4CA3AA"/>
                </a:solidFill>
              </a:rPr>
              <a:t>: </a:t>
            </a:r>
            <a:r>
              <a:rPr lang="en-US" sz="2400" dirty="0"/>
              <a:t>Sierra Leone grapples with recurring challenges, especially during the rainy seasons, where devastating floods wreak havoc on vulnerable communities and critical infrastructure. marked by severe flooding incidents, notably the catastrophic mudslide and flooding on August 14, 2017, claiming over 400 lives, left hundreds injured, with an additional 600 people missing and leaving over 3,000 people homeless.</a:t>
            </a:r>
          </a:p>
          <a:p>
            <a:pPr>
              <a:buFont typeface="Arial" panose="020B0604020202020204" pitchFamily="34" charset="0"/>
              <a:buChar char="•"/>
            </a:pPr>
            <a:r>
              <a:rPr lang="en-US" sz="2400" dirty="0">
                <a:solidFill>
                  <a:srgbClr val="4CA3AA"/>
                </a:solidFill>
              </a:rPr>
              <a:t>Importance of the problem being solved: </a:t>
            </a:r>
            <a:r>
              <a:rPr lang="en-US" sz="2400" dirty="0"/>
              <a:t>Project is important to lessen the devastating effects of flooding on lives, infrastructure, and communities.</a:t>
            </a:r>
            <a:endParaRPr lang="tr-TR" sz="2400" dirty="0"/>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68D8702D-3810-95EE-921B-5D1FEB39E81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37472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5F321A-785E-ED3F-B371-6618AC461268}"/>
              </a:ext>
            </a:extLst>
          </p:cNvPr>
          <p:cNvSpPr txBox="1">
            <a:spLocks/>
          </p:cNvSpPr>
          <p:nvPr/>
        </p:nvSpPr>
        <p:spPr>
          <a:xfrm>
            <a:off x="461871" y="828986"/>
            <a:ext cx="10112695" cy="921254"/>
          </a:xfrm>
          <a:prstGeom prst="rect">
            <a:avLst/>
          </a:prstGeom>
        </p:spPr>
        <p:txBody>
          <a:bodyPr/>
          <a:lst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a:lstStyle>
          <a:p>
            <a:r>
              <a:rPr lang="tr-TR" dirty="0"/>
              <a:t>SDG Relation</a:t>
            </a:r>
          </a:p>
        </p:txBody>
      </p:sp>
      <p:grpSp>
        <p:nvGrpSpPr>
          <p:cNvPr id="5" name="Group 4">
            <a:extLst>
              <a:ext uri="{FF2B5EF4-FFF2-40B4-BE49-F238E27FC236}">
                <a16:creationId xmlns:a16="http://schemas.microsoft.com/office/drawing/2014/main" id="{4140B45C-E0E6-4926-ABFA-07325FDE5967}"/>
              </a:ext>
            </a:extLst>
          </p:cNvPr>
          <p:cNvGrpSpPr/>
          <p:nvPr/>
        </p:nvGrpSpPr>
        <p:grpSpPr>
          <a:xfrm>
            <a:off x="-103517" y="2173781"/>
            <a:ext cx="5780533" cy="2210934"/>
            <a:chOff x="-103517" y="2173781"/>
            <a:chExt cx="5780533" cy="2210934"/>
          </a:xfrm>
        </p:grpSpPr>
        <p:grpSp>
          <p:nvGrpSpPr>
            <p:cNvPr id="20" name="Group 19"/>
            <p:cNvGrpSpPr/>
            <p:nvPr/>
          </p:nvGrpSpPr>
          <p:grpSpPr>
            <a:xfrm>
              <a:off x="-103517" y="2173781"/>
              <a:ext cx="5780533" cy="2210934"/>
              <a:chOff x="-103517" y="2173781"/>
              <a:chExt cx="5780533" cy="2210934"/>
            </a:xfrm>
          </p:grpSpPr>
          <p:sp>
            <p:nvSpPr>
              <p:cNvPr id="124" name="Freeform 123">
                <a:extLst>
                  <a:ext uri="{FF2B5EF4-FFF2-40B4-BE49-F238E27FC236}">
                    <a16:creationId xmlns:a16="http://schemas.microsoft.com/office/drawing/2014/main" id="{F301EA5E-66BB-0B4D-BD51-EDBA51267598}"/>
                  </a:ext>
                </a:extLst>
              </p:cNvPr>
              <p:cNvSpPr>
                <a:spLocks/>
              </p:cNvSpPr>
              <p:nvPr/>
            </p:nvSpPr>
            <p:spPr bwMode="auto">
              <a:xfrm rot="16200000">
                <a:off x="3653509" y="2361208"/>
                <a:ext cx="2023507" cy="2023507"/>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FFC836"/>
              </a:soli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FFC837"/>
                  </a:solidFill>
                  <a:effectLst/>
                  <a:uLnTx/>
                  <a:uFillTx/>
                  <a:latin typeface="Lato Light" panose="020F0502020204030203" pitchFamily="34" charset="0"/>
                </a:endParaRPr>
              </a:p>
            </p:txBody>
          </p:sp>
          <p:grpSp>
            <p:nvGrpSpPr>
              <p:cNvPr id="19" name="Group 18"/>
              <p:cNvGrpSpPr/>
              <p:nvPr/>
            </p:nvGrpSpPr>
            <p:grpSpPr>
              <a:xfrm>
                <a:off x="-103517" y="2173781"/>
                <a:ext cx="5621736" cy="2065080"/>
                <a:chOff x="-103517" y="2173781"/>
                <a:chExt cx="5621736" cy="2065080"/>
              </a:xfrm>
            </p:grpSpPr>
            <p:grpSp>
              <p:nvGrpSpPr>
                <p:cNvPr id="18" name="Group 17"/>
                <p:cNvGrpSpPr/>
                <p:nvPr/>
              </p:nvGrpSpPr>
              <p:grpSpPr>
                <a:xfrm>
                  <a:off x="-103517" y="2173781"/>
                  <a:ext cx="5621736" cy="2065080"/>
                  <a:chOff x="-103517" y="2173781"/>
                  <a:chExt cx="5621736" cy="2065080"/>
                </a:xfrm>
              </p:grpSpPr>
              <p:cxnSp>
                <p:nvCxnSpPr>
                  <p:cNvPr id="120" name="Straight Connector 119">
                    <a:extLst>
                      <a:ext uri="{FF2B5EF4-FFF2-40B4-BE49-F238E27FC236}">
                        <a16:creationId xmlns:a16="http://schemas.microsoft.com/office/drawing/2014/main" id="{F6EEBBA0-7982-7043-9606-5872D600F963}"/>
                      </a:ext>
                    </a:extLst>
                  </p:cNvPr>
                  <p:cNvCxnSpPr/>
                  <p:nvPr/>
                </p:nvCxnSpPr>
                <p:spPr>
                  <a:xfrm flipH="1" flipV="1">
                    <a:off x="3527622" y="2895833"/>
                    <a:ext cx="497837" cy="316108"/>
                  </a:xfrm>
                  <a:prstGeom prst="line">
                    <a:avLst/>
                  </a:prstGeom>
                  <a:noFill/>
                  <a:ln w="38100" cap="flat" cmpd="sng" algn="ctr">
                    <a:solidFill>
                      <a:srgbClr val="FFC836"/>
                    </a:solidFill>
                    <a:prstDash val="solid"/>
                    <a:miter lim="800000"/>
                  </a:ln>
                  <a:effectLst/>
                </p:spPr>
              </p:cxnSp>
              <p:sp>
                <p:nvSpPr>
                  <p:cNvPr id="125" name="Freeform 124">
                    <a:extLst>
                      <a:ext uri="{FF2B5EF4-FFF2-40B4-BE49-F238E27FC236}">
                        <a16:creationId xmlns:a16="http://schemas.microsoft.com/office/drawing/2014/main" id="{E0194686-C53B-9548-BDF1-A1C4DD0216B7}"/>
                      </a:ext>
                    </a:extLst>
                  </p:cNvPr>
                  <p:cNvSpPr>
                    <a:spLocks/>
                  </p:cNvSpPr>
                  <p:nvPr/>
                </p:nvSpPr>
                <p:spPr bwMode="auto">
                  <a:xfrm rot="16200000">
                    <a:off x="3796396" y="2517038"/>
                    <a:ext cx="1720634" cy="1723012"/>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rgbClr val="FFFFFF">
                          <a:lumMod val="85000"/>
                        </a:srgbClr>
                      </a:gs>
                      <a:gs pos="100000">
                        <a:srgbClr val="FFFFFF"/>
                      </a:gs>
                    </a:gsLst>
                    <a:lin ang="0" scaled="0"/>
                  </a:gra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sp>
                <p:nvSpPr>
                  <p:cNvPr id="126" name="Oval 125">
                    <a:extLst>
                      <a:ext uri="{FF2B5EF4-FFF2-40B4-BE49-F238E27FC236}">
                        <a16:creationId xmlns:a16="http://schemas.microsoft.com/office/drawing/2014/main" id="{B602E453-77C3-3442-AF70-254F54302C47}"/>
                      </a:ext>
                    </a:extLst>
                  </p:cNvPr>
                  <p:cNvSpPr>
                    <a:spLocks noChangeArrowheads="1"/>
                  </p:cNvSpPr>
                  <p:nvPr/>
                </p:nvSpPr>
                <p:spPr bwMode="auto">
                  <a:xfrm rot="16200000">
                    <a:off x="4013655" y="2753748"/>
                    <a:ext cx="1284529" cy="1285321"/>
                  </a:xfrm>
                  <a:prstGeom prst="ellipse">
                    <a:avLst/>
                  </a:prstGeom>
                  <a:gradFill>
                    <a:gsLst>
                      <a:gs pos="0">
                        <a:srgbClr val="FFFFFF">
                          <a:lumMod val="85000"/>
                        </a:srgbClr>
                      </a:gs>
                      <a:gs pos="100000">
                        <a:srgbClr val="FFFFFF"/>
                      </a:gs>
                    </a:gsLst>
                    <a:lin ang="9000000" scaled="0"/>
                  </a:gra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cxnSp>
                <p:nvCxnSpPr>
                  <p:cNvPr id="133" name="Straight Connector 132">
                    <a:extLst>
                      <a:ext uri="{FF2B5EF4-FFF2-40B4-BE49-F238E27FC236}">
                        <a16:creationId xmlns:a16="http://schemas.microsoft.com/office/drawing/2014/main" id="{8840B89B-2036-214A-9755-63CCC16DE9B4}"/>
                      </a:ext>
                    </a:extLst>
                  </p:cNvPr>
                  <p:cNvCxnSpPr/>
                  <p:nvPr/>
                </p:nvCxnSpPr>
                <p:spPr>
                  <a:xfrm flipH="1">
                    <a:off x="1714876" y="2895833"/>
                    <a:ext cx="1812747" cy="0"/>
                  </a:xfrm>
                  <a:prstGeom prst="line">
                    <a:avLst/>
                  </a:prstGeom>
                  <a:noFill/>
                  <a:ln w="38100" cap="flat" cmpd="sng" algn="ctr">
                    <a:solidFill>
                      <a:srgbClr val="FFC836"/>
                    </a:solidFill>
                    <a:prstDash val="solid"/>
                    <a:miter lim="800000"/>
                    <a:tailEnd type="oval"/>
                  </a:ln>
                  <a:effectLst/>
                </p:spPr>
              </p:cxnSp>
              <p:sp>
                <p:nvSpPr>
                  <p:cNvPr id="146" name="TextBox 145">
                    <a:extLst>
                      <a:ext uri="{FF2B5EF4-FFF2-40B4-BE49-F238E27FC236}">
                        <a16:creationId xmlns:a16="http://schemas.microsoft.com/office/drawing/2014/main" id="{0747AFA0-9D9D-294C-97F7-00094E2C23E5}"/>
                      </a:ext>
                    </a:extLst>
                  </p:cNvPr>
                  <p:cNvSpPr txBox="1"/>
                  <p:nvPr/>
                </p:nvSpPr>
                <p:spPr>
                  <a:xfrm>
                    <a:off x="-103517" y="2173781"/>
                    <a:ext cx="3897139" cy="523220"/>
                  </a:xfrm>
                  <a:prstGeom prst="rect">
                    <a:avLst/>
                  </a:prstGeom>
                  <a:noFill/>
                </p:spPr>
                <p:txBody>
                  <a:bodyPr wrap="square" rtlCol="0" anchor="ctr" anchorCtr="0">
                    <a:spAutoFit/>
                  </a:bodyPr>
                  <a:lstStyle/>
                  <a:p>
                    <a:pPr algn="r" defTabSz="914217"/>
                    <a:r>
                      <a:rPr lang="en-US" sz="1400" b="1" dirty="0">
                        <a:solidFill>
                          <a:srgbClr val="FFC836"/>
                        </a:solidFill>
                        <a:latin typeface="Poppins" pitchFamily="2" charset="77"/>
                        <a:ea typeface="League Spartan" charset="0"/>
                        <a:cs typeface="Poppins" pitchFamily="2" charset="77"/>
                      </a:rPr>
                      <a:t>SDG 11 – </a:t>
                    </a:r>
                  </a:p>
                  <a:p>
                    <a:pPr algn="r" defTabSz="914217"/>
                    <a:r>
                      <a:rPr lang="en-US" sz="1400" b="1" dirty="0">
                        <a:solidFill>
                          <a:srgbClr val="FFC836"/>
                        </a:solidFill>
                        <a:latin typeface="Poppins" pitchFamily="2" charset="77"/>
                        <a:ea typeface="League Spartan" charset="0"/>
                        <a:cs typeface="Poppins" pitchFamily="2" charset="77"/>
                      </a:rPr>
                      <a:t>Sustainable Cities and Communities </a:t>
                    </a:r>
                  </a:p>
                </p:txBody>
              </p:sp>
            </p:grpSp>
            <p:sp>
              <p:nvSpPr>
                <p:cNvPr id="147" name="Subtitle 2">
                  <a:extLst>
                    <a:ext uri="{FF2B5EF4-FFF2-40B4-BE49-F238E27FC236}">
                      <a16:creationId xmlns:a16="http://schemas.microsoft.com/office/drawing/2014/main" id="{99EF8693-D776-7947-A521-4CF306BDAE3F}"/>
                    </a:ext>
                  </a:extLst>
                </p:cNvPr>
                <p:cNvSpPr txBox="1">
                  <a:spLocks/>
                </p:cNvSpPr>
                <p:nvPr/>
              </p:nvSpPr>
              <p:spPr>
                <a:xfrm>
                  <a:off x="322751" y="2942900"/>
                  <a:ext cx="3229170" cy="1084434"/>
                </a:xfrm>
                <a:prstGeom prst="rect">
                  <a:avLst/>
                </a:prstGeom>
              </p:spPr>
              <p:txBody>
                <a:bodyPr vert="horz" wrap="square" lIns="91440" tIns="54373" rIns="91440"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850"/>
                    </a:lnSpc>
                  </a:pPr>
                  <a:r>
                    <a:rPr lang="en-US" sz="1600" b="1"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Swift measures based on accurate predictions can minimize the impact of floods on urban areas, protecting both lives and infrastructure.</a:t>
                  </a:r>
                </a:p>
              </p:txBody>
            </p:sp>
          </p:grpSp>
        </p:grpSp>
        <p:pic>
          <p:nvPicPr>
            <p:cNvPr id="1026" name="Picture 2" descr="Sustainable Development Goals/SDG11 - Wikiversity">
              <a:extLst>
                <a:ext uri="{FF2B5EF4-FFF2-40B4-BE49-F238E27FC236}">
                  <a16:creationId xmlns:a16="http://schemas.microsoft.com/office/drawing/2014/main" id="{8D5FC5CC-18F2-BE83-160A-8032F5B8E8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1066" y="2952008"/>
              <a:ext cx="841906" cy="8419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62F7C278-751B-0821-3687-C06DF035FA93}"/>
              </a:ext>
            </a:extLst>
          </p:cNvPr>
          <p:cNvGrpSpPr/>
          <p:nvPr/>
        </p:nvGrpSpPr>
        <p:grpSpPr>
          <a:xfrm>
            <a:off x="329667" y="4440334"/>
            <a:ext cx="5356514" cy="2329766"/>
            <a:chOff x="329667" y="4440334"/>
            <a:chExt cx="5356514" cy="2329766"/>
          </a:xfrm>
        </p:grpSpPr>
        <p:grpSp>
          <p:nvGrpSpPr>
            <p:cNvPr id="37" name="Group 36"/>
            <p:cNvGrpSpPr/>
            <p:nvPr/>
          </p:nvGrpSpPr>
          <p:grpSpPr>
            <a:xfrm>
              <a:off x="329667" y="4440334"/>
              <a:ext cx="5356514" cy="2329766"/>
              <a:chOff x="-351215" y="3140917"/>
              <a:chExt cx="5356514" cy="2329766"/>
            </a:xfrm>
          </p:grpSpPr>
          <p:grpSp>
            <p:nvGrpSpPr>
              <p:cNvPr id="36" name="Group 35"/>
              <p:cNvGrpSpPr/>
              <p:nvPr/>
            </p:nvGrpSpPr>
            <p:grpSpPr>
              <a:xfrm>
                <a:off x="-351215" y="3140917"/>
                <a:ext cx="5356514" cy="2329766"/>
                <a:chOff x="320506" y="4452989"/>
                <a:chExt cx="5356514" cy="2329766"/>
              </a:xfrm>
            </p:grpSpPr>
            <p:grpSp>
              <p:nvGrpSpPr>
                <p:cNvPr id="35" name="Group 34"/>
                <p:cNvGrpSpPr/>
                <p:nvPr/>
              </p:nvGrpSpPr>
              <p:grpSpPr>
                <a:xfrm>
                  <a:off x="2043072" y="4452989"/>
                  <a:ext cx="3633948" cy="1732212"/>
                  <a:chOff x="2043072" y="4452989"/>
                  <a:chExt cx="3633948" cy="1732212"/>
                </a:xfrm>
              </p:grpSpPr>
              <p:cxnSp>
                <p:nvCxnSpPr>
                  <p:cNvPr id="118" name="Straight Connector 117">
                    <a:extLst>
                      <a:ext uri="{FF2B5EF4-FFF2-40B4-BE49-F238E27FC236}">
                        <a16:creationId xmlns:a16="http://schemas.microsoft.com/office/drawing/2014/main" id="{DE74DF81-6BEB-724E-81E3-6D1F791EAB9A}"/>
                      </a:ext>
                    </a:extLst>
                  </p:cNvPr>
                  <p:cNvCxnSpPr/>
                  <p:nvPr/>
                </p:nvCxnSpPr>
                <p:spPr>
                  <a:xfrm flipH="1">
                    <a:off x="3649191" y="5192570"/>
                    <a:ext cx="497837" cy="316108"/>
                  </a:xfrm>
                  <a:prstGeom prst="line">
                    <a:avLst/>
                  </a:prstGeom>
                  <a:noFill/>
                  <a:ln w="38100" cap="flat" cmpd="sng" algn="ctr">
                    <a:solidFill>
                      <a:srgbClr val="4CA3AA"/>
                    </a:solidFill>
                    <a:prstDash val="solid"/>
                    <a:miter lim="800000"/>
                  </a:ln>
                  <a:effectLst/>
                </p:spPr>
              </p:cxnSp>
              <p:cxnSp>
                <p:nvCxnSpPr>
                  <p:cNvPr id="119" name="Straight Connector 118">
                    <a:extLst>
                      <a:ext uri="{FF2B5EF4-FFF2-40B4-BE49-F238E27FC236}">
                        <a16:creationId xmlns:a16="http://schemas.microsoft.com/office/drawing/2014/main" id="{EF06DE5E-9092-7247-840C-911A4D75BDA3}"/>
                      </a:ext>
                    </a:extLst>
                  </p:cNvPr>
                  <p:cNvCxnSpPr/>
                  <p:nvPr/>
                </p:nvCxnSpPr>
                <p:spPr>
                  <a:xfrm flipH="1">
                    <a:off x="2043072" y="5508677"/>
                    <a:ext cx="1614914" cy="0"/>
                  </a:xfrm>
                  <a:prstGeom prst="line">
                    <a:avLst/>
                  </a:prstGeom>
                  <a:noFill/>
                  <a:ln w="38100" cap="flat" cmpd="sng" algn="ctr">
                    <a:solidFill>
                      <a:srgbClr val="4CA3AA"/>
                    </a:solidFill>
                    <a:prstDash val="solid"/>
                    <a:miter lim="800000"/>
                    <a:tailEnd type="oval"/>
                  </a:ln>
                  <a:effectLst/>
                </p:spPr>
              </p:cxnSp>
              <p:grpSp>
                <p:nvGrpSpPr>
                  <p:cNvPr id="34" name="Group 33"/>
                  <p:cNvGrpSpPr/>
                  <p:nvPr/>
                </p:nvGrpSpPr>
                <p:grpSpPr>
                  <a:xfrm>
                    <a:off x="3944807" y="4452989"/>
                    <a:ext cx="1732213" cy="1732212"/>
                    <a:chOff x="3944807" y="4452989"/>
                    <a:chExt cx="1732213" cy="1732212"/>
                  </a:xfrm>
                </p:grpSpPr>
                <p:sp>
                  <p:nvSpPr>
                    <p:cNvPr id="130" name="Freeform 129">
                      <a:extLst>
                        <a:ext uri="{FF2B5EF4-FFF2-40B4-BE49-F238E27FC236}">
                          <a16:creationId xmlns:a16="http://schemas.microsoft.com/office/drawing/2014/main" id="{CF464AE3-703B-5342-BC4A-9C151101F437}"/>
                        </a:ext>
                      </a:extLst>
                    </p:cNvPr>
                    <p:cNvSpPr>
                      <a:spLocks/>
                    </p:cNvSpPr>
                    <p:nvPr/>
                  </p:nvSpPr>
                  <p:spPr bwMode="auto">
                    <a:xfrm rot="5400000" flipV="1">
                      <a:off x="3944808" y="4452988"/>
                      <a:ext cx="1732212" cy="1732213"/>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4CA3AA"/>
                    </a:solidFill>
                    <a:ln>
                      <a:solidFill>
                        <a:srgbClr val="4CA3AA"/>
                      </a:solid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sp>
                  <p:nvSpPr>
                    <p:cNvPr id="131" name="Freeform 130">
                      <a:extLst>
                        <a:ext uri="{FF2B5EF4-FFF2-40B4-BE49-F238E27FC236}">
                          <a16:creationId xmlns:a16="http://schemas.microsoft.com/office/drawing/2014/main" id="{CBD97F53-B2CE-E349-8922-B5C0DC7B0EA2}"/>
                        </a:ext>
                      </a:extLst>
                    </p:cNvPr>
                    <p:cNvSpPr>
                      <a:spLocks/>
                    </p:cNvSpPr>
                    <p:nvPr/>
                  </p:nvSpPr>
                  <p:spPr bwMode="auto">
                    <a:xfrm rot="5400000" flipV="1">
                      <a:off x="4067127" y="4576831"/>
                      <a:ext cx="1472939" cy="1474976"/>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rgbClr val="FFFFFF">
                            <a:lumMod val="85000"/>
                          </a:srgbClr>
                        </a:gs>
                        <a:gs pos="100000">
                          <a:srgbClr val="FFFFFF"/>
                        </a:gs>
                      </a:gsLst>
                      <a:lin ang="0" scaled="0"/>
                    </a:gra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grpSp>
            </p:grpSp>
            <p:sp>
              <p:nvSpPr>
                <p:cNvPr id="148" name="TextBox 147">
                  <a:extLst>
                    <a:ext uri="{FF2B5EF4-FFF2-40B4-BE49-F238E27FC236}">
                      <a16:creationId xmlns:a16="http://schemas.microsoft.com/office/drawing/2014/main" id="{70039F47-29C6-8F46-9937-A09C2F91E317}"/>
                    </a:ext>
                  </a:extLst>
                </p:cNvPr>
                <p:cNvSpPr txBox="1"/>
                <p:nvPr/>
              </p:nvSpPr>
              <p:spPr>
                <a:xfrm>
                  <a:off x="948469" y="5116111"/>
                  <a:ext cx="2667718" cy="338554"/>
                </a:xfrm>
                <a:prstGeom prst="rect">
                  <a:avLst/>
                </a:prstGeom>
                <a:noFill/>
              </p:spPr>
              <p:txBody>
                <a:bodyPr wrap="none" rtlCol="0" anchor="ctr" anchorCtr="0">
                  <a:spAutoFit/>
                </a:bodyPr>
                <a:lstStyle/>
                <a:p>
                  <a:pPr algn="r" defTabSz="914217"/>
                  <a:r>
                    <a:rPr lang="en-US" sz="1600" b="1" dirty="0">
                      <a:solidFill>
                        <a:srgbClr val="4CA3AA"/>
                      </a:solidFill>
                      <a:latin typeface="Poppins" pitchFamily="2" charset="77"/>
                      <a:ea typeface="League Spartan" charset="0"/>
                      <a:cs typeface="Poppins" pitchFamily="2" charset="77"/>
                    </a:rPr>
                    <a:t>SDG 13 – Climate Action</a:t>
                  </a:r>
                </a:p>
              </p:txBody>
            </p:sp>
            <p:sp>
              <p:nvSpPr>
                <p:cNvPr id="149" name="Subtitle 2">
                  <a:extLst>
                    <a:ext uri="{FF2B5EF4-FFF2-40B4-BE49-F238E27FC236}">
                      <a16:creationId xmlns:a16="http://schemas.microsoft.com/office/drawing/2014/main" id="{ED6655E3-1012-BF45-841E-27C2B94DC47A}"/>
                    </a:ext>
                  </a:extLst>
                </p:cNvPr>
                <p:cNvSpPr txBox="1">
                  <a:spLocks/>
                </p:cNvSpPr>
                <p:nvPr/>
              </p:nvSpPr>
              <p:spPr>
                <a:xfrm>
                  <a:off x="320506" y="5454665"/>
                  <a:ext cx="3538233" cy="1328090"/>
                </a:xfrm>
                <a:prstGeom prst="rect">
                  <a:avLst/>
                </a:prstGeom>
              </p:spPr>
              <p:txBody>
                <a:bodyPr vert="horz" wrap="square" lIns="91440" tIns="54373" rIns="91440"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850"/>
                    </a:lnSpc>
                  </a:pPr>
                  <a:r>
                    <a:rPr lang="en-US" sz="1600" b="1"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Mitigating the effects of floods, a consequence intensified by climate change through accurate predictions supports the broader goal of climate resilience</a:t>
                  </a:r>
                </a:p>
              </p:txBody>
            </p:sp>
          </p:grpSp>
          <p:sp>
            <p:nvSpPr>
              <p:cNvPr id="189" name="Oval 188">
                <a:extLst>
                  <a:ext uri="{FF2B5EF4-FFF2-40B4-BE49-F238E27FC236}">
                    <a16:creationId xmlns:a16="http://schemas.microsoft.com/office/drawing/2014/main" id="{447B0B70-66AA-894D-8877-34B23C26304D}"/>
                  </a:ext>
                </a:extLst>
              </p:cNvPr>
              <p:cNvSpPr>
                <a:spLocks noChangeArrowheads="1"/>
              </p:cNvSpPr>
              <p:nvPr/>
            </p:nvSpPr>
            <p:spPr bwMode="auto">
              <a:xfrm rot="5400000" flipV="1">
                <a:off x="3610687" y="3464932"/>
                <a:ext cx="1099614" cy="1100293"/>
              </a:xfrm>
              <a:prstGeom prst="ellipse">
                <a:avLst/>
              </a:prstGeom>
              <a:gradFill>
                <a:gsLst>
                  <a:gs pos="0">
                    <a:srgbClr val="FFFFFF">
                      <a:lumMod val="85000"/>
                    </a:srgbClr>
                  </a:gs>
                  <a:gs pos="100000">
                    <a:srgbClr val="FFFFFF"/>
                  </a:gs>
                </a:gsLst>
                <a:lin ang="9000000" scaled="0"/>
              </a:gra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grpSp>
        <p:pic>
          <p:nvPicPr>
            <p:cNvPr id="7" name="Picture 6" descr="A green and white sign with a globe and text&#10;&#10;Description automatically generated">
              <a:extLst>
                <a:ext uri="{FF2B5EF4-FFF2-40B4-BE49-F238E27FC236}">
                  <a16:creationId xmlns:a16="http://schemas.microsoft.com/office/drawing/2014/main" id="{B2051A2D-1D84-7E8E-A3D4-2A46F57878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5921" y="4929471"/>
              <a:ext cx="796561" cy="796561"/>
            </a:xfrm>
            <a:prstGeom prst="rect">
              <a:avLst/>
            </a:prstGeom>
          </p:spPr>
        </p:pic>
      </p:grpSp>
      <p:grpSp>
        <p:nvGrpSpPr>
          <p:cNvPr id="11" name="Group 10">
            <a:extLst>
              <a:ext uri="{FF2B5EF4-FFF2-40B4-BE49-F238E27FC236}">
                <a16:creationId xmlns:a16="http://schemas.microsoft.com/office/drawing/2014/main" id="{BE99C8AD-FA6D-2AD6-D4A4-A51BD4F84501}"/>
              </a:ext>
            </a:extLst>
          </p:cNvPr>
          <p:cNvGrpSpPr/>
          <p:nvPr/>
        </p:nvGrpSpPr>
        <p:grpSpPr>
          <a:xfrm>
            <a:off x="5743534" y="2362767"/>
            <a:ext cx="5662371" cy="1995052"/>
            <a:chOff x="5743534" y="2362767"/>
            <a:chExt cx="5662371" cy="1995052"/>
          </a:xfrm>
        </p:grpSpPr>
        <p:grpSp>
          <p:nvGrpSpPr>
            <p:cNvPr id="39" name="Group 38"/>
            <p:cNvGrpSpPr/>
            <p:nvPr/>
          </p:nvGrpSpPr>
          <p:grpSpPr>
            <a:xfrm>
              <a:off x="5743534" y="2362767"/>
              <a:ext cx="5662371" cy="1995052"/>
              <a:chOff x="5743534" y="2362767"/>
              <a:chExt cx="5662371" cy="1995052"/>
            </a:xfrm>
          </p:grpSpPr>
          <p:cxnSp>
            <p:nvCxnSpPr>
              <p:cNvPr id="135" name="Straight Connector 134">
                <a:extLst>
                  <a:ext uri="{FF2B5EF4-FFF2-40B4-BE49-F238E27FC236}">
                    <a16:creationId xmlns:a16="http://schemas.microsoft.com/office/drawing/2014/main" id="{DB8056AB-0E7E-004A-B7A8-A01AD6CF6ED9}"/>
                  </a:ext>
                </a:extLst>
              </p:cNvPr>
              <p:cNvCxnSpPr/>
              <p:nvPr/>
            </p:nvCxnSpPr>
            <p:spPr>
              <a:xfrm>
                <a:off x="7660294" y="2879153"/>
                <a:ext cx="1563566" cy="0"/>
              </a:xfrm>
              <a:prstGeom prst="line">
                <a:avLst/>
              </a:prstGeom>
              <a:noFill/>
              <a:ln w="38100" cap="flat" cmpd="sng" algn="ctr">
                <a:solidFill>
                  <a:srgbClr val="0081D9"/>
                </a:solidFill>
                <a:prstDash val="solid"/>
                <a:miter lim="800000"/>
                <a:tailEnd type="oval"/>
              </a:ln>
              <a:effectLst/>
            </p:spPr>
          </p:cxnSp>
          <p:grpSp>
            <p:nvGrpSpPr>
              <p:cNvPr id="38" name="Group 37"/>
              <p:cNvGrpSpPr/>
              <p:nvPr/>
            </p:nvGrpSpPr>
            <p:grpSpPr>
              <a:xfrm>
                <a:off x="5743534" y="2362767"/>
                <a:ext cx="5662371" cy="1995052"/>
                <a:chOff x="5743534" y="2362767"/>
                <a:chExt cx="5662371" cy="1995052"/>
              </a:xfrm>
            </p:grpSpPr>
            <p:sp>
              <p:nvSpPr>
                <p:cNvPr id="121" name="Freeform 120">
                  <a:extLst>
                    <a:ext uri="{FF2B5EF4-FFF2-40B4-BE49-F238E27FC236}">
                      <a16:creationId xmlns:a16="http://schemas.microsoft.com/office/drawing/2014/main" id="{5688A03E-647F-3240-8D71-90306848373B}"/>
                    </a:ext>
                  </a:extLst>
                </p:cNvPr>
                <p:cNvSpPr>
                  <a:spLocks/>
                </p:cNvSpPr>
                <p:nvPr/>
              </p:nvSpPr>
              <p:spPr bwMode="auto">
                <a:xfrm>
                  <a:off x="5743534" y="2807440"/>
                  <a:ext cx="1550379" cy="1550379"/>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0081D9"/>
                </a:solidFill>
                <a:ln>
                  <a:solidFill>
                    <a:srgbClr val="00B0F0"/>
                  </a:solid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sp>
              <p:nvSpPr>
                <p:cNvPr id="122" name="Freeform 121">
                  <a:extLst>
                    <a:ext uri="{FF2B5EF4-FFF2-40B4-BE49-F238E27FC236}">
                      <a16:creationId xmlns:a16="http://schemas.microsoft.com/office/drawing/2014/main" id="{13A08A75-9A6A-0A41-BCB6-E847DA957A32}"/>
                    </a:ext>
                  </a:extLst>
                </p:cNvPr>
                <p:cNvSpPr>
                  <a:spLocks/>
                </p:cNvSpPr>
                <p:nvPr/>
              </p:nvSpPr>
              <p:spPr bwMode="auto">
                <a:xfrm>
                  <a:off x="5855286" y="2942900"/>
                  <a:ext cx="1318323" cy="1320145"/>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rgbClr val="FFFFFF">
                        <a:lumMod val="85000"/>
                      </a:srgbClr>
                    </a:gs>
                    <a:gs pos="100000">
                      <a:srgbClr val="FFFFFF"/>
                    </a:gs>
                  </a:gsLst>
                  <a:lin ang="0" scaled="0"/>
                </a:gra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sp>
              <p:nvSpPr>
                <p:cNvPr id="123" name="Oval 122">
                  <a:extLst>
                    <a:ext uri="{FF2B5EF4-FFF2-40B4-BE49-F238E27FC236}">
                      <a16:creationId xmlns:a16="http://schemas.microsoft.com/office/drawing/2014/main" id="{04854FD0-D690-9640-8D66-46A04DE786FE}"/>
                    </a:ext>
                  </a:extLst>
                </p:cNvPr>
                <p:cNvSpPr>
                  <a:spLocks noChangeArrowheads="1"/>
                </p:cNvSpPr>
                <p:nvPr/>
              </p:nvSpPr>
              <p:spPr bwMode="auto">
                <a:xfrm>
                  <a:off x="6022354" y="3109968"/>
                  <a:ext cx="984186" cy="984794"/>
                </a:xfrm>
                <a:prstGeom prst="ellipse">
                  <a:avLst/>
                </a:prstGeom>
                <a:gradFill>
                  <a:gsLst>
                    <a:gs pos="0">
                      <a:srgbClr val="FFFFFF">
                        <a:lumMod val="85000"/>
                      </a:srgbClr>
                    </a:gs>
                    <a:gs pos="100000">
                      <a:srgbClr val="FFFFFF"/>
                    </a:gs>
                  </a:gsLst>
                  <a:lin ang="9000000" scaled="0"/>
                </a:gra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cxnSp>
              <p:nvCxnSpPr>
                <p:cNvPr id="134" name="Straight Connector 133">
                  <a:extLst>
                    <a:ext uri="{FF2B5EF4-FFF2-40B4-BE49-F238E27FC236}">
                      <a16:creationId xmlns:a16="http://schemas.microsoft.com/office/drawing/2014/main" id="{14D9C3FA-28AD-8145-B54A-BBDB108B9D8C}"/>
                    </a:ext>
                  </a:extLst>
                </p:cNvPr>
                <p:cNvCxnSpPr/>
                <p:nvPr/>
              </p:nvCxnSpPr>
              <p:spPr>
                <a:xfrm flipV="1">
                  <a:off x="7173608" y="2879153"/>
                  <a:ext cx="497837" cy="316108"/>
                </a:xfrm>
                <a:prstGeom prst="line">
                  <a:avLst/>
                </a:prstGeom>
                <a:noFill/>
                <a:ln w="38100" cap="flat" cmpd="sng" algn="ctr">
                  <a:solidFill>
                    <a:srgbClr val="0081D9"/>
                  </a:solidFill>
                  <a:prstDash val="solid"/>
                  <a:miter lim="800000"/>
                </a:ln>
                <a:effectLst/>
              </p:spPr>
            </p:cxnSp>
            <p:sp>
              <p:nvSpPr>
                <p:cNvPr id="138" name="Freeform 1036">
                  <a:extLst>
                    <a:ext uri="{FF2B5EF4-FFF2-40B4-BE49-F238E27FC236}">
                      <a16:creationId xmlns:a16="http://schemas.microsoft.com/office/drawing/2014/main" id="{98490128-557B-9C42-A210-1A3FE95CA4B3}"/>
                    </a:ext>
                  </a:extLst>
                </p:cNvPr>
                <p:cNvSpPr>
                  <a:spLocks noChangeAspect="1" noChangeArrowheads="1"/>
                </p:cNvSpPr>
                <p:nvPr/>
              </p:nvSpPr>
              <p:spPr bwMode="auto">
                <a:xfrm>
                  <a:off x="6243223" y="3331140"/>
                  <a:ext cx="542448" cy="542448"/>
                </a:xfrm>
                <a:custGeom>
                  <a:avLst/>
                  <a:gdLst>
                    <a:gd name="T0" fmla="*/ 201870 w 290153"/>
                    <a:gd name="T1" fmla="*/ 251762 h 290152"/>
                    <a:gd name="T2" fmla="*/ 255084 w 290153"/>
                    <a:gd name="T3" fmla="*/ 251762 h 290152"/>
                    <a:gd name="T4" fmla="*/ 259370 w 290153"/>
                    <a:gd name="T5" fmla="*/ 256543 h 290152"/>
                    <a:gd name="T6" fmla="*/ 255084 w 290153"/>
                    <a:gd name="T7" fmla="*/ 260955 h 290152"/>
                    <a:gd name="T8" fmla="*/ 201870 w 290153"/>
                    <a:gd name="T9" fmla="*/ 260955 h 290152"/>
                    <a:gd name="T10" fmla="*/ 197584 w 290153"/>
                    <a:gd name="T11" fmla="*/ 256543 h 290152"/>
                    <a:gd name="T12" fmla="*/ 201870 w 290153"/>
                    <a:gd name="T13" fmla="*/ 251762 h 290152"/>
                    <a:gd name="T14" fmla="*/ 178560 w 290153"/>
                    <a:gd name="T15" fmla="*/ 240609 h 290152"/>
                    <a:gd name="T16" fmla="*/ 182883 w 290153"/>
                    <a:gd name="T17" fmla="*/ 244859 h 290152"/>
                    <a:gd name="T18" fmla="*/ 182883 w 290153"/>
                    <a:gd name="T19" fmla="*/ 267874 h 290152"/>
                    <a:gd name="T20" fmla="*/ 178560 w 290153"/>
                    <a:gd name="T21" fmla="*/ 272123 h 290152"/>
                    <a:gd name="T22" fmla="*/ 173876 w 290153"/>
                    <a:gd name="T23" fmla="*/ 267874 h 290152"/>
                    <a:gd name="T24" fmla="*/ 173876 w 290153"/>
                    <a:gd name="T25" fmla="*/ 260793 h 290152"/>
                    <a:gd name="T26" fmla="*/ 33005 w 290153"/>
                    <a:gd name="T27" fmla="*/ 260793 h 290152"/>
                    <a:gd name="T28" fmla="*/ 28681 w 290153"/>
                    <a:gd name="T29" fmla="*/ 256543 h 290152"/>
                    <a:gd name="T30" fmla="*/ 33005 w 290153"/>
                    <a:gd name="T31" fmla="*/ 251940 h 290152"/>
                    <a:gd name="T32" fmla="*/ 173876 w 290153"/>
                    <a:gd name="T33" fmla="*/ 251940 h 290152"/>
                    <a:gd name="T34" fmla="*/ 173876 w 290153"/>
                    <a:gd name="T35" fmla="*/ 244859 h 290152"/>
                    <a:gd name="T36" fmla="*/ 178560 w 290153"/>
                    <a:gd name="T37" fmla="*/ 240609 h 290152"/>
                    <a:gd name="T38" fmla="*/ 128130 w 290153"/>
                    <a:gd name="T39" fmla="*/ 97460 h 290152"/>
                    <a:gd name="T40" fmla="*/ 128130 w 290153"/>
                    <a:gd name="T41" fmla="*/ 168643 h 290152"/>
                    <a:gd name="T42" fmla="*/ 180228 w 290153"/>
                    <a:gd name="T43" fmla="*/ 132871 h 290152"/>
                    <a:gd name="T44" fmla="*/ 121663 w 290153"/>
                    <a:gd name="T45" fmla="*/ 85176 h 290152"/>
                    <a:gd name="T46" fmla="*/ 125975 w 290153"/>
                    <a:gd name="T47" fmla="*/ 85176 h 290152"/>
                    <a:gd name="T48" fmla="*/ 190648 w 290153"/>
                    <a:gd name="T49" fmla="*/ 129257 h 290152"/>
                    <a:gd name="T50" fmla="*/ 192444 w 290153"/>
                    <a:gd name="T51" fmla="*/ 132871 h 290152"/>
                    <a:gd name="T52" fmla="*/ 190648 w 290153"/>
                    <a:gd name="T53" fmla="*/ 136484 h 290152"/>
                    <a:gd name="T54" fmla="*/ 125975 w 290153"/>
                    <a:gd name="T55" fmla="*/ 180567 h 290152"/>
                    <a:gd name="T56" fmla="*/ 123818 w 290153"/>
                    <a:gd name="T57" fmla="*/ 181290 h 290152"/>
                    <a:gd name="T58" fmla="*/ 121663 w 290153"/>
                    <a:gd name="T59" fmla="*/ 180929 h 290152"/>
                    <a:gd name="T60" fmla="*/ 119507 w 290153"/>
                    <a:gd name="T61" fmla="*/ 176954 h 290152"/>
                    <a:gd name="T62" fmla="*/ 119507 w 290153"/>
                    <a:gd name="T63" fmla="*/ 89151 h 290152"/>
                    <a:gd name="T64" fmla="*/ 121663 w 290153"/>
                    <a:gd name="T65" fmla="*/ 85176 h 290152"/>
                    <a:gd name="T66" fmla="*/ 144023 w 290153"/>
                    <a:gd name="T67" fmla="*/ 55256 h 290152"/>
                    <a:gd name="T68" fmla="*/ 66390 w 290153"/>
                    <a:gd name="T69" fmla="*/ 133051 h 290152"/>
                    <a:gd name="T70" fmla="*/ 144023 w 290153"/>
                    <a:gd name="T71" fmla="*/ 210847 h 290152"/>
                    <a:gd name="T72" fmla="*/ 222018 w 290153"/>
                    <a:gd name="T73" fmla="*/ 133051 h 290152"/>
                    <a:gd name="T74" fmla="*/ 144023 w 290153"/>
                    <a:gd name="T75" fmla="*/ 55256 h 290152"/>
                    <a:gd name="T76" fmla="*/ 144023 w 290153"/>
                    <a:gd name="T77" fmla="*/ 46209 h 290152"/>
                    <a:gd name="T78" fmla="*/ 230685 w 290153"/>
                    <a:gd name="T79" fmla="*/ 133051 h 290152"/>
                    <a:gd name="T80" fmla="*/ 144023 w 290153"/>
                    <a:gd name="T81" fmla="*/ 219531 h 290152"/>
                    <a:gd name="T82" fmla="*/ 57363 w 290153"/>
                    <a:gd name="T83" fmla="*/ 133051 h 290152"/>
                    <a:gd name="T84" fmla="*/ 144023 w 290153"/>
                    <a:gd name="T85" fmla="*/ 46209 h 290152"/>
                    <a:gd name="T86" fmla="*/ 22068 w 290153"/>
                    <a:gd name="T87" fmla="*/ 8694 h 290152"/>
                    <a:gd name="T88" fmla="*/ 9044 w 290153"/>
                    <a:gd name="T89" fmla="*/ 22095 h 290152"/>
                    <a:gd name="T90" fmla="*/ 9044 w 290153"/>
                    <a:gd name="T91" fmla="*/ 269140 h 290152"/>
                    <a:gd name="T92" fmla="*/ 22068 w 290153"/>
                    <a:gd name="T93" fmla="*/ 282543 h 290152"/>
                    <a:gd name="T94" fmla="*/ 268804 w 290153"/>
                    <a:gd name="T95" fmla="*/ 282543 h 290152"/>
                    <a:gd name="T96" fmla="*/ 282190 w 290153"/>
                    <a:gd name="T97" fmla="*/ 269140 h 290152"/>
                    <a:gd name="T98" fmla="*/ 282190 w 290153"/>
                    <a:gd name="T99" fmla="*/ 22095 h 290152"/>
                    <a:gd name="T100" fmla="*/ 268804 w 290153"/>
                    <a:gd name="T101" fmla="*/ 8694 h 290152"/>
                    <a:gd name="T102" fmla="*/ 22068 w 290153"/>
                    <a:gd name="T103" fmla="*/ 0 h 290152"/>
                    <a:gd name="T104" fmla="*/ 268804 w 290153"/>
                    <a:gd name="T105" fmla="*/ 0 h 290152"/>
                    <a:gd name="T106" fmla="*/ 291234 w 290153"/>
                    <a:gd name="T107" fmla="*/ 22095 h 290152"/>
                    <a:gd name="T108" fmla="*/ 291234 w 290153"/>
                    <a:gd name="T109" fmla="*/ 269140 h 290152"/>
                    <a:gd name="T110" fmla="*/ 268804 w 290153"/>
                    <a:gd name="T111" fmla="*/ 291236 h 290152"/>
                    <a:gd name="T112" fmla="*/ 22068 w 290153"/>
                    <a:gd name="T113" fmla="*/ 291236 h 290152"/>
                    <a:gd name="T114" fmla="*/ 0 w 290153"/>
                    <a:gd name="T115" fmla="*/ 269140 h 290152"/>
                    <a:gd name="T116" fmla="*/ 0 w 290153"/>
                    <a:gd name="T117" fmla="*/ 22095 h 290152"/>
                    <a:gd name="T118" fmla="*/ 22068 w 290153"/>
                    <a:gd name="T119" fmla="*/ 0 h 2901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0153" h="290152">
                      <a:moveTo>
                        <a:pt x="201120" y="250825"/>
                      </a:moveTo>
                      <a:lnTo>
                        <a:pt x="254137" y="250825"/>
                      </a:lnTo>
                      <a:cubicBezTo>
                        <a:pt x="256272" y="250825"/>
                        <a:pt x="258407" y="253023"/>
                        <a:pt x="258407" y="255588"/>
                      </a:cubicBezTo>
                      <a:cubicBezTo>
                        <a:pt x="258407" y="258152"/>
                        <a:pt x="256272" y="259984"/>
                        <a:pt x="254137" y="259984"/>
                      </a:cubicBezTo>
                      <a:lnTo>
                        <a:pt x="201120" y="259984"/>
                      </a:lnTo>
                      <a:cubicBezTo>
                        <a:pt x="198629" y="259984"/>
                        <a:pt x="196850" y="258152"/>
                        <a:pt x="196850" y="255588"/>
                      </a:cubicBezTo>
                      <a:cubicBezTo>
                        <a:pt x="196850" y="253023"/>
                        <a:pt x="198629" y="250825"/>
                        <a:pt x="201120" y="250825"/>
                      </a:cubicBezTo>
                      <a:close/>
                      <a:moveTo>
                        <a:pt x="177897" y="239713"/>
                      </a:moveTo>
                      <a:cubicBezTo>
                        <a:pt x="180051" y="239713"/>
                        <a:pt x="182204" y="241830"/>
                        <a:pt x="182204" y="243947"/>
                      </a:cubicBezTo>
                      <a:lnTo>
                        <a:pt x="182204" y="266877"/>
                      </a:lnTo>
                      <a:cubicBezTo>
                        <a:pt x="182204" y="269347"/>
                        <a:pt x="180051" y="271110"/>
                        <a:pt x="177897" y="271110"/>
                      </a:cubicBezTo>
                      <a:cubicBezTo>
                        <a:pt x="175384" y="271110"/>
                        <a:pt x="173231" y="269347"/>
                        <a:pt x="173231" y="266877"/>
                      </a:cubicBezTo>
                      <a:lnTo>
                        <a:pt x="173231" y="259822"/>
                      </a:lnTo>
                      <a:lnTo>
                        <a:pt x="32882" y="259822"/>
                      </a:lnTo>
                      <a:cubicBezTo>
                        <a:pt x="30729" y="259822"/>
                        <a:pt x="28575" y="258058"/>
                        <a:pt x="28575" y="255588"/>
                      </a:cubicBezTo>
                      <a:cubicBezTo>
                        <a:pt x="28575" y="253119"/>
                        <a:pt x="30729" y="251002"/>
                        <a:pt x="32882" y="251002"/>
                      </a:cubicBezTo>
                      <a:lnTo>
                        <a:pt x="173231" y="251002"/>
                      </a:lnTo>
                      <a:lnTo>
                        <a:pt x="173231" y="243947"/>
                      </a:lnTo>
                      <a:cubicBezTo>
                        <a:pt x="173231" y="241830"/>
                        <a:pt x="175384" y="239713"/>
                        <a:pt x="177897" y="239713"/>
                      </a:cubicBezTo>
                      <a:close/>
                      <a:moveTo>
                        <a:pt x="127654" y="97097"/>
                      </a:moveTo>
                      <a:lnTo>
                        <a:pt x="127654" y="168015"/>
                      </a:lnTo>
                      <a:lnTo>
                        <a:pt x="179559" y="132376"/>
                      </a:lnTo>
                      <a:lnTo>
                        <a:pt x="127654" y="97097"/>
                      </a:lnTo>
                      <a:close/>
                      <a:moveTo>
                        <a:pt x="121211" y="84858"/>
                      </a:moveTo>
                      <a:cubicBezTo>
                        <a:pt x="122643" y="84138"/>
                        <a:pt x="124433" y="84138"/>
                        <a:pt x="125507" y="84858"/>
                      </a:cubicBezTo>
                      <a:lnTo>
                        <a:pt x="189940" y="128776"/>
                      </a:lnTo>
                      <a:cubicBezTo>
                        <a:pt x="191014" y="129856"/>
                        <a:pt x="191730" y="130936"/>
                        <a:pt x="191730" y="132376"/>
                      </a:cubicBezTo>
                      <a:cubicBezTo>
                        <a:pt x="191730" y="133816"/>
                        <a:pt x="191014" y="135256"/>
                        <a:pt x="189940" y="135976"/>
                      </a:cubicBezTo>
                      <a:lnTo>
                        <a:pt x="125507" y="179895"/>
                      </a:lnTo>
                      <a:cubicBezTo>
                        <a:pt x="125149" y="180615"/>
                        <a:pt x="124075" y="180615"/>
                        <a:pt x="123359" y="180615"/>
                      </a:cubicBezTo>
                      <a:cubicBezTo>
                        <a:pt x="122643" y="180615"/>
                        <a:pt x="121927" y="180615"/>
                        <a:pt x="121211" y="180255"/>
                      </a:cubicBezTo>
                      <a:cubicBezTo>
                        <a:pt x="119779" y="179535"/>
                        <a:pt x="119063" y="178095"/>
                        <a:pt x="119063" y="176295"/>
                      </a:cubicBezTo>
                      <a:lnTo>
                        <a:pt x="119063" y="88818"/>
                      </a:lnTo>
                      <a:cubicBezTo>
                        <a:pt x="119063" y="87018"/>
                        <a:pt x="119779" y="85578"/>
                        <a:pt x="121211" y="84858"/>
                      </a:cubicBezTo>
                      <a:close/>
                      <a:moveTo>
                        <a:pt x="143489" y="55050"/>
                      </a:moveTo>
                      <a:cubicBezTo>
                        <a:pt x="100679" y="55050"/>
                        <a:pt x="66144" y="89657"/>
                        <a:pt x="66144" y="132556"/>
                      </a:cubicBezTo>
                      <a:cubicBezTo>
                        <a:pt x="66144" y="175095"/>
                        <a:pt x="100679" y="210062"/>
                        <a:pt x="143489" y="210062"/>
                      </a:cubicBezTo>
                      <a:cubicBezTo>
                        <a:pt x="186299" y="210062"/>
                        <a:pt x="221194" y="175095"/>
                        <a:pt x="221194" y="132556"/>
                      </a:cubicBezTo>
                      <a:cubicBezTo>
                        <a:pt x="221194" y="89657"/>
                        <a:pt x="186299" y="55050"/>
                        <a:pt x="143489" y="55050"/>
                      </a:cubicBezTo>
                      <a:close/>
                      <a:moveTo>
                        <a:pt x="143489" y="46038"/>
                      </a:moveTo>
                      <a:cubicBezTo>
                        <a:pt x="190976" y="46038"/>
                        <a:pt x="229828" y="84971"/>
                        <a:pt x="229828" y="132556"/>
                      </a:cubicBezTo>
                      <a:cubicBezTo>
                        <a:pt x="229828" y="180141"/>
                        <a:pt x="190976" y="218714"/>
                        <a:pt x="143489" y="218714"/>
                      </a:cubicBezTo>
                      <a:cubicBezTo>
                        <a:pt x="96003" y="218714"/>
                        <a:pt x="57150" y="180141"/>
                        <a:pt x="57150" y="132556"/>
                      </a:cubicBezTo>
                      <a:cubicBezTo>
                        <a:pt x="57150" y="84971"/>
                        <a:pt x="96003" y="46038"/>
                        <a:pt x="143489" y="46038"/>
                      </a:cubicBezTo>
                      <a:close/>
                      <a:moveTo>
                        <a:pt x="21987" y="8661"/>
                      </a:moveTo>
                      <a:cubicBezTo>
                        <a:pt x="14778" y="8661"/>
                        <a:pt x="9011" y="14796"/>
                        <a:pt x="9011" y="22014"/>
                      </a:cubicBezTo>
                      <a:lnTo>
                        <a:pt x="9011" y="268138"/>
                      </a:lnTo>
                      <a:cubicBezTo>
                        <a:pt x="9011" y="275717"/>
                        <a:pt x="14778" y="281491"/>
                        <a:pt x="21987" y="281491"/>
                      </a:cubicBezTo>
                      <a:lnTo>
                        <a:pt x="267806" y="281491"/>
                      </a:lnTo>
                      <a:cubicBezTo>
                        <a:pt x="275014" y="281491"/>
                        <a:pt x="281142" y="275717"/>
                        <a:pt x="281142" y="268138"/>
                      </a:cubicBezTo>
                      <a:lnTo>
                        <a:pt x="281142" y="22014"/>
                      </a:lnTo>
                      <a:cubicBezTo>
                        <a:pt x="281142" y="14796"/>
                        <a:pt x="275014" y="8661"/>
                        <a:pt x="267806" y="8661"/>
                      </a:cubicBezTo>
                      <a:lnTo>
                        <a:pt x="21987" y="8661"/>
                      </a:lnTo>
                      <a:close/>
                      <a:moveTo>
                        <a:pt x="21987" y="0"/>
                      </a:moveTo>
                      <a:lnTo>
                        <a:pt x="267806" y="0"/>
                      </a:lnTo>
                      <a:cubicBezTo>
                        <a:pt x="280060" y="0"/>
                        <a:pt x="290153" y="9744"/>
                        <a:pt x="290153" y="22014"/>
                      </a:cubicBezTo>
                      <a:lnTo>
                        <a:pt x="290153" y="268138"/>
                      </a:lnTo>
                      <a:cubicBezTo>
                        <a:pt x="290153" y="280408"/>
                        <a:pt x="280060" y="290152"/>
                        <a:pt x="267806" y="290152"/>
                      </a:cubicBezTo>
                      <a:lnTo>
                        <a:pt x="21987" y="290152"/>
                      </a:lnTo>
                      <a:cubicBezTo>
                        <a:pt x="9732" y="290152"/>
                        <a:pt x="0" y="280408"/>
                        <a:pt x="0" y="268138"/>
                      </a:cubicBezTo>
                      <a:lnTo>
                        <a:pt x="0" y="22014"/>
                      </a:lnTo>
                      <a:cubicBezTo>
                        <a:pt x="0" y="9744"/>
                        <a:pt x="9732" y="0"/>
                        <a:pt x="21987" y="0"/>
                      </a:cubicBezTo>
                      <a:close/>
                    </a:path>
                  </a:pathLst>
                </a:custGeom>
                <a:solidFill>
                  <a:srgbClr val="0081D9"/>
                </a:solidFill>
                <a:ln>
                  <a:noFill/>
                </a:ln>
                <a:effectLst/>
              </p:spPr>
              <p:txBody>
                <a:bodyPr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AAAAAA"/>
                    </a:solidFill>
                    <a:effectLst/>
                    <a:uLnTx/>
                    <a:uFillTx/>
                    <a:latin typeface="Lato Light" panose="020F0502020204030203" pitchFamily="34" charset="0"/>
                  </a:endParaRPr>
                </a:p>
              </p:txBody>
            </p:sp>
            <p:sp>
              <p:nvSpPr>
                <p:cNvPr id="142" name="TextBox 141">
                  <a:extLst>
                    <a:ext uri="{FF2B5EF4-FFF2-40B4-BE49-F238E27FC236}">
                      <a16:creationId xmlns:a16="http://schemas.microsoft.com/office/drawing/2014/main" id="{05D34336-A720-EA4E-88B1-E8159EB845C9}"/>
                    </a:ext>
                  </a:extLst>
                </p:cNvPr>
                <p:cNvSpPr txBox="1"/>
                <p:nvPr/>
              </p:nvSpPr>
              <p:spPr>
                <a:xfrm>
                  <a:off x="7567995" y="2362767"/>
                  <a:ext cx="3837910" cy="523220"/>
                </a:xfrm>
                <a:prstGeom prst="rect">
                  <a:avLst/>
                </a:prstGeom>
                <a:noFill/>
              </p:spPr>
              <p:txBody>
                <a:bodyPr wrap="none" rtlCol="0" anchor="ctr" anchorCtr="0">
                  <a:spAutoFit/>
                </a:bodyPr>
                <a:lstStyle/>
                <a:p>
                  <a:pPr defTabSz="914217"/>
                  <a:r>
                    <a:rPr lang="en-US" sz="1400" b="1" dirty="0">
                      <a:solidFill>
                        <a:srgbClr val="00B0F0"/>
                      </a:solidFill>
                      <a:latin typeface="Poppins" pitchFamily="2" charset="77"/>
                      <a:ea typeface="League Spartan" charset="0"/>
                      <a:cs typeface="Poppins" pitchFamily="2" charset="77"/>
                    </a:rPr>
                    <a:t>SDG 9 – </a:t>
                  </a:r>
                </a:p>
                <a:p>
                  <a:pPr defTabSz="914217"/>
                  <a:r>
                    <a:rPr lang="en-US" sz="1400" b="1" dirty="0">
                      <a:solidFill>
                        <a:srgbClr val="00B0F0"/>
                      </a:solidFill>
                      <a:latin typeface="Poppins" pitchFamily="2" charset="77"/>
                      <a:ea typeface="League Spartan" charset="0"/>
                      <a:cs typeface="Poppins" pitchFamily="2" charset="77"/>
                    </a:rPr>
                    <a:t>Industry, Innovation, and Infrastructure</a:t>
                  </a:r>
                </a:p>
              </p:txBody>
            </p:sp>
            <p:sp>
              <p:nvSpPr>
                <p:cNvPr id="143" name="Subtitle 2">
                  <a:extLst>
                    <a:ext uri="{FF2B5EF4-FFF2-40B4-BE49-F238E27FC236}">
                      <a16:creationId xmlns:a16="http://schemas.microsoft.com/office/drawing/2014/main" id="{5386745C-499C-554B-8C30-D02658E16506}"/>
                    </a:ext>
                  </a:extLst>
                </p:cNvPr>
                <p:cNvSpPr txBox="1">
                  <a:spLocks/>
                </p:cNvSpPr>
                <p:nvPr/>
              </p:nvSpPr>
              <p:spPr>
                <a:xfrm>
                  <a:off x="7660294" y="2948348"/>
                  <a:ext cx="3229170" cy="1084434"/>
                </a:xfrm>
                <a:prstGeom prst="rect">
                  <a:avLst/>
                </a:prstGeom>
              </p:spPr>
              <p:txBody>
                <a:bodyPr vert="horz" wrap="square" lIns="91440" tIns="54373" rIns="91440"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543818">
                    <a:lnSpc>
                      <a:spcPts val="1850"/>
                    </a:lnSpc>
                  </a:pPr>
                  <a:r>
                    <a:rPr lang="en-US" sz="1600" b="1"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Represents a technological innovation that contributes to the advancement of infrastructure resilience.</a:t>
                  </a:r>
                </a:p>
              </p:txBody>
            </p:sp>
          </p:grpSp>
        </p:grpSp>
        <p:pic>
          <p:nvPicPr>
            <p:cNvPr id="10" name="Picture 9" descr="A logo on an orange background&#10;&#10;Description automatically generated">
              <a:extLst>
                <a:ext uri="{FF2B5EF4-FFF2-40B4-BE49-F238E27FC236}">
                  <a16:creationId xmlns:a16="http://schemas.microsoft.com/office/drawing/2014/main" id="{B9558BEC-3ADB-16FF-58E6-14B7AAA24D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236" y="3255510"/>
              <a:ext cx="670176" cy="670176"/>
            </a:xfrm>
            <a:prstGeom prst="rect">
              <a:avLst/>
            </a:prstGeom>
          </p:spPr>
        </p:pic>
      </p:grpSp>
      <p:grpSp>
        <p:nvGrpSpPr>
          <p:cNvPr id="14" name="Group 13">
            <a:extLst>
              <a:ext uri="{FF2B5EF4-FFF2-40B4-BE49-F238E27FC236}">
                <a16:creationId xmlns:a16="http://schemas.microsoft.com/office/drawing/2014/main" id="{D2FCEA32-8285-14E2-D99F-165055478447}"/>
              </a:ext>
            </a:extLst>
          </p:cNvPr>
          <p:cNvGrpSpPr/>
          <p:nvPr/>
        </p:nvGrpSpPr>
        <p:grpSpPr>
          <a:xfrm>
            <a:off x="5743534" y="4466367"/>
            <a:ext cx="5819476" cy="2331376"/>
            <a:chOff x="5743534" y="4466367"/>
            <a:chExt cx="5819476" cy="2331376"/>
          </a:xfrm>
        </p:grpSpPr>
        <p:grpSp>
          <p:nvGrpSpPr>
            <p:cNvPr id="41" name="Group 40"/>
            <p:cNvGrpSpPr/>
            <p:nvPr/>
          </p:nvGrpSpPr>
          <p:grpSpPr>
            <a:xfrm>
              <a:off x="5743534" y="4466367"/>
              <a:ext cx="5819476" cy="2331376"/>
              <a:chOff x="5743535" y="4452985"/>
              <a:chExt cx="5819476" cy="2331376"/>
            </a:xfrm>
          </p:grpSpPr>
          <p:sp>
            <p:nvSpPr>
              <p:cNvPr id="127" name="Freeform 126">
                <a:extLst>
                  <a:ext uri="{FF2B5EF4-FFF2-40B4-BE49-F238E27FC236}">
                    <a16:creationId xmlns:a16="http://schemas.microsoft.com/office/drawing/2014/main" id="{C9EC3A3B-D022-5749-BCCA-7CC50847D975}"/>
                  </a:ext>
                </a:extLst>
              </p:cNvPr>
              <p:cNvSpPr>
                <a:spLocks/>
              </p:cNvSpPr>
              <p:nvPr/>
            </p:nvSpPr>
            <p:spPr bwMode="auto">
              <a:xfrm flipV="1">
                <a:off x="5743535" y="4452985"/>
                <a:ext cx="2331377" cy="2331376"/>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rgbClr val="FF577D"/>
              </a:soli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sp>
            <p:nvSpPr>
              <p:cNvPr id="128" name="Freeform 127">
                <a:extLst>
                  <a:ext uri="{FF2B5EF4-FFF2-40B4-BE49-F238E27FC236}">
                    <a16:creationId xmlns:a16="http://schemas.microsoft.com/office/drawing/2014/main" id="{E0A809E1-8162-674E-B382-92EA07E8B3EC}"/>
                  </a:ext>
                </a:extLst>
              </p:cNvPr>
              <p:cNvSpPr>
                <a:spLocks/>
              </p:cNvSpPr>
              <p:nvPr/>
            </p:nvSpPr>
            <p:spPr bwMode="auto">
              <a:xfrm flipV="1">
                <a:off x="5911581" y="4635943"/>
                <a:ext cx="1982422" cy="1985162"/>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rgbClr val="FFFFFF">
                      <a:lumMod val="85000"/>
                    </a:srgbClr>
                  </a:gs>
                  <a:gs pos="100000">
                    <a:srgbClr val="FFFFFF"/>
                  </a:gs>
                </a:gsLst>
                <a:lin ang="0" scaled="0"/>
              </a:gra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cxnSp>
            <p:nvCxnSpPr>
              <p:cNvPr id="136" name="Straight Connector 135">
                <a:extLst>
                  <a:ext uri="{FF2B5EF4-FFF2-40B4-BE49-F238E27FC236}">
                    <a16:creationId xmlns:a16="http://schemas.microsoft.com/office/drawing/2014/main" id="{7E05B220-E1EA-6149-81E5-0403971F7680}"/>
                  </a:ext>
                </a:extLst>
              </p:cNvPr>
              <p:cNvCxnSpPr/>
              <p:nvPr/>
            </p:nvCxnSpPr>
            <p:spPr>
              <a:xfrm>
                <a:off x="7656398" y="4943036"/>
                <a:ext cx="522004" cy="202981"/>
              </a:xfrm>
              <a:prstGeom prst="line">
                <a:avLst/>
              </a:prstGeom>
              <a:noFill/>
              <a:ln w="38100" cap="flat" cmpd="sng" algn="ctr">
                <a:solidFill>
                  <a:srgbClr val="FF577D"/>
                </a:solidFill>
                <a:prstDash val="solid"/>
                <a:miter lim="800000"/>
              </a:ln>
              <a:effectLst/>
            </p:spPr>
          </p:cxnSp>
          <p:cxnSp>
            <p:nvCxnSpPr>
              <p:cNvPr id="137" name="Straight Connector 136">
                <a:extLst>
                  <a:ext uri="{FF2B5EF4-FFF2-40B4-BE49-F238E27FC236}">
                    <a16:creationId xmlns:a16="http://schemas.microsoft.com/office/drawing/2014/main" id="{0C415FDD-A1C0-DD43-B098-06B404D32B03}"/>
                  </a:ext>
                </a:extLst>
              </p:cNvPr>
              <p:cNvCxnSpPr/>
              <p:nvPr/>
            </p:nvCxnSpPr>
            <p:spPr>
              <a:xfrm>
                <a:off x="8178402" y="5145461"/>
                <a:ext cx="1866971" cy="0"/>
              </a:xfrm>
              <a:prstGeom prst="line">
                <a:avLst/>
              </a:prstGeom>
              <a:noFill/>
              <a:ln w="38100" cap="flat" cmpd="sng" algn="ctr">
                <a:solidFill>
                  <a:srgbClr val="FF577D"/>
                </a:solidFill>
                <a:prstDash val="solid"/>
                <a:miter lim="800000"/>
                <a:tailEnd type="oval"/>
              </a:ln>
              <a:effectLst/>
            </p:spPr>
          </p:cxnSp>
          <p:sp>
            <p:nvSpPr>
              <p:cNvPr id="144" name="TextBox 143">
                <a:extLst>
                  <a:ext uri="{FF2B5EF4-FFF2-40B4-BE49-F238E27FC236}">
                    <a16:creationId xmlns:a16="http://schemas.microsoft.com/office/drawing/2014/main" id="{57784508-27A6-594B-8F09-8352389A1BEF}"/>
                  </a:ext>
                </a:extLst>
              </p:cNvPr>
              <p:cNvSpPr txBox="1"/>
              <p:nvPr/>
            </p:nvSpPr>
            <p:spPr>
              <a:xfrm>
                <a:off x="8132264" y="4505299"/>
                <a:ext cx="3430747" cy="584775"/>
              </a:xfrm>
              <a:prstGeom prst="rect">
                <a:avLst/>
              </a:prstGeom>
              <a:noFill/>
              <a:ln>
                <a:solidFill>
                  <a:srgbClr val="C00000"/>
                </a:solidFill>
              </a:ln>
            </p:spPr>
            <p:txBody>
              <a:bodyPr wrap="none" rtlCol="0" anchor="ctr" anchorCtr="0">
                <a:spAutoFit/>
              </a:bodyPr>
              <a:lstStyle/>
              <a:p>
                <a:pPr defTabSz="914217"/>
                <a:r>
                  <a:rPr lang="en-US" sz="1600" b="1" dirty="0">
                    <a:solidFill>
                      <a:srgbClr val="FF577D"/>
                    </a:solidFill>
                    <a:latin typeface="Poppins" pitchFamily="2" charset="77"/>
                    <a:ea typeface="League Spartan" charset="0"/>
                    <a:cs typeface="Poppins" pitchFamily="2" charset="77"/>
                  </a:rPr>
                  <a:t>SDG 1 – </a:t>
                </a:r>
              </a:p>
              <a:p>
                <a:pPr defTabSz="914217"/>
                <a:r>
                  <a:rPr lang="en-US" sz="1600" b="1" dirty="0">
                    <a:solidFill>
                      <a:srgbClr val="FF577D"/>
                    </a:solidFill>
                    <a:latin typeface="Poppins" pitchFamily="2" charset="77"/>
                    <a:ea typeface="League Spartan" charset="0"/>
                    <a:cs typeface="Poppins" pitchFamily="2" charset="77"/>
                  </a:rPr>
                  <a:t>No Poverty (Indirectly related) </a:t>
                </a:r>
              </a:p>
            </p:txBody>
          </p:sp>
          <p:sp>
            <p:nvSpPr>
              <p:cNvPr id="145" name="Subtitle 2">
                <a:extLst>
                  <a:ext uri="{FF2B5EF4-FFF2-40B4-BE49-F238E27FC236}">
                    <a16:creationId xmlns:a16="http://schemas.microsoft.com/office/drawing/2014/main" id="{629C88DD-6B68-4648-A9EE-DFF096C73D94}"/>
                  </a:ext>
                </a:extLst>
              </p:cNvPr>
              <p:cNvSpPr txBox="1">
                <a:spLocks/>
              </p:cNvSpPr>
              <p:nvPr/>
            </p:nvSpPr>
            <p:spPr>
              <a:xfrm>
                <a:off x="8176736" y="5207823"/>
                <a:ext cx="3229170" cy="1084434"/>
              </a:xfrm>
              <a:prstGeom prst="rect">
                <a:avLst/>
              </a:prstGeom>
            </p:spPr>
            <p:txBody>
              <a:bodyPr vert="horz" wrap="square" lIns="91440" tIns="54373" rIns="91440"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defTabSz="543818">
                  <a:lnSpc>
                    <a:spcPts val="1850"/>
                  </a:lnSpc>
                </a:pPr>
                <a:r>
                  <a:rPr lang="en-US" sz="1600" b="1"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Protecting communities from floods helps safeguard livelihoods, prevent economic loss, and contributes to overall poverty reduction</a:t>
                </a:r>
              </a:p>
            </p:txBody>
          </p:sp>
          <p:sp>
            <p:nvSpPr>
              <p:cNvPr id="215" name="Oval 214">
                <a:extLst>
                  <a:ext uri="{FF2B5EF4-FFF2-40B4-BE49-F238E27FC236}">
                    <a16:creationId xmlns:a16="http://schemas.microsoft.com/office/drawing/2014/main" id="{1D28EB40-89DB-B24C-B311-ADD274AFD056}"/>
                  </a:ext>
                </a:extLst>
              </p:cNvPr>
              <p:cNvSpPr>
                <a:spLocks noChangeArrowheads="1"/>
              </p:cNvSpPr>
              <p:nvPr/>
            </p:nvSpPr>
            <p:spPr bwMode="auto">
              <a:xfrm flipV="1">
                <a:off x="6162810" y="4942785"/>
                <a:ext cx="1479965" cy="1480879"/>
              </a:xfrm>
              <a:prstGeom prst="ellipse">
                <a:avLst/>
              </a:prstGeom>
              <a:gradFill>
                <a:gsLst>
                  <a:gs pos="0">
                    <a:srgbClr val="FFFFFF">
                      <a:lumMod val="85000"/>
                    </a:srgbClr>
                  </a:gs>
                  <a:gs pos="100000">
                    <a:srgbClr val="FFFFFF"/>
                  </a:gs>
                </a:gsLst>
                <a:lin ang="9000000" scaled="0"/>
              </a:gradFill>
              <a:ln>
                <a:noFill/>
              </a:ln>
            </p:spPr>
            <p:txBody>
              <a:bodyPr vert="horz" wrap="square" lIns="91416" tIns="45708" rIns="91416" bIns="45708" numCol="1" anchor="t" anchorCtr="0" compatLnSpc="1">
                <a:prstTxWarp prst="textNoShape">
                  <a:avLst/>
                </a:prstTxWarp>
              </a:bodyP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id-ID" sz="3599" b="0" i="0" u="none" strike="noStrike" kern="0" cap="none" spc="0" normalizeH="0" baseline="0" noProof="0" dirty="0">
                  <a:ln>
                    <a:noFill/>
                  </a:ln>
                  <a:solidFill>
                    <a:srgbClr val="AAAAAA"/>
                  </a:solidFill>
                  <a:effectLst/>
                  <a:uLnTx/>
                  <a:uFillTx/>
                  <a:latin typeface="Lato Light" panose="020F0502020204030203" pitchFamily="34" charset="0"/>
                </a:endParaRPr>
              </a:p>
            </p:txBody>
          </p:sp>
          <p:sp>
            <p:nvSpPr>
              <p:cNvPr id="216" name="Freeform 1038">
                <a:extLst>
                  <a:ext uri="{FF2B5EF4-FFF2-40B4-BE49-F238E27FC236}">
                    <a16:creationId xmlns:a16="http://schemas.microsoft.com/office/drawing/2014/main" id="{E28C4251-BBB4-4840-A7C7-612044C421E1}"/>
                  </a:ext>
                </a:extLst>
              </p:cNvPr>
              <p:cNvSpPr>
                <a:spLocks noChangeAspect="1" noChangeArrowheads="1"/>
              </p:cNvSpPr>
              <p:nvPr/>
            </p:nvSpPr>
            <p:spPr bwMode="auto">
              <a:xfrm>
                <a:off x="6559844" y="5279145"/>
                <a:ext cx="698758" cy="698758"/>
              </a:xfrm>
              <a:custGeom>
                <a:avLst/>
                <a:gdLst>
                  <a:gd name="T0" fmla="*/ 102748 w 290152"/>
                  <a:gd name="T1" fmla="*/ 255420 h 290152"/>
                  <a:gd name="T2" fmla="*/ 172571 w 290152"/>
                  <a:gd name="T3" fmla="*/ 282192 h 290152"/>
                  <a:gd name="T4" fmla="*/ 128796 w 290152"/>
                  <a:gd name="T5" fmla="*/ 252164 h 290152"/>
                  <a:gd name="T6" fmla="*/ 22431 w 290152"/>
                  <a:gd name="T7" fmla="*/ 217794 h 290152"/>
                  <a:gd name="T8" fmla="*/ 8683 w 290152"/>
                  <a:gd name="T9" fmla="*/ 282192 h 290152"/>
                  <a:gd name="T10" fmla="*/ 67653 w 290152"/>
                  <a:gd name="T11" fmla="*/ 217794 h 290152"/>
                  <a:gd name="T12" fmla="*/ 22431 w 290152"/>
                  <a:gd name="T13" fmla="*/ 217794 h 290152"/>
                  <a:gd name="T14" fmla="*/ 113962 w 290152"/>
                  <a:gd name="T15" fmla="*/ 238778 h 290152"/>
                  <a:gd name="T16" fmla="*/ 128796 w 290152"/>
                  <a:gd name="T17" fmla="*/ 215261 h 290152"/>
                  <a:gd name="T18" fmla="*/ 27495 w 290152"/>
                  <a:gd name="T19" fmla="*/ 210559 h 290152"/>
                  <a:gd name="T20" fmla="*/ 62950 w 290152"/>
                  <a:gd name="T21" fmla="*/ 210559 h 290152"/>
                  <a:gd name="T22" fmla="*/ 109630 w 290152"/>
                  <a:gd name="T23" fmla="*/ 142739 h 290152"/>
                  <a:gd name="T24" fmla="*/ 109630 w 290152"/>
                  <a:gd name="T25" fmla="*/ 169186 h 290152"/>
                  <a:gd name="T26" fmla="*/ 109630 w 290152"/>
                  <a:gd name="T27" fmla="*/ 142739 h 290152"/>
                  <a:gd name="T28" fmla="*/ 131729 w 290152"/>
                  <a:gd name="T29" fmla="*/ 155782 h 290152"/>
                  <a:gd name="T30" fmla="*/ 87531 w 290152"/>
                  <a:gd name="T31" fmla="*/ 155782 h 290152"/>
                  <a:gd name="T32" fmla="*/ 8683 w 290152"/>
                  <a:gd name="T33" fmla="*/ 114686 h 290152"/>
                  <a:gd name="T34" fmla="*/ 41243 w 290152"/>
                  <a:gd name="T35" fmla="*/ 172934 h 290152"/>
                  <a:gd name="T36" fmla="*/ 97321 w 290152"/>
                  <a:gd name="T37" fmla="*/ 247461 h 290152"/>
                  <a:gd name="T38" fmla="*/ 132775 w 290152"/>
                  <a:gd name="T39" fmla="*/ 204770 h 290152"/>
                  <a:gd name="T40" fmla="*/ 176190 w 290152"/>
                  <a:gd name="T41" fmla="*/ 114686 h 290152"/>
                  <a:gd name="T42" fmla="*/ 61502 w 290152"/>
                  <a:gd name="T43" fmla="*/ 61502 h 290152"/>
                  <a:gd name="T44" fmla="*/ 180893 w 290152"/>
                  <a:gd name="T45" fmla="*/ 106003 h 290152"/>
                  <a:gd name="T46" fmla="*/ 184872 w 290152"/>
                  <a:gd name="T47" fmla="*/ 229372 h 290152"/>
                  <a:gd name="T48" fmla="*/ 229372 w 290152"/>
                  <a:gd name="T49" fmla="*/ 61502 h 290152"/>
                  <a:gd name="T50" fmla="*/ 114324 w 290152"/>
                  <a:gd name="T51" fmla="*/ 8683 h 290152"/>
                  <a:gd name="T52" fmla="*/ 233712 w 290152"/>
                  <a:gd name="T53" fmla="*/ 52821 h 290152"/>
                  <a:gd name="T54" fmla="*/ 238054 w 290152"/>
                  <a:gd name="T55" fmla="*/ 176550 h 290152"/>
                  <a:gd name="T56" fmla="*/ 282192 w 290152"/>
                  <a:gd name="T57" fmla="*/ 8683 h 290152"/>
                  <a:gd name="T58" fmla="*/ 110344 w 290152"/>
                  <a:gd name="T59" fmla="*/ 0 h 290152"/>
                  <a:gd name="T60" fmla="*/ 290874 w 290152"/>
                  <a:gd name="T61" fmla="*/ 4703 h 290152"/>
                  <a:gd name="T62" fmla="*/ 286534 w 290152"/>
                  <a:gd name="T63" fmla="*/ 185234 h 290152"/>
                  <a:gd name="T64" fmla="*/ 238054 w 290152"/>
                  <a:gd name="T65" fmla="*/ 233712 h 290152"/>
                  <a:gd name="T66" fmla="*/ 184872 w 290152"/>
                  <a:gd name="T67" fmla="*/ 238054 h 290152"/>
                  <a:gd name="T68" fmla="*/ 180893 w 290152"/>
                  <a:gd name="T69" fmla="*/ 290874 h 290152"/>
                  <a:gd name="T70" fmla="*/ 0 w 290152"/>
                  <a:gd name="T71" fmla="*/ 286534 h 290152"/>
                  <a:gd name="T72" fmla="*/ 4341 w 290152"/>
                  <a:gd name="T73" fmla="*/ 106003 h 290152"/>
                  <a:gd name="T74" fmla="*/ 52821 w 290152"/>
                  <a:gd name="T75" fmla="*/ 57523 h 290152"/>
                  <a:gd name="T76" fmla="*/ 105641 w 290152"/>
                  <a:gd name="T77" fmla="*/ 52821 h 290152"/>
                  <a:gd name="T78" fmla="*/ 110344 w 290152"/>
                  <a:gd name="T79" fmla="*/ 0 h 2901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0152" h="290152">
                    <a:moveTo>
                      <a:pt x="108627" y="245403"/>
                    </a:moveTo>
                    <a:lnTo>
                      <a:pt x="102492" y="254786"/>
                    </a:lnTo>
                    <a:lnTo>
                      <a:pt x="119814" y="281491"/>
                    </a:lnTo>
                    <a:lnTo>
                      <a:pt x="172143" y="281491"/>
                    </a:lnTo>
                    <a:lnTo>
                      <a:pt x="148685" y="245403"/>
                    </a:lnTo>
                    <a:cubicBezTo>
                      <a:pt x="142911" y="249733"/>
                      <a:pt x="135693" y="251538"/>
                      <a:pt x="128476" y="251538"/>
                    </a:cubicBezTo>
                    <a:cubicBezTo>
                      <a:pt x="121619" y="251538"/>
                      <a:pt x="114762" y="249733"/>
                      <a:pt x="108627" y="245403"/>
                    </a:cubicBezTo>
                    <a:close/>
                    <a:moveTo>
                      <a:pt x="22375" y="217253"/>
                    </a:moveTo>
                    <a:lnTo>
                      <a:pt x="8661" y="238546"/>
                    </a:lnTo>
                    <a:lnTo>
                      <a:pt x="8661" y="281491"/>
                    </a:lnTo>
                    <a:lnTo>
                      <a:pt x="109349" y="281491"/>
                    </a:lnTo>
                    <a:lnTo>
                      <a:pt x="67485" y="217253"/>
                    </a:lnTo>
                    <a:cubicBezTo>
                      <a:pt x="60989" y="222306"/>
                      <a:pt x="53050" y="224832"/>
                      <a:pt x="45110" y="224832"/>
                    </a:cubicBezTo>
                    <a:cubicBezTo>
                      <a:pt x="36810" y="224832"/>
                      <a:pt x="28871" y="222306"/>
                      <a:pt x="22375" y="217253"/>
                    </a:cubicBezTo>
                    <a:close/>
                    <a:moveTo>
                      <a:pt x="128476" y="214727"/>
                    </a:moveTo>
                    <a:lnTo>
                      <a:pt x="113679" y="238185"/>
                    </a:lnTo>
                    <a:cubicBezTo>
                      <a:pt x="122341" y="244320"/>
                      <a:pt x="135332" y="244320"/>
                      <a:pt x="143994" y="238185"/>
                    </a:cubicBezTo>
                    <a:lnTo>
                      <a:pt x="128476" y="214727"/>
                    </a:lnTo>
                    <a:close/>
                    <a:moveTo>
                      <a:pt x="45110" y="182608"/>
                    </a:moveTo>
                    <a:lnTo>
                      <a:pt x="27427" y="210036"/>
                    </a:lnTo>
                    <a:cubicBezTo>
                      <a:pt x="32479" y="214005"/>
                      <a:pt x="38615" y="216171"/>
                      <a:pt x="45110" y="216171"/>
                    </a:cubicBezTo>
                    <a:cubicBezTo>
                      <a:pt x="51606" y="216171"/>
                      <a:pt x="57741" y="214005"/>
                      <a:pt x="62794" y="210036"/>
                    </a:cubicBezTo>
                    <a:lnTo>
                      <a:pt x="45110" y="182608"/>
                    </a:lnTo>
                    <a:close/>
                    <a:moveTo>
                      <a:pt x="109358" y="142385"/>
                    </a:moveTo>
                    <a:cubicBezTo>
                      <a:pt x="102130" y="142385"/>
                      <a:pt x="95986" y="148167"/>
                      <a:pt x="95986" y="155395"/>
                    </a:cubicBezTo>
                    <a:cubicBezTo>
                      <a:pt x="95986" y="162622"/>
                      <a:pt x="102130" y="168766"/>
                      <a:pt x="109358" y="168766"/>
                    </a:cubicBezTo>
                    <a:cubicBezTo>
                      <a:pt x="116585" y="168766"/>
                      <a:pt x="122367" y="162622"/>
                      <a:pt x="122367" y="155395"/>
                    </a:cubicBezTo>
                    <a:cubicBezTo>
                      <a:pt x="122367" y="148167"/>
                      <a:pt x="116585" y="142385"/>
                      <a:pt x="109358" y="142385"/>
                    </a:cubicBezTo>
                    <a:close/>
                    <a:moveTo>
                      <a:pt x="109358" y="133350"/>
                    </a:moveTo>
                    <a:cubicBezTo>
                      <a:pt x="121283" y="133350"/>
                      <a:pt x="131402" y="143469"/>
                      <a:pt x="131402" y="155395"/>
                    </a:cubicBezTo>
                    <a:cubicBezTo>
                      <a:pt x="131402" y="167682"/>
                      <a:pt x="121283" y="177439"/>
                      <a:pt x="109358" y="177439"/>
                    </a:cubicBezTo>
                    <a:cubicBezTo>
                      <a:pt x="97071" y="177439"/>
                      <a:pt x="87313" y="167682"/>
                      <a:pt x="87313" y="155395"/>
                    </a:cubicBezTo>
                    <a:cubicBezTo>
                      <a:pt x="87313" y="143469"/>
                      <a:pt x="97071" y="133350"/>
                      <a:pt x="109358" y="133350"/>
                    </a:cubicBezTo>
                    <a:close/>
                    <a:moveTo>
                      <a:pt x="8661" y="114401"/>
                    </a:moveTo>
                    <a:lnTo>
                      <a:pt x="8661" y="222306"/>
                    </a:lnTo>
                    <a:lnTo>
                      <a:pt x="41141" y="172504"/>
                    </a:lnTo>
                    <a:cubicBezTo>
                      <a:pt x="42945" y="169977"/>
                      <a:pt x="46915" y="169977"/>
                      <a:pt x="48719" y="172504"/>
                    </a:cubicBezTo>
                    <a:lnTo>
                      <a:pt x="97079" y="246846"/>
                    </a:lnTo>
                    <a:lnTo>
                      <a:pt x="124867" y="204262"/>
                    </a:lnTo>
                    <a:cubicBezTo>
                      <a:pt x="126310" y="201735"/>
                      <a:pt x="130641" y="201735"/>
                      <a:pt x="132445" y="204262"/>
                    </a:cubicBezTo>
                    <a:lnTo>
                      <a:pt x="175752" y="271025"/>
                    </a:lnTo>
                    <a:lnTo>
                      <a:pt x="175752" y="114401"/>
                    </a:lnTo>
                    <a:lnTo>
                      <a:pt x="8661" y="114401"/>
                    </a:lnTo>
                    <a:close/>
                    <a:moveTo>
                      <a:pt x="61350" y="61350"/>
                    </a:moveTo>
                    <a:lnTo>
                      <a:pt x="61350" y="105739"/>
                    </a:lnTo>
                    <a:lnTo>
                      <a:pt x="180443" y="105739"/>
                    </a:lnTo>
                    <a:cubicBezTo>
                      <a:pt x="182608" y="105739"/>
                      <a:pt x="184413" y="107544"/>
                      <a:pt x="184413" y="110070"/>
                    </a:cubicBezTo>
                    <a:lnTo>
                      <a:pt x="184413" y="228802"/>
                    </a:lnTo>
                    <a:lnTo>
                      <a:pt x="228802" y="228802"/>
                    </a:lnTo>
                    <a:lnTo>
                      <a:pt x="228802" y="61350"/>
                    </a:lnTo>
                    <a:lnTo>
                      <a:pt x="61350" y="61350"/>
                    </a:lnTo>
                    <a:close/>
                    <a:moveTo>
                      <a:pt x="114040" y="8661"/>
                    </a:moveTo>
                    <a:lnTo>
                      <a:pt x="114040" y="52689"/>
                    </a:lnTo>
                    <a:lnTo>
                      <a:pt x="233132" y="52689"/>
                    </a:lnTo>
                    <a:cubicBezTo>
                      <a:pt x="235298" y="52689"/>
                      <a:pt x="237463" y="54854"/>
                      <a:pt x="237463" y="57381"/>
                    </a:cubicBezTo>
                    <a:lnTo>
                      <a:pt x="237463" y="176112"/>
                    </a:lnTo>
                    <a:lnTo>
                      <a:pt x="281491" y="176112"/>
                    </a:lnTo>
                    <a:lnTo>
                      <a:pt x="281491" y="8661"/>
                    </a:lnTo>
                    <a:lnTo>
                      <a:pt x="114040" y="8661"/>
                    </a:lnTo>
                    <a:close/>
                    <a:moveTo>
                      <a:pt x="110070" y="0"/>
                    </a:moveTo>
                    <a:lnTo>
                      <a:pt x="285822" y="0"/>
                    </a:lnTo>
                    <a:cubicBezTo>
                      <a:pt x="288348" y="0"/>
                      <a:pt x="290152" y="1804"/>
                      <a:pt x="290152" y="4691"/>
                    </a:cubicBezTo>
                    <a:lnTo>
                      <a:pt x="290152" y="180443"/>
                    </a:lnTo>
                    <a:cubicBezTo>
                      <a:pt x="290152" y="182608"/>
                      <a:pt x="288348" y="184774"/>
                      <a:pt x="285822" y="184774"/>
                    </a:cubicBezTo>
                    <a:lnTo>
                      <a:pt x="237463" y="184774"/>
                    </a:lnTo>
                    <a:lnTo>
                      <a:pt x="237463" y="233132"/>
                    </a:lnTo>
                    <a:cubicBezTo>
                      <a:pt x="237463" y="235659"/>
                      <a:pt x="235298" y="237463"/>
                      <a:pt x="233132" y="237463"/>
                    </a:cubicBezTo>
                    <a:lnTo>
                      <a:pt x="184413" y="237463"/>
                    </a:lnTo>
                    <a:lnTo>
                      <a:pt x="184413" y="285822"/>
                    </a:lnTo>
                    <a:cubicBezTo>
                      <a:pt x="184413" y="288348"/>
                      <a:pt x="182608" y="290152"/>
                      <a:pt x="180443" y="290152"/>
                    </a:cubicBezTo>
                    <a:lnTo>
                      <a:pt x="4331" y="290152"/>
                    </a:lnTo>
                    <a:cubicBezTo>
                      <a:pt x="1804" y="290152"/>
                      <a:pt x="0" y="288348"/>
                      <a:pt x="0" y="285822"/>
                    </a:cubicBezTo>
                    <a:lnTo>
                      <a:pt x="0" y="110070"/>
                    </a:lnTo>
                    <a:cubicBezTo>
                      <a:pt x="0" y="107544"/>
                      <a:pt x="1804" y="105739"/>
                      <a:pt x="4331" y="105739"/>
                    </a:cubicBezTo>
                    <a:lnTo>
                      <a:pt x="52689" y="105739"/>
                    </a:lnTo>
                    <a:lnTo>
                      <a:pt x="52689" y="57381"/>
                    </a:lnTo>
                    <a:cubicBezTo>
                      <a:pt x="52689" y="54854"/>
                      <a:pt x="54854" y="52689"/>
                      <a:pt x="57020" y="52689"/>
                    </a:cubicBezTo>
                    <a:lnTo>
                      <a:pt x="105379" y="52689"/>
                    </a:lnTo>
                    <a:lnTo>
                      <a:pt x="105379" y="4691"/>
                    </a:lnTo>
                    <a:cubicBezTo>
                      <a:pt x="105379" y="1804"/>
                      <a:pt x="107544" y="0"/>
                      <a:pt x="110070" y="0"/>
                    </a:cubicBezTo>
                    <a:close/>
                  </a:path>
                </a:pathLst>
              </a:custGeom>
              <a:solidFill>
                <a:srgbClr val="02C980"/>
              </a:solidFill>
              <a:ln>
                <a:noFill/>
              </a:ln>
              <a:effectLst/>
            </p:spPr>
            <p:txBody>
              <a:bodyPr anchor="ctr"/>
              <a:lstStyle/>
              <a:p>
                <a:pPr marL="0" marR="0" lvl="0" indent="0" defTabSz="91421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AAAAAA"/>
                  </a:solidFill>
                  <a:effectLst/>
                  <a:uLnTx/>
                  <a:uFillTx/>
                  <a:latin typeface="Lato Light" panose="020F0502020204030203" pitchFamily="34" charset="0"/>
                </a:endParaRPr>
              </a:p>
            </p:txBody>
          </p:sp>
        </p:grpSp>
        <p:pic>
          <p:nvPicPr>
            <p:cNvPr id="13" name="Picture 12" descr="A red sign with white people and text&#10;&#10;Description automatically generated">
              <a:extLst>
                <a:ext uri="{FF2B5EF4-FFF2-40B4-BE49-F238E27FC236}">
                  <a16:creationId xmlns:a16="http://schemas.microsoft.com/office/drawing/2014/main" id="{F1C131AE-09CA-11AF-1EBA-5EA91E9DBE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389" y="5151413"/>
              <a:ext cx="1019017" cy="1019017"/>
            </a:xfrm>
            <a:prstGeom prst="rect">
              <a:avLst/>
            </a:prstGeom>
          </p:spPr>
        </p:pic>
      </p:grpSp>
    </p:spTree>
    <p:extLst>
      <p:ext uri="{BB962C8B-B14F-4D97-AF65-F5344CB8AC3E}">
        <p14:creationId xmlns:p14="http://schemas.microsoft.com/office/powerpoint/2010/main" val="80778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6830-C736-B9F3-AD74-ED1BB96E0114}"/>
              </a:ext>
            </a:extLst>
          </p:cNvPr>
          <p:cNvSpPr>
            <a:spLocks noGrp="1"/>
          </p:cNvSpPr>
          <p:nvPr>
            <p:ph type="title"/>
          </p:nvPr>
        </p:nvSpPr>
        <p:spPr/>
        <p:txBody>
          <a:bodyPr>
            <a:normAutofit/>
          </a:bodyPr>
          <a:lstStyle/>
          <a:p>
            <a:r>
              <a:rPr lang="en-US"/>
              <a:t>Objectives</a:t>
            </a:r>
            <a:endParaRPr lang="en-US">
              <a:solidFill>
                <a:schemeClr val="accent1"/>
              </a:solidFill>
            </a:endParaRPr>
          </a:p>
        </p:txBody>
      </p:sp>
      <p:sp>
        <p:nvSpPr>
          <p:cNvPr id="6" name="Text Placeholder 5">
            <a:extLst>
              <a:ext uri="{FF2B5EF4-FFF2-40B4-BE49-F238E27FC236}">
                <a16:creationId xmlns:a16="http://schemas.microsoft.com/office/drawing/2014/main" id="{758080CA-6A48-CBE0-6A73-68F0348FC0EB}"/>
              </a:ext>
            </a:extLst>
          </p:cNvPr>
          <p:cNvSpPr>
            <a:spLocks noGrp="1"/>
          </p:cNvSpPr>
          <p:nvPr>
            <p:ph idx="1"/>
          </p:nvPr>
        </p:nvSpPr>
        <p:spPr/>
        <p:txBody>
          <a:bodyPr vert="horz" lIns="91440" tIns="45720" rIns="91440" bIns="45720" rtlCol="0" anchor="t">
            <a:normAutofit lnSpcReduction="10000"/>
          </a:bodyPr>
          <a:lstStyle/>
          <a:p>
            <a:pPr>
              <a:buFont typeface="Arial,Sans-Serif" panose="020B0604020202020204" pitchFamily="34" charset="0"/>
            </a:pPr>
            <a:r>
              <a:rPr lang="en-US" sz="2400" dirty="0">
                <a:latin typeface="Arial"/>
                <a:cs typeface="Arial"/>
              </a:rPr>
              <a:t>Aggregate and preprocess data to establish a robust foundation for the flood prediction model</a:t>
            </a:r>
          </a:p>
          <a:p>
            <a:pPr>
              <a:buFont typeface="Arial,Sans-Serif" panose="020B0604020202020204" pitchFamily="34" charset="0"/>
            </a:pPr>
            <a:r>
              <a:rPr lang="en-US" sz="2400" dirty="0">
                <a:latin typeface="Arial"/>
                <a:cs typeface="Arial"/>
              </a:rPr>
              <a:t>Utilize machine learning algorithms to interpret complex relationships within the dataset, enhancing prediction accuracy and reliability.</a:t>
            </a:r>
          </a:p>
          <a:p>
            <a:pPr>
              <a:buFont typeface="Arial,Sans-Serif" panose="020B0604020202020204" pitchFamily="34" charset="0"/>
            </a:pPr>
            <a:r>
              <a:rPr lang="en-US" sz="2400" dirty="0">
                <a:latin typeface="Arial"/>
                <a:cs typeface="Arial"/>
              </a:rPr>
              <a:t>Evaluate and select appropriate technologies and tools for data analysis, and machine learning in enhancing the precision and scalability of the flood prediction model</a:t>
            </a:r>
          </a:p>
          <a:p>
            <a:pPr>
              <a:buFont typeface="Arial,Sans-Serif" panose="020B0604020202020204" pitchFamily="34" charset="0"/>
            </a:pPr>
            <a:r>
              <a:rPr lang="en-US" sz="2400" dirty="0">
                <a:latin typeface="Arial"/>
                <a:cs typeface="Arial"/>
              </a:rPr>
              <a:t>Validate the machine learning model using historical data and optimize parameters for improved performance</a:t>
            </a:r>
          </a:p>
          <a:p>
            <a:pPr>
              <a:buFont typeface="Arial,Sans-Serif" panose="020B0604020202020204" pitchFamily="34" charset="0"/>
            </a:pPr>
            <a:r>
              <a:rPr lang="en-US" sz="2400" dirty="0">
                <a:latin typeface="Arial"/>
                <a:cs typeface="Arial"/>
              </a:rPr>
              <a:t>Create an intuitive interface for end-users to access and interpret flood predictions</a:t>
            </a:r>
          </a:p>
          <a:p>
            <a:pPr marL="0" indent="0">
              <a:buNone/>
            </a:pPr>
            <a:endParaRPr lang="en-US" sz="2400" dirty="0">
              <a:latin typeface="Arial"/>
              <a:cs typeface="Arial"/>
            </a:endParaRPr>
          </a:p>
        </p:txBody>
      </p:sp>
      <p:sp>
        <p:nvSpPr>
          <p:cNvPr id="7" name="Circle: Hollow 6" hidden="1">
            <a:extLst>
              <a:ext uri="{FF2B5EF4-FFF2-40B4-BE49-F238E27FC236}">
                <a16:creationId xmlns:a16="http://schemas.microsoft.com/office/drawing/2014/main" id="{F3DDA129-2FF3-9CDB-B867-3EF91E276EDD}"/>
              </a:ext>
            </a:extLst>
          </p:cNvPr>
          <p:cNvSpPr/>
          <p:nvPr/>
        </p:nvSpPr>
        <p:spPr>
          <a:xfrm>
            <a:off x="6689477" y="1552059"/>
            <a:ext cx="4664324" cy="4617748"/>
          </a:xfrm>
          <a:prstGeom prst="donut">
            <a:avLst>
              <a:gd name="adj" fmla="val 7961"/>
            </a:avLst>
          </a:prstGeom>
          <a:solidFill>
            <a:srgbClr val="2B2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20155C02-6C32-64F1-6DDB-DFD84D21522E}"/>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spTree>
    <p:extLst>
      <p:ext uri="{BB962C8B-B14F-4D97-AF65-F5344CB8AC3E}">
        <p14:creationId xmlns:p14="http://schemas.microsoft.com/office/powerpoint/2010/main" val="407612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a:xfrm>
            <a:off x="962015" y="770258"/>
            <a:ext cx="10112695" cy="921254"/>
          </a:xfrm>
        </p:spPr>
        <p:txBody>
          <a:bodyPr/>
          <a:lstStyle/>
          <a:p>
            <a:r>
              <a:rPr lang="en-US" b="1" dirty="0"/>
              <a:t>Data </a:t>
            </a:r>
            <a:endParaRPr lang="tr-TR"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931992" y="1437876"/>
            <a:ext cx="10364468" cy="4169743"/>
          </a:xfrm>
        </p:spPr>
        <p:txBody>
          <a:bodyPr>
            <a:normAutofit/>
          </a:bodyPr>
          <a:lstStyle/>
          <a:p>
            <a:pPr>
              <a:buFont typeface="Arial" panose="020B0604020202020204" pitchFamily="34" charset="0"/>
              <a:buChar char="•"/>
            </a:pPr>
            <a:r>
              <a:rPr lang="en-US" sz="2400" dirty="0"/>
              <a:t>Source(s) of the dataset: </a:t>
            </a:r>
            <a:r>
              <a:rPr lang="en-US" sz="2400" dirty="0" err="1"/>
              <a:t>OpenWeather</a:t>
            </a:r>
            <a:r>
              <a:rPr lang="en-US" sz="2400" dirty="0"/>
              <a:t> Map</a:t>
            </a:r>
          </a:p>
          <a:p>
            <a:pPr lvl="1"/>
            <a:r>
              <a:rPr lang="en-US" sz="2000" dirty="0">
                <a:hlinkClick r:id="rId3"/>
              </a:rPr>
              <a:t>https://home.openweathermap.org/marketplace/my_orders</a:t>
            </a:r>
            <a:r>
              <a:rPr lang="en-US" sz="2000" dirty="0"/>
              <a:t> </a:t>
            </a:r>
          </a:p>
          <a:p>
            <a:pPr lvl="1"/>
            <a:r>
              <a:rPr lang="en-US" sz="2000" dirty="0">
                <a:hlinkClick r:id="rId4"/>
              </a:rPr>
              <a:t>https://history.openweathermap.org/storage/52b96426702dd7eed9a4507cd5c11615.csv</a:t>
            </a:r>
            <a:r>
              <a:rPr lang="en-US" sz="2000" dirty="0"/>
              <a:t> </a:t>
            </a:r>
          </a:p>
          <a:p>
            <a:r>
              <a:rPr lang="en-US" sz="2400" dirty="0"/>
              <a:t>Dataset contains 393,773 weather records and 28 columns for Sierra Leone and span January 1, 1979  - December 2, 2023. The following features were selected:</a:t>
            </a:r>
          </a:p>
          <a:p>
            <a:pPr marL="0" indent="0">
              <a:buNone/>
            </a:pPr>
            <a:endParaRPr lang="en-US" dirty="0"/>
          </a:p>
          <a:p>
            <a:pPr>
              <a:buFont typeface="Arial" panose="020B0604020202020204" pitchFamily="34" charset="0"/>
              <a:buChar char="•"/>
            </a:pPr>
            <a:endParaRPr lang="en-US" dirty="0"/>
          </a:p>
          <a:p>
            <a:endParaRPr lang="en-US" sz="2800" b="1" i="0" u="none" strike="noStrike" kern="1200" noProof="0" dirty="0">
              <a:solidFill>
                <a:srgbClr val="FFFFFF"/>
              </a:solidFill>
              <a:latin typeface="Calibri"/>
              <a:ea typeface="+mn-ea"/>
              <a:cs typeface="+mn-cs"/>
            </a:endParaRPr>
          </a:p>
          <a:p>
            <a:endParaRPr lang="en-US" sz="2800" b="1" i="0" u="none" strike="noStrike" kern="1200" noProof="0" dirty="0">
              <a:solidFill>
                <a:srgbClr val="FFFFFF"/>
              </a:solidFill>
              <a:latin typeface="Calibri"/>
              <a:ea typeface="+mn-ea"/>
              <a:cs typeface="+mn-cs"/>
            </a:endParaRPr>
          </a:p>
          <a:p>
            <a:pPr marL="0" indent="0">
              <a:buNone/>
            </a:pPr>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Frontier Tech Leaders </a:t>
            </a:r>
            <a:r>
              <a:rPr lang="en-US" sz="1200" err="1">
                <a:cs typeface="Calibri"/>
              </a:rPr>
              <a:t>Programme</a:t>
            </a:r>
            <a:r>
              <a:rPr lang="en-US" sz="1200">
                <a:cs typeface="Calibri"/>
              </a:rPr>
              <a:t> Global Cohort 1</a:t>
            </a:r>
            <a:endParaRPr lang="en-US" sz="1200"/>
          </a:p>
        </p:txBody>
      </p:sp>
      <p:graphicFrame>
        <p:nvGraphicFramePr>
          <p:cNvPr id="4" name="Table 3">
            <a:extLst>
              <a:ext uri="{FF2B5EF4-FFF2-40B4-BE49-F238E27FC236}">
                <a16:creationId xmlns:a16="http://schemas.microsoft.com/office/drawing/2014/main" id="{4E717061-03F4-4F16-0334-5A4715E85F8A}"/>
              </a:ext>
            </a:extLst>
          </p:cNvPr>
          <p:cNvGraphicFramePr>
            <a:graphicFrameLocks noGrp="1"/>
          </p:cNvGraphicFramePr>
          <p:nvPr>
            <p:extLst>
              <p:ext uri="{D42A27DB-BD31-4B8C-83A1-F6EECF244321}">
                <p14:modId xmlns:p14="http://schemas.microsoft.com/office/powerpoint/2010/main" val="2488420476"/>
              </p:ext>
            </p:extLst>
          </p:nvPr>
        </p:nvGraphicFramePr>
        <p:xfrm>
          <a:off x="1299712" y="3429000"/>
          <a:ext cx="9437300" cy="3132360"/>
        </p:xfrm>
        <a:graphic>
          <a:graphicData uri="http://schemas.openxmlformats.org/drawingml/2006/table">
            <a:tbl>
              <a:tblPr firstRow="1" bandRow="1">
                <a:tableStyleId>{5C22544A-7EE6-4342-B048-85BDC9FD1C3A}</a:tableStyleId>
              </a:tblPr>
              <a:tblGrid>
                <a:gridCol w="2359325">
                  <a:extLst>
                    <a:ext uri="{9D8B030D-6E8A-4147-A177-3AD203B41FA5}">
                      <a16:colId xmlns:a16="http://schemas.microsoft.com/office/drawing/2014/main" val="1427969480"/>
                    </a:ext>
                  </a:extLst>
                </a:gridCol>
                <a:gridCol w="2359325">
                  <a:extLst>
                    <a:ext uri="{9D8B030D-6E8A-4147-A177-3AD203B41FA5}">
                      <a16:colId xmlns:a16="http://schemas.microsoft.com/office/drawing/2014/main" val="3952271558"/>
                    </a:ext>
                  </a:extLst>
                </a:gridCol>
                <a:gridCol w="2359325">
                  <a:extLst>
                    <a:ext uri="{9D8B030D-6E8A-4147-A177-3AD203B41FA5}">
                      <a16:colId xmlns:a16="http://schemas.microsoft.com/office/drawing/2014/main" val="2815292268"/>
                    </a:ext>
                  </a:extLst>
                </a:gridCol>
                <a:gridCol w="2359325">
                  <a:extLst>
                    <a:ext uri="{9D8B030D-6E8A-4147-A177-3AD203B41FA5}">
                      <a16:colId xmlns:a16="http://schemas.microsoft.com/office/drawing/2014/main" val="1270416067"/>
                    </a:ext>
                  </a:extLst>
                </a:gridCol>
              </a:tblGrid>
              <a:tr h="388728">
                <a:tc>
                  <a:txBody>
                    <a:bodyPr/>
                    <a:lstStyle/>
                    <a:p>
                      <a:pPr algn="ctr"/>
                      <a:r>
                        <a:rPr lang="en-US" dirty="0">
                          <a:solidFill>
                            <a:srgbClr val="4CA3AA"/>
                          </a:solidFill>
                        </a:rPr>
                        <a:t>Features</a:t>
                      </a:r>
                    </a:p>
                  </a:txBody>
                  <a:tcPr/>
                </a:tc>
                <a:tc>
                  <a:txBody>
                    <a:bodyPr/>
                    <a:lstStyle/>
                    <a:p>
                      <a:pPr algn="ctr"/>
                      <a:r>
                        <a:rPr lang="en-US" dirty="0">
                          <a:solidFill>
                            <a:srgbClr val="4CA3AA"/>
                          </a:solidFill>
                        </a:rPr>
                        <a:t>Features </a:t>
                      </a:r>
                    </a:p>
                  </a:txBody>
                  <a:tcPr/>
                </a:tc>
                <a:tc>
                  <a:txBody>
                    <a:bodyPr/>
                    <a:lstStyle/>
                    <a:p>
                      <a:pPr algn="ctr"/>
                      <a:r>
                        <a:rPr lang="en-US" dirty="0">
                          <a:solidFill>
                            <a:srgbClr val="4CA3AA"/>
                          </a:solidFill>
                        </a:rPr>
                        <a:t>Features </a:t>
                      </a:r>
                    </a:p>
                  </a:txBody>
                  <a:tcPr/>
                </a:tc>
                <a:tc>
                  <a:txBody>
                    <a:bodyPr/>
                    <a:lstStyle/>
                    <a:p>
                      <a:pPr algn="ctr"/>
                      <a:r>
                        <a:rPr lang="en-US" dirty="0">
                          <a:solidFill>
                            <a:srgbClr val="4CA3AA"/>
                          </a:solidFill>
                        </a:rPr>
                        <a:t>New Features </a:t>
                      </a:r>
                      <a:r>
                        <a:rPr lang="en-US" dirty="0" err="1">
                          <a:solidFill>
                            <a:srgbClr val="4CA3AA"/>
                          </a:solidFill>
                        </a:rPr>
                        <a:t>Features</a:t>
                      </a:r>
                      <a:r>
                        <a:rPr lang="en-US" dirty="0">
                          <a:solidFill>
                            <a:srgbClr val="4CA3AA"/>
                          </a:solidFill>
                        </a:rPr>
                        <a:t> </a:t>
                      </a:r>
                    </a:p>
                  </a:txBody>
                  <a:tcPr/>
                </a:tc>
                <a:extLst>
                  <a:ext uri="{0D108BD9-81ED-4DB2-BD59-A6C34878D82A}">
                    <a16:rowId xmlns:a16="http://schemas.microsoft.com/office/drawing/2014/main" val="2294739737"/>
                  </a:ext>
                </a:extLst>
              </a:tr>
              <a:tr h="388728">
                <a:tc>
                  <a:txBody>
                    <a:bodyPr/>
                    <a:lstStyle/>
                    <a:p>
                      <a:r>
                        <a:rPr lang="en-US" sz="1800" kern="1200" dirty="0">
                          <a:solidFill>
                            <a:srgbClr val="FF577D"/>
                          </a:solidFill>
                          <a:latin typeface="+mn-lt"/>
                          <a:ea typeface="+mn-ea"/>
                          <a:cs typeface="+mn-cs"/>
                        </a:rPr>
                        <a:t>dt (Datetime)</a:t>
                      </a:r>
                    </a:p>
                  </a:txBody>
                  <a:tcPr/>
                </a:tc>
                <a:tc>
                  <a:txBody>
                    <a:bodyPr/>
                    <a:lstStyle/>
                    <a:p>
                      <a:r>
                        <a:rPr lang="en-US" sz="1800" kern="1200" dirty="0" err="1">
                          <a:solidFill>
                            <a:srgbClr val="FF577D"/>
                          </a:solidFill>
                          <a:latin typeface="+mn-lt"/>
                          <a:ea typeface="+mn-ea"/>
                          <a:cs typeface="+mn-cs"/>
                        </a:rPr>
                        <a:t>Feels_like</a:t>
                      </a:r>
                      <a:endParaRPr lang="en-US" sz="1800" kern="1200" dirty="0">
                        <a:solidFill>
                          <a:srgbClr val="FF577D"/>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FF577D"/>
                          </a:solidFill>
                          <a:latin typeface="+mn-lt"/>
                          <a:ea typeface="+mn-ea"/>
                          <a:cs typeface="+mn-cs"/>
                        </a:rPr>
                        <a:t>Rain_1h </a:t>
                      </a:r>
                    </a:p>
                  </a:txBody>
                  <a:tcPr/>
                </a:tc>
                <a:tc rowSpan="4">
                  <a:txBody>
                    <a:bodyPr/>
                    <a:lstStyle/>
                    <a:p>
                      <a:pPr algn="ctr"/>
                      <a:r>
                        <a:rPr lang="en-US" dirty="0">
                          <a:solidFill>
                            <a:srgbClr val="FF577D"/>
                          </a:solidFill>
                        </a:rPr>
                        <a:t>Rain </a:t>
                      </a:r>
                      <a:r>
                        <a:rPr lang="en-US" dirty="0">
                          <a:solidFill>
                            <a:srgbClr val="4CA3AA"/>
                          </a:solidFill>
                        </a:rPr>
                        <a:t>(combination of rain_1h &amp; Rain_3h)</a:t>
                      </a:r>
                    </a:p>
                  </a:txBody>
                  <a:tcPr anchor="ctr"/>
                </a:tc>
                <a:extLst>
                  <a:ext uri="{0D108BD9-81ED-4DB2-BD59-A6C34878D82A}">
                    <a16:rowId xmlns:a16="http://schemas.microsoft.com/office/drawing/2014/main" val="3485221433"/>
                  </a:ext>
                </a:extLst>
              </a:tr>
              <a:tr h="388728">
                <a:tc>
                  <a:txBody>
                    <a:bodyPr/>
                    <a:lstStyle/>
                    <a:p>
                      <a:r>
                        <a:rPr lang="en-US" sz="1800" kern="1200" dirty="0" err="1">
                          <a:solidFill>
                            <a:srgbClr val="FF577D"/>
                          </a:solidFill>
                          <a:latin typeface="+mn-lt"/>
                          <a:ea typeface="+mn-ea"/>
                          <a:cs typeface="+mn-cs"/>
                        </a:rPr>
                        <a:t>Timezone</a:t>
                      </a:r>
                      <a:r>
                        <a:rPr lang="en-US" sz="1800" kern="1200" dirty="0">
                          <a:solidFill>
                            <a:srgbClr val="FF577D"/>
                          </a:solidFill>
                          <a:latin typeface="+mn-lt"/>
                          <a:ea typeface="+mn-ea"/>
                          <a:cs typeface="+mn-cs"/>
                        </a:rPr>
                        <a:t> </a:t>
                      </a:r>
                    </a:p>
                  </a:txBody>
                  <a:tcPr/>
                </a:tc>
                <a:tc>
                  <a:txBody>
                    <a:bodyPr/>
                    <a:lstStyle/>
                    <a:p>
                      <a:r>
                        <a:rPr lang="en-US" sz="1800" kern="1200" dirty="0">
                          <a:solidFill>
                            <a:srgbClr val="FF577D"/>
                          </a:solidFill>
                          <a:latin typeface="+mn-lt"/>
                          <a:ea typeface="+mn-ea"/>
                          <a:cs typeface="+mn-cs"/>
                        </a:rPr>
                        <a:t>Minimum temperature</a:t>
                      </a:r>
                    </a:p>
                  </a:txBody>
                  <a:tcPr/>
                </a:tc>
                <a:tc>
                  <a:txBody>
                    <a:bodyPr/>
                    <a:lstStyle/>
                    <a:p>
                      <a:r>
                        <a:rPr lang="en-US" sz="1800" kern="1200" dirty="0">
                          <a:solidFill>
                            <a:srgbClr val="FF577D"/>
                          </a:solidFill>
                          <a:latin typeface="+mn-lt"/>
                          <a:ea typeface="+mn-ea"/>
                          <a:cs typeface="+mn-cs"/>
                        </a:rPr>
                        <a:t>Rain_3h</a:t>
                      </a:r>
                    </a:p>
                  </a:txBody>
                  <a:tcPr/>
                </a:tc>
                <a:tc vMerge="1">
                  <a:txBody>
                    <a:bodyPr/>
                    <a:lstStyle/>
                    <a:p>
                      <a:endParaRPr lang="en-US" dirty="0"/>
                    </a:p>
                  </a:txBody>
                  <a:tcPr/>
                </a:tc>
                <a:extLst>
                  <a:ext uri="{0D108BD9-81ED-4DB2-BD59-A6C34878D82A}">
                    <a16:rowId xmlns:a16="http://schemas.microsoft.com/office/drawing/2014/main" val="185918328"/>
                  </a:ext>
                </a:extLst>
              </a:tr>
              <a:tr h="388728">
                <a:tc>
                  <a:txBody>
                    <a:bodyPr/>
                    <a:lstStyle/>
                    <a:p>
                      <a:r>
                        <a:rPr lang="en-US" sz="1800" kern="1200" dirty="0">
                          <a:solidFill>
                            <a:srgbClr val="FF577D"/>
                          </a:solidFill>
                          <a:latin typeface="+mn-lt"/>
                          <a:ea typeface="+mn-ea"/>
                          <a:cs typeface="+mn-cs"/>
                        </a:rPr>
                        <a:t>Latitude</a:t>
                      </a:r>
                    </a:p>
                  </a:txBody>
                  <a:tcPr/>
                </a:tc>
                <a:tc>
                  <a:txBody>
                    <a:bodyPr/>
                    <a:lstStyle/>
                    <a:p>
                      <a:r>
                        <a:rPr lang="en-US" sz="1800" kern="1200" dirty="0">
                          <a:solidFill>
                            <a:srgbClr val="FF577D"/>
                          </a:solidFill>
                          <a:latin typeface="+mn-lt"/>
                          <a:ea typeface="+mn-ea"/>
                          <a:cs typeface="+mn-cs"/>
                        </a:rPr>
                        <a:t>Maximum temperature</a:t>
                      </a:r>
                    </a:p>
                  </a:txBody>
                  <a:tcPr/>
                </a:tc>
                <a:tc>
                  <a:txBody>
                    <a:bodyPr/>
                    <a:lstStyle/>
                    <a:p>
                      <a:r>
                        <a:rPr lang="en-US" sz="1800" kern="1200" dirty="0" err="1">
                          <a:solidFill>
                            <a:srgbClr val="FF577D"/>
                          </a:solidFill>
                          <a:latin typeface="+mn-lt"/>
                          <a:ea typeface="+mn-ea"/>
                          <a:cs typeface="+mn-cs"/>
                        </a:rPr>
                        <a:t>Clouds_all</a:t>
                      </a:r>
                      <a:endParaRPr lang="en-US" sz="1800" kern="1200" dirty="0">
                        <a:solidFill>
                          <a:srgbClr val="FF577D"/>
                        </a:solidFill>
                        <a:latin typeface="+mn-lt"/>
                        <a:ea typeface="+mn-ea"/>
                        <a:cs typeface="+mn-cs"/>
                      </a:endParaRPr>
                    </a:p>
                  </a:txBody>
                  <a:tcPr/>
                </a:tc>
                <a:tc vMerge="1">
                  <a:txBody>
                    <a:bodyPr/>
                    <a:lstStyle/>
                    <a:p>
                      <a:endParaRPr lang="en-US" dirty="0"/>
                    </a:p>
                  </a:txBody>
                  <a:tcPr/>
                </a:tc>
                <a:extLst>
                  <a:ext uri="{0D108BD9-81ED-4DB2-BD59-A6C34878D82A}">
                    <a16:rowId xmlns:a16="http://schemas.microsoft.com/office/drawing/2014/main" val="835897384"/>
                  </a:ext>
                </a:extLst>
              </a:tr>
              <a:tr h="388728">
                <a:tc>
                  <a:txBody>
                    <a:bodyPr/>
                    <a:lstStyle/>
                    <a:p>
                      <a:r>
                        <a:rPr lang="en-US" sz="1800" kern="1200" dirty="0">
                          <a:solidFill>
                            <a:srgbClr val="FF577D"/>
                          </a:solidFill>
                          <a:latin typeface="+mn-lt"/>
                          <a:ea typeface="+mn-ea"/>
                          <a:cs typeface="+mn-cs"/>
                        </a:rPr>
                        <a:t>Longitude </a:t>
                      </a:r>
                    </a:p>
                  </a:txBody>
                  <a:tcPr/>
                </a:tc>
                <a:tc>
                  <a:txBody>
                    <a:bodyPr/>
                    <a:lstStyle/>
                    <a:p>
                      <a:r>
                        <a:rPr lang="en-US" sz="1800" kern="1200" dirty="0">
                          <a:solidFill>
                            <a:srgbClr val="FF577D"/>
                          </a:solidFill>
                          <a:latin typeface="+mn-lt"/>
                          <a:ea typeface="+mn-ea"/>
                          <a:cs typeface="+mn-cs"/>
                        </a:rPr>
                        <a:t>Pressure</a:t>
                      </a:r>
                    </a:p>
                  </a:txBody>
                  <a:tcPr/>
                </a:tc>
                <a:tc>
                  <a:txBody>
                    <a:bodyPr/>
                    <a:lstStyle/>
                    <a:p>
                      <a:endParaRPr lang="en-US" sz="1800" kern="1200" dirty="0">
                        <a:solidFill>
                          <a:srgbClr val="FF577D"/>
                        </a:solidFill>
                        <a:latin typeface="+mn-lt"/>
                        <a:ea typeface="+mn-ea"/>
                        <a:cs typeface="+mn-cs"/>
                      </a:endParaRPr>
                    </a:p>
                  </a:txBody>
                  <a:tcPr/>
                </a:tc>
                <a:tc vMerge="1">
                  <a:txBody>
                    <a:bodyPr/>
                    <a:lstStyle/>
                    <a:p>
                      <a:endParaRPr lang="en-US" dirty="0"/>
                    </a:p>
                  </a:txBody>
                  <a:tcPr/>
                </a:tc>
                <a:extLst>
                  <a:ext uri="{0D108BD9-81ED-4DB2-BD59-A6C34878D82A}">
                    <a16:rowId xmlns:a16="http://schemas.microsoft.com/office/drawing/2014/main" val="3039896728"/>
                  </a:ext>
                </a:extLst>
              </a:tr>
              <a:tr h="388728">
                <a:tc>
                  <a:txBody>
                    <a:bodyPr/>
                    <a:lstStyle/>
                    <a:p>
                      <a:r>
                        <a:rPr lang="en-US" sz="1800" kern="1200" dirty="0">
                          <a:solidFill>
                            <a:srgbClr val="FF577D"/>
                          </a:solidFill>
                          <a:latin typeface="+mn-lt"/>
                          <a:ea typeface="+mn-ea"/>
                          <a:cs typeface="+mn-cs"/>
                        </a:rPr>
                        <a:t>Temperature </a:t>
                      </a:r>
                    </a:p>
                  </a:txBody>
                  <a:tcPr/>
                </a:tc>
                <a:tc>
                  <a:txBody>
                    <a:bodyPr/>
                    <a:lstStyle/>
                    <a:p>
                      <a:r>
                        <a:rPr lang="en-US" sz="1800" kern="1200" dirty="0">
                          <a:solidFill>
                            <a:srgbClr val="FF577D"/>
                          </a:solidFill>
                          <a:latin typeface="+mn-lt"/>
                          <a:ea typeface="+mn-ea"/>
                          <a:cs typeface="+mn-cs"/>
                        </a:rPr>
                        <a:t>Humidity </a:t>
                      </a:r>
                    </a:p>
                  </a:txBody>
                  <a:tcPr/>
                </a:tc>
                <a:tc>
                  <a:txBody>
                    <a:bodyPr/>
                    <a:lstStyle/>
                    <a:p>
                      <a:endParaRPr lang="en-US" sz="1800" kern="1200" dirty="0">
                        <a:solidFill>
                          <a:srgbClr val="FF577D"/>
                        </a:solidFill>
                        <a:latin typeface="+mn-lt"/>
                        <a:ea typeface="+mn-ea"/>
                        <a:cs typeface="+mn-cs"/>
                      </a:endParaRPr>
                    </a:p>
                  </a:txBody>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rgbClr val="FF577D"/>
                          </a:solidFill>
                        </a:rPr>
                        <a:t>Flood_occurred</a:t>
                      </a:r>
                      <a:r>
                        <a:rPr lang="en-US" dirty="0">
                          <a:solidFill>
                            <a:srgbClr val="FF577D"/>
                          </a:solidFill>
                        </a:rPr>
                        <a:t> </a:t>
                      </a:r>
                      <a:r>
                        <a:rPr lang="en-US" dirty="0">
                          <a:solidFill>
                            <a:srgbClr val="4CA3AA"/>
                          </a:solidFill>
                        </a:rPr>
                        <a:t>(binary)</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4CA3AA"/>
                          </a:solidFill>
                        </a:rPr>
                        <a:t>Formed by setting a threshold of rainfall</a:t>
                      </a:r>
                    </a:p>
                  </a:txBody>
                  <a:tcPr anchor="ctr"/>
                </a:tc>
                <a:extLst>
                  <a:ext uri="{0D108BD9-81ED-4DB2-BD59-A6C34878D82A}">
                    <a16:rowId xmlns:a16="http://schemas.microsoft.com/office/drawing/2014/main" val="3227404244"/>
                  </a:ext>
                </a:extLst>
              </a:tr>
              <a:tr h="388728">
                <a:tc>
                  <a:txBody>
                    <a:bodyPr/>
                    <a:lstStyle/>
                    <a:p>
                      <a:r>
                        <a:rPr lang="en-US" sz="1800" kern="1200" dirty="0">
                          <a:solidFill>
                            <a:srgbClr val="FF577D"/>
                          </a:solidFill>
                          <a:latin typeface="+mn-lt"/>
                          <a:ea typeface="+mn-ea"/>
                          <a:cs typeface="+mn-cs"/>
                        </a:rPr>
                        <a:t>Visibility </a:t>
                      </a:r>
                    </a:p>
                  </a:txBody>
                  <a:tcPr/>
                </a:tc>
                <a:tc>
                  <a:txBody>
                    <a:bodyPr/>
                    <a:lstStyle/>
                    <a:p>
                      <a:r>
                        <a:rPr lang="en-US" sz="1800" kern="1200" dirty="0">
                          <a:solidFill>
                            <a:srgbClr val="FF577D"/>
                          </a:solidFill>
                          <a:latin typeface="+mn-lt"/>
                          <a:ea typeface="+mn-ea"/>
                          <a:cs typeface="+mn-cs"/>
                        </a:rPr>
                        <a:t>Wind speed</a:t>
                      </a:r>
                    </a:p>
                  </a:txBody>
                  <a:tcPr/>
                </a:tc>
                <a:tc>
                  <a:txBody>
                    <a:bodyPr/>
                    <a:lstStyle/>
                    <a:p>
                      <a:endParaRPr lang="en-US" sz="1800" kern="1200" dirty="0">
                        <a:solidFill>
                          <a:srgbClr val="FF577D"/>
                        </a:solidFill>
                        <a:latin typeface="+mn-lt"/>
                        <a:ea typeface="+mn-ea"/>
                        <a:cs typeface="+mn-cs"/>
                      </a:endParaRPr>
                    </a:p>
                  </a:txBody>
                  <a:tcPr/>
                </a:tc>
                <a:tc vMerge="1">
                  <a:txBody>
                    <a:bodyPr/>
                    <a:lstStyle/>
                    <a:p>
                      <a:endParaRPr lang="en-US" dirty="0"/>
                    </a:p>
                  </a:txBody>
                  <a:tcPr/>
                </a:tc>
                <a:extLst>
                  <a:ext uri="{0D108BD9-81ED-4DB2-BD59-A6C34878D82A}">
                    <a16:rowId xmlns:a16="http://schemas.microsoft.com/office/drawing/2014/main" val="2683017147"/>
                  </a:ext>
                </a:extLst>
              </a:tr>
              <a:tr h="3887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rgbClr val="FF577D"/>
                          </a:solidFill>
                          <a:latin typeface="+mn-lt"/>
                          <a:ea typeface="+mn-ea"/>
                          <a:cs typeface="+mn-cs"/>
                        </a:rPr>
                        <a:t>Dew_point</a:t>
                      </a:r>
                      <a:r>
                        <a:rPr lang="en-US" sz="1800" kern="1200" dirty="0">
                          <a:solidFill>
                            <a:srgbClr val="FF577D"/>
                          </a:solidFill>
                          <a:latin typeface="+mn-lt"/>
                          <a:ea typeface="+mn-ea"/>
                          <a:cs typeface="+mn-cs"/>
                        </a:rPr>
                        <a:t>   </a:t>
                      </a:r>
                    </a:p>
                  </a:txBody>
                  <a:tcPr/>
                </a:tc>
                <a:tc>
                  <a:txBody>
                    <a:bodyPr/>
                    <a:lstStyle/>
                    <a:p>
                      <a:r>
                        <a:rPr lang="en-US" sz="1800" kern="1200" dirty="0" err="1">
                          <a:solidFill>
                            <a:srgbClr val="FF577D"/>
                          </a:solidFill>
                          <a:latin typeface="+mn-lt"/>
                          <a:ea typeface="+mn-ea"/>
                          <a:cs typeface="+mn-cs"/>
                        </a:rPr>
                        <a:t>Wind_gust</a:t>
                      </a:r>
                      <a:r>
                        <a:rPr lang="en-US" sz="1800" kern="1200" dirty="0">
                          <a:solidFill>
                            <a:srgbClr val="FF577D"/>
                          </a:solidFill>
                          <a:latin typeface="+mn-lt"/>
                          <a:ea typeface="+mn-ea"/>
                          <a:cs typeface="+mn-cs"/>
                        </a:rPr>
                        <a:t> </a:t>
                      </a:r>
                    </a:p>
                  </a:txBody>
                  <a:tcPr/>
                </a:tc>
                <a:tc>
                  <a:txBody>
                    <a:bodyPr/>
                    <a:lstStyle/>
                    <a:p>
                      <a:endParaRPr lang="en-US" sz="1800" kern="1200" dirty="0">
                        <a:solidFill>
                          <a:srgbClr val="FF577D"/>
                        </a:solidFill>
                        <a:latin typeface="+mn-lt"/>
                        <a:ea typeface="+mn-ea"/>
                        <a:cs typeface="+mn-cs"/>
                      </a:endParaRPr>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506406398"/>
                  </a:ext>
                </a:extLst>
              </a:tr>
            </a:tbl>
          </a:graphicData>
        </a:graphic>
      </p:graphicFrame>
    </p:spTree>
    <p:extLst>
      <p:ext uri="{BB962C8B-B14F-4D97-AF65-F5344CB8AC3E}">
        <p14:creationId xmlns:p14="http://schemas.microsoft.com/office/powerpoint/2010/main" val="353061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8248-FC2B-D862-07C4-972FEF33EF78}"/>
              </a:ext>
            </a:extLst>
          </p:cNvPr>
          <p:cNvSpPr>
            <a:spLocks noGrp="1"/>
          </p:cNvSpPr>
          <p:nvPr>
            <p:ph type="title"/>
          </p:nvPr>
        </p:nvSpPr>
        <p:spPr>
          <a:xfrm>
            <a:off x="703223" y="534070"/>
            <a:ext cx="10112695" cy="921254"/>
          </a:xfrm>
        </p:spPr>
        <p:txBody>
          <a:bodyPr/>
          <a:lstStyle/>
          <a:p>
            <a:r>
              <a:rPr lang="en-US" b="1" dirty="0"/>
              <a:t>Methodology</a:t>
            </a:r>
            <a:endParaRPr lang="en-US" dirty="0"/>
          </a:p>
        </p:txBody>
      </p:sp>
      <p:sp>
        <p:nvSpPr>
          <p:cNvPr id="3" name="Content Placeholder 2">
            <a:extLst>
              <a:ext uri="{FF2B5EF4-FFF2-40B4-BE49-F238E27FC236}">
                <a16:creationId xmlns:a16="http://schemas.microsoft.com/office/drawing/2014/main" id="{40094B93-C07E-2390-6C86-761633280A8D}"/>
              </a:ext>
            </a:extLst>
          </p:cNvPr>
          <p:cNvSpPr>
            <a:spLocks noGrp="1"/>
          </p:cNvSpPr>
          <p:nvPr>
            <p:ph idx="1"/>
          </p:nvPr>
        </p:nvSpPr>
        <p:spPr>
          <a:xfrm>
            <a:off x="929184" y="2171456"/>
            <a:ext cx="4916650" cy="4508991"/>
          </a:xfrm>
        </p:spPr>
        <p:txBody>
          <a:bodyPr>
            <a:normAutofit fontScale="92500" lnSpcReduction="10000"/>
          </a:bodyPr>
          <a:lstStyle/>
          <a:p>
            <a:pPr>
              <a:buFont typeface="Arial" panose="020B0604020202020204" pitchFamily="34" charset="0"/>
              <a:buChar char="•"/>
            </a:pPr>
            <a:r>
              <a:rPr lang="en-US" sz="2000" dirty="0"/>
              <a:t>The project followed SDG AI Lab Standard Framework for a Data Science Project with slight variation and was implemented using machine learning specifically classification algorithms – </a:t>
            </a:r>
            <a:r>
              <a:rPr lang="en-US" sz="2000" dirty="0">
                <a:solidFill>
                  <a:srgbClr val="FFC837"/>
                </a:solidFill>
              </a:rPr>
              <a:t>Random Forest </a:t>
            </a:r>
            <a:r>
              <a:rPr lang="en-US" sz="2000" dirty="0"/>
              <a:t>and </a:t>
            </a:r>
            <a:r>
              <a:rPr lang="en-US" sz="2000" dirty="0">
                <a:solidFill>
                  <a:srgbClr val="FFC837"/>
                </a:solidFill>
              </a:rPr>
              <a:t>Decision Tree.</a:t>
            </a:r>
            <a:endParaRPr lang="en-US" dirty="0"/>
          </a:p>
          <a:p>
            <a:r>
              <a:rPr lang="en-US" sz="2400" dirty="0">
                <a:solidFill>
                  <a:srgbClr val="4CA3AA"/>
                </a:solidFill>
              </a:rPr>
              <a:t>Business Understanding: </a:t>
            </a:r>
            <a:r>
              <a:rPr lang="en-US" sz="2000" i="0" u="none" strike="noStrike" kern="1200" noProof="0" dirty="0">
                <a:solidFill>
                  <a:srgbClr val="FFFFFF"/>
                </a:solidFill>
                <a:latin typeface="Calibri"/>
                <a:ea typeface="+mn-ea"/>
                <a:cs typeface="+mn-cs"/>
              </a:rPr>
              <a:t>Understanding of the business problem or opportunity that the project aims to address</a:t>
            </a:r>
          </a:p>
          <a:p>
            <a:r>
              <a:rPr lang="en-US" sz="2000" i="0" u="none" strike="noStrike" kern="1200" noProof="0" dirty="0">
                <a:solidFill>
                  <a:srgbClr val="4CA3AA"/>
                </a:solidFill>
                <a:latin typeface="Calibri"/>
                <a:ea typeface="+mn-ea"/>
                <a:cs typeface="+mn-cs"/>
              </a:rPr>
              <a:t>Data Collection: </a:t>
            </a:r>
            <a:r>
              <a:rPr lang="en-US" sz="2000" i="0" u="none" strike="noStrike" kern="1200" noProof="0" dirty="0">
                <a:solidFill>
                  <a:srgbClr val="FFFFFF"/>
                </a:solidFill>
                <a:latin typeface="Calibri"/>
                <a:ea typeface="+mn-ea"/>
                <a:cs typeface="+mn-cs"/>
              </a:rPr>
              <a:t>collected from Open Weather at </a:t>
            </a:r>
            <a:r>
              <a:rPr lang="en-US" sz="2000" dirty="0">
                <a:hlinkClick r:id="rId3"/>
              </a:rPr>
              <a:t>https://history.openweathermap.org/storage/52b96426702dd7eed9a4507cd5c11615.csv</a:t>
            </a:r>
            <a:r>
              <a:rPr lang="en-US" sz="2000" dirty="0"/>
              <a:t> </a:t>
            </a:r>
          </a:p>
          <a:p>
            <a:r>
              <a:rPr lang="en-US" sz="2000" i="0" u="none" strike="noStrike" kern="1200" noProof="0" dirty="0">
                <a:solidFill>
                  <a:srgbClr val="FFFFFF"/>
                </a:solidFill>
                <a:latin typeface="Calibri"/>
                <a:ea typeface="+mn-ea"/>
                <a:cs typeface="+mn-cs"/>
              </a:rPr>
              <a:t> </a:t>
            </a:r>
            <a:r>
              <a:rPr lang="en-US" sz="2000" i="0" u="none" strike="noStrike" kern="1200" noProof="0" dirty="0">
                <a:solidFill>
                  <a:srgbClr val="4CA3AA"/>
                </a:solidFill>
                <a:latin typeface="Calibri"/>
                <a:ea typeface="+mn-ea"/>
                <a:cs typeface="+mn-cs"/>
              </a:rPr>
              <a:t>Data Processing: </a:t>
            </a:r>
            <a:r>
              <a:rPr lang="en-US" sz="2000" i="0" u="none" strike="noStrike" kern="1200" noProof="0" dirty="0">
                <a:solidFill>
                  <a:srgbClr val="FFFFFF"/>
                </a:solidFill>
                <a:latin typeface="Calibri"/>
                <a:ea typeface="+mn-ea"/>
                <a:cs typeface="+mn-cs"/>
              </a:rPr>
              <a:t>Cleaning and EDA including handling missing values, normalizing data, and addressing outliers to ensure the dataset's quality and reliability..</a:t>
            </a:r>
          </a:p>
          <a:p>
            <a:endParaRPr lang="en-US" sz="2800" b="1" i="0" u="none" strike="noStrike" kern="1200" noProof="0" dirty="0">
              <a:solidFill>
                <a:srgbClr val="FFFFFF"/>
              </a:solidFill>
              <a:latin typeface="Calibri"/>
              <a:ea typeface="+mn-ea"/>
              <a:cs typeface="+mn-cs"/>
            </a:endParaRPr>
          </a:p>
          <a:p>
            <a:endParaRPr lang="tr-TR" dirty="0"/>
          </a:p>
        </p:txBody>
      </p:sp>
      <p:sp>
        <p:nvSpPr>
          <p:cNvPr id="5" name="TextBox 4">
            <a:extLst>
              <a:ext uri="{FF2B5EF4-FFF2-40B4-BE49-F238E27FC236}">
                <a16:creationId xmlns:a16="http://schemas.microsoft.com/office/drawing/2014/main" id="{3B72C810-9CE5-BE29-6BFC-F187529B165A}"/>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Frontier Tech Leaders </a:t>
            </a:r>
            <a:r>
              <a:rPr lang="en-US" sz="1200" err="1">
                <a:cs typeface="Calibri"/>
              </a:rPr>
              <a:t>Programme</a:t>
            </a:r>
            <a:r>
              <a:rPr lang="en-US" sz="1200">
                <a:cs typeface="Calibri"/>
              </a:rPr>
              <a:t> Global Cohort 1</a:t>
            </a:r>
            <a:endParaRPr lang="en-US" sz="1200"/>
          </a:p>
        </p:txBody>
      </p:sp>
      <p:pic>
        <p:nvPicPr>
          <p:cNvPr id="4" name="Picture 3">
            <a:extLst>
              <a:ext uri="{FF2B5EF4-FFF2-40B4-BE49-F238E27FC236}">
                <a16:creationId xmlns:a16="http://schemas.microsoft.com/office/drawing/2014/main" id="{B18C0374-18E4-4A70-C4D9-A65729E528CA}"/>
              </a:ext>
            </a:extLst>
          </p:cNvPr>
          <p:cNvPicPr>
            <a:picLocks noChangeAspect="1"/>
          </p:cNvPicPr>
          <p:nvPr/>
        </p:nvPicPr>
        <p:blipFill>
          <a:blip r:embed="rId4"/>
          <a:stretch>
            <a:fillRect/>
          </a:stretch>
        </p:blipFill>
        <p:spPr>
          <a:xfrm>
            <a:off x="841245" y="1354290"/>
            <a:ext cx="5761219" cy="688908"/>
          </a:xfrm>
          <a:prstGeom prst="rect">
            <a:avLst/>
          </a:prstGeom>
        </p:spPr>
      </p:pic>
      <p:sp>
        <p:nvSpPr>
          <p:cNvPr id="6" name="Content Placeholder 2">
            <a:extLst>
              <a:ext uri="{FF2B5EF4-FFF2-40B4-BE49-F238E27FC236}">
                <a16:creationId xmlns:a16="http://schemas.microsoft.com/office/drawing/2014/main" id="{AD01144E-522A-34EF-BBBC-098834DE24E3}"/>
              </a:ext>
            </a:extLst>
          </p:cNvPr>
          <p:cNvSpPr txBox="1">
            <a:spLocks/>
          </p:cNvSpPr>
          <p:nvPr/>
        </p:nvSpPr>
        <p:spPr>
          <a:xfrm>
            <a:off x="6740486" y="1676410"/>
            <a:ext cx="5310616" cy="501200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4CA3AA"/>
                </a:solidFill>
              </a:rPr>
              <a:t>Feature Selection: </a:t>
            </a:r>
            <a:r>
              <a:rPr lang="en-US" sz="2000" dirty="0"/>
              <a:t>Identify the most relevant features that significantly contribute to flood prediction</a:t>
            </a:r>
          </a:p>
          <a:p>
            <a:r>
              <a:rPr lang="en-US" sz="2000" dirty="0">
                <a:solidFill>
                  <a:srgbClr val="4CA3AA"/>
                </a:solidFill>
              </a:rPr>
              <a:t>Algorithm Selection: </a:t>
            </a:r>
            <a:r>
              <a:rPr lang="en-US" sz="2000" dirty="0"/>
              <a:t>Choosing appropriate machine learning algorithms based on the nature of the problem. For this project;</a:t>
            </a:r>
          </a:p>
          <a:p>
            <a:pPr lvl="1"/>
            <a:r>
              <a:rPr lang="en-US" sz="1600" dirty="0"/>
              <a:t>Random Forest </a:t>
            </a:r>
          </a:p>
          <a:p>
            <a:pPr lvl="1"/>
            <a:r>
              <a:rPr lang="en-US" sz="1600" dirty="0"/>
              <a:t>Decision Tree.</a:t>
            </a:r>
          </a:p>
          <a:p>
            <a:r>
              <a:rPr lang="en-US" sz="2000" dirty="0">
                <a:solidFill>
                  <a:srgbClr val="4CA3AA"/>
                </a:solidFill>
              </a:rPr>
              <a:t>Model Training: </a:t>
            </a:r>
            <a:r>
              <a:rPr lang="en-US" sz="2000" dirty="0"/>
              <a:t>80% dataset used for training g and 20% for testing.</a:t>
            </a:r>
          </a:p>
          <a:p>
            <a:r>
              <a:rPr lang="en-US" sz="2000" dirty="0">
                <a:solidFill>
                  <a:srgbClr val="4CA3AA"/>
                </a:solidFill>
                <a:latin typeface="Calibri"/>
              </a:rPr>
              <a:t>Model Evaluation: </a:t>
            </a:r>
            <a:r>
              <a:rPr lang="en-US" sz="2000" dirty="0">
                <a:solidFill>
                  <a:srgbClr val="FFFFFF"/>
                </a:solidFill>
                <a:latin typeface="Calibri"/>
              </a:rPr>
              <a:t>Assess the performance of the trained models using evaluation metrics such as accuracy, precision, recall, F1 score, AUC-ROC Score and refining the model to effectively generalize to unseen data.</a:t>
            </a:r>
          </a:p>
          <a:p>
            <a:r>
              <a:rPr lang="en-US" sz="2000" dirty="0">
                <a:solidFill>
                  <a:srgbClr val="4CA3AA"/>
                </a:solidFill>
                <a:latin typeface="Calibri"/>
              </a:rPr>
              <a:t>Real-time Data Integration: </a:t>
            </a:r>
            <a:r>
              <a:rPr lang="en-US" sz="2000" dirty="0">
                <a:solidFill>
                  <a:srgbClr val="FFFFFF"/>
                </a:solidFill>
                <a:latin typeface="Calibri"/>
              </a:rPr>
              <a:t>integrated with real-time weather data by developing an API application that fetches data from Open Weather Map.</a:t>
            </a:r>
          </a:p>
          <a:p>
            <a:r>
              <a:rPr lang="en-US" sz="2000" dirty="0">
                <a:solidFill>
                  <a:srgbClr val="4CA3AA"/>
                </a:solidFill>
                <a:latin typeface="Calibri"/>
              </a:rPr>
              <a:t>Model Deployment: </a:t>
            </a:r>
            <a:r>
              <a:rPr lang="en-US" sz="2000" dirty="0">
                <a:solidFill>
                  <a:srgbClr val="FFFFFF"/>
                </a:solidFill>
                <a:latin typeface="Calibri"/>
              </a:rPr>
              <a:t>serialized using pickle and served through web application built using python’s flask incorporating weather real-time data through API call and returning result of prediction to users.</a:t>
            </a:r>
          </a:p>
          <a:p>
            <a:endParaRPr lang="en-US" sz="2000" dirty="0">
              <a:solidFill>
                <a:srgbClr val="FFFFFF"/>
              </a:solidFill>
              <a:latin typeface="Calibri"/>
            </a:endParaRPr>
          </a:p>
          <a:p>
            <a:endParaRPr lang="en-US" sz="2000" dirty="0">
              <a:solidFill>
                <a:srgbClr val="FFFFFF"/>
              </a:solidFill>
              <a:latin typeface="Calibri"/>
            </a:endParaRPr>
          </a:p>
          <a:p>
            <a:endParaRPr lang="en-US" sz="2000" b="1" dirty="0">
              <a:solidFill>
                <a:srgbClr val="FFFFFF"/>
              </a:solidFill>
              <a:latin typeface="Calibri"/>
            </a:endParaRPr>
          </a:p>
          <a:p>
            <a:endParaRPr lang="tr-TR" sz="2000" dirty="0"/>
          </a:p>
        </p:txBody>
      </p:sp>
    </p:spTree>
    <p:extLst>
      <p:ext uri="{BB962C8B-B14F-4D97-AF65-F5344CB8AC3E}">
        <p14:creationId xmlns:p14="http://schemas.microsoft.com/office/powerpoint/2010/main" val="99516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1C89-436E-AD3C-AF5A-DEC59B995445}"/>
              </a:ext>
            </a:extLst>
          </p:cNvPr>
          <p:cNvSpPr>
            <a:spLocks noGrp="1"/>
          </p:cNvSpPr>
          <p:nvPr>
            <p:ph type="title"/>
          </p:nvPr>
        </p:nvSpPr>
        <p:spPr>
          <a:xfrm>
            <a:off x="1039652" y="873310"/>
            <a:ext cx="10112695" cy="921254"/>
          </a:xfrm>
        </p:spPr>
        <p:txBody>
          <a:bodyPr/>
          <a:lstStyle/>
          <a:p>
            <a:r>
              <a:rPr lang="en-US" b="1" dirty="0"/>
              <a:t>Evaluation Results</a:t>
            </a:r>
            <a:endParaRPr lang="tr-TR" dirty="0"/>
          </a:p>
        </p:txBody>
      </p:sp>
      <p:pic>
        <p:nvPicPr>
          <p:cNvPr id="6" name="Content Placeholder 5">
            <a:extLst>
              <a:ext uri="{FF2B5EF4-FFF2-40B4-BE49-F238E27FC236}">
                <a16:creationId xmlns:a16="http://schemas.microsoft.com/office/drawing/2014/main" id="{4C678DDE-E965-6D6E-65D8-917789D766BA}"/>
              </a:ext>
            </a:extLst>
          </p:cNvPr>
          <p:cNvPicPr>
            <a:picLocks noGrp="1" noChangeAspect="1"/>
          </p:cNvPicPr>
          <p:nvPr>
            <p:ph idx="1"/>
          </p:nvPr>
        </p:nvPicPr>
        <p:blipFill>
          <a:blip r:embed="rId2"/>
          <a:stretch>
            <a:fillRect/>
          </a:stretch>
        </p:blipFill>
        <p:spPr>
          <a:xfrm>
            <a:off x="3833129" y="1668696"/>
            <a:ext cx="3749365" cy="2095682"/>
          </a:xfrm>
        </p:spPr>
      </p:pic>
      <p:sp>
        <p:nvSpPr>
          <p:cNvPr id="5" name="TextBox 4">
            <a:extLst>
              <a:ext uri="{FF2B5EF4-FFF2-40B4-BE49-F238E27FC236}">
                <a16:creationId xmlns:a16="http://schemas.microsoft.com/office/drawing/2014/main" id="{82033EC6-A98C-FBBC-86AF-DA8BE8455201}"/>
              </a:ext>
            </a:extLst>
          </p:cNvPr>
          <p:cNvSpPr txBox="1"/>
          <p:nvPr/>
        </p:nvSpPr>
        <p:spPr>
          <a:xfrm>
            <a:off x="88776" y="177553"/>
            <a:ext cx="506618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Calibri"/>
              </a:rPr>
              <a:t>Frontier Tech Leaders </a:t>
            </a:r>
            <a:r>
              <a:rPr lang="en-US" sz="1200" err="1">
                <a:cs typeface="Calibri"/>
              </a:rPr>
              <a:t>Programme</a:t>
            </a:r>
            <a:r>
              <a:rPr lang="en-US" sz="1200" dirty="0">
                <a:cs typeface="Calibri"/>
              </a:rPr>
              <a:t> Global Cohort 1</a:t>
            </a:r>
            <a:endParaRPr lang="en-US" sz="1200" dirty="0"/>
          </a:p>
        </p:txBody>
      </p:sp>
      <p:pic>
        <p:nvPicPr>
          <p:cNvPr id="8" name="Picture 7">
            <a:extLst>
              <a:ext uri="{FF2B5EF4-FFF2-40B4-BE49-F238E27FC236}">
                <a16:creationId xmlns:a16="http://schemas.microsoft.com/office/drawing/2014/main" id="{9BF950B5-9925-5F7D-EDF7-6183F0C299D0}"/>
              </a:ext>
            </a:extLst>
          </p:cNvPr>
          <p:cNvPicPr>
            <a:picLocks noChangeAspect="1"/>
          </p:cNvPicPr>
          <p:nvPr/>
        </p:nvPicPr>
        <p:blipFill>
          <a:blip r:embed="rId3"/>
          <a:stretch>
            <a:fillRect/>
          </a:stretch>
        </p:blipFill>
        <p:spPr>
          <a:xfrm>
            <a:off x="8008825" y="1591926"/>
            <a:ext cx="3143522" cy="2377646"/>
          </a:xfrm>
          <a:prstGeom prst="rect">
            <a:avLst/>
          </a:prstGeom>
        </p:spPr>
      </p:pic>
      <p:pic>
        <p:nvPicPr>
          <p:cNvPr id="14" name="Picture 13">
            <a:extLst>
              <a:ext uri="{FF2B5EF4-FFF2-40B4-BE49-F238E27FC236}">
                <a16:creationId xmlns:a16="http://schemas.microsoft.com/office/drawing/2014/main" id="{FB955CDA-AB76-7EE8-60E1-FFDC6720DB1D}"/>
              </a:ext>
            </a:extLst>
          </p:cNvPr>
          <p:cNvPicPr>
            <a:picLocks noChangeAspect="1"/>
          </p:cNvPicPr>
          <p:nvPr/>
        </p:nvPicPr>
        <p:blipFill>
          <a:blip r:embed="rId4"/>
          <a:stretch>
            <a:fillRect/>
          </a:stretch>
        </p:blipFill>
        <p:spPr>
          <a:xfrm>
            <a:off x="3783594" y="4311871"/>
            <a:ext cx="3848433" cy="2110923"/>
          </a:xfrm>
          <a:prstGeom prst="rect">
            <a:avLst/>
          </a:prstGeom>
        </p:spPr>
      </p:pic>
      <p:pic>
        <p:nvPicPr>
          <p:cNvPr id="16" name="Picture 15">
            <a:extLst>
              <a:ext uri="{FF2B5EF4-FFF2-40B4-BE49-F238E27FC236}">
                <a16:creationId xmlns:a16="http://schemas.microsoft.com/office/drawing/2014/main" id="{5F8C7B49-5A8E-CD0B-C1F8-A68E5A430AC5}"/>
              </a:ext>
            </a:extLst>
          </p:cNvPr>
          <p:cNvPicPr>
            <a:picLocks noChangeAspect="1"/>
          </p:cNvPicPr>
          <p:nvPr/>
        </p:nvPicPr>
        <p:blipFill>
          <a:blip r:embed="rId5"/>
          <a:stretch>
            <a:fillRect/>
          </a:stretch>
        </p:blipFill>
        <p:spPr>
          <a:xfrm>
            <a:off x="8008825" y="4234324"/>
            <a:ext cx="3143522" cy="2325448"/>
          </a:xfrm>
          <a:prstGeom prst="rect">
            <a:avLst/>
          </a:prstGeom>
        </p:spPr>
      </p:pic>
      <p:sp>
        <p:nvSpPr>
          <p:cNvPr id="17" name="Title 1">
            <a:extLst>
              <a:ext uri="{FF2B5EF4-FFF2-40B4-BE49-F238E27FC236}">
                <a16:creationId xmlns:a16="http://schemas.microsoft.com/office/drawing/2014/main" id="{FBBE98C5-08A2-75DD-A730-A45687D920FE}"/>
              </a:ext>
            </a:extLst>
          </p:cNvPr>
          <p:cNvSpPr txBox="1">
            <a:spLocks/>
          </p:cNvSpPr>
          <p:nvPr/>
        </p:nvSpPr>
        <p:spPr>
          <a:xfrm>
            <a:off x="1520990" y="4744931"/>
            <a:ext cx="2506560" cy="9212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a:lstStyle>
          <a:p>
            <a:r>
              <a:rPr lang="en-US" sz="3200" dirty="0">
                <a:solidFill>
                  <a:srgbClr val="4CA3AA"/>
                </a:solidFill>
              </a:rPr>
              <a:t>Test dataset</a:t>
            </a:r>
            <a:r>
              <a:rPr lang="en-US" dirty="0"/>
              <a:t> </a:t>
            </a:r>
            <a:endParaRPr lang="tr-TR" dirty="0"/>
          </a:p>
        </p:txBody>
      </p:sp>
      <p:sp>
        <p:nvSpPr>
          <p:cNvPr id="18" name="Title 1">
            <a:extLst>
              <a:ext uri="{FF2B5EF4-FFF2-40B4-BE49-F238E27FC236}">
                <a16:creationId xmlns:a16="http://schemas.microsoft.com/office/drawing/2014/main" id="{5A279387-8358-97A0-273E-2A65B45FF8BB}"/>
              </a:ext>
            </a:extLst>
          </p:cNvPr>
          <p:cNvSpPr txBox="1">
            <a:spLocks/>
          </p:cNvSpPr>
          <p:nvPr/>
        </p:nvSpPr>
        <p:spPr>
          <a:xfrm>
            <a:off x="1520990" y="2362277"/>
            <a:ext cx="2506560" cy="9212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C837"/>
                </a:solidFill>
                <a:latin typeface="+mj-lt"/>
                <a:ea typeface="+mj-ea"/>
                <a:cs typeface="+mj-cs"/>
              </a:defRPr>
            </a:lvl1pPr>
          </a:lstStyle>
          <a:p>
            <a:r>
              <a:rPr lang="en-US" sz="3200" dirty="0">
                <a:solidFill>
                  <a:srgbClr val="4CA3AA"/>
                </a:solidFill>
              </a:rPr>
              <a:t>Training</a:t>
            </a:r>
            <a:r>
              <a:rPr lang="en-US" dirty="0"/>
              <a:t> </a:t>
            </a:r>
            <a:endParaRPr lang="tr-TR" dirty="0"/>
          </a:p>
        </p:txBody>
      </p:sp>
    </p:spTree>
    <p:extLst>
      <p:ext uri="{BB962C8B-B14F-4D97-AF65-F5344CB8AC3E}">
        <p14:creationId xmlns:p14="http://schemas.microsoft.com/office/powerpoint/2010/main" val="878654391"/>
      </p:ext>
    </p:extLst>
  </p:cSld>
  <p:clrMapOvr>
    <a:masterClrMapping/>
  </p:clrMapOvr>
</p:sld>
</file>

<file path=ppt/theme/theme1.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2.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3.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FEFFFF"/>
      </a:accent3>
      <a:accent4>
        <a:srgbClr val="FE567D"/>
      </a:accent4>
      <a:accent5>
        <a:srgbClr val="5B9BD5"/>
      </a:accent5>
      <a:accent6>
        <a:srgbClr val="FFFEFD"/>
      </a:accent6>
      <a:hlink>
        <a:srgbClr val="FDFFFD"/>
      </a:hlink>
      <a:folHlink>
        <a:srgbClr val="FFFE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4.xml><?xml version="1.0" encoding="utf-8"?>
<a:theme xmlns:a="http://schemas.openxmlformats.org/drawingml/2006/main" name="frontiertech">
  <a:themeElements>
    <a:clrScheme name="Custom 2">
      <a:dk1>
        <a:srgbClr val="FEFFFE"/>
      </a:dk1>
      <a:lt1>
        <a:srgbClr val="FFFFFF"/>
      </a:lt1>
      <a:dk2>
        <a:srgbClr val="FEFFFE"/>
      </a:dk2>
      <a:lt2>
        <a:srgbClr val="E7E6E6"/>
      </a:lt2>
      <a:accent1>
        <a:srgbClr val="FEC736"/>
      </a:accent1>
      <a:accent2>
        <a:srgbClr val="4CA2A9"/>
      </a:accent2>
      <a:accent3>
        <a:srgbClr val="5E73AC"/>
      </a:accent3>
      <a:accent4>
        <a:srgbClr val="B68A29"/>
      </a:accent4>
      <a:accent5>
        <a:srgbClr val="5B9BD5"/>
      </a:accent5>
      <a:accent6>
        <a:srgbClr val="70AD47"/>
      </a:accent6>
      <a:hlink>
        <a:srgbClr val="FEC73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ntiertech" id="{080EFA3D-C8D7-854C-92B6-C1B57E0C876C}" vid="{B32CB7BD-E073-884D-B079-B7B9A4B05A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E2296B40A12549AAF59F14837A4C74" ma:contentTypeVersion="13" ma:contentTypeDescription="Create a new document." ma:contentTypeScope="" ma:versionID="8dcfb88d3270fafa381daa4411591c9c">
  <xsd:schema xmlns:xsd="http://www.w3.org/2001/XMLSchema" xmlns:xs="http://www.w3.org/2001/XMLSchema" xmlns:p="http://schemas.microsoft.com/office/2006/metadata/properties" xmlns:ns2="30072bdd-44e3-492a-9bf3-41313a20fa59" xmlns:ns3="8024aa29-09e0-41bf-a8ba-de7a3ccff2d2" targetNamespace="http://schemas.microsoft.com/office/2006/metadata/properties" ma:root="true" ma:fieldsID="f2130b10d26f37cd1d597ea78e321af3" ns2:_="" ns3:_="">
    <xsd:import namespace="30072bdd-44e3-492a-9bf3-41313a20fa59"/>
    <xsd:import namespace="8024aa29-09e0-41bf-a8ba-de7a3ccff2d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072bdd-44e3-492a-9bf3-41313a20fa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8ebb0a5-c57d-4c3a-bec7-8a38252dd05c"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24aa29-09e0-41bf-a8ba-de7a3ccff2d2"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bd73786-374d-4abd-9f6d-0da803826b8d}" ma:internalName="TaxCatchAll" ma:showField="CatchAllData" ma:web="8024aa29-09e0-41bf-a8ba-de7a3ccff2d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024aa29-09e0-41bf-a8ba-de7a3ccff2d2" xsi:nil="true"/>
    <lcf76f155ced4ddcb4097134ff3c332f xmlns="30072bdd-44e3-492a-9bf3-41313a20fa59">
      <Terms xmlns="http://schemas.microsoft.com/office/infopath/2007/PartnerControls"/>
    </lcf76f155ced4ddcb4097134ff3c332f>
    <SharedWithUsers xmlns="8024aa29-09e0-41bf-a8ba-de7a3ccff2d2">
      <UserInfo>
        <DisplayName>Ipek beril Benli</DisplayName>
        <AccountId>43</AccountId>
        <AccountType/>
      </UserInfo>
    </SharedWithUsers>
  </documentManagement>
</p:properties>
</file>

<file path=customXml/itemProps1.xml><?xml version="1.0" encoding="utf-8"?>
<ds:datastoreItem xmlns:ds="http://schemas.openxmlformats.org/officeDocument/2006/customXml" ds:itemID="{1376DE62-5E52-4556-A1C4-22BCD46C64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072bdd-44e3-492a-9bf3-41313a20fa59"/>
    <ds:schemaRef ds:uri="8024aa29-09e0-41bf-a8ba-de7a3ccff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73DD53-6A06-4588-9E9A-777572FF2106}">
  <ds:schemaRefs>
    <ds:schemaRef ds:uri="http://schemas.microsoft.com/sharepoint/v3/contenttype/forms"/>
  </ds:schemaRefs>
</ds:datastoreItem>
</file>

<file path=customXml/itemProps3.xml><?xml version="1.0" encoding="utf-8"?>
<ds:datastoreItem xmlns:ds="http://schemas.openxmlformats.org/officeDocument/2006/customXml" ds:itemID="{0DEDE2C8-FC7C-4381-A834-6FD8DD37E8B0}">
  <ds:schemaRefs>
    <ds:schemaRef ds:uri="6259e846-8b77-4076-b7b3-191dee427045"/>
    <ds:schemaRef ds:uri="97847797-b717-4ffb-b5fd-2a237f853c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024aa29-09e0-41bf-a8ba-de7a3ccff2d2"/>
    <ds:schemaRef ds:uri="30072bdd-44e3-492a-9bf3-41313a20fa59"/>
  </ds:schemaRefs>
</ds:datastoreItem>
</file>

<file path=docProps/app.xml><?xml version="1.0" encoding="utf-8"?>
<Properties xmlns="http://schemas.openxmlformats.org/officeDocument/2006/extended-properties" xmlns:vt="http://schemas.openxmlformats.org/officeDocument/2006/docPropsVTypes">
  <Template>office theme</Template>
  <TotalTime>219</TotalTime>
  <Words>1816</Words>
  <Application>Microsoft Office PowerPoint</Application>
  <PresentationFormat>Widescreen</PresentationFormat>
  <Paragraphs>139</Paragraphs>
  <Slides>14</Slides>
  <Notes>6</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14</vt:i4>
      </vt:variant>
    </vt:vector>
  </HeadingPairs>
  <TitlesOfParts>
    <vt:vector size="26" baseType="lpstr">
      <vt:lpstr>Arial</vt:lpstr>
      <vt:lpstr>Arial,Sans-Serif</vt:lpstr>
      <vt:lpstr>Calibri</vt:lpstr>
      <vt:lpstr>Calibri Light</vt:lpstr>
      <vt:lpstr>Courier New</vt:lpstr>
      <vt:lpstr>Helvetica Neue Thin</vt:lpstr>
      <vt:lpstr>Lato Light</vt:lpstr>
      <vt:lpstr>Poppins</vt:lpstr>
      <vt:lpstr>frontiertech</vt:lpstr>
      <vt:lpstr>frontiertech</vt:lpstr>
      <vt:lpstr>frontiertech</vt:lpstr>
      <vt:lpstr>frontiertech</vt:lpstr>
      <vt:lpstr>Flood Prediction Model for Resilient Communities in Sierra Leone.</vt:lpstr>
      <vt:lpstr>Outline</vt:lpstr>
      <vt:lpstr>Concept note and implementation plan</vt:lpstr>
      <vt:lpstr>Background</vt:lpstr>
      <vt:lpstr>PowerPoint Presentation</vt:lpstr>
      <vt:lpstr>Objectives</vt:lpstr>
      <vt:lpstr>Data </vt:lpstr>
      <vt:lpstr>Methodology</vt:lpstr>
      <vt:lpstr>Evaluation Results</vt:lpstr>
      <vt:lpstr>Deployment</vt:lpstr>
      <vt:lpstr>Future Work</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dc:creator>
  <cp:lastModifiedBy>Steven</cp:lastModifiedBy>
  <cp:revision>120</cp:revision>
  <dcterms:created xsi:type="dcterms:W3CDTF">2023-07-17T12:29:49Z</dcterms:created>
  <dcterms:modified xsi:type="dcterms:W3CDTF">2023-12-15T13:19:53Z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0x010100F4E2296B40A12549AAF59F14837A4C74</vt:lpwstr>
  </property>
  <property fmtid="{D5CDD505-2E9C-101B-9397-08002B2CF9AE}" pid="3" name="MediaServiceImageTags">
    <vt:lpwstr/>
  </property>
</Properties>
</file>