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notesSlides/notesSlide5.xml" ContentType="application/vnd.openxmlformats-officedocument.presentationml.notesSlide+xml"/>
  <Override PartName="/ppt/ink/ink9.xml" ContentType="application/inkml+xml"/>
  <Override PartName="/ppt/ink/ink10.xml" ContentType="application/inkml+xml"/>
  <Override PartName="/ppt/notesSlides/notesSlide6.xml" ContentType="application/vnd.openxmlformats-officedocument.presentationml.notesSlide+xml"/>
  <Override PartName="/ppt/ink/ink11.xml" ContentType="application/inkml+xml"/>
  <Override PartName="/ppt/ink/ink12.xml" ContentType="application/inkml+xml"/>
  <Override PartName="/ppt/notesSlides/notesSlide7.xml" ContentType="application/vnd.openxmlformats-officedocument.presentationml.notesSlide+xml"/>
  <Override PartName="/ppt/ink/ink13.xml" ContentType="application/inkml+xml"/>
  <Override PartName="/ppt/ink/ink14.xml" ContentType="application/inkml+xml"/>
  <Override PartName="/ppt/notesSlides/notesSlide8.xml" ContentType="application/vnd.openxmlformats-officedocument.presentationml.notesSlide+xml"/>
  <Override PartName="/ppt/ink/ink15.xml" ContentType="application/inkml+xml"/>
  <Override PartName="/ppt/ink/ink16.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6" r:id="rId5"/>
    <p:sldId id="278" r:id="rId6"/>
    <p:sldId id="269" r:id="rId7"/>
    <p:sldId id="270" r:id="rId8"/>
    <p:sldId id="271" r:id="rId9"/>
    <p:sldId id="281" r:id="rId10"/>
    <p:sldId id="272" r:id="rId11"/>
    <p:sldId id="282" r:id="rId12"/>
    <p:sldId id="274" r:id="rId13"/>
    <p:sldId id="286" r:id="rId14"/>
    <p:sldId id="283" r:id="rId15"/>
    <p:sldId id="287" r:id="rId16"/>
    <p:sldId id="288" r:id="rId17"/>
    <p:sldId id="277" r:id="rId18"/>
    <p:sldId id="26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lvl9pPr>
  </p:defaultTextStyle>
  <p:extLst>
    <p:ext uri="{521415D9-36F7-43E2-AB2F-B90AF26B5E84}">
      <p14:sectionLst xmlns:p14="http://schemas.microsoft.com/office/powerpoint/2010/main">
        <p14:section name="Default Section" id="{7F128904-2360-47B5-A54A-3E687214DB62}">
          <p14:sldIdLst>
            <p14:sldId id="256"/>
            <p14:sldId id="278"/>
            <p14:sldId id="269"/>
            <p14:sldId id="270"/>
            <p14:sldId id="271"/>
            <p14:sldId id="281"/>
            <p14:sldId id="272"/>
            <p14:sldId id="282"/>
            <p14:sldId id="274"/>
            <p14:sldId id="286"/>
          </p14:sldIdLst>
        </p14:section>
        <p14:section name="Untitled Section" id="{42F46DD2-DB1C-4B3C-BAB0-ECC56E0342D5}">
          <p14:sldIdLst>
            <p14:sldId id="283"/>
            <p14:sldId id="287"/>
            <p14:sldId id="288"/>
            <p14:sldId id="277"/>
            <p14:sldId id="26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9DF855-2044-4378-D382-97019082214F}" name="Eda nur Saruhan" initials="" userId="S::eda.nur.saruhan@undp.org::c5d9941d-5539-4cc6-837d-40b768a4e45a" providerId="AD"/>
  <p188:author id="{5773C6ED-D5C0-6998-8565-4039F0794B89}" name="carlosnieto_r@hotmail.com" initials="ca" userId="S::urn:spo:guest#carlosnieto_r@hotmail.com::"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2A49"/>
    <a:srgbClr val="4618DE"/>
    <a:srgbClr val="6E1E90"/>
    <a:srgbClr val="F04A23"/>
    <a:srgbClr val="EE482C"/>
    <a:srgbClr val="4617DE"/>
    <a:srgbClr val="FE2E46"/>
    <a:srgbClr val="9D67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FEFFFE"/>
        </a:fontRef>
        <a:srgbClr val="FEFFF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BCC"/>
          </a:solidFill>
        </a:fill>
      </a:tcStyle>
    </a:wholeTbl>
    <a:band2H>
      <a:tcTxStyle/>
      <a:tcStyle>
        <a:tcBdr/>
        <a:fill>
          <a:solidFill>
            <a:srgbClr val="FFF5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FEFFFE"/>
        </a:fontRef>
        <a:srgbClr val="FEFFFE"/>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wholeTbl>
    <a:band2H>
      <a:tcTxStyle/>
      <a:tcStyle>
        <a:tcBdr/>
        <a:fill>
          <a:solidFill>
            <a:srgbClr val="FFFFFF"/>
          </a:solidFill>
        </a:fill>
      </a:tcStyle>
    </a:band2H>
    <a:firstCol>
      <a:tcTxStyle b="on" i="off">
        <a:fontRef idx="major">
          <a:srgbClr val="FEFFFE"/>
        </a:fontRef>
        <a:srgbClr val="FEFFFE"/>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5">
              <a:alpha val="20000"/>
            </a:schemeClr>
          </a:solidFill>
        </a:fill>
      </a:tcStyle>
    </a:firstCol>
    <a:lastRow>
      <a:tcTxStyle b="on" i="off">
        <a:fontRef idx="major">
          <a:srgbClr val="FEFFFE"/>
        </a:fontRef>
        <a:srgbClr val="FEFFFE"/>
      </a:tcTxStyle>
      <a:tcStyle>
        <a:tcBdr>
          <a:left>
            <a:ln w="12700" cap="flat">
              <a:solidFill>
                <a:schemeClr val="accent5"/>
              </a:solidFill>
              <a:prstDash val="solid"/>
              <a:round/>
            </a:ln>
          </a:left>
          <a:right>
            <a:ln w="12700" cap="flat">
              <a:solidFill>
                <a:schemeClr val="accent5"/>
              </a:solidFill>
              <a:prstDash val="solid"/>
              <a:round/>
            </a:ln>
          </a:right>
          <a:top>
            <a:ln w="508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lastRow>
    <a:firstRow>
      <a:tcTxStyle b="on" i="off">
        <a:fontRef idx="major">
          <a:srgbClr val="FEFFFE"/>
        </a:fontRef>
        <a:srgbClr val="FEFFFE"/>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254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noFill/>
        </a:fill>
      </a:tcStyle>
    </a:firstRow>
  </a:tblStyle>
  <a:tblStyle styleId="{EEE7283C-3CF3-47DC-8721-378D4A62B228}" styleName="">
    <a:tblBg/>
    <a:wholeTbl>
      <a:tcTxStyle b="off" i="off">
        <a:fontRef idx="major">
          <a:srgbClr val="FEFFFE"/>
        </a:fontRef>
        <a:srgbClr val="FEFFF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4E2"/>
          </a:solidFill>
        </a:fill>
      </a:tcStyle>
    </a:wholeTbl>
    <a:band2H>
      <a:tcTxStyle/>
      <a:tcStyle>
        <a:tcBdr/>
        <a:fill>
          <a:solidFill>
            <a:srgbClr val="E9EBF1"/>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FEFFFE"/>
        </a:fontRef>
        <a:srgbClr val="FEFFF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FEFFFE"/>
        </a:fontRef>
        <a:srgbClr val="FEFFF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EFFFE"/>
        </a:fontRef>
        <a:srgbClr val="FEFFFE"/>
      </a:tcTxStyle>
      <a:tcStyle>
        <a:tcBdr>
          <a:left>
            <a:ln w="12700" cap="flat">
              <a:noFill/>
              <a:miter lim="400000"/>
            </a:ln>
          </a:left>
          <a:right>
            <a:ln w="12700" cap="flat">
              <a:noFill/>
              <a:miter lim="400000"/>
            </a:ln>
          </a:right>
          <a:top>
            <a:ln w="50800" cap="flat">
              <a:solidFill>
                <a:srgbClr val="FEFFFE"/>
              </a:solidFill>
              <a:prstDash val="solid"/>
              <a:round/>
            </a:ln>
          </a:top>
          <a:bottom>
            <a:ln w="25400" cap="flat">
              <a:solidFill>
                <a:srgbClr val="FEFFF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FEFFFE"/>
              </a:solidFill>
              <a:prstDash val="solid"/>
              <a:round/>
            </a:ln>
          </a:top>
          <a:bottom>
            <a:ln w="25400" cap="flat">
              <a:solidFill>
                <a:srgbClr val="FEFFF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FEFFFE"/>
        </a:fontRef>
        <a:srgbClr val="FEFFF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FFF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FFF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FFF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 0 8642 0 0,'0'0'0'0'0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7:14:10.917"/>
    </inkml:context>
    <inkml:brush xml:id="br0">
      <inkml:brushProperty name="width" value="0.1" units="cm"/>
      <inkml:brushProperty name="height" value="0.1" units="cm"/>
    </inkml:brush>
  </inkml:definitions>
  <inkml:trace contextRef="#ctx0" brushRef="#br0">8758 4366 1183 0 0,'18'-16'2657'0'0,"-1"-4"-2657"0"0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21T15:40:34.784"/>
    </inkml:context>
    <inkml:brush xml:id="br0">
      <inkml:brushProperty name="width" value="0.1" units="cm"/>
      <inkml:brushProperty name="height" value="0.1" units="cm"/>
    </inkml:brush>
  </inkml:definitions>
  <inkml:trace contextRef="#ctx0" brushRef="#br0">-2147483648-2147483648 8642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xfrm>
            <a:off x="1143000" y="685800"/>
            <a:ext cx="4572000" cy="3429000"/>
          </a:xfrm>
          <a:prstGeom prst="rect">
            <a:avLst/>
          </a:prstGeom>
        </p:spPr>
        <p:txBody>
          <a:bodyPr/>
          <a:lstStyle/>
          <a:p>
            <a:endParaRPr/>
          </a:p>
        </p:txBody>
      </p:sp>
      <p:sp>
        <p:nvSpPr>
          <p:cNvPr id="466" name="Shape 4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1976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70373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93227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67846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7025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85560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501653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408363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3_Title Slide">
    <p:spTree>
      <p:nvGrpSpPr>
        <p:cNvPr id="1" name=""/>
        <p:cNvGrpSpPr/>
        <p:nvPr/>
      </p:nvGrpSpPr>
      <p:grpSpPr>
        <a:xfrm>
          <a:off x="0" y="0"/>
          <a:ext cx="0" cy="0"/>
          <a:chOff x="0" y="0"/>
          <a:chExt cx="0" cy="0"/>
        </a:xfrm>
      </p:grpSpPr>
      <p:sp>
        <p:nvSpPr>
          <p:cNvPr id="1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_Title and Content">
    <p:bg>
      <p:bgPr>
        <a:solidFill>
          <a:srgbClr val="2B2551"/>
        </a:solidFill>
        <a:effectLst/>
      </p:bgPr>
    </p:bg>
    <p:spTree>
      <p:nvGrpSpPr>
        <p:cNvPr id="1" name=""/>
        <p:cNvGrpSpPr/>
        <p:nvPr/>
      </p:nvGrpSpPr>
      <p:grpSpPr>
        <a:xfrm>
          <a:off x="0" y="0"/>
          <a:ext cx="0" cy="0"/>
          <a:chOff x="0" y="0"/>
          <a:chExt cx="0" cy="0"/>
        </a:xfrm>
      </p:grpSpPr>
      <p:pic>
        <p:nvPicPr>
          <p:cNvPr id="111"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12"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13"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14"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2_Section Header">
    <p:bg>
      <p:bgPr>
        <a:solidFill>
          <a:srgbClr val="2B2551"/>
        </a:solidFill>
        <a:effectLst/>
      </p:bgPr>
    </p:bg>
    <p:spTree>
      <p:nvGrpSpPr>
        <p:cNvPr id="1" name=""/>
        <p:cNvGrpSpPr/>
        <p:nvPr/>
      </p:nvGrpSpPr>
      <p:grpSpPr>
        <a:xfrm>
          <a:off x="0" y="0"/>
          <a:ext cx="0" cy="0"/>
          <a:chOff x="0" y="0"/>
          <a:chExt cx="0" cy="0"/>
        </a:xfrm>
      </p:grpSpPr>
      <p:pic>
        <p:nvPicPr>
          <p:cNvPr id="124"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25"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26"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27"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28"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9"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FEFFFE"/>
                </a:solidFill>
              </a:defRPr>
            </a:lvl1pPr>
            <a:lvl2pPr marL="0" indent="457200">
              <a:buSzTx/>
              <a:buFontTx/>
              <a:buNone/>
              <a:defRPr sz="2400">
                <a:solidFill>
                  <a:srgbClr val="FEFFFE"/>
                </a:solidFill>
              </a:defRPr>
            </a:lvl2pPr>
            <a:lvl3pPr marL="0" indent="914400">
              <a:buSzTx/>
              <a:buFontTx/>
              <a:buNone/>
              <a:defRPr sz="2400">
                <a:solidFill>
                  <a:srgbClr val="FEFFFE"/>
                </a:solidFill>
              </a:defRPr>
            </a:lvl3pPr>
            <a:lvl4pPr marL="0" indent="1371600">
              <a:buSzTx/>
              <a:buFontTx/>
              <a:buNone/>
              <a:defRPr sz="2400">
                <a:solidFill>
                  <a:srgbClr val="FEFFFE"/>
                </a:solidFill>
              </a:defRPr>
            </a:lvl4pPr>
            <a:lvl5pPr marL="0" indent="1828800">
              <a:buSzTx/>
              <a:buFontTx/>
              <a:buNone/>
              <a:defRPr sz="2400">
                <a:solidFill>
                  <a:srgbClr val="FEFFFE"/>
                </a:solidFill>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3_Two Content">
    <p:bg>
      <p:bgPr>
        <a:solidFill>
          <a:srgbClr val="2B2551"/>
        </a:solidFill>
        <a:effectLst/>
      </p:bgPr>
    </p:bg>
    <p:spTree>
      <p:nvGrpSpPr>
        <p:cNvPr id="1" name=""/>
        <p:cNvGrpSpPr/>
        <p:nvPr/>
      </p:nvGrpSpPr>
      <p:grpSpPr>
        <a:xfrm>
          <a:off x="0" y="0"/>
          <a:ext cx="0" cy="0"/>
          <a:chOff x="0" y="0"/>
          <a:chExt cx="0" cy="0"/>
        </a:xfrm>
      </p:grpSpPr>
      <p:pic>
        <p:nvPicPr>
          <p:cNvPr id="137"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38"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39"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40"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41" name="Title Text"/>
          <p:cNvSpPr txBox="1">
            <a:spLocks noGrp="1"/>
          </p:cNvSpPr>
          <p:nvPr>
            <p:ph type="title"/>
          </p:nvPr>
        </p:nvSpPr>
        <p:spPr>
          <a:xfrm>
            <a:off x="1039653" y="1153987"/>
            <a:ext cx="10112696" cy="921255"/>
          </a:xfrm>
          <a:prstGeom prst="rect">
            <a:avLst/>
          </a:prstGeom>
        </p:spPr>
        <p:txBody>
          <a:bodyPr/>
          <a:lstStyle/>
          <a:p>
            <a:r>
              <a:t>Title Text</a:t>
            </a:r>
          </a:p>
        </p:txBody>
      </p:sp>
      <p:sp>
        <p:nvSpPr>
          <p:cNvPr id="142" name="Body Level One…"/>
          <p:cNvSpPr txBox="1">
            <a:spLocks noGrp="1"/>
          </p:cNvSpPr>
          <p:nvPr>
            <p:ph type="body" sz="half" idx="1"/>
          </p:nvPr>
        </p:nvSpPr>
        <p:spPr>
          <a:xfrm>
            <a:off x="1039653" y="2087361"/>
            <a:ext cx="4919546" cy="4089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Title Only">
    <p:bg>
      <p:bgPr>
        <a:solidFill>
          <a:srgbClr val="2B2551"/>
        </a:solidFill>
        <a:effectLst/>
      </p:bgPr>
    </p:bg>
    <p:spTree>
      <p:nvGrpSpPr>
        <p:cNvPr id="1" name=""/>
        <p:cNvGrpSpPr/>
        <p:nvPr/>
      </p:nvGrpSpPr>
      <p:grpSpPr>
        <a:xfrm>
          <a:off x="0" y="0"/>
          <a:ext cx="0" cy="0"/>
          <a:chOff x="0" y="0"/>
          <a:chExt cx="0" cy="0"/>
        </a:xfrm>
      </p:grpSpPr>
      <p:pic>
        <p:nvPicPr>
          <p:cNvPr id="164"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65"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66"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67"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68" name="Title Text"/>
          <p:cNvSpPr txBox="1">
            <a:spLocks noGrp="1"/>
          </p:cNvSpPr>
          <p:nvPr>
            <p:ph type="title"/>
          </p:nvPr>
        </p:nvSpPr>
        <p:spPr>
          <a:xfrm>
            <a:off x="1039653" y="1053628"/>
            <a:ext cx="10112696" cy="921255"/>
          </a:xfrm>
          <a:prstGeom prst="rect">
            <a:avLst/>
          </a:prstGeom>
        </p:spPr>
        <p:txBody>
          <a:bodyPr/>
          <a:lstStyle/>
          <a:p>
            <a:r>
              <a:t>Title Text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_Blank">
    <p:bg>
      <p:bgPr>
        <a:solidFill>
          <a:srgbClr val="2B2551"/>
        </a:solidFill>
        <a:effectLst/>
      </p:bgPr>
    </p:bg>
    <p:spTree>
      <p:nvGrpSpPr>
        <p:cNvPr id="1" name=""/>
        <p:cNvGrpSpPr/>
        <p:nvPr/>
      </p:nvGrpSpPr>
      <p:grpSpPr>
        <a:xfrm>
          <a:off x="0" y="0"/>
          <a:ext cx="0" cy="0"/>
          <a:chOff x="0" y="0"/>
          <a:chExt cx="0" cy="0"/>
        </a:xfrm>
      </p:grpSpPr>
      <p:pic>
        <p:nvPicPr>
          <p:cNvPr id="176"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77"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78"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79"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_Content with Caption">
    <p:bg>
      <p:bgPr>
        <a:solidFill>
          <a:srgbClr val="2B2551"/>
        </a:solidFill>
        <a:effectLst/>
      </p:bgPr>
    </p:bg>
    <p:spTree>
      <p:nvGrpSpPr>
        <p:cNvPr id="1" name=""/>
        <p:cNvGrpSpPr/>
        <p:nvPr/>
      </p:nvGrpSpPr>
      <p:grpSpPr>
        <a:xfrm>
          <a:off x="0" y="0"/>
          <a:ext cx="0" cy="0"/>
          <a:chOff x="0" y="0"/>
          <a:chExt cx="0" cy="0"/>
        </a:xfrm>
      </p:grpSpPr>
      <p:pic>
        <p:nvPicPr>
          <p:cNvPr id="187"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188"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89"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90"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91" name="Title Text"/>
          <p:cNvSpPr txBox="1">
            <a:spLocks noGrp="1"/>
          </p:cNvSpPr>
          <p:nvPr>
            <p:ph type="title"/>
          </p:nvPr>
        </p:nvSpPr>
        <p:spPr>
          <a:xfrm>
            <a:off x="839787" y="702526"/>
            <a:ext cx="3932239" cy="1354874"/>
          </a:xfrm>
          <a:prstGeom prst="rect">
            <a:avLst/>
          </a:prstGeom>
        </p:spPr>
        <p:txBody>
          <a:bodyPr anchor="b"/>
          <a:lstStyle>
            <a:lvl1pPr>
              <a:defRPr sz="3200"/>
            </a:lvl1pPr>
          </a:lstStyle>
          <a:p>
            <a:r>
              <a:t>Title Text</a:t>
            </a:r>
          </a:p>
        </p:txBody>
      </p:sp>
      <p:sp>
        <p:nvSpPr>
          <p:cNvPr id="192" name="Body Level One…"/>
          <p:cNvSpPr txBox="1">
            <a:spLocks noGrp="1"/>
          </p:cNvSpPr>
          <p:nvPr>
            <p:ph type="body" sz="half" idx="1"/>
          </p:nvPr>
        </p:nvSpPr>
        <p:spPr>
          <a:xfrm>
            <a:off x="5185316" y="1304693"/>
            <a:ext cx="6170072" cy="4556358"/>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93"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2_Picture with Caption">
    <p:bg>
      <p:bgPr>
        <a:solidFill>
          <a:srgbClr val="2B2551"/>
        </a:solidFill>
        <a:effectLst/>
      </p:bgPr>
    </p:bg>
    <p:spTree>
      <p:nvGrpSpPr>
        <p:cNvPr id="1" name=""/>
        <p:cNvGrpSpPr/>
        <p:nvPr/>
      </p:nvGrpSpPr>
      <p:grpSpPr>
        <a:xfrm>
          <a:off x="0" y="0"/>
          <a:ext cx="0" cy="0"/>
          <a:chOff x="0" y="0"/>
          <a:chExt cx="0" cy="0"/>
        </a:xfrm>
      </p:grpSpPr>
      <p:pic>
        <p:nvPicPr>
          <p:cNvPr id="201"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02"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03"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04"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05"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06"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207"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2_Blue background">
    <p:bg>
      <p:bgPr>
        <a:solidFill>
          <a:srgbClr val="2B2551"/>
        </a:solidFill>
        <a:effectLst/>
      </p:bgPr>
    </p:bg>
    <p:spTree>
      <p:nvGrpSpPr>
        <p:cNvPr id="1" name=""/>
        <p:cNvGrpSpPr/>
        <p:nvPr/>
      </p:nvGrpSpPr>
      <p:grpSpPr>
        <a:xfrm>
          <a:off x="0" y="0"/>
          <a:ext cx="0" cy="0"/>
          <a:chOff x="0" y="0"/>
          <a:chExt cx="0" cy="0"/>
        </a:xfrm>
      </p:grpSpPr>
      <p:sp>
        <p:nvSpPr>
          <p:cNvPr id="215" name="Slide Number"/>
          <p:cNvSpPr txBox="1">
            <a:spLocks noGrp="1"/>
          </p:cNvSpPr>
          <p:nvPr>
            <p:ph type="sldNum" sz="quarter" idx="2"/>
          </p:nvPr>
        </p:nvSpPr>
        <p:spPr>
          <a:xfrm>
            <a:off x="10869247" y="6400151"/>
            <a:ext cx="273610" cy="277520"/>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bg>
      <p:bgPr>
        <a:solidFill>
          <a:srgbClr val="2B2551"/>
        </a:solidFill>
        <a:effectLst/>
      </p:bgPr>
    </p:bg>
    <p:spTree>
      <p:nvGrpSpPr>
        <p:cNvPr id="1" name=""/>
        <p:cNvGrpSpPr/>
        <p:nvPr/>
      </p:nvGrpSpPr>
      <p:grpSpPr>
        <a:xfrm>
          <a:off x="0" y="0"/>
          <a:ext cx="0" cy="0"/>
          <a:chOff x="0" y="0"/>
          <a:chExt cx="0" cy="0"/>
        </a:xfrm>
      </p:grpSpPr>
      <p:pic>
        <p:nvPicPr>
          <p:cNvPr id="222"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23"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24"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25"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26"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27"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_Title and Content">
    <p:bg>
      <p:bgPr>
        <a:solidFill>
          <a:srgbClr val="2B2551"/>
        </a:solidFill>
        <a:effectLst/>
      </p:bgPr>
    </p:bg>
    <p:spTree>
      <p:nvGrpSpPr>
        <p:cNvPr id="1" name=""/>
        <p:cNvGrpSpPr/>
        <p:nvPr/>
      </p:nvGrpSpPr>
      <p:grpSpPr>
        <a:xfrm>
          <a:off x="0" y="0"/>
          <a:ext cx="0" cy="0"/>
          <a:chOff x="0" y="0"/>
          <a:chExt cx="0" cy="0"/>
        </a:xfrm>
      </p:grpSpPr>
      <p:pic>
        <p:nvPicPr>
          <p:cNvPr id="235"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36"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37"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38"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39" name="Title Text"/>
          <p:cNvSpPr txBox="1">
            <a:spLocks noGrp="1"/>
          </p:cNvSpPr>
          <p:nvPr>
            <p:ph type="title"/>
          </p:nvPr>
        </p:nvSpPr>
        <p:spPr>
          <a:prstGeom prst="rect">
            <a:avLst/>
          </a:prstGeom>
        </p:spPr>
        <p:txBody>
          <a:bodyPr/>
          <a:lstStyle/>
          <a:p>
            <a:r>
              <a:t>Title Text</a:t>
            </a:r>
          </a:p>
        </p:txBody>
      </p:sp>
      <p:sp>
        <p:nvSpPr>
          <p:cNvPr id="24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3_Section Header">
    <p:spTree>
      <p:nvGrpSpPr>
        <p:cNvPr id="1" name=""/>
        <p:cNvGrpSpPr/>
        <p:nvPr/>
      </p:nvGrpSpPr>
      <p:grpSpPr>
        <a:xfrm>
          <a:off x="0" y="0"/>
          <a:ext cx="0" cy="0"/>
          <a:chOff x="0" y="0"/>
          <a:chExt cx="0" cy="0"/>
        </a:xfrm>
      </p:grpSpPr>
      <p:sp>
        <p:nvSpPr>
          <p:cNvPr id="27"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FEFFFE"/>
                </a:solidFill>
              </a:defRPr>
            </a:lvl1pPr>
            <a:lvl2pPr marL="0" indent="457200">
              <a:buSzTx/>
              <a:buFontTx/>
              <a:buNone/>
              <a:defRPr sz="2400">
                <a:solidFill>
                  <a:srgbClr val="FEFFFE"/>
                </a:solidFill>
              </a:defRPr>
            </a:lvl2pPr>
            <a:lvl3pPr marL="0" indent="914400">
              <a:buSzTx/>
              <a:buFontTx/>
              <a:buNone/>
              <a:defRPr sz="2400">
                <a:solidFill>
                  <a:srgbClr val="FEFFFE"/>
                </a:solidFill>
              </a:defRPr>
            </a:lvl3pPr>
            <a:lvl4pPr marL="0" indent="1371600">
              <a:buSzTx/>
              <a:buFontTx/>
              <a:buNone/>
              <a:defRPr sz="2400">
                <a:solidFill>
                  <a:srgbClr val="FEFFFE"/>
                </a:solidFill>
              </a:defRPr>
            </a:lvl4pPr>
            <a:lvl5pPr marL="0" indent="1828800">
              <a:buSzTx/>
              <a:buFontTx/>
              <a:buNone/>
              <a:defRPr sz="2400">
                <a:solidFill>
                  <a:srgbClr val="FEFFFE"/>
                </a:solidFill>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Section Header">
    <p:bg>
      <p:bgPr>
        <a:solidFill>
          <a:srgbClr val="2B2551"/>
        </a:solidFill>
        <a:effectLst/>
      </p:bgPr>
    </p:bg>
    <p:spTree>
      <p:nvGrpSpPr>
        <p:cNvPr id="1" name=""/>
        <p:cNvGrpSpPr/>
        <p:nvPr/>
      </p:nvGrpSpPr>
      <p:grpSpPr>
        <a:xfrm>
          <a:off x="0" y="0"/>
          <a:ext cx="0" cy="0"/>
          <a:chOff x="0" y="0"/>
          <a:chExt cx="0" cy="0"/>
        </a:xfrm>
      </p:grpSpPr>
      <p:pic>
        <p:nvPicPr>
          <p:cNvPr id="248"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49"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50"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51"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52"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25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FEFFFE"/>
                </a:solidFill>
              </a:defRPr>
            </a:lvl1pPr>
            <a:lvl2pPr marL="0" indent="457200">
              <a:buSzTx/>
              <a:buFontTx/>
              <a:buNone/>
              <a:defRPr sz="2400">
                <a:solidFill>
                  <a:srgbClr val="FEFFFE"/>
                </a:solidFill>
              </a:defRPr>
            </a:lvl2pPr>
            <a:lvl3pPr marL="0" indent="914400">
              <a:buSzTx/>
              <a:buFontTx/>
              <a:buNone/>
              <a:defRPr sz="2400">
                <a:solidFill>
                  <a:srgbClr val="FEFFFE"/>
                </a:solidFill>
              </a:defRPr>
            </a:lvl3pPr>
            <a:lvl4pPr marL="0" indent="1371600">
              <a:buSzTx/>
              <a:buFontTx/>
              <a:buNone/>
              <a:defRPr sz="2400">
                <a:solidFill>
                  <a:srgbClr val="FEFFFE"/>
                </a:solidFill>
              </a:defRPr>
            </a:lvl4pPr>
            <a:lvl5pPr marL="0" indent="1828800">
              <a:buSzTx/>
              <a:buFontTx/>
              <a:buNone/>
              <a:defRPr sz="2400">
                <a:solidFill>
                  <a:srgbClr val="FEFFFE"/>
                </a:solidFill>
              </a:defRPr>
            </a:lvl5pPr>
          </a:lstStyle>
          <a:p>
            <a:r>
              <a:t>Body Level One</a:t>
            </a:r>
          </a:p>
          <a:p>
            <a:pPr lvl="1"/>
            <a:r>
              <a:t>Body Level Two</a:t>
            </a:r>
          </a:p>
          <a:p>
            <a:pPr lvl="2"/>
            <a:r>
              <a:t>Body Level Three</a:t>
            </a:r>
          </a:p>
          <a:p>
            <a:pPr lvl="3"/>
            <a:r>
              <a:t>Body Level Four</a:t>
            </a:r>
          </a:p>
          <a:p>
            <a:pPr lvl="4"/>
            <a:r>
              <a:t>Body Level Five</a:t>
            </a:r>
          </a:p>
        </p:txBody>
      </p:sp>
      <p:sp>
        <p:nvSpPr>
          <p:cNvPr id="2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_Two Content">
    <p:bg>
      <p:bgPr>
        <a:solidFill>
          <a:srgbClr val="2B2551"/>
        </a:solidFill>
        <a:effectLst/>
      </p:bgPr>
    </p:bg>
    <p:spTree>
      <p:nvGrpSpPr>
        <p:cNvPr id="1" name=""/>
        <p:cNvGrpSpPr/>
        <p:nvPr/>
      </p:nvGrpSpPr>
      <p:grpSpPr>
        <a:xfrm>
          <a:off x="0" y="0"/>
          <a:ext cx="0" cy="0"/>
          <a:chOff x="0" y="0"/>
          <a:chExt cx="0" cy="0"/>
        </a:xfrm>
      </p:grpSpPr>
      <p:pic>
        <p:nvPicPr>
          <p:cNvPr id="261"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62"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63"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64"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65" name="Title Text"/>
          <p:cNvSpPr txBox="1">
            <a:spLocks noGrp="1"/>
          </p:cNvSpPr>
          <p:nvPr>
            <p:ph type="title"/>
          </p:nvPr>
        </p:nvSpPr>
        <p:spPr>
          <a:xfrm>
            <a:off x="1039653" y="1153987"/>
            <a:ext cx="10112696" cy="921255"/>
          </a:xfrm>
          <a:prstGeom prst="rect">
            <a:avLst/>
          </a:prstGeom>
        </p:spPr>
        <p:txBody>
          <a:bodyPr/>
          <a:lstStyle/>
          <a:p>
            <a:r>
              <a:t>Title Text</a:t>
            </a:r>
          </a:p>
        </p:txBody>
      </p:sp>
      <p:sp>
        <p:nvSpPr>
          <p:cNvPr id="266" name="Body Level One…"/>
          <p:cNvSpPr txBox="1">
            <a:spLocks noGrp="1"/>
          </p:cNvSpPr>
          <p:nvPr>
            <p:ph type="body" sz="half" idx="1"/>
          </p:nvPr>
        </p:nvSpPr>
        <p:spPr>
          <a:xfrm>
            <a:off x="1039653" y="2087361"/>
            <a:ext cx="4919546" cy="4089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Comparison">
    <p:bg>
      <p:bgPr>
        <a:solidFill>
          <a:srgbClr val="2B2551"/>
        </a:solidFill>
        <a:effectLst/>
      </p:bgPr>
    </p:bg>
    <p:spTree>
      <p:nvGrpSpPr>
        <p:cNvPr id="1" name=""/>
        <p:cNvGrpSpPr/>
        <p:nvPr/>
      </p:nvGrpSpPr>
      <p:grpSpPr>
        <a:xfrm>
          <a:off x="0" y="0"/>
          <a:ext cx="0" cy="0"/>
          <a:chOff x="0" y="0"/>
          <a:chExt cx="0" cy="0"/>
        </a:xfrm>
      </p:grpSpPr>
      <p:pic>
        <p:nvPicPr>
          <p:cNvPr id="274"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75"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76"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77"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78" name="Body Level One…"/>
          <p:cNvSpPr txBox="1">
            <a:spLocks noGrp="1"/>
          </p:cNvSpPr>
          <p:nvPr>
            <p:ph type="body" sz="quarter" idx="1"/>
          </p:nvPr>
        </p:nvSpPr>
        <p:spPr>
          <a:xfrm>
            <a:off x="1039652" y="1987368"/>
            <a:ext cx="4957923" cy="597100"/>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279" name="Text Placeholder 4"/>
          <p:cNvSpPr>
            <a:spLocks noGrp="1"/>
          </p:cNvSpPr>
          <p:nvPr>
            <p:ph type="body" sz="quarter" idx="21"/>
          </p:nvPr>
        </p:nvSpPr>
        <p:spPr>
          <a:xfrm>
            <a:off x="6172200" y="1987367"/>
            <a:ext cx="4980148" cy="601050"/>
          </a:xfrm>
          <a:prstGeom prst="rect">
            <a:avLst/>
          </a:prstGeom>
        </p:spPr>
        <p:txBody>
          <a:bodyPr anchor="b"/>
          <a:lstStyle/>
          <a:p>
            <a:pPr marL="0" indent="0">
              <a:buSzTx/>
              <a:buFontTx/>
              <a:buNone/>
              <a:defRPr sz="2400" b="1"/>
            </a:pPr>
            <a:endParaRPr/>
          </a:p>
        </p:txBody>
      </p:sp>
      <p:sp>
        <p:nvSpPr>
          <p:cNvPr id="280" name="Title Text"/>
          <p:cNvSpPr txBox="1">
            <a:spLocks noGrp="1"/>
          </p:cNvSpPr>
          <p:nvPr>
            <p:ph type="title"/>
          </p:nvPr>
        </p:nvSpPr>
        <p:spPr>
          <a:xfrm>
            <a:off x="1039653" y="1053628"/>
            <a:ext cx="10112696" cy="921255"/>
          </a:xfrm>
          <a:prstGeom prst="rect">
            <a:avLst/>
          </a:prstGeom>
        </p:spPr>
        <p:txBody>
          <a:bodyPr/>
          <a:lstStyle/>
          <a:p>
            <a:r>
              <a:t>Title Text</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Only">
    <p:bg>
      <p:bgPr>
        <a:solidFill>
          <a:srgbClr val="2B2551"/>
        </a:solidFill>
        <a:effectLst/>
      </p:bgPr>
    </p:bg>
    <p:spTree>
      <p:nvGrpSpPr>
        <p:cNvPr id="1" name=""/>
        <p:cNvGrpSpPr/>
        <p:nvPr/>
      </p:nvGrpSpPr>
      <p:grpSpPr>
        <a:xfrm>
          <a:off x="0" y="0"/>
          <a:ext cx="0" cy="0"/>
          <a:chOff x="0" y="0"/>
          <a:chExt cx="0" cy="0"/>
        </a:xfrm>
      </p:grpSpPr>
      <p:pic>
        <p:nvPicPr>
          <p:cNvPr id="288"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289"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290"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291"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292" name="Title Text"/>
          <p:cNvSpPr txBox="1">
            <a:spLocks noGrp="1"/>
          </p:cNvSpPr>
          <p:nvPr>
            <p:ph type="title"/>
          </p:nvPr>
        </p:nvSpPr>
        <p:spPr>
          <a:xfrm>
            <a:off x="1039653" y="1053628"/>
            <a:ext cx="10112696" cy="921255"/>
          </a:xfrm>
          <a:prstGeom prst="rect">
            <a:avLst/>
          </a:prstGeom>
        </p:spPr>
        <p:txBody>
          <a:bodyPr/>
          <a:lstStyle/>
          <a:p>
            <a:r>
              <a:t>Title Text</a:t>
            </a:r>
          </a:p>
        </p:txBody>
      </p:sp>
      <p:sp>
        <p:nvSpPr>
          <p:cNvPr id="2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_Blank">
    <p:bg>
      <p:bgPr>
        <a:solidFill>
          <a:srgbClr val="2B2551"/>
        </a:solidFill>
        <a:effectLst/>
      </p:bgPr>
    </p:bg>
    <p:spTree>
      <p:nvGrpSpPr>
        <p:cNvPr id="1" name=""/>
        <p:cNvGrpSpPr/>
        <p:nvPr/>
      </p:nvGrpSpPr>
      <p:grpSpPr>
        <a:xfrm>
          <a:off x="0" y="0"/>
          <a:ext cx="0" cy="0"/>
          <a:chOff x="0" y="0"/>
          <a:chExt cx="0" cy="0"/>
        </a:xfrm>
      </p:grpSpPr>
      <p:pic>
        <p:nvPicPr>
          <p:cNvPr id="300"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01"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02"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03"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_Content with Caption">
    <p:bg>
      <p:bgPr>
        <a:solidFill>
          <a:srgbClr val="2B2551"/>
        </a:solidFill>
        <a:effectLst/>
      </p:bgPr>
    </p:bg>
    <p:spTree>
      <p:nvGrpSpPr>
        <p:cNvPr id="1" name=""/>
        <p:cNvGrpSpPr/>
        <p:nvPr/>
      </p:nvGrpSpPr>
      <p:grpSpPr>
        <a:xfrm>
          <a:off x="0" y="0"/>
          <a:ext cx="0" cy="0"/>
          <a:chOff x="0" y="0"/>
          <a:chExt cx="0" cy="0"/>
        </a:xfrm>
      </p:grpSpPr>
      <p:pic>
        <p:nvPicPr>
          <p:cNvPr id="311"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12"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13"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14"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15" name="Title Text"/>
          <p:cNvSpPr txBox="1">
            <a:spLocks noGrp="1"/>
          </p:cNvSpPr>
          <p:nvPr>
            <p:ph type="title"/>
          </p:nvPr>
        </p:nvSpPr>
        <p:spPr>
          <a:xfrm>
            <a:off x="839787" y="702526"/>
            <a:ext cx="3932239" cy="1354874"/>
          </a:xfrm>
          <a:prstGeom prst="rect">
            <a:avLst/>
          </a:prstGeom>
        </p:spPr>
        <p:txBody>
          <a:bodyPr anchor="b"/>
          <a:lstStyle>
            <a:lvl1pPr>
              <a:defRPr sz="3200"/>
            </a:lvl1pPr>
          </a:lstStyle>
          <a:p>
            <a:r>
              <a:t>Title Text</a:t>
            </a:r>
          </a:p>
        </p:txBody>
      </p:sp>
      <p:sp>
        <p:nvSpPr>
          <p:cNvPr id="316" name="Body Level One…"/>
          <p:cNvSpPr txBox="1">
            <a:spLocks noGrp="1"/>
          </p:cNvSpPr>
          <p:nvPr>
            <p:ph type="body" sz="half" idx="1"/>
          </p:nvPr>
        </p:nvSpPr>
        <p:spPr>
          <a:xfrm>
            <a:off x="5185316" y="1304693"/>
            <a:ext cx="6170072" cy="4556358"/>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317"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3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_Picture with Caption">
    <p:bg>
      <p:bgPr>
        <a:solidFill>
          <a:srgbClr val="2B2551"/>
        </a:solidFill>
        <a:effectLst/>
      </p:bgPr>
    </p:bg>
    <p:spTree>
      <p:nvGrpSpPr>
        <p:cNvPr id="1" name=""/>
        <p:cNvGrpSpPr/>
        <p:nvPr/>
      </p:nvGrpSpPr>
      <p:grpSpPr>
        <a:xfrm>
          <a:off x="0" y="0"/>
          <a:ext cx="0" cy="0"/>
          <a:chOff x="0" y="0"/>
          <a:chExt cx="0" cy="0"/>
        </a:xfrm>
      </p:grpSpPr>
      <p:pic>
        <p:nvPicPr>
          <p:cNvPr id="325"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26"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27"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28"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2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3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33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_Blue background">
    <p:bg>
      <p:bgPr>
        <a:solidFill>
          <a:srgbClr val="2B2551"/>
        </a:solidFill>
        <a:effectLst/>
      </p:bgPr>
    </p:bg>
    <p:spTree>
      <p:nvGrpSpPr>
        <p:cNvPr id="1" name=""/>
        <p:cNvGrpSpPr/>
        <p:nvPr/>
      </p:nvGrpSpPr>
      <p:grpSpPr>
        <a:xfrm>
          <a:off x="0" y="0"/>
          <a:ext cx="0" cy="0"/>
          <a:chOff x="0" y="0"/>
          <a:chExt cx="0" cy="0"/>
        </a:xfrm>
      </p:grpSpPr>
      <p:sp>
        <p:nvSpPr>
          <p:cNvPr id="339" name="Slide Number"/>
          <p:cNvSpPr txBox="1">
            <a:spLocks noGrp="1"/>
          </p:cNvSpPr>
          <p:nvPr>
            <p:ph type="sldNum" sz="quarter" idx="2"/>
          </p:nvPr>
        </p:nvSpPr>
        <p:spPr>
          <a:xfrm>
            <a:off x="10869247" y="6400151"/>
            <a:ext cx="273610" cy="277520"/>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Slide">
    <p:bg>
      <p:bgPr>
        <a:solidFill>
          <a:srgbClr val="2B2551"/>
        </a:solidFill>
        <a:effectLst/>
      </p:bgPr>
    </p:bg>
    <p:spTree>
      <p:nvGrpSpPr>
        <p:cNvPr id="1" name=""/>
        <p:cNvGrpSpPr/>
        <p:nvPr/>
      </p:nvGrpSpPr>
      <p:grpSpPr>
        <a:xfrm>
          <a:off x="0" y="0"/>
          <a:ext cx="0" cy="0"/>
          <a:chOff x="0" y="0"/>
          <a:chExt cx="0" cy="0"/>
        </a:xfrm>
      </p:grpSpPr>
      <p:pic>
        <p:nvPicPr>
          <p:cNvPr id="346"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47"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48"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49"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5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35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2B2551"/>
        </a:solidFill>
        <a:effectLst/>
      </p:bgPr>
    </p:bg>
    <p:spTree>
      <p:nvGrpSpPr>
        <p:cNvPr id="1" name=""/>
        <p:cNvGrpSpPr/>
        <p:nvPr/>
      </p:nvGrpSpPr>
      <p:grpSpPr>
        <a:xfrm>
          <a:off x="0" y="0"/>
          <a:ext cx="0" cy="0"/>
          <a:chOff x="0" y="0"/>
          <a:chExt cx="0" cy="0"/>
        </a:xfrm>
      </p:grpSpPr>
      <p:pic>
        <p:nvPicPr>
          <p:cNvPr id="359"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60"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61"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62"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63" name="Title Text"/>
          <p:cNvSpPr txBox="1">
            <a:spLocks noGrp="1"/>
          </p:cNvSpPr>
          <p:nvPr>
            <p:ph type="title"/>
          </p:nvPr>
        </p:nvSpPr>
        <p:spPr>
          <a:prstGeom prst="rect">
            <a:avLst/>
          </a:prstGeom>
        </p:spPr>
        <p:txBody>
          <a:bodyPr/>
          <a:lstStyle/>
          <a:p>
            <a:r>
              <a:t>Title Text</a:t>
            </a:r>
          </a:p>
        </p:txBody>
      </p:sp>
      <p:sp>
        <p:nvSpPr>
          <p:cNvPr id="36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4_Two Content">
    <p:spTree>
      <p:nvGrpSpPr>
        <p:cNvPr id="1" name=""/>
        <p:cNvGrpSpPr/>
        <p:nvPr/>
      </p:nvGrpSpPr>
      <p:grpSpPr>
        <a:xfrm>
          <a:off x="0" y="0"/>
          <a:ext cx="0" cy="0"/>
          <a:chOff x="0" y="0"/>
          <a:chExt cx="0" cy="0"/>
        </a:xfrm>
      </p:grpSpPr>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2B2551"/>
        </a:solidFill>
        <a:effectLst/>
      </p:bgPr>
    </p:bg>
    <p:spTree>
      <p:nvGrpSpPr>
        <p:cNvPr id="1" name=""/>
        <p:cNvGrpSpPr/>
        <p:nvPr/>
      </p:nvGrpSpPr>
      <p:grpSpPr>
        <a:xfrm>
          <a:off x="0" y="0"/>
          <a:ext cx="0" cy="0"/>
          <a:chOff x="0" y="0"/>
          <a:chExt cx="0" cy="0"/>
        </a:xfrm>
      </p:grpSpPr>
      <p:pic>
        <p:nvPicPr>
          <p:cNvPr id="372"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73"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74"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75"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76"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77"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FEFFFE"/>
                </a:solidFill>
              </a:defRPr>
            </a:lvl1pPr>
            <a:lvl2pPr marL="0" indent="457200">
              <a:buSzTx/>
              <a:buFontTx/>
              <a:buNone/>
              <a:defRPr sz="2400">
                <a:solidFill>
                  <a:srgbClr val="FEFFFE"/>
                </a:solidFill>
              </a:defRPr>
            </a:lvl2pPr>
            <a:lvl3pPr marL="0" indent="914400">
              <a:buSzTx/>
              <a:buFontTx/>
              <a:buNone/>
              <a:defRPr sz="2400">
                <a:solidFill>
                  <a:srgbClr val="FEFFFE"/>
                </a:solidFill>
              </a:defRPr>
            </a:lvl3pPr>
            <a:lvl4pPr marL="0" indent="1371600">
              <a:buSzTx/>
              <a:buFontTx/>
              <a:buNone/>
              <a:defRPr sz="2400">
                <a:solidFill>
                  <a:srgbClr val="FEFFFE"/>
                </a:solidFill>
              </a:defRPr>
            </a:lvl4pPr>
            <a:lvl5pPr marL="0" indent="1828800">
              <a:buSzTx/>
              <a:buFontTx/>
              <a:buNone/>
              <a:defRPr sz="2400">
                <a:solidFill>
                  <a:srgbClr val="FEFFFE"/>
                </a:solidFill>
              </a:defRPr>
            </a:lvl5pPr>
          </a:lstStyle>
          <a:p>
            <a:r>
              <a:t>Body Level One</a:t>
            </a:r>
          </a:p>
          <a:p>
            <a:pPr lvl="1"/>
            <a:r>
              <a:t>Body Level Two</a:t>
            </a:r>
          </a:p>
          <a:p>
            <a:pPr lvl="2"/>
            <a:r>
              <a:t>Body Level Three</a:t>
            </a:r>
          </a:p>
          <a:p>
            <a:pPr lvl="3"/>
            <a:r>
              <a:t>Body Level Four</a:t>
            </a:r>
          </a:p>
          <a:p>
            <a:pPr lvl="4"/>
            <a:r>
              <a:t>Body Level Five</a:t>
            </a:r>
          </a:p>
        </p:txBody>
      </p:sp>
      <p:sp>
        <p:nvSpPr>
          <p:cNvPr id="3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1039653" y="1153987"/>
            <a:ext cx="10112696" cy="921255"/>
          </a:xfrm>
          <a:prstGeom prst="rect">
            <a:avLst/>
          </a:prstGeom>
        </p:spPr>
        <p:txBody>
          <a:bodyPr/>
          <a:lstStyle/>
          <a:p>
            <a:r>
              <a:t>Title Text</a:t>
            </a:r>
          </a:p>
        </p:txBody>
      </p:sp>
      <p:sp>
        <p:nvSpPr>
          <p:cNvPr id="386" name="Body Level One…"/>
          <p:cNvSpPr txBox="1">
            <a:spLocks noGrp="1"/>
          </p:cNvSpPr>
          <p:nvPr>
            <p:ph type="body" sz="half" idx="1"/>
          </p:nvPr>
        </p:nvSpPr>
        <p:spPr>
          <a:xfrm>
            <a:off x="1039653" y="2087361"/>
            <a:ext cx="4919546" cy="4089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omparison">
    <p:bg>
      <p:bgPr>
        <a:solidFill>
          <a:srgbClr val="2B2551"/>
        </a:solidFill>
        <a:effectLst/>
      </p:bgPr>
    </p:bg>
    <p:spTree>
      <p:nvGrpSpPr>
        <p:cNvPr id="1" name=""/>
        <p:cNvGrpSpPr/>
        <p:nvPr/>
      </p:nvGrpSpPr>
      <p:grpSpPr>
        <a:xfrm>
          <a:off x="0" y="0"/>
          <a:ext cx="0" cy="0"/>
          <a:chOff x="0" y="0"/>
          <a:chExt cx="0" cy="0"/>
        </a:xfrm>
      </p:grpSpPr>
      <p:pic>
        <p:nvPicPr>
          <p:cNvPr id="394"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395"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396"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397"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398" name="Body Level One…"/>
          <p:cNvSpPr txBox="1">
            <a:spLocks noGrp="1"/>
          </p:cNvSpPr>
          <p:nvPr>
            <p:ph type="body" sz="quarter" idx="1"/>
          </p:nvPr>
        </p:nvSpPr>
        <p:spPr>
          <a:xfrm>
            <a:off x="1039652" y="1987368"/>
            <a:ext cx="4957923" cy="597100"/>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399" name="Text Placeholder 4"/>
          <p:cNvSpPr>
            <a:spLocks noGrp="1"/>
          </p:cNvSpPr>
          <p:nvPr>
            <p:ph type="body" sz="quarter" idx="21"/>
          </p:nvPr>
        </p:nvSpPr>
        <p:spPr>
          <a:xfrm>
            <a:off x="6172200" y="1987367"/>
            <a:ext cx="4980148" cy="601050"/>
          </a:xfrm>
          <a:prstGeom prst="rect">
            <a:avLst/>
          </a:prstGeom>
        </p:spPr>
        <p:txBody>
          <a:bodyPr anchor="b"/>
          <a:lstStyle/>
          <a:p>
            <a:pPr marL="0" indent="0">
              <a:buSzTx/>
              <a:buFontTx/>
              <a:buNone/>
              <a:defRPr sz="2400" b="1"/>
            </a:pPr>
            <a:endParaRPr/>
          </a:p>
        </p:txBody>
      </p:sp>
      <p:sp>
        <p:nvSpPr>
          <p:cNvPr id="400" name="Title Text"/>
          <p:cNvSpPr txBox="1">
            <a:spLocks noGrp="1"/>
          </p:cNvSpPr>
          <p:nvPr>
            <p:ph type="title"/>
          </p:nvPr>
        </p:nvSpPr>
        <p:spPr>
          <a:xfrm>
            <a:off x="1039653" y="1053628"/>
            <a:ext cx="10112696" cy="921255"/>
          </a:xfrm>
          <a:prstGeom prst="rect">
            <a:avLst/>
          </a:prstGeom>
        </p:spPr>
        <p:txBody>
          <a:bodyPr/>
          <a:lstStyle/>
          <a:p>
            <a:r>
              <a:t>Title Text</a:t>
            </a:r>
          </a:p>
        </p:txBody>
      </p:sp>
      <p:sp>
        <p:nvSpPr>
          <p:cNvPr id="4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Only">
    <p:bg>
      <p:bgPr>
        <a:solidFill>
          <a:srgbClr val="2B2551"/>
        </a:solidFill>
        <a:effectLst/>
      </p:bgPr>
    </p:bg>
    <p:spTree>
      <p:nvGrpSpPr>
        <p:cNvPr id="1" name=""/>
        <p:cNvGrpSpPr/>
        <p:nvPr/>
      </p:nvGrpSpPr>
      <p:grpSpPr>
        <a:xfrm>
          <a:off x="0" y="0"/>
          <a:ext cx="0" cy="0"/>
          <a:chOff x="0" y="0"/>
          <a:chExt cx="0" cy="0"/>
        </a:xfrm>
      </p:grpSpPr>
      <p:pic>
        <p:nvPicPr>
          <p:cNvPr id="408"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409"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410"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411"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412" name="Title Text"/>
          <p:cNvSpPr txBox="1">
            <a:spLocks noGrp="1"/>
          </p:cNvSpPr>
          <p:nvPr>
            <p:ph type="title"/>
          </p:nvPr>
        </p:nvSpPr>
        <p:spPr>
          <a:xfrm>
            <a:off x="1039653" y="1053628"/>
            <a:ext cx="10112696" cy="921255"/>
          </a:xfrm>
          <a:prstGeom prst="rect">
            <a:avLst/>
          </a:prstGeom>
        </p:spPr>
        <p:txBody>
          <a:bodyPr/>
          <a:lstStyle/>
          <a:p>
            <a:r>
              <a:t>Title Text</a:t>
            </a:r>
          </a:p>
        </p:txBody>
      </p:sp>
      <p:sp>
        <p:nvSpPr>
          <p:cNvPr id="4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bg>
      <p:bgPr>
        <a:solidFill>
          <a:srgbClr val="2B2551"/>
        </a:solidFill>
        <a:effectLst/>
      </p:bgPr>
    </p:bg>
    <p:spTree>
      <p:nvGrpSpPr>
        <p:cNvPr id="1" name=""/>
        <p:cNvGrpSpPr/>
        <p:nvPr/>
      </p:nvGrpSpPr>
      <p:grpSpPr>
        <a:xfrm>
          <a:off x="0" y="0"/>
          <a:ext cx="0" cy="0"/>
          <a:chOff x="0" y="0"/>
          <a:chExt cx="0" cy="0"/>
        </a:xfrm>
      </p:grpSpPr>
      <p:pic>
        <p:nvPicPr>
          <p:cNvPr id="420"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421"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422"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423"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4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2B2551"/>
        </a:solidFill>
        <a:effectLst/>
      </p:bgPr>
    </p:bg>
    <p:spTree>
      <p:nvGrpSpPr>
        <p:cNvPr id="1" name=""/>
        <p:cNvGrpSpPr/>
        <p:nvPr/>
      </p:nvGrpSpPr>
      <p:grpSpPr>
        <a:xfrm>
          <a:off x="0" y="0"/>
          <a:ext cx="0" cy="0"/>
          <a:chOff x="0" y="0"/>
          <a:chExt cx="0" cy="0"/>
        </a:xfrm>
      </p:grpSpPr>
      <p:pic>
        <p:nvPicPr>
          <p:cNvPr id="431"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432"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433"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434"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435" name="Title Text"/>
          <p:cNvSpPr txBox="1">
            <a:spLocks noGrp="1"/>
          </p:cNvSpPr>
          <p:nvPr>
            <p:ph type="title"/>
          </p:nvPr>
        </p:nvSpPr>
        <p:spPr>
          <a:xfrm>
            <a:off x="839787" y="702526"/>
            <a:ext cx="3932239" cy="1354874"/>
          </a:xfrm>
          <a:prstGeom prst="rect">
            <a:avLst/>
          </a:prstGeom>
        </p:spPr>
        <p:txBody>
          <a:bodyPr anchor="b"/>
          <a:lstStyle>
            <a:lvl1pPr>
              <a:defRPr sz="3200"/>
            </a:lvl1pPr>
          </a:lstStyle>
          <a:p>
            <a:r>
              <a:t>Title Text</a:t>
            </a:r>
          </a:p>
        </p:txBody>
      </p:sp>
      <p:sp>
        <p:nvSpPr>
          <p:cNvPr id="436" name="Body Level One…"/>
          <p:cNvSpPr txBox="1">
            <a:spLocks noGrp="1"/>
          </p:cNvSpPr>
          <p:nvPr>
            <p:ph type="body" sz="half" idx="1"/>
          </p:nvPr>
        </p:nvSpPr>
        <p:spPr>
          <a:xfrm>
            <a:off x="5185316" y="1304693"/>
            <a:ext cx="6170072" cy="4556358"/>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437"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4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2B2551"/>
        </a:solidFill>
        <a:effectLst/>
      </p:bgPr>
    </p:bg>
    <p:spTree>
      <p:nvGrpSpPr>
        <p:cNvPr id="1" name=""/>
        <p:cNvGrpSpPr/>
        <p:nvPr/>
      </p:nvGrpSpPr>
      <p:grpSpPr>
        <a:xfrm>
          <a:off x="0" y="0"/>
          <a:ext cx="0" cy="0"/>
          <a:chOff x="0" y="0"/>
          <a:chExt cx="0" cy="0"/>
        </a:xfrm>
      </p:grpSpPr>
      <p:pic>
        <p:nvPicPr>
          <p:cNvPr id="445"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446"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447"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448"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44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45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45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ue background">
    <p:bg>
      <p:bgPr>
        <a:solidFill>
          <a:srgbClr val="2B2551"/>
        </a:solidFill>
        <a:effectLst/>
      </p:bgPr>
    </p:bg>
    <p:spTree>
      <p:nvGrpSpPr>
        <p:cNvPr id="1" name=""/>
        <p:cNvGrpSpPr/>
        <p:nvPr/>
      </p:nvGrpSpPr>
      <p:grpSpPr>
        <a:xfrm>
          <a:off x="0" y="0"/>
          <a:ext cx="0" cy="0"/>
          <a:chOff x="0" y="0"/>
          <a:chExt cx="0" cy="0"/>
        </a:xfrm>
      </p:grpSpPr>
      <p:sp>
        <p:nvSpPr>
          <p:cNvPr id="459" name="Slide Number"/>
          <p:cNvSpPr txBox="1">
            <a:spLocks noGrp="1"/>
          </p:cNvSpPr>
          <p:nvPr>
            <p:ph type="sldNum" sz="quarter" idx="2"/>
          </p:nvPr>
        </p:nvSpPr>
        <p:spPr>
          <a:xfrm>
            <a:off x="10869247" y="6400151"/>
            <a:ext cx="273610" cy="277520"/>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714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3_Title Only">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3_Blank">
    <p:spTree>
      <p:nvGrpSpPr>
        <p:cNvPr id="1" name=""/>
        <p:cNvGrpSpPr/>
        <p:nvPr/>
      </p:nvGrpSpPr>
      <p:grpSpPr>
        <a:xfrm>
          <a:off x="0" y="0"/>
          <a:ext cx="0" cy="0"/>
          <a:chOff x="0" y="0"/>
          <a:chExt cx="0" cy="0"/>
        </a:xfrm>
      </p:grpSpPr>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Content with Caption">
    <p:bg>
      <p:bgPr>
        <a:solidFill>
          <a:srgbClr val="2B2551"/>
        </a:solidFill>
        <a:effectLst/>
      </p:bgPr>
    </p:bg>
    <p:spTree>
      <p:nvGrpSpPr>
        <p:cNvPr id="1" name=""/>
        <p:cNvGrpSpPr/>
        <p:nvPr/>
      </p:nvGrpSpPr>
      <p:grpSpPr>
        <a:xfrm>
          <a:off x="0" y="0"/>
          <a:ext cx="0" cy="0"/>
          <a:chOff x="0" y="0"/>
          <a:chExt cx="0" cy="0"/>
        </a:xfrm>
      </p:grpSpPr>
      <p:pic>
        <p:nvPicPr>
          <p:cNvPr id="63"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64"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65"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66"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67" name="Title Text"/>
          <p:cNvSpPr txBox="1">
            <a:spLocks noGrp="1"/>
          </p:cNvSpPr>
          <p:nvPr>
            <p:ph type="title"/>
          </p:nvPr>
        </p:nvSpPr>
        <p:spPr>
          <a:xfrm>
            <a:off x="839787" y="702526"/>
            <a:ext cx="3932239" cy="1354874"/>
          </a:xfrm>
          <a:prstGeom prst="rect">
            <a:avLst/>
          </a:prstGeom>
        </p:spPr>
        <p:txBody>
          <a:bodyPr anchor="b"/>
          <a:lstStyle>
            <a:lvl1pPr>
              <a:defRPr sz="3200"/>
            </a:lvl1pPr>
          </a:lstStyle>
          <a:p>
            <a:r>
              <a:t>Title Text</a:t>
            </a:r>
          </a:p>
        </p:txBody>
      </p:sp>
      <p:sp>
        <p:nvSpPr>
          <p:cNvPr id="68" name="Body Level One…"/>
          <p:cNvSpPr txBox="1">
            <a:spLocks noGrp="1"/>
          </p:cNvSpPr>
          <p:nvPr>
            <p:ph type="body" sz="half" idx="1"/>
          </p:nvPr>
        </p:nvSpPr>
        <p:spPr>
          <a:xfrm>
            <a:off x="5185316" y="1304693"/>
            <a:ext cx="6170072" cy="4556358"/>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6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3_Picture with Caption">
    <p:bg>
      <p:bgPr>
        <a:solidFill>
          <a:srgbClr val="2B2551"/>
        </a:solidFill>
        <a:effectLst/>
      </p:bgPr>
    </p:bg>
    <p:spTree>
      <p:nvGrpSpPr>
        <p:cNvPr id="1" name=""/>
        <p:cNvGrpSpPr/>
        <p:nvPr/>
      </p:nvGrpSpPr>
      <p:grpSpPr>
        <a:xfrm>
          <a:off x="0" y="0"/>
          <a:ext cx="0" cy="0"/>
          <a:chOff x="0" y="0"/>
          <a:chExt cx="0" cy="0"/>
        </a:xfrm>
      </p:grpSpPr>
      <p:pic>
        <p:nvPicPr>
          <p:cNvPr id="77"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78"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79"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80"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8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2"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3"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Blue background">
    <p:bg>
      <p:bgPr>
        <a:solidFill>
          <a:srgbClr val="2B2551"/>
        </a:solidFill>
        <a:effectLst/>
      </p:bgPr>
    </p:bg>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xfrm>
            <a:off x="10869247" y="6400151"/>
            <a:ext cx="273610" cy="277520"/>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Title Slide">
    <p:bg>
      <p:bgPr>
        <a:solidFill>
          <a:srgbClr val="2B2551"/>
        </a:solidFill>
        <a:effectLst/>
      </p:bgPr>
    </p:bg>
    <p:spTree>
      <p:nvGrpSpPr>
        <p:cNvPr id="1" name=""/>
        <p:cNvGrpSpPr/>
        <p:nvPr/>
      </p:nvGrpSpPr>
      <p:grpSpPr>
        <a:xfrm>
          <a:off x="0" y="0"/>
          <a:ext cx="0" cy="0"/>
          <a:chOff x="0" y="0"/>
          <a:chExt cx="0" cy="0"/>
        </a:xfrm>
      </p:grpSpPr>
      <p:pic>
        <p:nvPicPr>
          <p:cNvPr id="98" name="Picture 6" descr="Picture 6"/>
          <p:cNvPicPr>
            <a:picLocks noChangeAspect="1"/>
          </p:cNvPicPr>
          <p:nvPr/>
        </p:nvPicPr>
        <p:blipFill>
          <a:blip r:embed="rId2"/>
          <a:stretch>
            <a:fillRect/>
          </a:stretch>
        </p:blipFill>
        <p:spPr>
          <a:xfrm>
            <a:off x="11353800" y="-360"/>
            <a:ext cx="771056" cy="1172346"/>
          </a:xfrm>
          <a:prstGeom prst="rect">
            <a:avLst/>
          </a:prstGeom>
          <a:ln w="12700">
            <a:miter lim="400000"/>
          </a:ln>
        </p:spPr>
      </p:pic>
      <p:pic>
        <p:nvPicPr>
          <p:cNvPr id="99" name="Picture 7" descr="Picture 7"/>
          <p:cNvPicPr>
            <a:picLocks noChangeAspect="1"/>
          </p:cNvPicPr>
          <p:nvPr/>
        </p:nvPicPr>
        <p:blipFill>
          <a:blip r:embed="rId3"/>
          <a:stretch>
            <a:fillRect/>
          </a:stretch>
        </p:blipFill>
        <p:spPr>
          <a:xfrm>
            <a:off x="10200438" y="318824"/>
            <a:ext cx="1172345" cy="572571"/>
          </a:xfrm>
          <a:prstGeom prst="rect">
            <a:avLst/>
          </a:prstGeom>
          <a:ln w="12700">
            <a:miter lim="400000"/>
          </a:ln>
        </p:spPr>
      </p:pic>
      <p:pic>
        <p:nvPicPr>
          <p:cNvPr id="100" name="Picture 8" descr="Picture 8"/>
          <p:cNvPicPr>
            <a:picLocks noChangeAspect="1"/>
          </p:cNvPicPr>
          <p:nvPr/>
        </p:nvPicPr>
        <p:blipFill>
          <a:blip r:embed="rId4"/>
          <a:stretch>
            <a:fillRect/>
          </a:stretch>
        </p:blipFill>
        <p:spPr>
          <a:xfrm>
            <a:off x="8151163" y="219583"/>
            <a:ext cx="771056" cy="771056"/>
          </a:xfrm>
          <a:prstGeom prst="rect">
            <a:avLst/>
          </a:prstGeom>
          <a:ln w="12700">
            <a:miter lim="400000"/>
          </a:ln>
        </p:spPr>
      </p:pic>
      <p:pic>
        <p:nvPicPr>
          <p:cNvPr id="101" name="Picture 9" descr="Picture 9"/>
          <p:cNvPicPr>
            <a:picLocks noChangeAspect="1"/>
          </p:cNvPicPr>
          <p:nvPr/>
        </p:nvPicPr>
        <p:blipFill>
          <a:blip r:embed="rId5"/>
          <a:stretch>
            <a:fillRect/>
          </a:stretch>
        </p:blipFill>
        <p:spPr>
          <a:xfrm>
            <a:off x="9084426" y="256850"/>
            <a:ext cx="959441" cy="733788"/>
          </a:xfrm>
          <a:prstGeom prst="rect">
            <a:avLst/>
          </a:prstGeom>
          <a:ln w="12700">
            <a:miter lim="400000"/>
          </a:ln>
        </p:spPr>
      </p:pic>
      <p:sp>
        <p:nvSpPr>
          <p:cNvPr id="10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0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1049144" y="2007218"/>
            <a:ext cx="10093712" cy="4169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1039653" y="1064778"/>
            <a:ext cx="10112696" cy="921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10884232" y="6414758"/>
            <a:ext cx="258625" cy="248306"/>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FFC837"/>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FFFFFF"/>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12.xml"/><Relationship Id="rId4" Type="http://schemas.openxmlformats.org/officeDocument/2006/relationships/image" Target="../media/image2.png"/><Relationship Id="rId9" Type="http://schemas.openxmlformats.org/officeDocument/2006/relationships/image" Target="../media/image14.png"/><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14.xml"/><Relationship Id="rId4" Type="http://schemas.openxmlformats.org/officeDocument/2006/relationships/image" Target="../media/image2.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16.xml"/><Relationship Id="rId4" Type="http://schemas.openxmlformats.org/officeDocument/2006/relationships/image" Target="../media/image2.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image" Target="../media/image2.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17.jp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6.xml"/><Relationship Id="rId4" Type="http://schemas.openxmlformats.org/officeDocument/2006/relationships/image" Target="../media/image2.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NadavKiani/Students-Performance-in-Exams/blob/master/StudentsPerformance.csv" TargetMode="External"/><Relationship Id="rId7" Type="http://schemas.openxmlformats.org/officeDocument/2006/relationships/image" Target="../media/image9.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4.png"/><Relationship Id="rId11" Type="http://schemas.openxmlformats.org/officeDocument/2006/relationships/customXml" Target="../ink/ink8.xml"/><Relationship Id="rId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customXml" Target="../ink/ink7.xml"/></Relationships>
</file>

<file path=ppt/slides/_rels/slide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3.png"/><Relationship Id="rId7" Type="http://schemas.openxmlformats.org/officeDocument/2006/relationships/image" Target="../media/image10.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9.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customXml" Target="../ink/ink10.xml"/><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using a computer&#10;&#10;Description automatically generated">
            <a:extLst>
              <a:ext uri="{FF2B5EF4-FFF2-40B4-BE49-F238E27FC236}">
                <a16:creationId xmlns:a16="http://schemas.microsoft.com/office/drawing/2014/main" id="{6E8DDA74-8630-43BB-E564-7470D2C1DFC0}"/>
              </a:ext>
            </a:extLst>
          </p:cNvPr>
          <p:cNvPicPr>
            <a:picLocks noChangeAspect="1"/>
          </p:cNvPicPr>
          <p:nvPr/>
        </p:nvPicPr>
        <p:blipFill rotWithShape="1">
          <a:blip r:embed="rId2"/>
          <a:srcRect l="28" t="125" r="5881" b="35700"/>
          <a:stretch/>
        </p:blipFill>
        <p:spPr>
          <a:xfrm>
            <a:off x="-2985" y="1339747"/>
            <a:ext cx="12225969" cy="5533684"/>
          </a:xfrm>
          <a:prstGeom prst="rect">
            <a:avLst/>
          </a:prstGeom>
        </p:spPr>
      </p:pic>
      <p:sp>
        <p:nvSpPr>
          <p:cNvPr id="468" name="Rectangle"/>
          <p:cNvSpPr/>
          <p:nvPr/>
        </p:nvSpPr>
        <p:spPr>
          <a:xfrm>
            <a:off x="-11767" y="1339747"/>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3"/>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4"/>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5"/>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6"/>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7"/>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8"/>
          <a:stretch>
            <a:fillRect/>
          </a:stretch>
        </p:blipFill>
        <p:spPr>
          <a:xfrm>
            <a:off x="1380497" y="2051146"/>
            <a:ext cx="4240770" cy="4117181"/>
          </a:xfrm>
          <a:prstGeom prst="rect">
            <a:avLst/>
          </a:prstGeom>
          <a:ln w="12700">
            <a:miter lim="400000"/>
          </a:ln>
        </p:spPr>
      </p:pic>
      <p:sp>
        <p:nvSpPr>
          <p:cNvPr id="4" name="Rectangle">
            <a:extLst>
              <a:ext uri="{FF2B5EF4-FFF2-40B4-BE49-F238E27FC236}">
                <a16:creationId xmlns:a16="http://schemas.microsoft.com/office/drawing/2014/main" id="{119D6634-8C52-56C8-C196-BBFF1A999BF3}"/>
              </a:ext>
            </a:extLst>
          </p:cNvPr>
          <p:cNvSpPr/>
          <p:nvPr/>
        </p:nvSpPr>
        <p:spPr>
          <a:xfrm rot="21420000">
            <a:off x="7960507" y="3797677"/>
            <a:ext cx="2705697" cy="612972"/>
          </a:xfrm>
          <a:prstGeom prst="rect">
            <a:avLst/>
          </a:prstGeom>
          <a:solidFill>
            <a:srgbClr val="FE2E45"/>
          </a:solidFill>
          <a:ln w="12700">
            <a:miter lim="400000"/>
          </a:ln>
        </p:spPr>
        <p:txBody>
          <a:bodyPr lIns="45719" rIns="45719" anchor="ctr"/>
          <a:lstStyle/>
          <a:p>
            <a:endParaRPr/>
          </a:p>
        </p:txBody>
      </p:sp>
      <p:sp>
        <p:nvSpPr>
          <p:cNvPr id="476" name="A new generation…"/>
          <p:cNvSpPr txBox="1"/>
          <p:nvPr/>
        </p:nvSpPr>
        <p:spPr>
          <a:xfrm>
            <a:off x="6093185" y="3184368"/>
            <a:ext cx="4337083" cy="1231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b="1" dirty="0">
                <a:latin typeface="Microsoft YaHei"/>
              </a:rPr>
              <a:t>A new generation</a:t>
            </a:r>
            <a:endParaRPr lang="en-US" b="1" dirty="0">
              <a:latin typeface="Microsoft YaHei"/>
            </a:endParaRPr>
          </a:p>
          <a:p>
            <a:pPr algn="ctr" defTabSz="457200">
              <a:defRPr sz="3700">
                <a:solidFill>
                  <a:srgbClr val="FFFFFF"/>
                </a:solidFill>
                <a:latin typeface="Myriad Pro Semibold"/>
                <a:ea typeface="Myriad Pro Semibold"/>
                <a:cs typeface="Myriad Pro Semibold"/>
                <a:sym typeface="Myriad Pro Semibold"/>
              </a:defRPr>
            </a:pPr>
            <a:r>
              <a:rPr b="1" dirty="0">
                <a:latin typeface="Microsoft YaHei"/>
              </a:rPr>
              <a:t>of tech specialists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p:cNvSpPr/>
          <p:nvPr/>
        </p:nvSpPr>
        <p:spPr>
          <a:xfrm>
            <a:off x="-5486292" y="1322899"/>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6"/>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7"/>
          <a:stretch>
            <a:fillRect/>
          </a:stretch>
        </p:blipFill>
        <p:spPr>
          <a:xfrm>
            <a:off x="1380497" y="2051146"/>
            <a:ext cx="4240770" cy="4117181"/>
          </a:xfrm>
          <a:prstGeom prst="rect">
            <a:avLst/>
          </a:prstGeom>
          <a:ln w="12700">
            <a:miter lim="400000"/>
          </a:ln>
        </p:spPr>
      </p:pic>
      <p:sp>
        <p:nvSpPr>
          <p:cNvPr id="476" name="A new generation…"/>
          <p:cNvSpPr txBox="1"/>
          <p:nvPr/>
        </p:nvSpPr>
        <p:spPr>
          <a:xfrm>
            <a:off x="6517835" y="1549536"/>
            <a:ext cx="5864022"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lang="tr-TR" b="1" dirty="0" err="1">
                <a:solidFill>
                  <a:schemeClr val="bg1"/>
                </a:solidFill>
                <a:latin typeface="Microsoft YaHei"/>
              </a:rPr>
              <a:t>Result</a:t>
            </a:r>
            <a:endParaRPr b="1" dirty="0">
              <a:solidFill>
                <a:schemeClr val="bg1"/>
              </a:solidFill>
              <a:latin typeface="Microsoft YaHei"/>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3478" y="2211256"/>
            <a:ext cx="4756603" cy="2890297"/>
          </a:xfrm>
          <a:prstGeom prst="rect">
            <a:avLst/>
          </a:prstGeom>
        </p:spPr>
      </p:pic>
    </p:spTree>
    <p:extLst>
      <p:ext uri="{BB962C8B-B14F-4D97-AF65-F5344CB8AC3E}">
        <p14:creationId xmlns:p14="http://schemas.microsoft.com/office/powerpoint/2010/main" val="17795300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itle 1"/>
          <p:cNvSpPr txBox="1">
            <a:spLocks noGrp="1"/>
          </p:cNvSpPr>
          <p:nvPr>
            <p:ph type="title"/>
          </p:nvPr>
        </p:nvSpPr>
        <p:spPr>
          <a:xfrm>
            <a:off x="106025" y="490069"/>
            <a:ext cx="11155068" cy="857807"/>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a:solidFill>
                  <a:schemeClr val="bg1"/>
                </a:solidFill>
                <a:latin typeface="Microsoft YaHei"/>
                <a:ea typeface="Merriweather Sans Regular ExtraBold"/>
                <a:cs typeface="Merriweather Sans Regular ExtraBold"/>
              </a:rPr>
              <a:t>Evaluation </a:t>
            </a:r>
            <a:r>
              <a:rPr lang="tr-TR" sz="3350" b="1" dirty="0" err="1">
                <a:solidFill>
                  <a:schemeClr val="bg1"/>
                </a:solidFill>
                <a:latin typeface="Microsoft YaHei"/>
                <a:ea typeface="Merriweather Sans Regular ExtraBold"/>
                <a:cs typeface="Merriweather Sans Regular ExtraBold"/>
              </a:rPr>
              <a:t>Results</a:t>
            </a:r>
            <a:endParaRPr lang="tr-TR" sz="3350" b="1" dirty="0">
              <a:solidFill>
                <a:schemeClr val="bg1"/>
              </a:solidFill>
              <a:latin typeface="Microsoft YaHei"/>
              <a:ea typeface="Merriweather Sans Regular ExtraBold"/>
              <a:cs typeface="Merriweather Sans Regular ExtraBold"/>
            </a:endParaRPr>
          </a:p>
        </p:txBody>
      </p:sp>
      <p:sp>
        <p:nvSpPr>
          <p:cNvPr id="490" name="Content Placeholder 2"/>
          <p:cNvSpPr txBox="1">
            <a:spLocks noGrp="1"/>
          </p:cNvSpPr>
          <p:nvPr>
            <p:ph sz="half" idx="1"/>
          </p:nvPr>
        </p:nvSpPr>
        <p:spPr>
          <a:xfrm>
            <a:off x="106025" y="1345199"/>
            <a:ext cx="4912237" cy="3895228"/>
          </a:xfrm>
          <a:prstGeom prst="rect">
            <a:avLst/>
          </a:prstGeom>
        </p:spPr>
        <p:txBody>
          <a:bodyPr lIns="45719" tIns="45720" rIns="45719" bIns="45720" anchor="ctr">
            <a:normAutofit/>
          </a:bodyPr>
          <a:lstStyle/>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lin_model</a:t>
            </a:r>
            <a:r>
              <a:rPr lang="en-US" sz="1400" dirty="0">
                <a:sym typeface="Merriweather Sans Light"/>
              </a:rPr>
              <a:t> = </a:t>
            </a:r>
            <a:r>
              <a:rPr lang="en-US" sz="1400" dirty="0" err="1">
                <a:sym typeface="Merriweather Sans Light"/>
              </a:rPr>
              <a:t>LinearRegression</a:t>
            </a:r>
            <a:r>
              <a:rPr lang="en-US" sz="1400" dirty="0">
                <a:sym typeface="Merriweather Sans Light"/>
              </a:rPr>
              <a:t>(</a:t>
            </a:r>
            <a:r>
              <a:rPr lang="en-US" sz="1400" dirty="0" err="1">
                <a:sym typeface="Merriweather Sans Light"/>
              </a:rPr>
              <a:t>fit_intercept</a:t>
            </a:r>
            <a:r>
              <a:rPr lang="en-US" sz="1400" dirty="0">
                <a:sym typeface="Merriweather Sans Light"/>
              </a:rPr>
              <a:t>=True)</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lin_model</a:t>
            </a:r>
            <a:r>
              <a:rPr lang="en-US" sz="1400" dirty="0">
                <a:sym typeface="Merriweather Sans Light"/>
              </a:rPr>
              <a:t> = </a:t>
            </a:r>
            <a:r>
              <a:rPr lang="en-US" sz="1400" dirty="0" err="1">
                <a:sym typeface="Merriweather Sans Light"/>
              </a:rPr>
              <a:t>lin_model.fit</a:t>
            </a:r>
            <a:r>
              <a:rPr lang="en-US" sz="1400" dirty="0">
                <a:sym typeface="Merriweather Sans Light"/>
              </a:rPr>
              <a:t>(</a:t>
            </a:r>
            <a:r>
              <a:rPr lang="en-US" sz="1400" dirty="0" err="1">
                <a:sym typeface="Merriweather Sans Light"/>
              </a:rPr>
              <a:t>X_train</a:t>
            </a:r>
            <a:r>
              <a:rPr lang="en-US" sz="1400" dirty="0">
                <a:sym typeface="Merriweather Sans Light"/>
              </a:rPr>
              <a:t>, </a:t>
            </a:r>
            <a:r>
              <a:rPr lang="en-US" sz="1400" dirty="0" err="1">
                <a:sym typeface="Merriweather Sans Light"/>
              </a:rPr>
              <a:t>y_train</a:t>
            </a:r>
            <a:r>
              <a:rPr lang="en-US" sz="1400" dirty="0">
                <a:sym typeface="Merriweather Sans Light"/>
              </a:rPr>
              <a:t>)</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y_pred</a:t>
            </a:r>
            <a:r>
              <a:rPr lang="en-US" sz="1400" dirty="0">
                <a:sym typeface="Merriweather Sans Light"/>
              </a:rPr>
              <a:t> = </a:t>
            </a:r>
            <a:r>
              <a:rPr lang="en-US" sz="1400" dirty="0" err="1">
                <a:sym typeface="Merriweather Sans Light"/>
              </a:rPr>
              <a:t>lin_model.predict</a:t>
            </a:r>
            <a:r>
              <a:rPr lang="en-US" sz="1400" dirty="0">
                <a:sym typeface="Merriweather Sans Light"/>
              </a:rPr>
              <a:t>(</a:t>
            </a:r>
            <a:r>
              <a:rPr lang="en-US" sz="1400" dirty="0" err="1">
                <a:sym typeface="Merriweather Sans Light"/>
              </a:rPr>
              <a:t>X_test</a:t>
            </a:r>
            <a:r>
              <a:rPr lang="en-US" sz="1400" dirty="0">
                <a:sym typeface="Merriweather Sans Light"/>
              </a:rPr>
              <a:t>)</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a:sym typeface="Merriweather Sans Light"/>
              </a:rPr>
              <a:t>score = r2_score(</a:t>
            </a:r>
            <a:r>
              <a:rPr lang="en-US" sz="1400" dirty="0" err="1">
                <a:sym typeface="Merriweather Sans Light"/>
              </a:rPr>
              <a:t>y_test</a:t>
            </a:r>
            <a:r>
              <a:rPr lang="en-US" sz="1400" dirty="0">
                <a:sym typeface="Merriweather Sans Light"/>
              </a:rPr>
              <a:t>, </a:t>
            </a:r>
            <a:r>
              <a:rPr lang="en-US" sz="1400" dirty="0" err="1">
                <a:sym typeface="Merriweather Sans Light"/>
              </a:rPr>
              <a:t>y_pred</a:t>
            </a:r>
            <a:r>
              <a:rPr lang="en-US" sz="1400" dirty="0">
                <a:sym typeface="Merriweather Sans Light"/>
              </a:rPr>
              <a:t>)*100</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plt.scatter</a:t>
            </a:r>
            <a:r>
              <a:rPr lang="en-US" sz="1400" dirty="0">
                <a:sym typeface="Merriweather Sans Light"/>
              </a:rPr>
              <a:t>(</a:t>
            </a:r>
            <a:r>
              <a:rPr lang="en-US" sz="1400" dirty="0" err="1">
                <a:sym typeface="Merriweather Sans Light"/>
              </a:rPr>
              <a:t>y_test,y_pred</a:t>
            </a:r>
            <a:r>
              <a:rPr lang="en-US" sz="1400" dirty="0">
                <a:sym typeface="Merriweather Sans Light"/>
              </a:rPr>
              <a:t>);</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plt.xlabel</a:t>
            </a:r>
            <a:r>
              <a:rPr lang="en-US" sz="1400" dirty="0">
                <a:sym typeface="Merriweather Sans Light"/>
              </a:rPr>
              <a:t>('Actual');</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ym typeface="Merriweather Sans Light"/>
              </a:rPr>
              <a:t>plt.ylabel</a:t>
            </a:r>
            <a:r>
              <a:rPr lang="en-US" sz="1400" dirty="0">
                <a:sym typeface="Merriweather Sans Light"/>
              </a:rPr>
              <a:t>('Predicted');</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r>
              <a:rPr lang="en-US" sz="1400" dirty="0" err="1">
                <a:solidFill>
                  <a:schemeClr val="bg1"/>
                </a:solidFill>
              </a:rPr>
              <a:t>sns.regplot</a:t>
            </a:r>
            <a:r>
              <a:rPr lang="en-US" sz="1400" dirty="0">
                <a:solidFill>
                  <a:schemeClr val="bg1"/>
                </a:solidFill>
              </a:rPr>
              <a:t>(x=</a:t>
            </a:r>
            <a:r>
              <a:rPr lang="en-US" sz="1400" dirty="0" err="1">
                <a:solidFill>
                  <a:schemeClr val="bg1"/>
                </a:solidFill>
              </a:rPr>
              <a:t>y_test,y</a:t>
            </a:r>
            <a:r>
              <a:rPr lang="en-US" sz="1400" dirty="0">
                <a:solidFill>
                  <a:schemeClr val="bg1"/>
                </a:solidFill>
              </a:rPr>
              <a:t>=</a:t>
            </a:r>
            <a:r>
              <a:rPr lang="en-US" sz="1400" dirty="0" err="1">
                <a:solidFill>
                  <a:schemeClr val="bg1"/>
                </a:solidFill>
              </a:rPr>
              <a:t>y_pred,ci</a:t>
            </a:r>
            <a:r>
              <a:rPr lang="en-US" sz="1400" dirty="0">
                <a:solidFill>
                  <a:schemeClr val="bg1"/>
                </a:solidFill>
              </a:rPr>
              <a:t>=</a:t>
            </a:r>
            <a:r>
              <a:rPr lang="en-US" sz="1400" dirty="0" err="1">
                <a:solidFill>
                  <a:schemeClr val="bg1"/>
                </a:solidFill>
              </a:rPr>
              <a:t>None,color</a:t>
            </a:r>
            <a:r>
              <a:rPr lang="en-US" sz="1400" dirty="0">
                <a:solidFill>
                  <a:schemeClr val="bg1"/>
                </a:solidFill>
              </a:rPr>
              <a:t> ='red');</a:t>
            </a: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endParaRPr lang="en-US" sz="1400" dirty="0">
              <a:sym typeface="Merriweather Sans Light"/>
            </a:endParaRPr>
          </a:p>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endParaRPr lang="en-US" sz="1600" dirty="0">
              <a:latin typeface="Microsoft YaHei Light"/>
            </a:endParaRPr>
          </a:p>
        </p:txBody>
      </p:sp>
      <p:sp>
        <p:nvSpPr>
          <p:cNvPr id="5" name="Content Placeholder 4"/>
          <p:cNvSpPr>
            <a:spLocks noGrp="1"/>
          </p:cNvSpPr>
          <p:nvPr>
            <p:ph sz="half" idx="2"/>
          </p:nvPr>
        </p:nvSpPr>
        <p:spPr>
          <a:xfrm>
            <a:off x="6392308" y="1675571"/>
            <a:ext cx="5616165" cy="4845910"/>
          </a:xfrm>
        </p:spPr>
        <p:txBody>
          <a:bodyPr/>
          <a:lstStyle/>
          <a:p>
            <a:r>
              <a:rPr lang="en-US" sz="1600" dirty="0" err="1">
                <a:solidFill>
                  <a:schemeClr val="bg1"/>
                </a:solidFill>
              </a:rPr>
              <a:t>pred_df</a:t>
            </a:r>
            <a:r>
              <a:rPr lang="en-US" sz="1600" dirty="0">
                <a:solidFill>
                  <a:schemeClr val="bg1"/>
                </a:solidFill>
              </a:rPr>
              <a:t>=</a:t>
            </a:r>
            <a:r>
              <a:rPr lang="en-US" sz="1600" dirty="0" err="1">
                <a:solidFill>
                  <a:schemeClr val="bg1"/>
                </a:solidFill>
              </a:rPr>
              <a:t>pd.DataFrame</a:t>
            </a:r>
            <a:r>
              <a:rPr lang="en-US" sz="1600" dirty="0">
                <a:solidFill>
                  <a:schemeClr val="bg1"/>
                </a:solidFill>
              </a:rPr>
              <a:t>({'Actual </a:t>
            </a:r>
            <a:r>
              <a:rPr lang="en-US" sz="1600" dirty="0" err="1">
                <a:solidFill>
                  <a:schemeClr val="bg1"/>
                </a:solidFill>
              </a:rPr>
              <a:t>Value':y_test,'Predicted</a:t>
            </a:r>
            <a:r>
              <a:rPr lang="en-US" sz="1600" dirty="0">
                <a:solidFill>
                  <a:schemeClr val="bg1"/>
                </a:solidFill>
              </a:rPr>
              <a:t> Value':y_</a:t>
            </a:r>
            <a:r>
              <a:rPr lang="en-US" sz="1600" dirty="0" err="1">
                <a:solidFill>
                  <a:schemeClr val="bg1"/>
                </a:solidFill>
              </a:rPr>
              <a:t>pred</a:t>
            </a:r>
            <a:r>
              <a:rPr lang="en-US" sz="1600" dirty="0">
                <a:solidFill>
                  <a:schemeClr val="bg1"/>
                </a:solidFill>
              </a:rPr>
              <a:t>,'Difference':</a:t>
            </a:r>
            <a:r>
              <a:rPr lang="en-US" sz="1600" dirty="0" err="1">
                <a:solidFill>
                  <a:schemeClr val="bg1"/>
                </a:solidFill>
              </a:rPr>
              <a:t>y_test-y_pred</a:t>
            </a:r>
            <a:r>
              <a:rPr lang="en-US" sz="1600" dirty="0">
                <a:solidFill>
                  <a:schemeClr val="bg1"/>
                </a:solidFill>
              </a:rPr>
              <a:t>})</a:t>
            </a:r>
          </a:p>
          <a:p>
            <a:pPr marL="0" indent="0">
              <a:buNone/>
            </a:pPr>
            <a:r>
              <a:rPr lang="en-US" sz="1600" dirty="0">
                <a:solidFill>
                  <a:schemeClr val="bg1"/>
                </a:solidFill>
              </a:rPr>
              <a:t>      pred_df</a:t>
            </a: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endParaRPr lang="en-US" dirty="0">
              <a:solidFill>
                <a:schemeClr val="bg1"/>
              </a:solidFill>
            </a:endParaRPr>
          </a:p>
        </p:txBody>
      </p:sp>
      <p:sp>
        <p:nvSpPr>
          <p:cNvPr id="492" name="Rectangle"/>
          <p:cNvSpPr/>
          <p:nvPr/>
        </p:nvSpPr>
        <p:spPr>
          <a:xfrm>
            <a:off x="0" y="1031580"/>
            <a:ext cx="4782312" cy="521406"/>
          </a:xfrm>
          <a:prstGeom prst="rect">
            <a:avLst/>
          </a:prstGeom>
          <a:solidFill>
            <a:srgbClr val="FE2E45"/>
          </a:solidFill>
          <a:ln w="12700">
            <a:miter lim="400000"/>
          </a:ln>
        </p:spPr>
        <p:txBody>
          <a:bodyPr lIns="45719" rIns="45719" anchor="ctr"/>
          <a:lstStyle/>
          <a:p>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244125" y="384304"/>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854" y="4354332"/>
            <a:ext cx="3011968" cy="1976946"/>
          </a:xfrm>
          <a:prstGeom prst="rect">
            <a:avLst/>
          </a:prstGeom>
        </p:spPr>
      </p:pic>
      <p:pic>
        <p:nvPicPr>
          <p:cNvPr id="6" name="Picture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60098" y="4339010"/>
            <a:ext cx="2744949" cy="2158166"/>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45178" y="2955012"/>
            <a:ext cx="3444538" cy="3566469"/>
          </a:xfrm>
          <a:prstGeom prst="rect">
            <a:avLst/>
          </a:prstGeom>
        </p:spPr>
      </p:pic>
    </p:spTree>
    <p:extLst>
      <p:ext uri="{BB962C8B-B14F-4D97-AF65-F5344CB8AC3E}">
        <p14:creationId xmlns:p14="http://schemas.microsoft.com/office/powerpoint/2010/main" val="38249399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p:cNvSpPr/>
          <p:nvPr/>
        </p:nvSpPr>
        <p:spPr>
          <a:xfrm>
            <a:off x="-5486292" y="1322899"/>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6"/>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7"/>
          <a:stretch>
            <a:fillRect/>
          </a:stretch>
        </p:blipFill>
        <p:spPr>
          <a:xfrm>
            <a:off x="1380497" y="2051146"/>
            <a:ext cx="4240770" cy="4117181"/>
          </a:xfrm>
          <a:prstGeom prst="rect">
            <a:avLst/>
          </a:prstGeom>
          <a:ln w="12700">
            <a:miter lim="400000"/>
          </a:ln>
        </p:spPr>
      </p:pic>
      <p:sp>
        <p:nvSpPr>
          <p:cNvPr id="476" name="A new generation…"/>
          <p:cNvSpPr txBox="1"/>
          <p:nvPr/>
        </p:nvSpPr>
        <p:spPr>
          <a:xfrm>
            <a:off x="6395178" y="1472884"/>
            <a:ext cx="5864022"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lang="tr-TR" b="1" dirty="0">
                <a:solidFill>
                  <a:schemeClr val="bg1"/>
                </a:solidFill>
                <a:latin typeface="Microsoft YaHei"/>
              </a:rPr>
              <a:t>Deployment</a:t>
            </a:r>
            <a:endParaRPr b="1" dirty="0">
              <a:solidFill>
                <a:schemeClr val="bg1"/>
              </a:solidFill>
              <a:latin typeface="Microsoft YaHei"/>
            </a:endParaRPr>
          </a:p>
        </p:txBody>
      </p:sp>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91265" y="2509061"/>
            <a:ext cx="4814596" cy="2708211"/>
          </a:xfrm>
          <a:prstGeom prst="rect">
            <a:avLst/>
          </a:prstGeom>
        </p:spPr>
      </p:pic>
    </p:spTree>
    <p:extLst>
      <p:ext uri="{BB962C8B-B14F-4D97-AF65-F5344CB8AC3E}">
        <p14:creationId xmlns:p14="http://schemas.microsoft.com/office/powerpoint/2010/main" val="389921533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itle 1"/>
          <p:cNvSpPr txBox="1">
            <a:spLocks noGrp="1"/>
          </p:cNvSpPr>
          <p:nvPr>
            <p:ph type="title"/>
          </p:nvPr>
        </p:nvSpPr>
        <p:spPr>
          <a:xfrm>
            <a:off x="143541" y="399445"/>
            <a:ext cx="10908224" cy="921255"/>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a:solidFill>
                  <a:schemeClr val="bg1"/>
                </a:solidFill>
                <a:latin typeface="Microsoft YaHei"/>
                <a:ea typeface="Merriweather Sans Regular ExtraBold"/>
                <a:cs typeface="Merriweather Sans Regular ExtraBold"/>
              </a:rPr>
              <a:t>Deployment</a:t>
            </a:r>
          </a:p>
        </p:txBody>
      </p:sp>
      <p:sp>
        <p:nvSpPr>
          <p:cNvPr id="490" name="Content Placeholder 2"/>
          <p:cNvSpPr txBox="1">
            <a:spLocks noGrp="1"/>
          </p:cNvSpPr>
          <p:nvPr>
            <p:ph type="body" sz="half" idx="1"/>
          </p:nvPr>
        </p:nvSpPr>
        <p:spPr>
          <a:xfrm>
            <a:off x="143541" y="1828428"/>
            <a:ext cx="10908224" cy="4461910"/>
          </a:xfrm>
          <a:prstGeom prst="rect">
            <a:avLst/>
          </a:prstGeom>
        </p:spPr>
        <p:txBody>
          <a:bodyPr lIns="45719" tIns="45720" rIns="45719" bIns="45720" anchor="ctr">
            <a:noAutofit/>
          </a:bodyPr>
          <a:lstStyle/>
          <a:p>
            <a:pPr marL="0" indent="0">
              <a:lnSpc>
                <a:spcPct val="100000"/>
              </a:lnSpc>
              <a:buNone/>
              <a:defRPr sz="1400">
                <a:solidFill>
                  <a:srgbClr val="000000"/>
                </a:solidFill>
                <a:latin typeface="Merriweather Sans Light"/>
                <a:ea typeface="Merriweather Sans Light"/>
                <a:cs typeface="Merriweather Sans Light"/>
                <a:sym typeface="Merriweather Sans Light"/>
              </a:defRPr>
            </a:pPr>
            <a:endParaRPr lang="en-US" sz="1400" dirty="0">
              <a:sym typeface="Merriweather Sans Light"/>
            </a:endParaRPr>
          </a:p>
          <a:p>
            <a:pPr marL="0" indent="0">
              <a:lnSpc>
                <a:spcPct val="17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The trained machine learning models are serialized using libraries such as </a:t>
            </a:r>
            <a:r>
              <a:rPr lang="en-US" sz="1400" b="1" u="sng" dirty="0" err="1">
                <a:latin typeface="Arial" panose="020B0604020202020204" pitchFamily="34" charset="0"/>
                <a:cs typeface="Arial" panose="020B0604020202020204" pitchFamily="34" charset="0"/>
                <a:sym typeface="Merriweather Sans Light"/>
              </a:rPr>
              <a:t>joblib</a:t>
            </a:r>
            <a:r>
              <a:rPr lang="en-US" sz="1400" dirty="0">
                <a:latin typeface="Arial" panose="020B0604020202020204" pitchFamily="34" charset="0"/>
                <a:cs typeface="Arial" panose="020B0604020202020204" pitchFamily="34" charset="0"/>
                <a:sym typeface="Merriweather Sans Light"/>
              </a:rPr>
              <a:t> or </a:t>
            </a:r>
            <a:r>
              <a:rPr lang="en-US" sz="1400" b="1" u="sng" dirty="0">
                <a:latin typeface="Arial" panose="020B0604020202020204" pitchFamily="34" charset="0"/>
                <a:cs typeface="Arial" panose="020B0604020202020204" pitchFamily="34" charset="0"/>
                <a:sym typeface="Merriweather Sans Light"/>
              </a:rPr>
              <a:t>pickle</a:t>
            </a:r>
            <a:r>
              <a:rPr lang="en-US" sz="1400" dirty="0">
                <a:latin typeface="Arial" panose="020B0604020202020204" pitchFamily="34" charset="0"/>
                <a:cs typeface="Arial" panose="020B0604020202020204" pitchFamily="34" charset="0"/>
                <a:sym typeface="Merriweather Sans Light"/>
              </a:rPr>
              <a:t> to save them for later use. This enables us to efficiently store and load the models without retraining them each time.</a:t>
            </a:r>
          </a:p>
          <a:p>
            <a:pPr marL="0" indent="0">
              <a:lnSpc>
                <a:spcPct val="17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The serialized models are served using a web framework such as Flask or </a:t>
            </a:r>
            <a:r>
              <a:rPr lang="en-US" sz="1400" dirty="0" err="1">
                <a:latin typeface="Arial" panose="020B0604020202020204" pitchFamily="34" charset="0"/>
                <a:cs typeface="Arial" panose="020B0604020202020204" pitchFamily="34" charset="0"/>
                <a:sym typeface="Merriweather Sans Light"/>
              </a:rPr>
              <a:t>FastAPI</a:t>
            </a:r>
            <a:r>
              <a:rPr lang="en-US" sz="1400" dirty="0">
                <a:latin typeface="Arial" panose="020B0604020202020204" pitchFamily="34" charset="0"/>
                <a:cs typeface="Arial" panose="020B0604020202020204" pitchFamily="34" charset="0"/>
                <a:sym typeface="Merriweather Sans Light"/>
              </a:rPr>
              <a:t>. This ensures that the models can be accessed through a RESTful API, allowing for real-time predictions.</a:t>
            </a:r>
          </a:p>
          <a:p>
            <a:pPr marL="0" indent="0">
              <a:lnSpc>
                <a:spcPct val="17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The models are deployed on a cloud platform (e.g., AWS, Azure, or Google Cloud) to ensure scalability and accessibility.</a:t>
            </a:r>
          </a:p>
          <a:p>
            <a:pPr marL="0" indent="0">
              <a:lnSpc>
                <a:spcPct val="170000"/>
              </a:lnSpc>
              <a:buNone/>
              <a:defRPr sz="1400">
                <a:solidFill>
                  <a:srgbClr val="000000"/>
                </a:solidFill>
                <a:latin typeface="Merriweather Sans Light"/>
                <a:ea typeface="Merriweather Sans Light"/>
                <a:cs typeface="Merriweather Sans Light"/>
                <a:sym typeface="Merriweather Sans Light"/>
              </a:defRPr>
            </a:pPr>
            <a:r>
              <a:rPr lang="en-US" sz="1400" b="1" dirty="0">
                <a:latin typeface="Arial" panose="020B0604020202020204" pitchFamily="34" charset="0"/>
                <a:cs typeface="Arial" panose="020B0604020202020204" pitchFamily="34" charset="0"/>
                <a:sym typeface="Merriweather Sans Light"/>
              </a:rPr>
              <a:t>API Integration:</a:t>
            </a:r>
          </a:p>
          <a:p>
            <a:pPr>
              <a:lnSpc>
                <a:spcPct val="170000"/>
              </a:lnSpc>
            </a:pPr>
            <a:r>
              <a:rPr lang="en-US" sz="1400" dirty="0">
                <a:solidFill>
                  <a:schemeClr val="bg1"/>
                </a:solidFill>
                <a:latin typeface="Arial" panose="020B0604020202020204" pitchFamily="34" charset="0"/>
                <a:cs typeface="Arial" panose="020B0604020202020204" pitchFamily="34" charset="0"/>
              </a:rPr>
              <a:t>An API is designed to facilitate communication between the model and the user-facing application</a:t>
            </a:r>
            <a:r>
              <a:rPr lang="en-US" sz="1400" dirty="0">
                <a:latin typeface="Arial" panose="020B0604020202020204" pitchFamily="34" charset="0"/>
                <a:cs typeface="Arial" panose="020B0604020202020204" pitchFamily="34" charset="0"/>
              </a:rPr>
              <a:t>.</a:t>
            </a:r>
          </a:p>
          <a:p>
            <a:pPr>
              <a:lnSpc>
                <a:spcPct val="170000"/>
              </a:lnSpc>
            </a:pPr>
            <a:r>
              <a:rPr lang="en-US" sz="1400" dirty="0">
                <a:solidFill>
                  <a:schemeClr val="bg1"/>
                </a:solidFill>
                <a:latin typeface="Arial" panose="020B0604020202020204" pitchFamily="34" charset="0"/>
                <a:cs typeface="Arial" panose="020B0604020202020204" pitchFamily="34" charset="0"/>
              </a:rPr>
              <a:t>The API endpoints handle requests for predictions by receiving input data, passing it to the model, and returning the predicted math </a:t>
            </a:r>
            <a:r>
              <a:rPr lang="en-US" sz="1400" dirty="0">
                <a:latin typeface="Arial" panose="020B0604020202020204" pitchFamily="34" charset="0"/>
                <a:cs typeface="Arial" panose="020B0604020202020204" pitchFamily="34" charset="0"/>
              </a:rPr>
              <a:t>scores.</a:t>
            </a:r>
          </a:p>
          <a:p>
            <a:pPr>
              <a:lnSpc>
                <a:spcPct val="170000"/>
              </a:lnSpc>
            </a:pPr>
            <a:r>
              <a:rPr lang="en-US" sz="1400" dirty="0">
                <a:solidFill>
                  <a:schemeClr val="bg1"/>
                </a:solidFill>
                <a:latin typeface="Arial" panose="020B0604020202020204" pitchFamily="34" charset="0"/>
                <a:cs typeface="Arial" panose="020B0604020202020204" pitchFamily="34" charset="0"/>
              </a:rPr>
              <a:t>Additionally, the API includes error handling and logging mechanisms to ensure reliability and monitor performance.</a:t>
            </a:r>
          </a:p>
          <a:p>
            <a:endParaRPr lang="en-US" sz="1400" dirty="0">
              <a:solidFill>
                <a:schemeClr val="bg1"/>
              </a:solidFill>
            </a:endParaRPr>
          </a:p>
          <a:p>
            <a:br>
              <a:rPr lang="en-US" sz="1400" dirty="0"/>
            </a:br>
            <a:endParaRPr lang="en-US" sz="1400" dirty="0">
              <a:latin typeface="Microsoft YaHei Light"/>
            </a:endParaRPr>
          </a:p>
        </p:txBody>
      </p:sp>
      <p:sp>
        <p:nvSpPr>
          <p:cNvPr id="492" name="Rectangle"/>
          <p:cNvSpPr/>
          <p:nvPr/>
        </p:nvSpPr>
        <p:spPr>
          <a:xfrm>
            <a:off x="0" y="1031580"/>
            <a:ext cx="4782312" cy="521406"/>
          </a:xfrm>
          <a:prstGeom prst="rect">
            <a:avLst/>
          </a:prstGeom>
          <a:solidFill>
            <a:srgbClr val="FE2E45"/>
          </a:solidFill>
          <a:ln w="12700">
            <a:miter lim="400000"/>
          </a:ln>
        </p:spPr>
        <p:txBody>
          <a:bodyPr lIns="45719" rIns="45719" anchor="ctr"/>
          <a:lstStyle/>
          <a:p>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244125" y="384304"/>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spTree>
    <p:extLst>
      <p:ext uri="{BB962C8B-B14F-4D97-AF65-F5344CB8AC3E}">
        <p14:creationId xmlns:p14="http://schemas.microsoft.com/office/powerpoint/2010/main" val="14817293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itle 1"/>
          <p:cNvSpPr txBox="1">
            <a:spLocks noGrp="1"/>
          </p:cNvSpPr>
          <p:nvPr>
            <p:ph type="title"/>
          </p:nvPr>
        </p:nvSpPr>
        <p:spPr>
          <a:xfrm>
            <a:off x="88461" y="710879"/>
            <a:ext cx="10112695" cy="921254"/>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err="1">
                <a:solidFill>
                  <a:schemeClr val="bg1"/>
                </a:solidFill>
                <a:latin typeface="Microsoft YaHei"/>
                <a:ea typeface="Merriweather Sans Regular ExtraBold"/>
                <a:cs typeface="Merriweather Sans Regular ExtraBold"/>
              </a:rPr>
              <a:t>Conclusion</a:t>
            </a:r>
            <a:r>
              <a:rPr lang="tr-TR" sz="3350" b="1" dirty="0">
                <a:solidFill>
                  <a:schemeClr val="bg1"/>
                </a:solidFill>
                <a:latin typeface="Microsoft YaHei"/>
                <a:ea typeface="Merriweather Sans Regular ExtraBold"/>
                <a:cs typeface="Merriweather Sans Regular ExtraBold"/>
              </a:rPr>
              <a:t> </a:t>
            </a:r>
            <a:r>
              <a:rPr lang="tr-TR" sz="3350" b="1" dirty="0" err="1">
                <a:solidFill>
                  <a:schemeClr val="bg1"/>
                </a:solidFill>
                <a:latin typeface="Microsoft YaHei"/>
                <a:ea typeface="Merriweather Sans Regular ExtraBold"/>
                <a:cs typeface="Merriweather Sans Regular ExtraBold"/>
              </a:rPr>
              <a:t>and</a:t>
            </a:r>
            <a:r>
              <a:rPr lang="tr-TR" sz="3350" b="1" dirty="0">
                <a:solidFill>
                  <a:schemeClr val="bg1"/>
                </a:solidFill>
                <a:latin typeface="Microsoft YaHei"/>
                <a:ea typeface="Merriweather Sans Regular ExtraBold"/>
                <a:cs typeface="Merriweather Sans Regular ExtraBold"/>
              </a:rPr>
              <a:t> </a:t>
            </a:r>
            <a:r>
              <a:rPr lang="tr-TR" sz="3350" b="1" dirty="0" err="1">
                <a:solidFill>
                  <a:schemeClr val="bg1"/>
                </a:solidFill>
                <a:latin typeface="Microsoft YaHei"/>
                <a:ea typeface="Merriweather Sans Regular ExtraBold"/>
                <a:cs typeface="Merriweather Sans Regular ExtraBold"/>
              </a:rPr>
              <a:t>Futurework</a:t>
            </a:r>
            <a:endParaRPr sz="3350" b="1" dirty="0">
              <a:solidFill>
                <a:schemeClr val="bg1"/>
              </a:solidFill>
              <a:latin typeface="Microsoft YaHei"/>
              <a:ea typeface="Merriweather Sans Regular ExtraBold"/>
              <a:cs typeface="Merriweather Sans Regular ExtraBold"/>
            </a:endParaRPr>
          </a:p>
        </p:txBody>
      </p:sp>
      <p:sp>
        <p:nvSpPr>
          <p:cNvPr id="490" name="Content Placeholder 2"/>
          <p:cNvSpPr txBox="1">
            <a:spLocks noGrp="1"/>
          </p:cNvSpPr>
          <p:nvPr>
            <p:ph sz="half" idx="1"/>
          </p:nvPr>
        </p:nvSpPr>
        <p:spPr>
          <a:xfrm>
            <a:off x="302526" y="2096337"/>
            <a:ext cx="4919546" cy="4089600"/>
          </a:xfrm>
          <a:prstGeom prst="rect">
            <a:avLst/>
          </a:prstGeom>
        </p:spPr>
        <p:txBody>
          <a:bodyPr lIns="45719" tIns="45720" rIns="45719" bIns="45720" anchor="ctr">
            <a:normAutofit/>
          </a:bodyPr>
          <a:lstStyle/>
          <a:p>
            <a:pPr marL="0" indent="0">
              <a:lnSpc>
                <a:spcPct val="15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Our project successfully developed a predictive model to forecast students' math scores by using various factors, including gender, parental education level, race, lunch type, participation in test preparation courses, writing scores, and reading scores. By applying supervised machine learning techniques, we identified key factors that influence math performance. These insights are valuable for educators and policymakers, as they can help create targeted interventions aimed at improving educational outcomes and promoting equity.</a:t>
            </a:r>
            <a:endParaRPr sz="1600" dirty="0">
              <a:latin typeface="Arial" panose="020B0604020202020204" pitchFamily="34" charset="0"/>
              <a:cs typeface="Arial" panose="020B0604020202020204" pitchFamily="34" charset="0"/>
            </a:endParaRPr>
          </a:p>
        </p:txBody>
      </p:sp>
      <p:sp>
        <p:nvSpPr>
          <p:cNvPr id="3" name="Content Placeholder 2"/>
          <p:cNvSpPr>
            <a:spLocks noGrp="1"/>
          </p:cNvSpPr>
          <p:nvPr>
            <p:ph sz="half" idx="2"/>
          </p:nvPr>
        </p:nvSpPr>
        <p:spPr>
          <a:xfrm>
            <a:off x="5937156" y="2569940"/>
            <a:ext cx="4919546" cy="4089601"/>
          </a:xfrm>
        </p:spPr>
        <p:txBody>
          <a:bodyPr>
            <a:normAutofit/>
          </a:bodyPr>
          <a:lstStyle/>
          <a:p>
            <a:pPr marL="0" indent="0">
              <a:lnSpc>
                <a:spcPct val="150000"/>
              </a:lnSpc>
              <a:buNone/>
            </a:pPr>
            <a:r>
              <a:rPr lang="en-US" sz="1400" dirty="0">
                <a:solidFill>
                  <a:schemeClr val="bg1"/>
                </a:solidFill>
                <a:latin typeface="Arial" panose="020B0604020202020204" pitchFamily="34" charset="0"/>
                <a:cs typeface="Arial" panose="020B0604020202020204" pitchFamily="34" charset="0"/>
              </a:rPr>
              <a:t>In our future work, we plan to enhance the accuracy of our model by exploring advanced techniques, such as deep learning and ensemble methods. We also aim to broaden our feature set to include attendance records, socio-economic status, and extracurricular activities. Additionally, we will develop a user-friendly application for real-time predictions and feedback. Finally, we intend to apply our model across various regions and educational systems to compare and contrast the factors affecting math performance, ensuring that our insights are widely applicable.</a:t>
            </a:r>
          </a:p>
        </p:txBody>
      </p:sp>
      <p:sp>
        <p:nvSpPr>
          <p:cNvPr id="492" name="Rectangle"/>
          <p:cNvSpPr/>
          <p:nvPr/>
        </p:nvSpPr>
        <p:spPr>
          <a:xfrm>
            <a:off x="302526" y="1315363"/>
            <a:ext cx="4289331" cy="619598"/>
          </a:xfrm>
          <a:prstGeom prst="rect">
            <a:avLst/>
          </a:prstGeom>
          <a:solidFill>
            <a:srgbClr val="FE2E45"/>
          </a:solidFill>
          <a:ln w="12700">
            <a:miter lim="400000"/>
          </a:ln>
        </p:spPr>
        <p:txBody>
          <a:bodyPr lIns="45719" rIns="45719" anchor="ctr"/>
          <a:lstStyle/>
          <a:p>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spTree>
    <p:extLst>
      <p:ext uri="{BB962C8B-B14F-4D97-AF65-F5344CB8AC3E}">
        <p14:creationId xmlns:p14="http://schemas.microsoft.com/office/powerpoint/2010/main" val="20471395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 name="Rectangle"/>
          <p:cNvSpPr/>
          <p:nvPr/>
        </p:nvSpPr>
        <p:spPr>
          <a:xfrm>
            <a:off x="-11767" y="1343345"/>
            <a:ext cx="12215534" cy="5531503"/>
          </a:xfrm>
          <a:prstGeom prst="rect">
            <a:avLst/>
          </a:prstGeom>
          <a:solidFill>
            <a:srgbClr val="FE2E45"/>
          </a:solidFill>
          <a:ln w="12700">
            <a:miter lim="400000"/>
          </a:ln>
        </p:spPr>
        <p:txBody>
          <a:bodyPr lIns="45719" rIns="45719" anchor="ctr"/>
          <a:lstStyle/>
          <a:p>
            <a:endParaRPr/>
          </a:p>
        </p:txBody>
      </p:sp>
      <p:pic>
        <p:nvPicPr>
          <p:cNvPr id="65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66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66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66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663" name="Image" descr="Image"/>
          <p:cNvPicPr>
            <a:picLocks noChangeAspect="1"/>
          </p:cNvPicPr>
          <p:nvPr/>
        </p:nvPicPr>
        <p:blipFill>
          <a:blip r:embed="rId6"/>
          <a:stretch>
            <a:fillRect/>
          </a:stretch>
        </p:blipFill>
        <p:spPr>
          <a:xfrm>
            <a:off x="7847704" y="2355271"/>
            <a:ext cx="2919045" cy="2837091"/>
          </a:xfrm>
          <a:prstGeom prst="rect">
            <a:avLst/>
          </a:prstGeom>
          <a:ln w="12700">
            <a:miter lim="400000"/>
          </a:ln>
        </p:spPr>
      </p:pic>
      <p:sp>
        <p:nvSpPr>
          <p:cNvPr id="664" name="Thank you!"/>
          <p:cNvSpPr txBox="1">
            <a:spLocks noGrp="1"/>
          </p:cNvSpPr>
          <p:nvPr>
            <p:ph type="ctrTitle" idx="4294967295"/>
          </p:nvPr>
        </p:nvSpPr>
        <p:spPr>
          <a:xfrm>
            <a:off x="4352098" y="2352844"/>
            <a:ext cx="4403897" cy="3307515"/>
          </a:xfrm>
          <a:prstGeom prst="rect">
            <a:avLst/>
          </a:prstGeom>
        </p:spPr>
        <p:txBody>
          <a:bodyPr lIns="91440" tIns="45720" rIns="91440" bIns="45720" anchor="t"/>
          <a:lstStyle>
            <a:lvl1pPr>
              <a:lnSpc>
                <a:spcPct val="60000"/>
              </a:lnSpc>
              <a:defRPr sz="8000">
                <a:solidFill>
                  <a:srgbClr val="FFFFFF"/>
                </a:solidFill>
                <a:latin typeface="Merriweather Sans Regular ExtraBold"/>
                <a:ea typeface="Merriweather Sans Regular ExtraBold"/>
                <a:cs typeface="Merriweather Sans Regular ExtraBold"/>
                <a:sym typeface="Merriweather Sans Regular ExtraBold"/>
              </a:defRPr>
            </a:lvl1pPr>
          </a:lstStyle>
          <a:p>
            <a:pPr>
              <a:lnSpc>
                <a:spcPct val="100000"/>
              </a:lnSpc>
            </a:pPr>
            <a:r>
              <a:rPr b="1">
                <a:latin typeface="Microsoft YaHei"/>
              </a:rPr>
              <a:t>Thank you!</a:t>
            </a:r>
            <a:endParaRPr lang="en-US" b="1">
              <a:latin typeface="Microsoft YaHei"/>
            </a:endParaRPr>
          </a:p>
        </p:txBody>
      </p:sp>
      <p:pic>
        <p:nvPicPr>
          <p:cNvPr id="665" name="Image" descr="Image"/>
          <p:cNvPicPr>
            <a:picLocks noChangeAspect="1"/>
          </p:cNvPicPr>
          <p:nvPr/>
        </p:nvPicPr>
        <p:blipFill>
          <a:blip r:embed="rId7"/>
          <a:stretch>
            <a:fillRect/>
          </a:stretch>
        </p:blipFill>
        <p:spPr>
          <a:xfrm>
            <a:off x="-603668" y="647699"/>
            <a:ext cx="5015131" cy="702400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p:cNvSpPr/>
          <p:nvPr/>
        </p:nvSpPr>
        <p:spPr>
          <a:xfrm>
            <a:off x="-5486292" y="1322899"/>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6"/>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7"/>
          <a:stretch>
            <a:fillRect/>
          </a:stretch>
        </p:blipFill>
        <p:spPr>
          <a:xfrm>
            <a:off x="1380497" y="2051146"/>
            <a:ext cx="4240770" cy="4117181"/>
          </a:xfrm>
          <a:prstGeom prst="rect">
            <a:avLst/>
          </a:prstGeom>
          <a:ln w="12700">
            <a:miter lim="400000"/>
          </a:ln>
        </p:spPr>
      </p:pic>
      <p:sp>
        <p:nvSpPr>
          <p:cNvPr id="476" name="A new generation…"/>
          <p:cNvSpPr txBox="1"/>
          <p:nvPr/>
        </p:nvSpPr>
        <p:spPr>
          <a:xfrm>
            <a:off x="6923313" y="1679510"/>
            <a:ext cx="5194041" cy="1800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lang="en-US" sz="3700" b="1" dirty="0">
                <a:solidFill>
                  <a:schemeClr val="bg1"/>
                </a:solidFill>
                <a:sym typeface="Myriad Pro Semibold"/>
              </a:rPr>
              <a:t>Student performance on exams.</a:t>
            </a:r>
          </a:p>
          <a:p>
            <a:pPr algn="ctr" defTabSz="457200">
              <a:defRPr sz="3700">
                <a:solidFill>
                  <a:srgbClr val="FFFFFF"/>
                </a:solidFill>
                <a:latin typeface="Myriad Pro Semibold"/>
                <a:ea typeface="Myriad Pro Semibold"/>
                <a:cs typeface="Myriad Pro Semibold"/>
                <a:sym typeface="Myriad Pro Semibold"/>
              </a:defRPr>
            </a:pPr>
            <a:endParaRPr b="1" dirty="0">
              <a:solidFill>
                <a:schemeClr val="bg1"/>
              </a:solidFill>
              <a:latin typeface="Microsoft YaHei"/>
            </a:endParaRPr>
          </a:p>
        </p:txBody>
      </p:sp>
      <p:sp>
        <p:nvSpPr>
          <p:cNvPr id="2" name="Text Placeholder 1"/>
          <p:cNvSpPr>
            <a:spLocks noGrp="1"/>
          </p:cNvSpPr>
          <p:nvPr>
            <p:ph type="body" sz="quarter" idx="1"/>
          </p:nvPr>
        </p:nvSpPr>
        <p:spPr>
          <a:xfrm>
            <a:off x="6820679" y="3387013"/>
            <a:ext cx="5179402" cy="1455575"/>
          </a:xfrm>
        </p:spPr>
        <p:txBody>
          <a:bodyPr>
            <a:normAutofit/>
          </a:bodyPr>
          <a:lstStyle/>
          <a:p>
            <a:pPr>
              <a:lnSpc>
                <a:spcPct val="150000"/>
              </a:lnSpc>
            </a:pPr>
            <a:r>
              <a:rPr lang="en-US" sz="1800" i="1" dirty="0">
                <a:solidFill>
                  <a:schemeClr val="bg1"/>
                </a:solidFill>
                <a:latin typeface="Bookman Old Style" panose="02050604050505020204" pitchFamily="18" charset="0"/>
              </a:rPr>
              <a:t>Mahsa Hamidi, </a:t>
            </a:r>
            <a:r>
              <a:rPr lang="en-US" sz="1800" i="1" dirty="0" err="1">
                <a:solidFill>
                  <a:schemeClr val="bg1"/>
                </a:solidFill>
                <a:latin typeface="Bookman Old Style" panose="02050604050505020204" pitchFamily="18" charset="0"/>
              </a:rPr>
              <a:t>Noorullah</a:t>
            </a:r>
            <a:r>
              <a:rPr lang="en-US" sz="1800" i="1" dirty="0">
                <a:solidFill>
                  <a:schemeClr val="bg1"/>
                </a:solidFill>
                <a:latin typeface="Bookman Old Style" panose="02050604050505020204" pitchFamily="18" charset="0"/>
              </a:rPr>
              <a:t> Zamindar, Ahmad Reshad Amir </a:t>
            </a:r>
            <a:r>
              <a:rPr lang="en-US" sz="1800" i="1" dirty="0" err="1">
                <a:solidFill>
                  <a:schemeClr val="bg1"/>
                </a:solidFill>
                <a:latin typeface="Bookman Old Style" panose="02050604050505020204" pitchFamily="18" charset="0"/>
              </a:rPr>
              <a:t>beag</a:t>
            </a:r>
            <a:r>
              <a:rPr lang="en-US" sz="1800" i="1" dirty="0">
                <a:solidFill>
                  <a:schemeClr val="bg1"/>
                </a:solidFill>
                <a:latin typeface="Bookman Old Style" panose="02050604050505020204" pitchFamily="18" charset="0"/>
              </a:rPr>
              <a:t>, </a:t>
            </a:r>
            <a:r>
              <a:rPr lang="en-US" sz="1800" i="1" dirty="0" err="1">
                <a:solidFill>
                  <a:schemeClr val="bg1"/>
                </a:solidFill>
                <a:latin typeface="Bookman Old Style" panose="02050604050505020204" pitchFamily="18" charset="0"/>
              </a:rPr>
              <a:t>Abdulrawof</a:t>
            </a:r>
            <a:r>
              <a:rPr lang="en-US" sz="1800" i="1" dirty="0">
                <a:solidFill>
                  <a:schemeClr val="bg1"/>
                </a:solidFill>
                <a:latin typeface="Bookman Old Style" panose="02050604050505020204" pitchFamily="18" charset="0"/>
              </a:rPr>
              <a:t> Totakhil, </a:t>
            </a:r>
            <a:r>
              <a:rPr lang="en-US" sz="1800" i="1" dirty="0" err="1">
                <a:solidFill>
                  <a:schemeClr val="bg1"/>
                </a:solidFill>
                <a:latin typeface="Bookman Old Style" panose="02050604050505020204" pitchFamily="18" charset="0"/>
              </a:rPr>
              <a:t>Eshaq</a:t>
            </a:r>
            <a:r>
              <a:rPr lang="en-US" sz="1800" i="1" dirty="0">
                <a:solidFill>
                  <a:schemeClr val="bg1"/>
                </a:solidFill>
                <a:latin typeface="Bookman Old Style" panose="02050604050505020204" pitchFamily="18" charset="0"/>
              </a:rPr>
              <a:t> Karimi, Yaser Zarifi </a:t>
            </a:r>
          </a:p>
        </p:txBody>
      </p:sp>
    </p:spTree>
    <p:extLst>
      <p:ext uri="{BB962C8B-B14F-4D97-AF65-F5344CB8AC3E}">
        <p14:creationId xmlns:p14="http://schemas.microsoft.com/office/powerpoint/2010/main" val="19682935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ontent Placeholder 2"/>
          <p:cNvSpPr txBox="1">
            <a:spLocks noGrp="1"/>
          </p:cNvSpPr>
          <p:nvPr>
            <p:ph type="body" sz="quarter" idx="1"/>
          </p:nvPr>
        </p:nvSpPr>
        <p:spPr>
          <a:xfrm>
            <a:off x="117717" y="1650498"/>
            <a:ext cx="8303622" cy="4995731"/>
          </a:xfrm>
          <a:prstGeom prst="rect">
            <a:avLst/>
          </a:prstGeom>
        </p:spPr>
        <p:txBody>
          <a:bodyPr lIns="45719" tIns="45720" rIns="45719" bIns="45720" anchor="ctr">
            <a:normAutofit/>
          </a:bodyPr>
          <a:lstStyle/>
          <a:p>
            <a:pPr marL="0" indent="0">
              <a:lnSpc>
                <a:spcPct val="20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Education plays a crucial role in shaping an individual’s future, and mathematics is a fundamental subject that serves as a foundation for many fields. However, disparities in math performance among students from different backgrounds can limit their educational and career opportunities. By understanding the factors that impact students' math performance, educators and policymakers can develop targeted interventions to improve educational outcomes. Identifying these key determinants will help create more equitable learning environments and support students in reaching their full potential. Our capstone project aims to predict students' math scores using various features. By leveraging supervised machine learning techniques, we seek to uncover the key factors that influence math performance.</a:t>
            </a:r>
            <a:endParaRPr lang="en-US" sz="1400" dirty="0">
              <a:latin typeface="Arial" panose="020B0604020202020204" pitchFamily="34" charset="0"/>
              <a:cs typeface="Arial" panose="020B0604020202020204" pitchFamily="34" charset="0"/>
            </a:endParaRPr>
          </a:p>
        </p:txBody>
      </p:sp>
      <p:sp>
        <p:nvSpPr>
          <p:cNvPr id="492" name="Rectangle"/>
          <p:cNvSpPr/>
          <p:nvPr/>
        </p:nvSpPr>
        <p:spPr>
          <a:xfrm>
            <a:off x="251764" y="1014228"/>
            <a:ext cx="4289331" cy="619425"/>
          </a:xfrm>
          <a:prstGeom prst="rect">
            <a:avLst/>
          </a:prstGeom>
          <a:solidFill>
            <a:srgbClr val="FE2E45"/>
          </a:solidFill>
          <a:ln w="12700">
            <a:miter lim="400000"/>
          </a:ln>
        </p:spPr>
        <p:txBody>
          <a:bodyPr lIns="45719" rIns="45719" anchor="ctr"/>
          <a:lstStyle/>
          <a:p>
            <a:endParaRPr/>
          </a:p>
        </p:txBody>
      </p:sp>
      <p:sp>
        <p:nvSpPr>
          <p:cNvPr id="493" name="Title 1"/>
          <p:cNvSpPr txBox="1">
            <a:spLocks noGrp="1"/>
          </p:cNvSpPr>
          <p:nvPr>
            <p:ph type="title"/>
          </p:nvPr>
        </p:nvSpPr>
        <p:spPr>
          <a:xfrm>
            <a:off x="251764" y="672424"/>
            <a:ext cx="7938238" cy="869546"/>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a:solidFill>
                  <a:schemeClr val="bg1"/>
                </a:solidFill>
                <a:latin typeface="Microsoft YaHei"/>
                <a:ea typeface="Merriweather Sans Regular ExtraBold"/>
                <a:cs typeface="Merriweather Sans Regular ExtraBold"/>
              </a:rPr>
              <a:t>Background</a:t>
            </a: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46841" y="2227066"/>
            <a:ext cx="3645159" cy="3324532"/>
          </a:xfrm>
          <a:prstGeom prst="rect">
            <a:avLst/>
          </a:prstGeom>
        </p:spPr>
      </p:pic>
    </p:spTree>
    <p:extLst>
      <p:ext uri="{BB962C8B-B14F-4D97-AF65-F5344CB8AC3E}">
        <p14:creationId xmlns:p14="http://schemas.microsoft.com/office/powerpoint/2010/main" val="29032112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ontent Placeholder 2"/>
          <p:cNvSpPr txBox="1">
            <a:spLocks noGrp="1"/>
          </p:cNvSpPr>
          <p:nvPr>
            <p:ph type="body" sz="quarter" idx="1"/>
          </p:nvPr>
        </p:nvSpPr>
        <p:spPr>
          <a:xfrm>
            <a:off x="246889" y="2432102"/>
            <a:ext cx="7424927" cy="3899176"/>
          </a:xfrm>
          <a:prstGeom prst="rect">
            <a:avLst/>
          </a:prstGeom>
        </p:spPr>
        <p:txBody>
          <a:bodyPr lIns="45719" tIns="45720" rIns="45719" bIns="45720" anchor="ctr">
            <a:normAutofit/>
          </a:bodyPr>
          <a:lstStyle/>
          <a:p>
            <a:pPr marL="0" indent="0">
              <a:lnSpc>
                <a:spcPct val="200000"/>
              </a:lnSpc>
              <a:buNone/>
              <a:defRPr sz="1400">
                <a:solidFill>
                  <a:srgbClr val="000000"/>
                </a:solidFill>
                <a:latin typeface="Merriweather Sans Light"/>
                <a:ea typeface="Merriweather Sans Light"/>
                <a:cs typeface="Merriweather Sans Light"/>
                <a:sym typeface="Merriweather Sans Light"/>
              </a:defRPr>
            </a:pPr>
            <a:r>
              <a:rPr lang="en-US" sz="1400" dirty="0">
                <a:solidFill>
                  <a:srgbClr val="000000"/>
                </a:solidFill>
                <a:latin typeface="Arial" panose="020B0604020202020204" pitchFamily="34" charset="0"/>
                <a:cs typeface="Arial" panose="020B0604020202020204" pitchFamily="34" charset="0"/>
                <a:sym typeface="Merriweather Sans Light"/>
              </a:rPr>
              <a:t>The primary objective of this project is to predict students' math scores by analyzing various factors, such as gender and parental education level. By doing so, we aim to identify the key influences on students' math </a:t>
            </a:r>
            <a:r>
              <a:rPr lang="en-US" sz="1400" dirty="0" err="1">
                <a:solidFill>
                  <a:srgbClr val="000000"/>
                </a:solidFill>
                <a:latin typeface="Arial" panose="020B0604020202020204" pitchFamily="34" charset="0"/>
                <a:cs typeface="Arial" panose="020B0604020202020204" pitchFamily="34" charset="0"/>
                <a:sym typeface="Merriweather Sans Light"/>
              </a:rPr>
              <a:t>performance.To</a:t>
            </a:r>
            <a:r>
              <a:rPr lang="en-US" sz="1400" dirty="0">
                <a:solidFill>
                  <a:srgbClr val="000000"/>
                </a:solidFill>
                <a:latin typeface="Arial" panose="020B0604020202020204" pitchFamily="34" charset="0"/>
                <a:cs typeface="Arial" panose="020B0604020202020204" pitchFamily="34" charset="0"/>
                <a:sym typeface="Merriweather Sans Light"/>
              </a:rPr>
              <a:t> achieve this, we will use supervised machine learning techniques, including Linear Regression and K-neighbors Regressor, to develop an efficient and accurate predictive model. Our goal is to provide valuable insights to educators and policymakers, enabling them to create targeted interventions that enhance educational outcomes and promote equity in student performance.</a:t>
            </a:r>
            <a:endParaRPr lang="en-US" sz="1400" dirty="0">
              <a:solidFill>
                <a:srgbClr val="000000"/>
              </a:solidFill>
              <a:latin typeface="Arial" panose="020B0604020202020204" pitchFamily="34" charset="0"/>
              <a:cs typeface="Arial" panose="020B0604020202020204" pitchFamily="34" charset="0"/>
            </a:endParaRPr>
          </a:p>
        </p:txBody>
      </p:sp>
      <p:sp>
        <p:nvSpPr>
          <p:cNvPr id="492" name="Rectangle"/>
          <p:cNvSpPr/>
          <p:nvPr/>
        </p:nvSpPr>
        <p:spPr>
          <a:xfrm>
            <a:off x="355338" y="1395188"/>
            <a:ext cx="4289331" cy="619598"/>
          </a:xfrm>
          <a:prstGeom prst="rect">
            <a:avLst/>
          </a:prstGeom>
          <a:solidFill>
            <a:srgbClr val="FE2E45"/>
          </a:solidFill>
          <a:ln w="12700">
            <a:miter lim="400000"/>
          </a:ln>
        </p:spPr>
        <p:txBody>
          <a:bodyPr lIns="45719" rIns="45719" anchor="ctr"/>
          <a:lstStyle/>
          <a:p>
            <a:endParaRPr/>
          </a:p>
        </p:txBody>
      </p:sp>
      <p:sp>
        <p:nvSpPr>
          <p:cNvPr id="493" name="Title 1"/>
          <p:cNvSpPr txBox="1">
            <a:spLocks noGrp="1"/>
          </p:cNvSpPr>
          <p:nvPr>
            <p:ph type="title"/>
          </p:nvPr>
        </p:nvSpPr>
        <p:spPr>
          <a:xfrm>
            <a:off x="461654" y="1114287"/>
            <a:ext cx="7756075" cy="869546"/>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err="1">
                <a:solidFill>
                  <a:schemeClr val="bg1"/>
                </a:solidFill>
                <a:latin typeface="Microsoft YaHei"/>
                <a:ea typeface="Merriweather Sans Regular ExtraBold"/>
                <a:cs typeface="Merriweather Sans Regular ExtraBold"/>
              </a:rPr>
              <a:t>Objectives</a:t>
            </a:r>
            <a:endParaRPr lang="tr-TR" sz="3350" b="1" dirty="0">
              <a:solidFill>
                <a:schemeClr val="bg1"/>
              </a:solidFill>
              <a:latin typeface="Microsoft YaHei"/>
              <a:ea typeface="Merriweather Sans Regular ExtraBold"/>
              <a:cs typeface="Merriweather Sans Regular ExtraBold"/>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94032" y="2439494"/>
            <a:ext cx="4032844" cy="3220642"/>
          </a:xfrm>
          <a:prstGeom prst="rect">
            <a:avLst/>
          </a:prstGeom>
        </p:spPr>
      </p:pic>
    </p:spTree>
    <p:extLst>
      <p:ext uri="{BB962C8B-B14F-4D97-AF65-F5344CB8AC3E}">
        <p14:creationId xmlns:p14="http://schemas.microsoft.com/office/powerpoint/2010/main" val="43473247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ontent Placeholder 2"/>
          <p:cNvSpPr txBox="1">
            <a:spLocks noGrp="1"/>
          </p:cNvSpPr>
          <p:nvPr>
            <p:ph type="body" sz="quarter" idx="1"/>
          </p:nvPr>
        </p:nvSpPr>
        <p:spPr>
          <a:xfrm>
            <a:off x="322383" y="2261985"/>
            <a:ext cx="8007631" cy="3361575"/>
          </a:xfrm>
          <a:prstGeom prst="rect">
            <a:avLst/>
          </a:prstGeom>
        </p:spPr>
        <p:txBody>
          <a:bodyPr lIns="45719" tIns="45720" rIns="45719" bIns="45720" anchor="ctr">
            <a:normAutofit/>
          </a:bodyPr>
          <a:lstStyle/>
          <a:p>
            <a:pPr marL="0" indent="0">
              <a:lnSpc>
                <a:spcPct val="200000"/>
              </a:lnSpc>
              <a:buNone/>
              <a:defRPr sz="1400">
                <a:solidFill>
                  <a:srgbClr val="000000"/>
                </a:solidFill>
                <a:latin typeface="Merriweather Sans Light"/>
                <a:ea typeface="Merriweather Sans Light"/>
                <a:cs typeface="Merriweather Sans Light"/>
                <a:sym typeface="Merriweather Sans Light"/>
              </a:defRPr>
            </a:pPr>
            <a:r>
              <a:rPr lang="en-US" sz="1600" dirty="0">
                <a:latin typeface="Arial" panose="020B0604020202020204" pitchFamily="34" charset="0"/>
                <a:cs typeface="Arial" panose="020B0604020202020204" pitchFamily="34" charset="0"/>
                <a:sym typeface="Merriweather Sans Light"/>
              </a:rPr>
              <a:t>This project aligns with Sustainable Development Goal 4 (SDG 4): Quality Education. By understanding the factors that influence students' math performance, we can develop targeted interventions to enhance educational outcomes. This effort contributes to ensuring inclusive and equitable quality education and promotes lifelong learning opportunities for everyone.</a:t>
            </a:r>
            <a:endParaRPr sz="1600" dirty="0">
              <a:latin typeface="Arial" panose="020B0604020202020204" pitchFamily="34" charset="0"/>
              <a:cs typeface="Arial" panose="020B0604020202020204" pitchFamily="34" charset="0"/>
            </a:endParaRPr>
          </a:p>
        </p:txBody>
      </p:sp>
      <p:sp>
        <p:nvSpPr>
          <p:cNvPr id="492" name="Rectangle"/>
          <p:cNvSpPr/>
          <p:nvPr/>
        </p:nvSpPr>
        <p:spPr>
          <a:xfrm>
            <a:off x="375678" y="1379774"/>
            <a:ext cx="4289331" cy="619598"/>
          </a:xfrm>
          <a:prstGeom prst="rect">
            <a:avLst/>
          </a:prstGeom>
          <a:solidFill>
            <a:srgbClr val="FE2E45"/>
          </a:solidFill>
          <a:ln w="12700">
            <a:miter lim="400000"/>
          </a:ln>
        </p:spPr>
        <p:txBody>
          <a:bodyPr lIns="45719" rIns="45719" anchor="ctr"/>
          <a:lstStyle/>
          <a:p>
            <a:endParaRPr/>
          </a:p>
        </p:txBody>
      </p:sp>
      <p:sp>
        <p:nvSpPr>
          <p:cNvPr id="493" name="Title 1"/>
          <p:cNvSpPr txBox="1">
            <a:spLocks noGrp="1"/>
          </p:cNvSpPr>
          <p:nvPr>
            <p:ph type="title"/>
          </p:nvPr>
        </p:nvSpPr>
        <p:spPr>
          <a:xfrm>
            <a:off x="375678" y="1117161"/>
            <a:ext cx="7756075" cy="869546"/>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a:solidFill>
                  <a:schemeClr val="bg1"/>
                </a:solidFill>
                <a:latin typeface="Microsoft YaHei"/>
                <a:ea typeface="Merriweather Sans Regular ExtraBold"/>
                <a:cs typeface="Merriweather Sans Regular ExtraBold"/>
              </a:rPr>
              <a:t>SDG </a:t>
            </a:r>
            <a:r>
              <a:rPr lang="tr-TR" sz="3350" b="1" dirty="0" err="1">
                <a:solidFill>
                  <a:schemeClr val="bg1"/>
                </a:solidFill>
                <a:latin typeface="Microsoft YaHei"/>
                <a:ea typeface="Merriweather Sans Regular ExtraBold"/>
                <a:cs typeface="Merriweather Sans Regular ExtraBold"/>
              </a:rPr>
              <a:t>Relation</a:t>
            </a:r>
            <a:endParaRPr lang="tr-TR" sz="3350" b="1" dirty="0">
              <a:solidFill>
                <a:schemeClr val="bg1"/>
              </a:solidFill>
              <a:latin typeface="Microsoft YaHei"/>
              <a:ea typeface="Merriweather Sans Regular ExtraBold"/>
              <a:cs typeface="Merriweather Sans Regular ExtraBold"/>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31753" y="1999371"/>
            <a:ext cx="3846887" cy="4601853"/>
          </a:xfrm>
          <a:prstGeom prst="rect">
            <a:avLst/>
          </a:prstGeom>
        </p:spPr>
      </p:pic>
    </p:spTree>
    <p:extLst>
      <p:ext uri="{BB962C8B-B14F-4D97-AF65-F5344CB8AC3E}">
        <p14:creationId xmlns:p14="http://schemas.microsoft.com/office/powerpoint/2010/main" val="17293793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p:cNvSpPr/>
          <p:nvPr/>
        </p:nvSpPr>
        <p:spPr>
          <a:xfrm>
            <a:off x="-5486292" y="1322899"/>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6"/>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7"/>
          <a:stretch>
            <a:fillRect/>
          </a:stretch>
        </p:blipFill>
        <p:spPr>
          <a:xfrm>
            <a:off x="1380497" y="2051146"/>
            <a:ext cx="4240770" cy="4117181"/>
          </a:xfrm>
          <a:prstGeom prst="rect">
            <a:avLst/>
          </a:prstGeom>
          <a:ln w="12700">
            <a:miter lim="400000"/>
          </a:ln>
        </p:spPr>
      </p:pic>
      <p:sp>
        <p:nvSpPr>
          <p:cNvPr id="476" name="A new generation…"/>
          <p:cNvSpPr txBox="1"/>
          <p:nvPr/>
        </p:nvSpPr>
        <p:spPr>
          <a:xfrm>
            <a:off x="6327978" y="1730270"/>
            <a:ext cx="5864022"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lang="tr-TR" b="1" dirty="0">
                <a:solidFill>
                  <a:schemeClr val="bg1"/>
                </a:solidFill>
                <a:latin typeface="Microsoft YaHei"/>
              </a:rPr>
              <a:t>Data</a:t>
            </a:r>
            <a:endParaRPr b="1" dirty="0">
              <a:solidFill>
                <a:schemeClr val="bg1"/>
              </a:solidFill>
              <a:latin typeface="Microsoft YaHei"/>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6661" y="2391990"/>
            <a:ext cx="4860418" cy="2983770"/>
          </a:xfrm>
          <a:prstGeom prst="rect">
            <a:avLst/>
          </a:prstGeom>
        </p:spPr>
      </p:pic>
    </p:spTree>
    <p:extLst>
      <p:ext uri="{BB962C8B-B14F-4D97-AF65-F5344CB8AC3E}">
        <p14:creationId xmlns:p14="http://schemas.microsoft.com/office/powerpoint/2010/main" val="320988935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ontent Placeholder 2"/>
          <p:cNvSpPr txBox="1">
            <a:spLocks noGrp="1"/>
          </p:cNvSpPr>
          <p:nvPr>
            <p:ph type="body" sz="quarter" idx="1"/>
          </p:nvPr>
        </p:nvSpPr>
        <p:spPr>
          <a:xfrm>
            <a:off x="152400" y="2344540"/>
            <a:ext cx="11258939" cy="4241312"/>
          </a:xfrm>
          <a:prstGeom prst="rect">
            <a:avLst/>
          </a:prstGeom>
        </p:spPr>
        <p:txBody>
          <a:bodyPr lIns="45719" tIns="45720" rIns="45719" bIns="45720" anchor="ctr">
            <a:normAutofit fontScale="85000" lnSpcReduction="10000"/>
          </a:bodyPr>
          <a:lstStyle/>
          <a:p>
            <a:pPr marL="0" indent="0">
              <a:lnSpc>
                <a:spcPct val="150000"/>
              </a:lnSpc>
              <a:buNone/>
              <a:defRPr sz="1400">
                <a:solidFill>
                  <a:srgbClr val="000000"/>
                </a:solidFill>
                <a:latin typeface="Merriweather Sans Light"/>
                <a:ea typeface="Merriweather Sans Light"/>
                <a:cs typeface="Merriweather Sans Light"/>
                <a:sym typeface="Merriweather Sans Light"/>
              </a:defRPr>
            </a:pPr>
            <a:r>
              <a:rPr lang="en-US" sz="1900" dirty="0">
                <a:latin typeface="Arial" panose="020B0604020202020204" pitchFamily="34" charset="0"/>
                <a:cs typeface="Arial" panose="020B0604020202020204" pitchFamily="34" charset="0"/>
                <a:sym typeface="Merriweather Sans Light"/>
              </a:rPr>
              <a:t>The dataset, titled </a:t>
            </a:r>
            <a:r>
              <a:rPr lang="en-US" sz="1900" b="1" i="1" dirty="0">
                <a:latin typeface="Arial" panose="020B0604020202020204" pitchFamily="34" charset="0"/>
                <a:cs typeface="Arial" panose="020B0604020202020204" pitchFamily="34" charset="0"/>
                <a:sym typeface="Merriweather Sans Light"/>
              </a:rPr>
              <a:t>"Student Performance in Exams“, </a:t>
            </a:r>
            <a:r>
              <a:rPr lang="en-US" sz="1900" dirty="0">
                <a:latin typeface="Arial" panose="020B0604020202020204" pitchFamily="34" charset="0"/>
                <a:cs typeface="Arial" panose="020B0604020202020204" pitchFamily="34" charset="0"/>
                <a:sym typeface="Merriweather Sans Light"/>
              </a:rPr>
              <a:t>consists of the following features: gender, parental level of education, race, lunch type, test preparation course, math score, writing score, and reading score. The data is in </a:t>
            </a:r>
            <a:r>
              <a:rPr lang="en-US" sz="1900" b="1" dirty="0">
                <a:latin typeface="Arial" panose="020B0604020202020204" pitchFamily="34" charset="0"/>
                <a:cs typeface="Arial" panose="020B0604020202020204" pitchFamily="34" charset="0"/>
                <a:sym typeface="Merriweather Sans Light"/>
              </a:rPr>
              <a:t>CSV</a:t>
            </a:r>
            <a:r>
              <a:rPr lang="en-US" sz="1900" dirty="0">
                <a:latin typeface="Arial" panose="020B0604020202020204" pitchFamily="34" charset="0"/>
                <a:cs typeface="Arial" panose="020B0604020202020204" pitchFamily="34" charset="0"/>
                <a:sym typeface="Merriweather Sans Light"/>
              </a:rPr>
              <a:t> format and can be accessed from </a:t>
            </a:r>
            <a:r>
              <a:rPr lang="en-US" sz="1900" dirty="0">
                <a:latin typeface="Arial" panose="020B0604020202020204" pitchFamily="34" charset="0"/>
                <a:cs typeface="Arial" panose="020B0604020202020204" pitchFamily="34" charset="0"/>
                <a:sym typeface="Merriweather Sans Light"/>
                <a:hlinkClick r:id="rId3"/>
              </a:rPr>
              <a:t>Kaggle.</a:t>
            </a:r>
            <a:endParaRPr lang="en-US" sz="1900" dirty="0">
              <a:latin typeface="Arial" panose="020B0604020202020204" pitchFamily="34" charset="0"/>
              <a:cs typeface="Arial" panose="020B0604020202020204" pitchFamily="34" charset="0"/>
            </a:endParaRPr>
          </a:p>
          <a:p>
            <a:pPr marL="0" indent="0">
              <a:lnSpc>
                <a:spcPct val="150000"/>
              </a:lnSpc>
              <a:buNone/>
              <a:defRPr sz="1400">
                <a:solidFill>
                  <a:srgbClr val="000000"/>
                </a:solidFill>
                <a:latin typeface="Merriweather Sans Light"/>
                <a:ea typeface="Merriweather Sans Light"/>
                <a:cs typeface="Merriweather Sans Light"/>
                <a:sym typeface="Merriweather Sans Light"/>
              </a:defRPr>
            </a:pPr>
            <a:r>
              <a:rPr lang="en-US" sz="1900" b="1" i="1" u="sng" dirty="0">
                <a:latin typeface="Arial" panose="020B0604020202020204" pitchFamily="34" charset="0"/>
                <a:cs typeface="Arial" panose="020B0604020202020204" pitchFamily="34" charset="0"/>
              </a:rPr>
              <a:t>Data Preprocessing </a:t>
            </a:r>
            <a:r>
              <a:rPr lang="en-US" sz="1900" dirty="0">
                <a:latin typeface="Arial" panose="020B0604020202020204" pitchFamily="34" charset="0"/>
                <a:cs typeface="Arial" panose="020B0604020202020204" pitchFamily="34" charset="0"/>
              </a:rPr>
              <a:t>involves cleaning and transforming raw data into a format that is suitable for building and training:</a:t>
            </a:r>
          </a:p>
          <a:p>
            <a:pPr>
              <a:lnSpc>
                <a:spcPct val="150000"/>
              </a:lnSpc>
              <a:defRPr sz="1400">
                <a:solidFill>
                  <a:srgbClr val="000000"/>
                </a:solidFill>
                <a:latin typeface="Merriweather Sans Light"/>
                <a:ea typeface="Merriweather Sans Light"/>
                <a:cs typeface="Merriweather Sans Light"/>
                <a:sym typeface="Merriweather Sans Light"/>
              </a:defRPr>
            </a:pPr>
            <a:r>
              <a:rPr lang="en-US" sz="1900" dirty="0">
                <a:latin typeface="Arial" panose="020B0604020202020204" pitchFamily="34" charset="0"/>
                <a:cs typeface="Arial" panose="020B0604020202020204" pitchFamily="34" charset="0"/>
                <a:sym typeface="Merriweather Sans Light"/>
              </a:rPr>
              <a:t>Collected data was cleaned to ensure accuracy and reliability.</a:t>
            </a:r>
          </a:p>
          <a:p>
            <a:pPr>
              <a:lnSpc>
                <a:spcPct val="150000"/>
              </a:lnSpc>
              <a:defRPr sz="1400">
                <a:solidFill>
                  <a:srgbClr val="000000"/>
                </a:solidFill>
                <a:latin typeface="Merriweather Sans Light"/>
                <a:ea typeface="Merriweather Sans Light"/>
                <a:cs typeface="Merriweather Sans Light"/>
                <a:sym typeface="Merriweather Sans Light"/>
              </a:defRPr>
            </a:pPr>
            <a:r>
              <a:rPr lang="en-US" sz="1900" dirty="0">
                <a:latin typeface="Arial" panose="020B0604020202020204" pitchFamily="34" charset="0"/>
                <a:cs typeface="Arial" panose="020B0604020202020204" pitchFamily="34" charset="0"/>
                <a:sym typeface="Merriweather Sans Light"/>
              </a:rPr>
              <a:t>Features such as writing scores and reading scores were standardized to maintain consistency.</a:t>
            </a:r>
          </a:p>
          <a:p>
            <a:pPr>
              <a:lnSpc>
                <a:spcPct val="150000"/>
              </a:lnSpc>
              <a:defRPr sz="1400">
                <a:solidFill>
                  <a:srgbClr val="000000"/>
                </a:solidFill>
                <a:latin typeface="Merriweather Sans Light"/>
                <a:ea typeface="Merriweather Sans Light"/>
                <a:cs typeface="Merriweather Sans Light"/>
                <a:sym typeface="Merriweather Sans Light"/>
              </a:defRPr>
            </a:pPr>
            <a:r>
              <a:rPr lang="en-US" sz="1900" dirty="0">
                <a:latin typeface="Arial" panose="020B0604020202020204" pitchFamily="34" charset="0"/>
                <a:cs typeface="Arial" panose="020B0604020202020204" pitchFamily="34" charset="0"/>
                <a:sym typeface="Merriweather Sans Light"/>
              </a:rPr>
              <a:t>Missing values were addressed using techniques such as mean/median imputation for numeric data and mode imputation for categorical data.</a:t>
            </a:r>
          </a:p>
          <a:p>
            <a:pPr>
              <a:lnSpc>
                <a:spcPct val="150000"/>
              </a:lnSpc>
              <a:defRPr sz="1400">
                <a:solidFill>
                  <a:srgbClr val="000000"/>
                </a:solidFill>
                <a:latin typeface="Merriweather Sans Light"/>
                <a:ea typeface="Merriweather Sans Light"/>
                <a:cs typeface="Merriweather Sans Light"/>
                <a:sym typeface="Merriweather Sans Light"/>
              </a:defRPr>
            </a:pPr>
            <a:r>
              <a:rPr lang="en-US" sz="1900" dirty="0">
                <a:latin typeface="Arial" panose="020B0604020202020204" pitchFamily="34" charset="0"/>
                <a:cs typeface="Arial" panose="020B0604020202020204" pitchFamily="34" charset="0"/>
                <a:sym typeface="Merriweather Sans Light"/>
              </a:rPr>
              <a:t>Outliers were identified and handled through methods such as capping, flooring, or removal to prevent skewing the results.</a:t>
            </a:r>
            <a:endParaRPr lang="en-US" sz="1900" dirty="0">
              <a:latin typeface="Arial" panose="020B0604020202020204" pitchFamily="34" charset="0"/>
              <a:cs typeface="Arial" panose="020B0604020202020204" pitchFamily="34" charset="0"/>
            </a:endParaRPr>
          </a:p>
          <a:p>
            <a:pPr>
              <a:lnSpc>
                <a:spcPct val="150000"/>
              </a:lnSpc>
              <a:defRPr sz="1400">
                <a:solidFill>
                  <a:srgbClr val="000000"/>
                </a:solidFill>
                <a:latin typeface="Merriweather Sans Light"/>
                <a:ea typeface="Merriweather Sans Light"/>
                <a:cs typeface="Merriweather Sans Light"/>
                <a:sym typeface="Merriweather Sans Light"/>
              </a:defRPr>
            </a:pPr>
            <a:endParaRPr lang="en-US" sz="1600" dirty="0">
              <a:latin typeface="Microsoft YaHei Light"/>
            </a:endParaRPr>
          </a:p>
          <a:p>
            <a:pPr>
              <a:lnSpc>
                <a:spcPct val="150000"/>
              </a:lnSpc>
              <a:defRPr sz="1400">
                <a:solidFill>
                  <a:srgbClr val="000000"/>
                </a:solidFill>
                <a:latin typeface="Merriweather Sans Light"/>
                <a:ea typeface="Merriweather Sans Light"/>
                <a:cs typeface="Merriweather Sans Light"/>
                <a:sym typeface="Merriweather Sans Light"/>
              </a:defRPr>
            </a:pPr>
            <a:endParaRPr lang="en-US" sz="1600" dirty="0">
              <a:latin typeface="Microsoft YaHei Light"/>
            </a:endParaRPr>
          </a:p>
        </p:txBody>
      </p:sp>
      <p:sp>
        <p:nvSpPr>
          <p:cNvPr id="492" name="Rectangle"/>
          <p:cNvSpPr/>
          <p:nvPr/>
        </p:nvSpPr>
        <p:spPr>
          <a:xfrm>
            <a:off x="461654" y="1256927"/>
            <a:ext cx="4289331" cy="619598"/>
          </a:xfrm>
          <a:prstGeom prst="rect">
            <a:avLst/>
          </a:prstGeom>
          <a:solidFill>
            <a:srgbClr val="FE2E45"/>
          </a:solidFill>
          <a:ln w="12700">
            <a:miter lim="400000"/>
          </a:ln>
        </p:spPr>
        <p:txBody>
          <a:bodyPr lIns="45719" rIns="45719" anchor="ctr"/>
          <a:lstStyle/>
          <a:p>
            <a:endParaRPr/>
          </a:p>
        </p:txBody>
      </p:sp>
      <p:sp>
        <p:nvSpPr>
          <p:cNvPr id="493" name="Title 1"/>
          <p:cNvSpPr txBox="1">
            <a:spLocks noGrp="1"/>
          </p:cNvSpPr>
          <p:nvPr>
            <p:ph type="title"/>
          </p:nvPr>
        </p:nvSpPr>
        <p:spPr>
          <a:xfrm>
            <a:off x="461654" y="909824"/>
            <a:ext cx="7756075" cy="869546"/>
          </a:xfrm>
          <a:prstGeom prst="rect">
            <a:avLst/>
          </a:prstGeom>
        </p:spPr>
        <p:txBody>
          <a:bodyPr lIns="45719" tIns="45720" rIns="45719" bIns="45720" anchor="ctr">
            <a:normAutofit/>
          </a:bodyPr>
          <a:lstStyle/>
          <a:p>
            <a:pPr defTabSz="795527">
              <a:defRPr sz="3393">
                <a:solidFill>
                  <a:srgbClr val="383838"/>
                </a:solidFill>
                <a:latin typeface="Merriweather Sans Regular"/>
                <a:ea typeface="Merriweather Sans Regular"/>
                <a:cs typeface="Merriweather Sans Regular"/>
                <a:sym typeface="Merriweather Sans Regular"/>
              </a:defRPr>
            </a:pPr>
            <a:r>
              <a:rPr lang="tr-TR" sz="3350" b="1" dirty="0">
                <a:solidFill>
                  <a:schemeClr val="bg1"/>
                </a:solidFill>
                <a:latin typeface="Microsoft YaHei"/>
                <a:ea typeface="Merriweather Sans Regular ExtraBold"/>
                <a:cs typeface="Merriweather Sans Regular ExtraBold"/>
              </a:rPr>
              <a:t>Data</a:t>
            </a: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4"/>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5"/>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6"/>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7"/>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8"/>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10"/>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2720" y="6663074"/>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2"/>
              <a:stretch>
                <a:fillRect/>
              </a:stretch>
            </p:blipFill>
            <p:spPr>
              <a:xfrm>
                <a:off x="879270" y="517776"/>
                <a:ext cx="450568" cy="106963"/>
              </a:xfrm>
              <a:prstGeom prst="rect">
                <a:avLst/>
              </a:prstGeom>
            </p:spPr>
          </p:pic>
        </mc:Fallback>
      </mc:AlternateContent>
      <p:sp>
        <p:nvSpPr>
          <p:cNvPr id="3"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Collected data was cleaned to ensure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Features such as gender, parental education level, race, lunch type, test preparation course, writing scores, and reading scores were standardized to maintain consistency.</a:t>
            </a:r>
          </a:p>
        </p:txBody>
      </p:sp>
      <p:sp>
        <p:nvSpPr>
          <p:cNvPr id="4"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Collected data was cleaned to ensure accuracy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Features such as gender, parental education level, race, lunch type, test preparation course, writing scores, and reading scores were standardized to maintain consistency.</a:t>
            </a:r>
          </a:p>
        </p:txBody>
      </p:sp>
    </p:spTree>
    <p:extLst>
      <p:ext uri="{BB962C8B-B14F-4D97-AF65-F5344CB8AC3E}">
        <p14:creationId xmlns:p14="http://schemas.microsoft.com/office/powerpoint/2010/main" val="6645345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Rectangle"/>
          <p:cNvSpPr/>
          <p:nvPr/>
        </p:nvSpPr>
        <p:spPr>
          <a:xfrm>
            <a:off x="-5486292" y="1322899"/>
            <a:ext cx="12203767" cy="5535101"/>
          </a:xfrm>
          <a:prstGeom prst="rect">
            <a:avLst/>
          </a:prstGeom>
          <a:solidFill>
            <a:srgbClr val="4617DE"/>
          </a:solidFill>
          <a:ln w="12700">
            <a:solidFill>
              <a:srgbClr val="4617DE"/>
            </a:solidFill>
            <a:miter lim="400000"/>
          </a:ln>
        </p:spPr>
        <p:txBody>
          <a:bodyPr lIns="45719" rIns="45719" anchor="ctr"/>
          <a:lstStyle/>
          <a:p>
            <a:endParaRPr/>
          </a:p>
        </p:txBody>
      </p:sp>
      <p:pic>
        <p:nvPicPr>
          <p:cNvPr id="469" name="Picture 7" descr="Picture 7"/>
          <p:cNvPicPr>
            <a:picLocks noChangeAspect="1"/>
          </p:cNvPicPr>
          <p:nvPr/>
        </p:nvPicPr>
        <p:blipFill>
          <a:blip r:embed="rId2"/>
          <a:stretch>
            <a:fillRect/>
          </a:stretch>
        </p:blipFill>
        <p:spPr>
          <a:xfrm>
            <a:off x="10091332" y="387946"/>
            <a:ext cx="1172345" cy="572571"/>
          </a:xfrm>
          <a:prstGeom prst="rect">
            <a:avLst/>
          </a:prstGeom>
          <a:ln w="12700">
            <a:miter lim="400000"/>
          </a:ln>
        </p:spPr>
      </p:pic>
      <p:pic>
        <p:nvPicPr>
          <p:cNvPr id="470" name="Picture 9" descr="Picture 9"/>
          <p:cNvPicPr>
            <a:picLocks noChangeAspect="1"/>
          </p:cNvPicPr>
          <p:nvPr/>
        </p:nvPicPr>
        <p:blipFill>
          <a:blip r:embed="rId3"/>
          <a:stretch>
            <a:fillRect/>
          </a:stretch>
        </p:blipFill>
        <p:spPr>
          <a:xfrm>
            <a:off x="8970126" y="295810"/>
            <a:ext cx="959441" cy="733788"/>
          </a:xfrm>
          <a:prstGeom prst="rect">
            <a:avLst/>
          </a:prstGeom>
          <a:ln w="12700">
            <a:miter lim="400000"/>
          </a:ln>
        </p:spPr>
      </p:pic>
      <p:pic>
        <p:nvPicPr>
          <p:cNvPr id="471" name="pasted-movie.png" descr="pasted-movie.png"/>
          <p:cNvPicPr>
            <a:picLocks noChangeAspect="1"/>
          </p:cNvPicPr>
          <p:nvPr/>
        </p:nvPicPr>
        <p:blipFill>
          <a:blip r:embed="rId4"/>
          <a:stretch>
            <a:fillRect/>
          </a:stretch>
        </p:blipFill>
        <p:spPr>
          <a:xfrm>
            <a:off x="11474078" y="103953"/>
            <a:ext cx="526003" cy="1065320"/>
          </a:xfrm>
          <a:prstGeom prst="rect">
            <a:avLst/>
          </a:prstGeom>
          <a:ln w="12700">
            <a:miter lim="400000"/>
          </a:ln>
        </p:spPr>
      </p:pic>
      <p:pic>
        <p:nvPicPr>
          <p:cNvPr id="472" name="pasted-movie.png" descr="pasted-movie.png"/>
          <p:cNvPicPr>
            <a:picLocks noChangeAspect="1"/>
          </p:cNvPicPr>
          <p:nvPr/>
        </p:nvPicPr>
        <p:blipFill>
          <a:blip r:embed="rId5"/>
          <a:srcRect l="13941" t="19365" r="13941" b="19365"/>
          <a:stretch>
            <a:fillRect/>
          </a:stretch>
        </p:blipFill>
        <p:spPr>
          <a:xfrm>
            <a:off x="7968564" y="251012"/>
            <a:ext cx="907559" cy="771035"/>
          </a:xfrm>
          <a:prstGeom prst="rect">
            <a:avLst/>
          </a:prstGeom>
          <a:ln w="12700">
            <a:miter lim="400000"/>
          </a:ln>
        </p:spPr>
      </p:pic>
      <p:pic>
        <p:nvPicPr>
          <p:cNvPr id="474" name="Image" descr="Image"/>
          <p:cNvPicPr>
            <a:picLocks noChangeAspect="1"/>
          </p:cNvPicPr>
          <p:nvPr/>
        </p:nvPicPr>
        <p:blipFill rotWithShape="1">
          <a:blip r:embed="rId6"/>
          <a:srcRect l="1000" r="13538" b="33964"/>
          <a:stretch/>
        </p:blipFill>
        <p:spPr>
          <a:xfrm>
            <a:off x="10008652" y="5282070"/>
            <a:ext cx="2250548" cy="1597284"/>
          </a:xfrm>
          <a:prstGeom prst="rect">
            <a:avLst/>
          </a:prstGeom>
          <a:ln w="12700">
            <a:miter lim="400000"/>
          </a:ln>
        </p:spPr>
      </p:pic>
      <p:pic>
        <p:nvPicPr>
          <p:cNvPr id="475" name="Image" descr="Image"/>
          <p:cNvPicPr>
            <a:picLocks noChangeAspect="1"/>
          </p:cNvPicPr>
          <p:nvPr/>
        </p:nvPicPr>
        <p:blipFill>
          <a:blip r:embed="rId7"/>
          <a:stretch>
            <a:fillRect/>
          </a:stretch>
        </p:blipFill>
        <p:spPr>
          <a:xfrm>
            <a:off x="1380497" y="2051146"/>
            <a:ext cx="4240770" cy="4117181"/>
          </a:xfrm>
          <a:prstGeom prst="rect">
            <a:avLst/>
          </a:prstGeom>
          <a:ln w="12700">
            <a:miter lim="400000"/>
          </a:ln>
        </p:spPr>
      </p:pic>
      <p:sp>
        <p:nvSpPr>
          <p:cNvPr id="476" name="A new generation…"/>
          <p:cNvSpPr txBox="1"/>
          <p:nvPr/>
        </p:nvSpPr>
        <p:spPr>
          <a:xfrm>
            <a:off x="6517835" y="1790125"/>
            <a:ext cx="5864022"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20" rIns="45719" bIns="45720" anchor="t">
            <a:spAutoFit/>
          </a:bodyPr>
          <a:lstStyle/>
          <a:p>
            <a:pPr algn="ctr" defTabSz="457200">
              <a:defRPr sz="3700">
                <a:solidFill>
                  <a:srgbClr val="FFFFFF"/>
                </a:solidFill>
                <a:latin typeface="Myriad Pro Semibold"/>
                <a:ea typeface="Myriad Pro Semibold"/>
                <a:cs typeface="Myriad Pro Semibold"/>
                <a:sym typeface="Myriad Pro Semibold"/>
              </a:defRPr>
            </a:pPr>
            <a:r>
              <a:rPr lang="tr-TR" b="1" dirty="0">
                <a:solidFill>
                  <a:schemeClr val="bg1"/>
                </a:solidFill>
                <a:latin typeface="Microsoft YaHei"/>
              </a:rPr>
              <a:t>Model</a:t>
            </a:r>
            <a:endParaRPr b="1" dirty="0">
              <a:solidFill>
                <a:schemeClr val="bg1"/>
              </a:solidFill>
              <a:latin typeface="Microsoft YaHei"/>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5086" y="2726976"/>
            <a:ext cx="4562669" cy="2555094"/>
          </a:xfrm>
          <a:prstGeom prst="rect">
            <a:avLst/>
          </a:prstGeom>
        </p:spPr>
      </p:pic>
    </p:spTree>
    <p:extLst>
      <p:ext uri="{BB962C8B-B14F-4D97-AF65-F5344CB8AC3E}">
        <p14:creationId xmlns:p14="http://schemas.microsoft.com/office/powerpoint/2010/main" val="41611347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ontent Placeholder 2"/>
          <p:cNvSpPr txBox="1">
            <a:spLocks noGrp="1"/>
          </p:cNvSpPr>
          <p:nvPr>
            <p:ph type="body" sz="quarter" idx="1"/>
          </p:nvPr>
        </p:nvSpPr>
        <p:spPr>
          <a:xfrm>
            <a:off x="219456" y="1499615"/>
            <a:ext cx="7823950" cy="4632427"/>
          </a:xfrm>
          <a:prstGeom prst="rect">
            <a:avLst/>
          </a:prstGeom>
        </p:spPr>
        <p:txBody>
          <a:bodyPr lIns="45719" tIns="45720" rIns="45719" bIns="45720" anchor="ctr">
            <a:normAutofit/>
          </a:bodyPr>
          <a:lstStyle/>
          <a:p>
            <a:pPr marL="0" indent="0">
              <a:lnSpc>
                <a:spcPct val="200000"/>
              </a:lnSpc>
              <a:buNone/>
              <a:defRPr sz="1400">
                <a:solidFill>
                  <a:srgbClr val="000000"/>
                </a:solidFill>
                <a:latin typeface="Merriweather Sans Light"/>
                <a:ea typeface="Merriweather Sans Light"/>
                <a:cs typeface="Merriweather Sans Light"/>
                <a:sym typeface="Merriweather Sans Light"/>
              </a:defRPr>
            </a:pPr>
            <a:r>
              <a:rPr lang="en-US" sz="1400" dirty="0">
                <a:latin typeface="Arial" panose="020B0604020202020204" pitchFamily="34" charset="0"/>
                <a:cs typeface="Arial" panose="020B0604020202020204" pitchFamily="34" charset="0"/>
                <a:sym typeface="Merriweather Sans Light"/>
              </a:rPr>
              <a:t>We utilized supervised machine learning models such as </a:t>
            </a:r>
            <a:r>
              <a:rPr lang="en-US" sz="1400" b="1" i="1" u="sng" dirty="0">
                <a:latin typeface="Arial" panose="020B0604020202020204" pitchFamily="34" charset="0"/>
                <a:cs typeface="Arial" panose="020B0604020202020204" pitchFamily="34" charset="0"/>
                <a:sym typeface="Merriweather Sans Light"/>
              </a:rPr>
              <a:t>Linear Regression, Lasso, Ridge, K-Neighbors </a:t>
            </a:r>
            <a:r>
              <a:rPr lang="en-US" sz="1400" b="1" i="1" u="sng" dirty="0" err="1">
                <a:latin typeface="Arial" panose="020B0604020202020204" pitchFamily="34" charset="0"/>
                <a:cs typeface="Arial" panose="020B0604020202020204" pitchFamily="34" charset="0"/>
                <a:sym typeface="Merriweather Sans Light"/>
              </a:rPr>
              <a:t>Regressor</a:t>
            </a:r>
            <a:r>
              <a:rPr lang="en-US" sz="1400" b="1" i="1" u="sng" dirty="0">
                <a:latin typeface="Arial" panose="020B0604020202020204" pitchFamily="34" charset="0"/>
                <a:cs typeface="Arial" panose="020B0604020202020204" pitchFamily="34" charset="0"/>
                <a:sym typeface="Merriweather Sans Light"/>
              </a:rPr>
              <a:t>, Decision Tree, Random Forest </a:t>
            </a:r>
            <a:r>
              <a:rPr lang="en-US" sz="1400" b="1" i="1" u="sng" dirty="0" err="1">
                <a:latin typeface="Arial" panose="020B0604020202020204" pitchFamily="34" charset="0"/>
                <a:cs typeface="Arial" panose="020B0604020202020204" pitchFamily="34" charset="0"/>
                <a:sym typeface="Merriweather Sans Light"/>
              </a:rPr>
              <a:t>Regressor</a:t>
            </a:r>
            <a:r>
              <a:rPr lang="en-US" sz="1400" b="1" i="1" u="sng" dirty="0">
                <a:latin typeface="Arial" panose="020B0604020202020204" pitchFamily="34" charset="0"/>
                <a:cs typeface="Arial" panose="020B0604020202020204" pitchFamily="34" charset="0"/>
                <a:sym typeface="Merriweather Sans Light"/>
              </a:rPr>
              <a:t>, </a:t>
            </a:r>
            <a:r>
              <a:rPr lang="en-US" sz="1400" b="1" i="1" u="sng" dirty="0" err="1">
                <a:latin typeface="Arial" panose="020B0604020202020204" pitchFamily="34" charset="0"/>
                <a:cs typeface="Arial" panose="020B0604020202020204" pitchFamily="34" charset="0"/>
                <a:sym typeface="Merriweather Sans Light"/>
              </a:rPr>
              <a:t>XGBoost</a:t>
            </a:r>
            <a:r>
              <a:rPr lang="en-US" sz="1400" b="1" i="1" u="sng" dirty="0">
                <a:latin typeface="Arial" panose="020B0604020202020204" pitchFamily="34" charset="0"/>
                <a:cs typeface="Arial" panose="020B0604020202020204" pitchFamily="34" charset="0"/>
                <a:sym typeface="Merriweather Sans Light"/>
              </a:rPr>
              <a:t> </a:t>
            </a:r>
            <a:r>
              <a:rPr lang="en-US" sz="1400" b="1" i="1" u="sng" dirty="0" err="1">
                <a:latin typeface="Arial" panose="020B0604020202020204" pitchFamily="34" charset="0"/>
                <a:cs typeface="Arial" panose="020B0604020202020204" pitchFamily="34" charset="0"/>
                <a:sym typeface="Merriweather Sans Light"/>
              </a:rPr>
              <a:t>Regressor</a:t>
            </a:r>
            <a:r>
              <a:rPr lang="en-US" sz="1400" b="1" i="1" u="sng" dirty="0">
                <a:latin typeface="Arial" panose="020B0604020202020204" pitchFamily="34" charset="0"/>
                <a:cs typeface="Arial" panose="020B0604020202020204" pitchFamily="34" charset="0"/>
                <a:sym typeface="Merriweather Sans Light"/>
              </a:rPr>
              <a:t>, </a:t>
            </a:r>
            <a:r>
              <a:rPr lang="en-US" sz="1400" b="1" i="1" u="sng" dirty="0" err="1">
                <a:latin typeface="Arial" panose="020B0604020202020204" pitchFamily="34" charset="0"/>
                <a:cs typeface="Arial" panose="020B0604020202020204" pitchFamily="34" charset="0"/>
                <a:sym typeface="Merriweather Sans Light"/>
              </a:rPr>
              <a:t>CatBoost</a:t>
            </a:r>
            <a:r>
              <a:rPr lang="en-US" sz="1400" b="1" i="1" u="sng" dirty="0">
                <a:latin typeface="Arial" panose="020B0604020202020204" pitchFamily="34" charset="0"/>
                <a:cs typeface="Arial" panose="020B0604020202020204" pitchFamily="34" charset="0"/>
                <a:sym typeface="Merriweather Sans Light"/>
              </a:rPr>
              <a:t> </a:t>
            </a:r>
            <a:r>
              <a:rPr lang="en-US" sz="1400" b="1" i="1" u="sng" dirty="0" err="1">
                <a:latin typeface="Arial" panose="020B0604020202020204" pitchFamily="34" charset="0"/>
                <a:cs typeface="Arial" panose="020B0604020202020204" pitchFamily="34" charset="0"/>
                <a:sym typeface="Merriweather Sans Light"/>
              </a:rPr>
              <a:t>Regressor</a:t>
            </a:r>
            <a:r>
              <a:rPr lang="en-US" sz="1400" b="1" i="1" u="sng" dirty="0">
                <a:latin typeface="Arial" panose="020B0604020202020204" pitchFamily="34" charset="0"/>
                <a:cs typeface="Arial" panose="020B0604020202020204" pitchFamily="34" charset="0"/>
                <a:sym typeface="Merriweather Sans Light"/>
              </a:rPr>
              <a:t>, and </a:t>
            </a:r>
            <a:r>
              <a:rPr lang="en-US" sz="1400" b="1" i="1" u="sng" dirty="0" err="1">
                <a:latin typeface="Arial" panose="020B0604020202020204" pitchFamily="34" charset="0"/>
                <a:cs typeface="Arial" panose="020B0604020202020204" pitchFamily="34" charset="0"/>
                <a:sym typeface="Merriweather Sans Light"/>
              </a:rPr>
              <a:t>AdaBoost</a:t>
            </a:r>
            <a:r>
              <a:rPr lang="en-US" sz="1400" b="1" i="1" u="sng" dirty="0">
                <a:latin typeface="Arial" panose="020B0604020202020204" pitchFamily="34" charset="0"/>
                <a:cs typeface="Arial" panose="020B0604020202020204" pitchFamily="34" charset="0"/>
                <a:sym typeface="Merriweather Sans Light"/>
              </a:rPr>
              <a:t> </a:t>
            </a:r>
            <a:r>
              <a:rPr lang="en-US" sz="1400" b="1" i="1" u="sng" dirty="0" err="1">
                <a:latin typeface="Arial" panose="020B0604020202020204" pitchFamily="34" charset="0"/>
                <a:cs typeface="Arial" panose="020B0604020202020204" pitchFamily="34" charset="0"/>
                <a:sym typeface="Merriweather Sans Light"/>
              </a:rPr>
              <a:t>Regressor</a:t>
            </a:r>
            <a:r>
              <a:rPr lang="en-US" sz="1400" dirty="0">
                <a:latin typeface="Arial" panose="020B0604020202020204" pitchFamily="34" charset="0"/>
                <a:cs typeface="Arial" panose="020B0604020202020204" pitchFamily="34" charset="0"/>
                <a:sym typeface="Merriweather Sans Light"/>
              </a:rPr>
              <a:t>. The dataset was split into training and test sets to evaluate model performance.</a:t>
            </a:r>
          </a:p>
          <a:p>
            <a:pPr marL="0" indent="0">
              <a:lnSpc>
                <a:spcPct val="200000"/>
              </a:lnSpc>
              <a:buNone/>
              <a:defRPr sz="1400">
                <a:solidFill>
                  <a:srgbClr val="000000"/>
                </a:solidFill>
                <a:latin typeface="Merriweather Sans Light"/>
                <a:ea typeface="Merriweather Sans Light"/>
                <a:cs typeface="Merriweather Sans Light"/>
                <a:sym typeface="Merriweather Sans Light"/>
              </a:defRPr>
            </a:pPr>
            <a:r>
              <a:rPr lang="en-US" sz="1400" dirty="0" err="1">
                <a:latin typeface="Arial" panose="020B0604020202020204" pitchFamily="34" charset="0"/>
                <a:cs typeface="Arial" panose="020B0604020202020204" pitchFamily="34" charset="0"/>
                <a:sym typeface="Merriweather Sans Light"/>
              </a:rPr>
              <a:t>Hyperparameters</a:t>
            </a:r>
            <a:r>
              <a:rPr lang="en-US" sz="1400" dirty="0">
                <a:latin typeface="Arial" panose="020B0604020202020204" pitchFamily="34" charset="0"/>
                <a:cs typeface="Arial" panose="020B0604020202020204" pitchFamily="34" charset="0"/>
                <a:sym typeface="Merriweather Sans Light"/>
              </a:rPr>
              <a:t> were tuned using grid search and random search techniques to identify the best model configuration. Cross-validation (CV) was employed to ensure that the models generalize well to unseen data. Each model was evaluated based on key metrics: </a:t>
            </a:r>
            <a:r>
              <a:rPr lang="en-US" sz="1400" b="1" i="1" u="sng" dirty="0">
                <a:latin typeface="Arial" panose="020B0604020202020204" pitchFamily="34" charset="0"/>
                <a:cs typeface="Arial" panose="020B0604020202020204" pitchFamily="34" charset="0"/>
                <a:sym typeface="Merriweather Sans Light"/>
              </a:rPr>
              <a:t>Mean Absolute Error (MAE), Root Mean Squared Error (RMSE), and R2 Score</a:t>
            </a:r>
            <a:r>
              <a:rPr lang="en-US" sz="1400" dirty="0">
                <a:latin typeface="Arial" panose="020B0604020202020204" pitchFamily="34" charset="0"/>
                <a:cs typeface="Arial" panose="020B0604020202020204" pitchFamily="34" charset="0"/>
                <a:sym typeface="Merriweather Sans Light"/>
              </a:rPr>
              <a:t>.</a:t>
            </a:r>
            <a:endParaRPr lang="en-US" sz="1600" dirty="0">
              <a:latin typeface="Arial" panose="020B0604020202020204" pitchFamily="34" charset="0"/>
              <a:cs typeface="Arial" panose="020B0604020202020204" pitchFamily="34" charset="0"/>
            </a:endParaRPr>
          </a:p>
        </p:txBody>
      </p:sp>
      <p:sp>
        <p:nvSpPr>
          <p:cNvPr id="492" name="Rectangle"/>
          <p:cNvSpPr/>
          <p:nvPr/>
        </p:nvSpPr>
        <p:spPr>
          <a:xfrm>
            <a:off x="355338" y="1040129"/>
            <a:ext cx="4289331" cy="619598"/>
          </a:xfrm>
          <a:prstGeom prst="rect">
            <a:avLst/>
          </a:prstGeom>
          <a:solidFill>
            <a:srgbClr val="FE2E45"/>
          </a:solidFill>
          <a:ln w="12700">
            <a:miter lim="400000"/>
          </a:ln>
        </p:spPr>
        <p:txBody>
          <a:bodyPr lIns="45719" rIns="45719" anchor="ctr"/>
          <a:lstStyle/>
          <a:p>
            <a:endParaRPr/>
          </a:p>
        </p:txBody>
      </p:sp>
      <p:sp>
        <p:nvSpPr>
          <p:cNvPr id="493" name="Title 1"/>
          <p:cNvSpPr txBox="1">
            <a:spLocks noGrp="1"/>
          </p:cNvSpPr>
          <p:nvPr>
            <p:ph type="title"/>
          </p:nvPr>
        </p:nvSpPr>
        <p:spPr>
          <a:xfrm>
            <a:off x="287331" y="722880"/>
            <a:ext cx="7756075" cy="869546"/>
          </a:xfrm>
          <a:prstGeom prst="rect">
            <a:avLst/>
          </a:prstGeom>
        </p:spPr>
        <p:txBody>
          <a:bodyPr lIns="45719" tIns="45720" rIns="45719" bIns="45720" anchor="ctr">
            <a:normAutofit fontScale="90000"/>
          </a:bodyPr>
          <a:lstStyle/>
          <a:p>
            <a:pPr defTabSz="795527">
              <a:defRPr sz="3393">
                <a:solidFill>
                  <a:srgbClr val="383838"/>
                </a:solidFill>
                <a:latin typeface="Merriweather Sans Regular"/>
                <a:ea typeface="Merriweather Sans Regular"/>
                <a:cs typeface="Merriweather Sans Regular"/>
                <a:sym typeface="Merriweather Sans Regular"/>
              </a:defRPr>
            </a:pPr>
            <a:r>
              <a:rPr lang="en-US" sz="3350" b="1" dirty="0">
                <a:solidFill>
                  <a:schemeClr val="bg1"/>
                </a:solidFill>
                <a:latin typeface="Microsoft YaHei"/>
                <a:ea typeface="Merriweather Sans Regular ExtraBold"/>
                <a:cs typeface="Merriweather Sans Regular ExtraBold"/>
              </a:rPr>
              <a:t>Model Selection and Training</a:t>
            </a:r>
            <a:r>
              <a:rPr lang="tr-TR" sz="3350" b="1" dirty="0">
                <a:solidFill>
                  <a:schemeClr val="bg1"/>
                </a:solidFill>
                <a:latin typeface="Microsoft YaHei"/>
                <a:ea typeface="Merriweather Sans Regular ExtraBold"/>
                <a:cs typeface="Merriweather Sans Regular ExtraBold"/>
              </a:rPr>
              <a:t>/</a:t>
            </a:r>
            <a:r>
              <a:rPr lang="tr-TR" sz="3350" b="1" dirty="0" err="1">
                <a:solidFill>
                  <a:schemeClr val="bg1"/>
                </a:solidFill>
                <a:latin typeface="Microsoft YaHei"/>
                <a:ea typeface="Merriweather Sans Regular ExtraBold"/>
                <a:cs typeface="Merriweather Sans Regular ExtraBold"/>
              </a:rPr>
              <a:t>Testing</a:t>
            </a:r>
            <a:endParaRPr sz="3350" b="1" dirty="0">
              <a:solidFill>
                <a:schemeClr val="bg1"/>
              </a:solidFill>
              <a:latin typeface="Microsoft YaHei"/>
              <a:ea typeface="Merriweather Sans Regular ExtraBold"/>
              <a:cs typeface="Merriweather Sans Regular ExtraBold"/>
            </a:endParaRPr>
          </a:p>
        </p:txBody>
      </p:sp>
      <p:pic>
        <p:nvPicPr>
          <p:cNvPr id="12" name="Image" descr="Image">
            <a:extLst>
              <a:ext uri="{FF2B5EF4-FFF2-40B4-BE49-F238E27FC236}">
                <a16:creationId xmlns:a16="http://schemas.microsoft.com/office/drawing/2014/main" id="{527B033D-58DE-C2AD-9182-2E91C466827D}"/>
              </a:ext>
            </a:extLst>
          </p:cNvPr>
          <p:cNvPicPr>
            <a:picLocks noChangeAspect="1"/>
          </p:cNvPicPr>
          <p:nvPr/>
        </p:nvPicPr>
        <p:blipFill>
          <a:blip r:embed="rId3"/>
          <a:stretch>
            <a:fillRect/>
          </a:stretch>
        </p:blipFill>
        <p:spPr>
          <a:xfrm>
            <a:off x="461654" y="502466"/>
            <a:ext cx="1934776" cy="153113"/>
          </a:xfrm>
          <a:prstGeom prst="rect">
            <a:avLst/>
          </a:prstGeom>
          <a:ln w="12700">
            <a:miter lim="400000"/>
          </a:ln>
        </p:spPr>
      </p:pic>
      <p:grpSp>
        <p:nvGrpSpPr>
          <p:cNvPr id="2" name="Group 1">
            <a:extLst>
              <a:ext uri="{FF2B5EF4-FFF2-40B4-BE49-F238E27FC236}">
                <a16:creationId xmlns:a16="http://schemas.microsoft.com/office/drawing/2014/main" id="{787CC85C-9605-11A6-85A7-8A7034F84D95}"/>
              </a:ext>
            </a:extLst>
          </p:cNvPr>
          <p:cNvGrpSpPr/>
          <p:nvPr/>
        </p:nvGrpSpPr>
        <p:grpSpPr>
          <a:xfrm>
            <a:off x="8396929" y="180373"/>
            <a:ext cx="3292787" cy="729780"/>
            <a:chOff x="8396929" y="180373"/>
            <a:chExt cx="3292787" cy="729780"/>
          </a:xfrm>
        </p:grpSpPr>
        <p:pic>
          <p:nvPicPr>
            <p:cNvPr id="14" name="Picture 13" descr="Picture 7">
              <a:extLst>
                <a:ext uri="{FF2B5EF4-FFF2-40B4-BE49-F238E27FC236}">
                  <a16:creationId xmlns:a16="http://schemas.microsoft.com/office/drawing/2014/main" id="{73CA5DA9-18E2-6441-B52B-1779AAE59F4E}"/>
                </a:ext>
              </a:extLst>
            </p:cNvPr>
            <p:cNvPicPr>
              <a:picLocks noChangeAspect="1"/>
            </p:cNvPicPr>
            <p:nvPr/>
          </p:nvPicPr>
          <p:blipFill>
            <a:blip r:embed="rId4"/>
            <a:stretch>
              <a:fillRect/>
            </a:stretch>
          </p:blipFill>
          <p:spPr>
            <a:xfrm>
              <a:off x="10148289" y="284959"/>
              <a:ext cx="1053632" cy="520606"/>
            </a:xfrm>
            <a:prstGeom prst="rect">
              <a:avLst/>
            </a:prstGeom>
            <a:ln w="12700" cap="flat">
              <a:noFill/>
              <a:miter lim="400000"/>
            </a:ln>
            <a:effectLst/>
          </p:spPr>
        </p:pic>
        <p:pic>
          <p:nvPicPr>
            <p:cNvPr id="15" name="Picture 14" descr="Picture 9">
              <a:extLst>
                <a:ext uri="{FF2B5EF4-FFF2-40B4-BE49-F238E27FC236}">
                  <a16:creationId xmlns:a16="http://schemas.microsoft.com/office/drawing/2014/main" id="{2432F4F4-2404-927D-ADE3-04176DA31250}"/>
                </a:ext>
              </a:extLst>
            </p:cNvPr>
            <p:cNvPicPr>
              <a:picLocks noChangeAspect="1"/>
            </p:cNvPicPr>
            <p:nvPr/>
          </p:nvPicPr>
          <p:blipFill>
            <a:blip r:embed="rId5"/>
            <a:stretch>
              <a:fillRect/>
            </a:stretch>
          </p:blipFill>
          <p:spPr>
            <a:xfrm>
              <a:off x="9200391" y="225891"/>
              <a:ext cx="823093" cy="627822"/>
            </a:xfrm>
            <a:prstGeom prst="rect">
              <a:avLst/>
            </a:prstGeom>
            <a:ln w="12700" cap="flat">
              <a:noFill/>
              <a:miter lim="400000"/>
            </a:ln>
            <a:effectLst/>
          </p:spPr>
        </p:pic>
        <p:pic>
          <p:nvPicPr>
            <p:cNvPr id="16" name="pasted-movie.png">
              <a:extLst>
                <a:ext uri="{FF2B5EF4-FFF2-40B4-BE49-F238E27FC236}">
                  <a16:creationId xmlns:a16="http://schemas.microsoft.com/office/drawing/2014/main" id="{A19410C1-D3A7-317B-D39E-DA1841D4DCF4}"/>
                </a:ext>
              </a:extLst>
            </p:cNvPr>
            <p:cNvPicPr>
              <a:picLocks noChangeAspect="1"/>
            </p:cNvPicPr>
            <p:nvPr/>
          </p:nvPicPr>
          <p:blipFill>
            <a:blip r:embed="rId6"/>
            <a:srcRect/>
            <a:stretch>
              <a:fillRect/>
            </a:stretch>
          </p:blipFill>
          <p:spPr>
            <a:xfrm>
              <a:off x="11333350" y="180373"/>
              <a:ext cx="356366" cy="729780"/>
            </a:xfrm>
            <a:prstGeom prst="rect">
              <a:avLst/>
            </a:prstGeom>
            <a:ln w="12700" cap="flat">
              <a:noFill/>
              <a:miter lim="400000"/>
            </a:ln>
            <a:effectLst/>
          </p:spPr>
        </p:pic>
        <p:pic>
          <p:nvPicPr>
            <p:cNvPr id="17" name="pasted-movie.png">
              <a:extLst>
                <a:ext uri="{FF2B5EF4-FFF2-40B4-BE49-F238E27FC236}">
                  <a16:creationId xmlns:a16="http://schemas.microsoft.com/office/drawing/2014/main" id="{729A8509-CD14-D22C-8BCC-350A11E998D7}"/>
                </a:ext>
              </a:extLst>
            </p:cNvPr>
            <p:cNvPicPr>
              <a:picLocks noChangeAspect="1"/>
            </p:cNvPicPr>
            <p:nvPr/>
          </p:nvPicPr>
          <p:blipFill>
            <a:blip r:embed="rId7"/>
            <a:srcRect l="13941" t="19365" r="13941" b="19365"/>
            <a:stretch>
              <a:fillRect/>
            </a:stretch>
          </p:blipFill>
          <p:spPr>
            <a:xfrm>
              <a:off x="8396929" y="225891"/>
              <a:ext cx="672033" cy="576141"/>
            </a:xfrm>
            <a:prstGeom prst="rect">
              <a:avLst/>
            </a:prstGeom>
            <a:ln w="12700" cap="flat">
              <a:noFill/>
              <a:miter lim="400000"/>
            </a:ln>
            <a:effectLst/>
          </p:spPr>
        </p:pic>
      </p:grpSp>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E92D185-7A25-DC2F-D3F0-9DB8F9D96BE0}"/>
                  </a:ext>
                </a:extLst>
              </p14:cNvPr>
              <p14:cNvContentPartPr/>
              <p14:nvPr/>
            </p14:nvContentPartPr>
            <p14:xfrm>
              <a:off x="9907437" y="716254"/>
              <a:ext cx="13252" cy="13252"/>
            </p14:xfrm>
          </p:contentPart>
        </mc:Choice>
        <mc:Fallback xmlns="">
          <p:pic>
            <p:nvPicPr>
              <p:cNvPr id="20" name="Ink 19">
                <a:extLst>
                  <a:ext uri="{FF2B5EF4-FFF2-40B4-BE49-F238E27FC236}">
                    <a16:creationId xmlns:a16="http://schemas.microsoft.com/office/drawing/2014/main" id="{9E92D185-7A25-DC2F-D3F0-9DB8F9D96BE0}"/>
                  </a:ext>
                </a:extLst>
              </p:cNvPr>
              <p:cNvPicPr/>
              <p:nvPr/>
            </p:nvPicPr>
            <p:blipFill>
              <a:blip r:embed="rId9"/>
              <a:stretch>
                <a:fillRect/>
              </a:stretch>
            </p:blipFill>
            <p:spPr>
              <a:xfrm>
                <a:off x="9244837" y="53654"/>
                <a:ext cx="1325200" cy="1325200"/>
              </a:xfrm>
              <a:prstGeom prst="rect">
                <a:avLst/>
              </a:prstGeom>
            </p:spPr>
          </p:pic>
        </mc:Fallback>
      </mc:AlternateContent>
      <p:sp>
        <p:nvSpPr>
          <p:cNvPr id="22" name="Rectangle">
            <a:extLst>
              <a:ext uri="{FF2B5EF4-FFF2-40B4-BE49-F238E27FC236}">
                <a16:creationId xmlns:a16="http://schemas.microsoft.com/office/drawing/2014/main" id="{6463E1D9-6206-CBC0-0B9A-EEBAB7E390DF}"/>
              </a:ext>
            </a:extLst>
          </p:cNvPr>
          <p:cNvSpPr/>
          <p:nvPr/>
        </p:nvSpPr>
        <p:spPr>
          <a:xfrm>
            <a:off x="0" y="6574637"/>
            <a:ext cx="12215534" cy="243885"/>
          </a:xfrm>
          <a:prstGeom prst="rect">
            <a:avLst/>
          </a:prstGeom>
          <a:solidFill>
            <a:srgbClr val="4617DE"/>
          </a:solidFill>
          <a:ln w="12700">
            <a:miter lim="400000"/>
          </a:ln>
        </p:spPr>
        <p:txBody>
          <a:bodyPr lIns="45719" rIns="45719" anchor="ctr"/>
          <a:lstStyle/>
          <a:p>
            <a:endParaRPr/>
          </a:p>
        </p:txBody>
      </p:sp>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028AE68B-B221-AB76-7808-1E6D118D9DAC}"/>
                  </a:ext>
                </a:extLst>
              </p14:cNvPr>
              <p14:cNvContentPartPr/>
              <p14:nvPr/>
            </p14:nvContentPartPr>
            <p14:xfrm>
              <a:off x="1100137" y="565105"/>
              <a:ext cx="13252" cy="13252"/>
            </p14:xfrm>
          </p:contentPart>
        </mc:Choice>
        <mc:Fallback xmlns="">
          <p:pic>
            <p:nvPicPr>
              <p:cNvPr id="23" name="Ink 22">
                <a:extLst>
                  <a:ext uri="{FF2B5EF4-FFF2-40B4-BE49-F238E27FC236}">
                    <a16:creationId xmlns:a16="http://schemas.microsoft.com/office/drawing/2014/main" id="{028AE68B-B221-AB76-7808-1E6D118D9DAC}"/>
                  </a:ext>
                </a:extLst>
              </p:cNvPr>
              <p:cNvPicPr/>
              <p:nvPr/>
            </p:nvPicPr>
            <p:blipFill>
              <a:blip r:embed="rId11"/>
              <a:stretch>
                <a:fillRect/>
              </a:stretch>
            </p:blipFill>
            <p:spPr>
              <a:xfrm>
                <a:off x="879270" y="517776"/>
                <a:ext cx="450568" cy="106963"/>
              </a:xfrm>
              <a:prstGeom prst="rect">
                <a:avLst/>
              </a:prstGeom>
            </p:spPr>
          </p:pic>
        </mc:Fallback>
      </mc:AlternateContent>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111281" y="1260134"/>
            <a:ext cx="3882698" cy="4756618"/>
          </a:xfrm>
          <a:prstGeom prst="rect">
            <a:avLst/>
          </a:prstGeom>
        </p:spPr>
      </p:pic>
    </p:spTree>
    <p:extLst>
      <p:ext uri="{BB962C8B-B14F-4D97-AF65-F5344CB8AC3E}">
        <p14:creationId xmlns:p14="http://schemas.microsoft.com/office/powerpoint/2010/main" val="3671019558"/>
      </p:ext>
    </p:extLst>
  </p:cSld>
  <p:clrMapOvr>
    <a:masterClrMapping/>
  </p:clrMapOvr>
  <p:transition spd="med"/>
</p:sld>
</file>

<file path=ppt/theme/theme1.xml><?xml version="1.0" encoding="utf-8"?>
<a:theme xmlns:a="http://schemas.openxmlformats.org/drawingml/2006/main" name="frontiertech">
  <a:themeElements>
    <a:clrScheme name="frontiertech">
      <a:dk1>
        <a:srgbClr val="2B2551"/>
      </a:dk1>
      <a:lt1>
        <a:srgbClr val="FEFFFE"/>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frontiertech">
      <a:majorFont>
        <a:latin typeface="Calibri"/>
        <a:ea typeface="Calibri"/>
        <a:cs typeface="Calibri"/>
      </a:majorFont>
      <a:minorFont>
        <a:latin typeface="Helvetica"/>
        <a:ea typeface="Helvetica"/>
        <a:cs typeface="Helvetica"/>
      </a:minorFont>
    </a:fontScheme>
    <a:fmtScheme name="frontiertec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rontiertech">
  <a:themeElements>
    <a:clrScheme name="frontiertech">
      <a:dk1>
        <a:srgbClr val="000000"/>
      </a:dk1>
      <a:lt1>
        <a:srgbClr val="FFFFFF"/>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frontiertech">
      <a:majorFont>
        <a:latin typeface="Calibri"/>
        <a:ea typeface="Calibri"/>
        <a:cs typeface="Calibri"/>
      </a:majorFont>
      <a:minorFont>
        <a:latin typeface="Helvetica"/>
        <a:ea typeface="Helvetica"/>
        <a:cs typeface="Helvetica"/>
      </a:minorFont>
    </a:fontScheme>
    <a:fmtScheme name="frontiertech">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FEFFFE"/>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7847797-b717-4ffb-b5fd-2a237f853cda" xsi:nil="true"/>
    <lcf76f155ced4ddcb4097134ff3c332f xmlns="6259e846-8b77-4076-b7b3-191dee427045">
      <Terms xmlns="http://schemas.microsoft.com/office/infopath/2007/PartnerControls"/>
    </lcf76f155ced4ddcb4097134ff3c332f>
    <SharedWithUsers xmlns="97847797-b717-4ffb-b5fd-2a237f853cda">
      <UserInfo>
        <DisplayName>Yawen Liu</DisplayName>
        <AccountId>199</AccountId>
        <AccountType/>
      </UserInfo>
    </SharedWithUsers>
    <_Flow_SignoffStatus xmlns="6259e846-8b77-4076-b7b3-191dee42704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9A02BA3BD6C54284F20B51199E6706" ma:contentTypeVersion="15" ma:contentTypeDescription="Create a new document." ma:contentTypeScope="" ma:versionID="1314add8d98afe7b1ad8b68d04a9bd93">
  <xsd:schema xmlns:xsd="http://www.w3.org/2001/XMLSchema" xmlns:xs="http://www.w3.org/2001/XMLSchema" xmlns:p="http://schemas.microsoft.com/office/2006/metadata/properties" xmlns:ns2="6259e846-8b77-4076-b7b3-191dee427045" xmlns:ns3="97847797-b717-4ffb-b5fd-2a237f853cda" targetNamespace="http://schemas.microsoft.com/office/2006/metadata/properties" ma:root="true" ma:fieldsID="5fce5cc6bbfd5576a0b874f3de58ed7d" ns2:_="" ns3:_="">
    <xsd:import namespace="6259e846-8b77-4076-b7b3-191dee427045"/>
    <xsd:import namespace="97847797-b717-4ffb-b5fd-2a237f853cd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59e846-8b77-4076-b7b3-191dee4270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_Flow_SignoffStatus" ma:index="22"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847797-b717-4ffb-b5fd-2a237f853cda"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1c6c02b-ebe2-4c4d-aa1a-1071032b151f}" ma:internalName="TaxCatchAll" ma:showField="CatchAllData" ma:web="97847797-b717-4ffb-b5fd-2a237f853cda">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2449C5-8A7C-4DDF-8BBD-9834F5F8D2B3}">
  <ds:schemaRefs>
    <ds:schemaRef ds:uri="http://schemas.microsoft.com/office/2006/metadata/properties"/>
    <ds:schemaRef ds:uri="http://purl.org/dc/dcmitype/"/>
    <ds:schemaRef ds:uri="http://www.w3.org/XML/1998/namespace"/>
    <ds:schemaRef ds:uri="97847797-b717-4ffb-b5fd-2a237f853cda"/>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6259e846-8b77-4076-b7b3-191dee427045"/>
    <ds:schemaRef ds:uri="http://purl.org/dc/terms/"/>
  </ds:schemaRefs>
</ds:datastoreItem>
</file>

<file path=customXml/itemProps2.xml><?xml version="1.0" encoding="utf-8"?>
<ds:datastoreItem xmlns:ds="http://schemas.openxmlformats.org/officeDocument/2006/customXml" ds:itemID="{C514ABFA-9A30-4B41-8A66-6FBD4BAF2C1A}">
  <ds:schemaRefs>
    <ds:schemaRef ds:uri="6259e846-8b77-4076-b7b3-191dee427045"/>
    <ds:schemaRef ds:uri="97847797-b717-4ffb-b5fd-2a237f853c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2FFB1A3-86F8-4D83-B399-9B6D5E293C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TotalTime>
  <Words>1135</Words>
  <Application>Microsoft Office PowerPoint</Application>
  <PresentationFormat>Widescreen</PresentationFormat>
  <Paragraphs>55</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Microsoft YaHei</vt:lpstr>
      <vt:lpstr>Microsoft YaHei Light</vt:lpstr>
      <vt:lpstr>Arial</vt:lpstr>
      <vt:lpstr>Bookman Old Style</vt:lpstr>
      <vt:lpstr>Calibri</vt:lpstr>
      <vt:lpstr>Calibri Light</vt:lpstr>
      <vt:lpstr>Helvetica Neue Thin</vt:lpstr>
      <vt:lpstr>Merriweather Sans Light</vt:lpstr>
      <vt:lpstr>Myriad Pro Semibold</vt:lpstr>
      <vt:lpstr>frontiertech</vt:lpstr>
      <vt:lpstr>PowerPoint Presentation</vt:lpstr>
      <vt:lpstr>PowerPoint Presentation</vt:lpstr>
      <vt:lpstr>Background</vt:lpstr>
      <vt:lpstr>Objectives</vt:lpstr>
      <vt:lpstr>SDG Relation</vt:lpstr>
      <vt:lpstr>PowerPoint Presentation</vt:lpstr>
      <vt:lpstr>Data</vt:lpstr>
      <vt:lpstr>PowerPoint Presentation</vt:lpstr>
      <vt:lpstr>Model Selection and Training/Testing</vt:lpstr>
      <vt:lpstr>PowerPoint Presentation</vt:lpstr>
      <vt:lpstr>Evaluation Results</vt:lpstr>
      <vt:lpstr>PowerPoint Presentation</vt:lpstr>
      <vt:lpstr>Deployment</vt:lpstr>
      <vt:lpstr>Conclusion and Futurework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mahsa</dc:creator>
  <cp:lastModifiedBy>Rauf Totakhil</cp:lastModifiedBy>
  <cp:revision>35</cp:revision>
  <dcterms:modified xsi:type="dcterms:W3CDTF">2025-02-02T15:50:42Z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0x0101007E9A02BA3BD6C54284F20B51199E6706</vt:lpwstr>
  </property>
  <property fmtid="{D5CDD505-2E9C-101B-9397-08002B2CF9AE}" pid="3" name="MediaServiceImageTags">
    <vt:lpwstr/>
  </property>
</Properties>
</file>