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45"/>
  </p:notesMasterIdLst>
  <p:sldIdLst>
    <p:sldId id="450" r:id="rId8"/>
    <p:sldId id="451" r:id="rId9"/>
    <p:sldId id="452" r:id="rId10"/>
    <p:sldId id="449" r:id="rId11"/>
    <p:sldId id="457" r:id="rId12"/>
    <p:sldId id="456" r:id="rId13"/>
    <p:sldId id="415" r:id="rId14"/>
    <p:sldId id="426" r:id="rId15"/>
    <p:sldId id="448" r:id="rId16"/>
    <p:sldId id="470" r:id="rId17"/>
    <p:sldId id="417" r:id="rId18"/>
    <p:sldId id="471" r:id="rId19"/>
    <p:sldId id="458" r:id="rId20"/>
    <p:sldId id="434" r:id="rId21"/>
    <p:sldId id="459" r:id="rId22"/>
    <p:sldId id="453" r:id="rId23"/>
    <p:sldId id="429" r:id="rId24"/>
    <p:sldId id="460" r:id="rId25"/>
    <p:sldId id="461" r:id="rId26"/>
    <p:sldId id="473" r:id="rId27"/>
    <p:sldId id="462" r:id="rId28"/>
    <p:sldId id="435" r:id="rId29"/>
    <p:sldId id="474" r:id="rId30"/>
    <p:sldId id="464" r:id="rId31"/>
    <p:sldId id="472" r:id="rId32"/>
    <p:sldId id="436" r:id="rId33"/>
    <p:sldId id="466" r:id="rId34"/>
    <p:sldId id="465" r:id="rId35"/>
    <p:sldId id="467" r:id="rId36"/>
    <p:sldId id="455" r:id="rId37"/>
    <p:sldId id="440" r:id="rId38"/>
    <p:sldId id="468" r:id="rId39"/>
    <p:sldId id="454" r:id="rId40"/>
    <p:sldId id="446" r:id="rId41"/>
    <p:sldId id="469" r:id="rId42"/>
    <p:sldId id="447" r:id="rId43"/>
    <p:sldId id="4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551"/>
    <a:srgbClr val="FF577F"/>
    <a:srgbClr val="4CA3AA"/>
    <a:srgbClr val="FFC837"/>
    <a:srgbClr val="FFC836"/>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p:restoredTop sz="94635"/>
  </p:normalViewPr>
  <p:slideViewPr>
    <p:cSldViewPr snapToGrid="0">
      <p:cViewPr varScale="1">
        <p:scale>
          <a:sx n="41" d="100"/>
          <a:sy n="41" d="100"/>
        </p:scale>
        <p:origin x="6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13</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14</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15</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37</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7</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12</a:t>
            </a:fld>
            <a:endParaRPr lang="en-TR"/>
          </a:p>
        </p:txBody>
      </p:sp>
    </p:spTree>
    <p:extLst>
      <p:ext uri="{BB962C8B-B14F-4D97-AF65-F5344CB8AC3E}">
        <p14:creationId xmlns:p14="http://schemas.microsoft.com/office/powerpoint/2010/main" val="382232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t>Solar Panel Detection &amp; Recognition </a:t>
            </a:r>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a:xfrm>
            <a:off x="844550" y="4704918"/>
            <a:ext cx="10515600" cy="1500187"/>
          </a:xfrm>
        </p:spPr>
        <p:txBody>
          <a:bodyPr vert="horz" lIns="91440" tIns="45720" rIns="91440" bIns="45720" rtlCol="0" anchor="t">
            <a:normAutofit fontScale="92500" lnSpcReduction="20000"/>
          </a:bodyPr>
          <a:lstStyle/>
          <a:p>
            <a:r>
              <a:rPr lang="en-US" dirty="0" err="1">
                <a:cs typeface="Calibri"/>
              </a:rPr>
              <a:t>Yoseph</a:t>
            </a:r>
            <a:r>
              <a:rPr lang="en-US" dirty="0">
                <a:cs typeface="Calibri"/>
              </a:rPr>
              <a:t> </a:t>
            </a:r>
            <a:r>
              <a:rPr lang="en-US" dirty="0" err="1">
                <a:cs typeface="Calibri"/>
              </a:rPr>
              <a:t>Matalo</a:t>
            </a:r>
            <a:endParaRPr lang="en-US" dirty="0">
              <a:cs typeface="Calibri"/>
            </a:endParaRPr>
          </a:p>
          <a:p>
            <a:r>
              <a:rPr lang="en-US" dirty="0">
                <a:cs typeface="Calibri"/>
              </a:rPr>
              <a:t>David </a:t>
            </a:r>
            <a:r>
              <a:rPr lang="en-US" dirty="0" err="1">
                <a:cs typeface="Calibri"/>
              </a:rPr>
              <a:t>Mukajanga</a:t>
            </a:r>
            <a:endParaRPr lang="en-US" dirty="0">
              <a:cs typeface="Calibri"/>
            </a:endParaRPr>
          </a:p>
          <a:p>
            <a:r>
              <a:rPr lang="en-US" dirty="0">
                <a:cs typeface="Calibri"/>
              </a:rPr>
              <a:t>Arya </a:t>
            </a:r>
            <a:r>
              <a:rPr lang="en-US" dirty="0" err="1">
                <a:cs typeface="Calibri"/>
              </a:rPr>
              <a:t>Ghimire</a:t>
            </a:r>
            <a:r>
              <a:rPr lang="en-US" dirty="0">
                <a:cs typeface="Calibri"/>
              </a:rPr>
              <a:t> </a:t>
            </a:r>
          </a:p>
          <a:p>
            <a:r>
              <a:rPr lang="en-US" dirty="0" err="1">
                <a:cs typeface="Calibri"/>
              </a:rPr>
              <a:t>Mainza</a:t>
            </a:r>
            <a:r>
              <a:rPr lang="en-US" dirty="0">
                <a:cs typeface="Calibri"/>
              </a:rPr>
              <a:t> </a:t>
            </a:r>
            <a:r>
              <a:rPr lang="en-US" dirty="0" err="1">
                <a:cs typeface="Calibri"/>
              </a:rPr>
              <a:t>Chiyobeka</a:t>
            </a:r>
            <a:r>
              <a:rPr lang="en-US" dirty="0">
                <a:cs typeface="Calibri"/>
              </a:rPr>
              <a:t>                                                                                    28 September 2024</a:t>
            </a:r>
          </a:p>
          <a:p>
            <a:endParaRPr lang="en-US" dirty="0">
              <a:cs typeface="Calibri"/>
            </a:endParaRP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marL="0" indent="0">
              <a:buNone/>
            </a:pPr>
            <a:r>
              <a:rPr lang="en-US" sz="3200" b="1" i="0" dirty="0">
                <a:effectLst/>
                <a:latin typeface="UICTFontTextStyleBody"/>
              </a:rPr>
              <a:t>Source of the Dataset :</a:t>
            </a:r>
          </a:p>
          <a:p>
            <a:r>
              <a:rPr lang="en-US" b="0" i="0" dirty="0">
                <a:effectLst/>
                <a:latin typeface="UICTFontTextStyleBody"/>
              </a:rPr>
              <a:t>Data collected from high-resolution satellite images (Google Earth, Sentinel-2) and aerial images from drones.</a:t>
            </a: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87693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marL="0" indent="0">
              <a:buNone/>
            </a:pPr>
            <a:r>
              <a:rPr lang="en-US" sz="3200" b="1" i="0" dirty="0">
                <a:effectLst/>
                <a:latin typeface="UICTFontTextStyleBody"/>
              </a:rPr>
              <a:t>Preprocessing Steps During Data Collection:</a:t>
            </a:r>
          </a:p>
          <a:p>
            <a:r>
              <a:rPr lang="en-US" b="0" i="0" dirty="0">
                <a:effectLst/>
                <a:latin typeface="UICTFontTextStyleBody"/>
              </a:rPr>
              <a:t>Images were cleaned and preprocessed, which included resizing, cropping, and color normalization.</a:t>
            </a:r>
            <a:endParaRPr lang="en-US" dirty="0">
              <a:effectLst/>
              <a:latin typeface=".AppleSystemUIFont"/>
            </a:endParaRPr>
          </a:p>
          <a:p>
            <a:r>
              <a:rPr lang="en-US" b="0" i="0" dirty="0">
                <a:effectLst/>
                <a:latin typeface="UICTFontTextStyleBody"/>
              </a:rPr>
              <a:t>Metadata like geolocation and timestamps were also extracted.</a:t>
            </a:r>
            <a:endParaRPr lang="en-US" dirty="0">
              <a:effectLst/>
              <a:latin typeface=".AppleSystemUIFont"/>
            </a:endParaRPr>
          </a:p>
          <a:p>
            <a:endParaRPr lang="en-US" dirty="0">
              <a:effectLst/>
              <a:latin typeface=".AppleSystemUIFont"/>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marL="0" indent="0">
              <a:buNone/>
            </a:pPr>
            <a:r>
              <a:rPr lang="en-US" sz="3200" b="1" i="0" dirty="0">
                <a:effectLst/>
                <a:latin typeface="UICTFontTextStyleBody"/>
              </a:rPr>
              <a:t>Handling Missing Values, Outliers :</a:t>
            </a:r>
          </a:p>
          <a:p>
            <a:r>
              <a:rPr lang="en-US" b="0" i="0" dirty="0">
                <a:effectLst/>
                <a:latin typeface="UICTFontTextStyleBody"/>
              </a:rPr>
              <a:t>Missing data in the metadata (like timestamps) was imputed.</a:t>
            </a:r>
            <a:endParaRPr lang="en-US" dirty="0">
              <a:effectLst/>
              <a:latin typeface=".AppleSystemUIFont"/>
            </a:endParaRPr>
          </a:p>
          <a:p>
            <a:r>
              <a:rPr lang="en-US" b="0" i="0" dirty="0">
                <a:effectLst/>
                <a:latin typeface="UICTFontTextStyleBody"/>
              </a:rPr>
              <a:t> Outliers in image quality (e.g., cloudy or low-resolution images) were filtered out.</a:t>
            </a:r>
            <a:endParaRPr lang="en-US" dirty="0">
              <a:effectLst/>
              <a:latin typeface=".AppleSystemUIFont"/>
            </a:endParaRPr>
          </a:p>
          <a:p>
            <a:endParaRPr lang="en-US" dirty="0">
              <a:effectLst/>
              <a:latin typeface=".AppleSystemUIFont"/>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2985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39653" y="2393782"/>
            <a:ext cx="10093712" cy="4169743"/>
          </a:xfrm>
        </p:spPr>
        <p:txBody>
          <a:bodyPr>
            <a:noAutofit/>
          </a:bodyPr>
          <a:lstStyle/>
          <a:p>
            <a:pPr marL="0" indent="0">
              <a:buNone/>
            </a:pPr>
            <a:r>
              <a:rPr lang="en-US" sz="3200" b="1" i="0" dirty="0">
                <a:effectLst/>
                <a:latin typeface="UICTFontTextStyleBody"/>
              </a:rPr>
              <a:t>Process of Creating or Transforming Features:</a:t>
            </a:r>
            <a:endParaRPr lang="en-US" sz="3200" b="1" dirty="0">
              <a:effectLst/>
              <a:latin typeface=".AppleSystemUIFont"/>
            </a:endParaRPr>
          </a:p>
          <a:p>
            <a:r>
              <a:rPr lang="en-US" b="0" i="0" dirty="0">
                <a:effectLst/>
                <a:latin typeface="UICTFontTextStyleBody"/>
              </a:rPr>
              <a:t> Key features such as pixel intensity, texture, and shape were derived from the imagery to aid in solar panel identification.</a:t>
            </a:r>
            <a:endParaRPr lang="en-US" dirty="0">
              <a:effectLst/>
              <a:latin typeface=".AppleSystemUIFont"/>
            </a:endParaRPr>
          </a:p>
          <a:p>
            <a:r>
              <a:rPr lang="en-US" b="0" i="0" dirty="0">
                <a:effectLst/>
                <a:latin typeface="UICTFontTextStyleBody"/>
              </a:rPr>
              <a:t>Spatial features (e.g., geolocation) were also incorporated to identify regions with higher solar panel density.</a:t>
            </a:r>
            <a:endParaRPr lang="en-US" dirty="0">
              <a:effectLst/>
              <a:latin typeface=".AppleSystemUIFont"/>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35787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334340"/>
            <a:ext cx="10093712" cy="4169743"/>
          </a:xfrm>
        </p:spPr>
        <p:txBody>
          <a:bodyPr>
            <a:noAutofit/>
          </a:bodyPr>
          <a:lstStyle/>
          <a:p>
            <a:pPr marL="0" indent="0">
              <a:buNone/>
            </a:pPr>
            <a:r>
              <a:rPr lang="en-US" sz="3200" b="1" i="0" dirty="0">
                <a:effectLst/>
                <a:latin typeface="UICTFontTextStyleBody"/>
              </a:rPr>
              <a:t>Rationale Behind Feature Engineering Decisions:</a:t>
            </a:r>
            <a:endParaRPr lang="en-US" b="0" i="0" dirty="0">
              <a:effectLst/>
              <a:latin typeface="UICTFontTextStyleBody"/>
            </a:endParaRPr>
          </a:p>
          <a:p>
            <a:r>
              <a:rPr lang="en-US" b="0" i="0" dirty="0">
                <a:effectLst/>
                <a:latin typeface="UICTFontTextStyleBody"/>
              </a:rPr>
              <a:t>These features were chosen based on their ability to capture unique characteristics of solar panels (rectangular shapes, spectral signatures).</a:t>
            </a:r>
            <a:endParaRPr lang="en-US" dirty="0">
              <a:effectLst/>
              <a:latin typeface=".AppleSystemUIFont"/>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353582"/>
            <a:ext cx="10093712" cy="4169743"/>
          </a:xfrm>
        </p:spPr>
        <p:txBody>
          <a:bodyPr>
            <a:noAutofit/>
          </a:bodyPr>
          <a:lstStyle/>
          <a:p>
            <a:pPr marL="0" indent="0">
              <a:buNone/>
            </a:pPr>
            <a:r>
              <a:rPr lang="en-US" sz="3200" b="1" i="0" dirty="0">
                <a:effectLst/>
                <a:latin typeface="UICTFontTextStyleBody"/>
              </a:rPr>
              <a:t>Normalization, Encoding:</a:t>
            </a:r>
          </a:p>
          <a:p>
            <a:r>
              <a:rPr lang="en-US" b="0" i="0" dirty="0">
                <a:effectLst/>
                <a:latin typeface="UICTFontTextStyleBody"/>
              </a:rPr>
              <a:t> Image data was normalized to ensure consistency across varying light and resolution conditions.</a:t>
            </a:r>
            <a:endParaRPr lang="en-US" dirty="0">
              <a:effectLst/>
              <a:latin typeface=".AppleSystemUIFont"/>
            </a:endParaRPr>
          </a:p>
          <a:p>
            <a:r>
              <a:rPr lang="en-US" b="0" i="0" dirty="0">
                <a:effectLst/>
                <a:latin typeface="UICTFontTextStyleBody"/>
              </a:rPr>
              <a:t> One-hot encoding was applied to categorical metadata (like region or type of imagery).</a:t>
            </a:r>
            <a:endParaRPr lang="en-US" dirty="0">
              <a:effectLst/>
              <a:latin typeface=".AppleSystemUIFont"/>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2622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39653" y="2028366"/>
            <a:ext cx="10093712" cy="4169743"/>
          </a:xfrm>
        </p:spPr>
        <p:txBody>
          <a:bodyPr>
            <a:normAutofit/>
          </a:bodyPr>
          <a:lstStyle/>
          <a:p>
            <a:pPr marL="0" indent="0">
              <a:buNone/>
            </a:pPr>
            <a:r>
              <a:rPr lang="en-US" sz="3200" b="1" i="0" dirty="0">
                <a:effectLst/>
                <a:latin typeface="UICTFontTextStyleBody"/>
              </a:rPr>
              <a:t>Rationale for Choosing a Specific Model:</a:t>
            </a:r>
          </a:p>
          <a:p>
            <a:r>
              <a:rPr lang="en-US" b="0" i="0" dirty="0">
                <a:effectLst/>
                <a:latin typeface="UICTFontTextStyleBody"/>
              </a:rPr>
              <a:t>A Convolutional Neural Network (CNN) was selected for its superior performance in image classification tasks.</a:t>
            </a:r>
            <a:endParaRPr lang="en-US" dirty="0">
              <a:effectLst/>
              <a:latin typeface=".AppleSystemUIFont"/>
            </a:endParaRPr>
          </a:p>
          <a:p>
            <a:r>
              <a:rPr lang="en-US" b="0" i="0" dirty="0">
                <a:effectLst/>
                <a:latin typeface="UICTFontTextStyleBody"/>
              </a:rPr>
              <a:t>Other models like Random Forests were considered but found less effective for complex image-based tasks.</a:t>
            </a:r>
            <a:endParaRPr lang="en-US" dirty="0">
              <a:effectLst/>
              <a:latin typeface=".AppleSystemUIFont"/>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r>
              <a:rPr lang="en-US" sz="3200" b="1" i="0" dirty="0">
                <a:effectLst/>
                <a:latin typeface="UICTFontTextStyleBody"/>
              </a:rPr>
              <a:t>CNN Strengths</a:t>
            </a:r>
            <a:r>
              <a:rPr lang="en-US" b="1" i="0" dirty="0">
                <a:effectLst/>
                <a:latin typeface="UICTFontTextStyleBody"/>
              </a:rPr>
              <a:t>: </a:t>
            </a:r>
            <a:r>
              <a:rPr lang="en-US" b="0" i="0" dirty="0">
                <a:effectLst/>
                <a:latin typeface="UICTFontTextStyleBody"/>
              </a:rPr>
              <a:t>High accuracy, ability to detect complex patterns in images.</a:t>
            </a:r>
            <a:endParaRPr lang="en-US" dirty="0">
              <a:effectLst/>
              <a:latin typeface=".AppleSystemUIFont"/>
            </a:endParaRPr>
          </a:p>
          <a:p>
            <a:r>
              <a:rPr lang="en-US" sz="3200" b="1" i="0" dirty="0">
                <a:effectLst/>
                <a:latin typeface="UICTFontTextStyleBody"/>
              </a:rPr>
              <a:t>CNN Weaknesses</a:t>
            </a:r>
            <a:r>
              <a:rPr lang="en-US" b="1" i="0" dirty="0">
                <a:effectLst/>
                <a:latin typeface="UICTFontTextStyleBody"/>
              </a:rPr>
              <a:t>:</a:t>
            </a:r>
            <a:r>
              <a:rPr lang="en-US" b="0" i="0" dirty="0">
                <a:effectLst/>
                <a:latin typeface="UICTFontTextStyleBody"/>
              </a:rPr>
              <a:t> Computationally intensive, requires large amounts of data.</a:t>
            </a:r>
            <a:endParaRPr lang="en-US" dirty="0">
              <a:effectLst/>
              <a:latin typeface=".AppleSystemUIFont"/>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3621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0" indent="0">
              <a:buNone/>
            </a:pPr>
            <a:r>
              <a:rPr lang="en-US" sz="3200" b="1" i="0" dirty="0">
                <a:effectLst/>
                <a:latin typeface="UICTFontTextStyleBody"/>
              </a:rPr>
              <a:t>Details on Training the Model:</a:t>
            </a:r>
          </a:p>
          <a:p>
            <a:r>
              <a:rPr lang="en-US" b="0" i="0" dirty="0">
                <a:effectLst/>
                <a:latin typeface="UICTFontTextStyleBody"/>
              </a:rPr>
              <a:t>The model was trained using a large dataset of satellite images labeled with the presence or absence of solar panels.</a:t>
            </a:r>
            <a:endParaRPr lang="en-US" dirty="0">
              <a:effectLst/>
              <a:latin typeface=".AppleSystemUIFont"/>
            </a:endParaRPr>
          </a:p>
          <a:p>
            <a:r>
              <a:rPr lang="en-US" b="0" i="0" dirty="0">
                <a:effectLst/>
                <a:latin typeface="UICTFontTextStyleBody"/>
              </a:rPr>
              <a:t>Training involved several epochs with a learning rate scheduler to optimize convergence.</a:t>
            </a:r>
          </a:p>
          <a:p>
            <a:endParaRPr lang="en-US" dirty="0">
              <a:effectLst/>
              <a:latin typeface=".AppleSystemUIFont"/>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755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sz="half" idx="1"/>
          </p:nvPr>
        </p:nvSpPr>
        <p:spPr/>
        <p:txBody>
          <a:bodyPr>
            <a:normAutofit/>
          </a:bodyPr>
          <a:lstStyle/>
          <a:p>
            <a:pPr marL="0" indent="0">
              <a:buNone/>
            </a:pPr>
            <a:r>
              <a:rPr lang="en-US" sz="3200" i="0" dirty="0">
                <a:effectLst/>
                <a:latin typeface="UICTFontTextStyleBody"/>
              </a:rPr>
              <a:t>Image Distribution</a:t>
            </a:r>
            <a:r>
              <a:rPr lang="en-US" sz="3200" b="1" i="0" dirty="0">
                <a:effectLst/>
                <a:latin typeface="UICTFontTextStyleBody"/>
              </a:rPr>
              <a:t>:</a:t>
            </a:r>
          </a:p>
          <a:p>
            <a:pPr marL="0" indent="0">
              <a:buNone/>
            </a:pPr>
            <a:endParaRPr lang="en-US" sz="3200" b="1" i="0" dirty="0">
              <a:effectLst/>
              <a:latin typeface="UICTFontTextStyleBody"/>
            </a:endParaRPr>
          </a:p>
          <a:p>
            <a:endParaRPr lang="en-US" dirty="0">
              <a:effectLst/>
              <a:latin typeface=".AppleSystemUIFont"/>
            </a:endParaRPr>
          </a:p>
        </p:txBody>
      </p:sp>
      <p:sp>
        <p:nvSpPr>
          <p:cNvPr id="4" name="Content Placeholder 3">
            <a:extLst>
              <a:ext uri="{FF2B5EF4-FFF2-40B4-BE49-F238E27FC236}">
                <a16:creationId xmlns:a16="http://schemas.microsoft.com/office/drawing/2014/main" id="{79BA5F45-2AB2-F411-FDF8-2D0326F990AF}"/>
              </a:ext>
            </a:extLst>
          </p:cNvPr>
          <p:cNvSpPr>
            <a:spLocks noGrp="1"/>
          </p:cNvSpPr>
          <p:nvPr>
            <p:ph sz="half" idx="2"/>
          </p:nvPr>
        </p:nvSpPr>
        <p:spPr/>
        <p:txBody>
          <a:bodyPr/>
          <a:lstStyle/>
          <a:p>
            <a:pPr marL="0" indent="0">
              <a:buNone/>
            </a:pPr>
            <a:r>
              <a:rPr lang="en-US" dirty="0"/>
              <a:t>Image Size Statistics</a:t>
            </a:r>
          </a:p>
          <a:p>
            <a:endParaRPr lang="en-US"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9" name="Picture 8">
            <a:extLst>
              <a:ext uri="{FF2B5EF4-FFF2-40B4-BE49-F238E27FC236}">
                <a16:creationId xmlns:a16="http://schemas.microsoft.com/office/drawing/2014/main" id="{C24AAEA0-F1EF-7936-DD15-673F7A367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52" y="3155712"/>
            <a:ext cx="4315157" cy="1743833"/>
          </a:xfrm>
          <a:prstGeom prst="rect">
            <a:avLst/>
          </a:prstGeom>
        </p:spPr>
      </p:pic>
      <p:pic>
        <p:nvPicPr>
          <p:cNvPr id="11" name="Picture 10">
            <a:extLst>
              <a:ext uri="{FF2B5EF4-FFF2-40B4-BE49-F238E27FC236}">
                <a16:creationId xmlns:a16="http://schemas.microsoft.com/office/drawing/2014/main" id="{99C59698-7A0B-10E8-695A-9A8B1CB08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802" y="3155712"/>
            <a:ext cx="4548845" cy="2492331"/>
          </a:xfrm>
          <a:prstGeom prst="rect">
            <a:avLst/>
          </a:prstGeom>
        </p:spPr>
      </p:pic>
    </p:spTree>
    <p:extLst>
      <p:ext uri="{BB962C8B-B14F-4D97-AF65-F5344CB8AC3E}">
        <p14:creationId xmlns:p14="http://schemas.microsoft.com/office/powerpoint/2010/main" val="24705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0" indent="0">
              <a:buNone/>
            </a:pPr>
            <a:r>
              <a:rPr lang="en-US" sz="3200" b="1" i="0" dirty="0">
                <a:effectLst/>
                <a:latin typeface="UICTFontTextStyleBody"/>
              </a:rPr>
              <a:t>Hyper-parameters  and Cross-Validation Techniques:</a:t>
            </a:r>
          </a:p>
          <a:p>
            <a:pPr marL="0" indent="0">
              <a:buNone/>
            </a:pPr>
            <a:endParaRPr lang="en-US" sz="3200" b="1" i="0" dirty="0">
              <a:effectLst/>
              <a:latin typeface="UICTFontTextStyleBody"/>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a:extLst>
              <a:ext uri="{FF2B5EF4-FFF2-40B4-BE49-F238E27FC236}">
                <a16:creationId xmlns:a16="http://schemas.microsoft.com/office/drawing/2014/main" id="{EC234E08-C9AA-6441-874D-FB8BD61CD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147" y="2496819"/>
            <a:ext cx="5729563" cy="3680143"/>
          </a:xfrm>
          <a:prstGeom prst="rect">
            <a:avLst/>
          </a:prstGeom>
        </p:spPr>
      </p:pic>
    </p:spTree>
    <p:extLst>
      <p:ext uri="{BB962C8B-B14F-4D97-AF65-F5344CB8AC3E}">
        <p14:creationId xmlns:p14="http://schemas.microsoft.com/office/powerpoint/2010/main" val="2934966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0" indent="0">
              <a:buNone/>
            </a:pPr>
            <a:r>
              <a:rPr lang="en-US" sz="3200" b="1" i="0" dirty="0">
                <a:effectLst/>
                <a:latin typeface="UICTFontTextStyleBody"/>
              </a:rPr>
              <a:t>Evaluation Metrics and Visualizations:</a:t>
            </a:r>
          </a:p>
          <a:p>
            <a:r>
              <a:rPr lang="en-US" b="1" i="0" dirty="0">
                <a:effectLst/>
                <a:latin typeface="UICTFontTextStyleBody"/>
              </a:rPr>
              <a:t>Metrics:</a:t>
            </a:r>
            <a:r>
              <a:rPr lang="en-US" b="0" i="0" dirty="0">
                <a:effectLst/>
                <a:latin typeface="UICTFontTextStyleBody"/>
              </a:rPr>
              <a:t> Accuracy, Precision, Recall, and F1-Score.</a:t>
            </a:r>
            <a:endParaRPr lang="en-US" dirty="0">
              <a:effectLst/>
              <a:latin typeface=".AppleSystemUIFont"/>
            </a:endParaRPr>
          </a:p>
          <a:p>
            <a:r>
              <a:rPr lang="en-US" b="0" i="0" dirty="0">
                <a:effectLst/>
                <a:latin typeface="UICTFontTextStyleBody"/>
              </a:rPr>
              <a:t>Confusion matrices and ROC curves were used to visualize performance.</a:t>
            </a:r>
            <a:endParaRPr lang="en-US" dirty="0">
              <a:effectLst/>
              <a:latin typeface=".AppleSystemUIFont"/>
            </a:endParaRP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1DCFC16-DD79-AA1A-4835-CA976DA53883}"/>
              </a:ext>
            </a:extLst>
          </p:cNvPr>
          <p:cNvSpPr>
            <a:spLocks noGrp="1"/>
          </p:cNvSpPr>
          <p:nvPr>
            <p:ph type="body" idx="1"/>
          </p:nvPr>
        </p:nvSpPr>
        <p:spPr/>
        <p:txBody>
          <a:bodyPr/>
          <a:lstStyle/>
          <a:p>
            <a:r>
              <a:rPr lang="en-US" dirty="0"/>
              <a:t>The Confusion Matrix</a:t>
            </a:r>
          </a:p>
        </p:txBody>
      </p:sp>
      <p:pic>
        <p:nvPicPr>
          <p:cNvPr id="11" name="Content Placeholder 10">
            <a:extLst>
              <a:ext uri="{FF2B5EF4-FFF2-40B4-BE49-F238E27FC236}">
                <a16:creationId xmlns:a16="http://schemas.microsoft.com/office/drawing/2014/main" id="{D2BD5EA3-31E9-C79B-C38E-17FD6A14A5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5413" y="2671763"/>
            <a:ext cx="4346561" cy="3517900"/>
          </a:xfrm>
        </p:spPr>
      </p:pic>
      <p:sp>
        <p:nvSpPr>
          <p:cNvPr id="8" name="Text Placeholder 7">
            <a:extLst>
              <a:ext uri="{FF2B5EF4-FFF2-40B4-BE49-F238E27FC236}">
                <a16:creationId xmlns:a16="http://schemas.microsoft.com/office/drawing/2014/main" id="{50243756-4243-AF1A-1DAC-8B80C4903868}"/>
              </a:ext>
            </a:extLst>
          </p:cNvPr>
          <p:cNvSpPr>
            <a:spLocks noGrp="1"/>
          </p:cNvSpPr>
          <p:nvPr>
            <p:ph type="body" sz="quarter" idx="3"/>
          </p:nvPr>
        </p:nvSpPr>
        <p:spPr/>
        <p:txBody>
          <a:bodyPr/>
          <a:lstStyle/>
          <a:p>
            <a:r>
              <a:rPr lang="en-US" dirty="0"/>
              <a:t>The ROC Curve</a:t>
            </a:r>
          </a:p>
        </p:txBody>
      </p:sp>
      <p:pic>
        <p:nvPicPr>
          <p:cNvPr id="13" name="Content Placeholder 12">
            <a:extLst>
              <a:ext uri="{FF2B5EF4-FFF2-40B4-BE49-F238E27FC236}">
                <a16:creationId xmlns:a16="http://schemas.microsoft.com/office/drawing/2014/main" id="{51C3FF55-16B1-2B17-CD9E-F6E70509663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0016" y="2671763"/>
            <a:ext cx="4804355" cy="3517900"/>
          </a:xfrm>
        </p:spPr>
      </p:pic>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20456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0" indent="0">
              <a:buNone/>
            </a:pPr>
            <a:r>
              <a:rPr lang="en-US" sz="3200" b="1" i="0" dirty="0">
                <a:effectLst/>
                <a:latin typeface="UICTFontTextStyleBody"/>
              </a:rPr>
              <a:t>Model’s Performance:</a:t>
            </a:r>
          </a:p>
          <a:p>
            <a:r>
              <a:rPr lang="en-US" b="0" i="0" dirty="0">
                <a:effectLst/>
                <a:latin typeface="UICTFontTextStyleBody"/>
              </a:rPr>
              <a:t>The CNN model achieved a high accuracy of </a:t>
            </a:r>
            <a:r>
              <a:rPr lang="en-US" dirty="0">
                <a:latin typeface="UICTFontTextStyleBody"/>
              </a:rPr>
              <a:t>88</a:t>
            </a:r>
            <a:r>
              <a:rPr lang="en-US" b="0" i="0" dirty="0">
                <a:effectLst/>
                <a:latin typeface="UICTFontTextStyleBody"/>
              </a:rPr>
              <a:t>% on the validation set.</a:t>
            </a:r>
            <a:endParaRPr lang="en-US" dirty="0">
              <a:effectLst/>
              <a:latin typeface=".AppleSystemUIFont"/>
            </a:endParaRPr>
          </a:p>
          <a:p>
            <a:r>
              <a:rPr lang="en-US" b="0" i="0" dirty="0">
                <a:effectLst/>
                <a:latin typeface="UICTFontTextStyleBody"/>
              </a:rPr>
              <a:t>Precision and Recall scores showed reliable performance in detecting solar panels.</a:t>
            </a:r>
            <a:endParaRPr lang="en-US" dirty="0">
              <a:effectLst/>
              <a:latin typeface=".AppleSystemUIFont"/>
            </a:endParaRP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26752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4" name="Content Placeholder 3">
            <a:extLst>
              <a:ext uri="{FF2B5EF4-FFF2-40B4-BE49-F238E27FC236}">
                <a16:creationId xmlns:a16="http://schemas.microsoft.com/office/drawing/2014/main" id="{999B8D79-B29B-2A5C-352C-DC25F5AC748E}"/>
              </a:ext>
            </a:extLst>
          </p:cNvPr>
          <p:cNvSpPr>
            <a:spLocks noGrp="1"/>
          </p:cNvSpPr>
          <p:nvPr>
            <p:ph sz="half" idx="1"/>
          </p:nvPr>
        </p:nvSpPr>
        <p:spPr/>
        <p:txBody>
          <a:bodyPr/>
          <a:lstStyle/>
          <a:p>
            <a:r>
              <a:rPr lang="en-US" dirty="0"/>
              <a:t>Convolutional Neural Network</a:t>
            </a:r>
          </a:p>
          <a:p>
            <a:endParaRPr lang="en-US" dirty="0"/>
          </a:p>
        </p:txBody>
      </p:sp>
      <p:sp>
        <p:nvSpPr>
          <p:cNvPr id="6" name="Content Placeholder 5">
            <a:extLst>
              <a:ext uri="{FF2B5EF4-FFF2-40B4-BE49-F238E27FC236}">
                <a16:creationId xmlns:a16="http://schemas.microsoft.com/office/drawing/2014/main" id="{ABC4D624-D63B-5FB2-EE69-D02E78E03582}"/>
              </a:ext>
            </a:extLst>
          </p:cNvPr>
          <p:cNvSpPr>
            <a:spLocks noGrp="1"/>
          </p:cNvSpPr>
          <p:nvPr>
            <p:ph sz="half" idx="2"/>
          </p:nvPr>
        </p:nvSpPr>
        <p:spPr/>
        <p:txBody>
          <a:bodyPr/>
          <a:lstStyle/>
          <a:p>
            <a:r>
              <a:rPr lang="en-US" dirty="0"/>
              <a:t>Other Models</a:t>
            </a:r>
          </a:p>
          <a:p>
            <a:endParaRPr lang="en-US"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10" name="Picture 9">
            <a:extLst>
              <a:ext uri="{FF2B5EF4-FFF2-40B4-BE49-F238E27FC236}">
                <a16:creationId xmlns:a16="http://schemas.microsoft.com/office/drawing/2014/main" id="{BF3E87FE-2FE2-FC81-3B57-53D321450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60" y="2774676"/>
            <a:ext cx="4172532" cy="2220405"/>
          </a:xfrm>
          <a:prstGeom prst="rect">
            <a:avLst/>
          </a:prstGeom>
        </p:spPr>
      </p:pic>
      <p:pic>
        <p:nvPicPr>
          <p:cNvPr id="12" name="Picture 11">
            <a:extLst>
              <a:ext uri="{FF2B5EF4-FFF2-40B4-BE49-F238E27FC236}">
                <a16:creationId xmlns:a16="http://schemas.microsoft.com/office/drawing/2014/main" id="{4C07A1B6-CBD7-8F12-F6C1-92B1430F6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288" y="2555862"/>
            <a:ext cx="3848669" cy="3865081"/>
          </a:xfrm>
          <a:prstGeom prst="rect">
            <a:avLst/>
          </a:prstGeom>
        </p:spPr>
      </p:pic>
    </p:spTree>
    <p:extLst>
      <p:ext uri="{BB962C8B-B14F-4D97-AF65-F5344CB8AC3E}">
        <p14:creationId xmlns:p14="http://schemas.microsoft.com/office/powerpoint/2010/main" val="2429424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r>
              <a:rPr lang="en-US" sz="3200" b="1" i="0" dirty="0">
                <a:effectLst/>
                <a:latin typeface="UICTFontTextStyleBody"/>
              </a:rPr>
              <a:t>Overview of the Refinement Phase:</a:t>
            </a:r>
          </a:p>
          <a:p>
            <a:r>
              <a:rPr lang="en-US" b="0" i="0" dirty="0">
                <a:effectLst/>
                <a:latin typeface="UICTFontTextStyleBody"/>
              </a:rPr>
              <a:t>Adjustments were made to the model’s architecture by adding more convolutional layers to improve detection </a:t>
            </a:r>
            <a:r>
              <a:rPr lang="en-US" dirty="0">
                <a:latin typeface="UICTFontTextStyleBody"/>
              </a:rPr>
              <a:t>and accuracy</a:t>
            </a:r>
            <a:r>
              <a:rPr lang="en-US" b="0" i="0" dirty="0">
                <a:effectLst/>
                <a:latin typeface="UICTFontTextStyleBody"/>
              </a:rPr>
              <a:t>.</a:t>
            </a:r>
            <a:endParaRPr lang="en-US" dirty="0">
              <a:effectLst/>
              <a:latin typeface=".AppleSystemUIFont"/>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r>
              <a:rPr lang="en-US" sz="3200" b="1" i="0" dirty="0">
                <a:effectLst/>
                <a:latin typeface="UICTFontTextStyleBody"/>
              </a:rPr>
              <a:t>Techniques Used for Model Improvement:</a:t>
            </a:r>
          </a:p>
          <a:p>
            <a:r>
              <a:rPr lang="en-US" b="0" i="0" dirty="0">
                <a:effectLst/>
                <a:latin typeface="UICTFontTextStyleBody"/>
              </a:rPr>
              <a:t>Data augmentation (rotations, flips) was applied to improve the model’s robustness to variations in the imagery.</a:t>
            </a:r>
            <a:endParaRPr lang="en-US" dirty="0">
              <a:effectLst/>
              <a:latin typeface=".AppleSystemUIFont"/>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85518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r>
              <a:rPr lang="en-US" sz="3200" b="1" i="0" dirty="0">
                <a:effectLst/>
                <a:latin typeface="UICTFontTextStyleBody"/>
              </a:rPr>
              <a:t>Overview of the Test Submission Phase:</a:t>
            </a:r>
          </a:p>
          <a:p>
            <a:r>
              <a:rPr lang="en-US" b="0" i="0" dirty="0">
                <a:effectLst/>
                <a:latin typeface="UICTFontTextStyleBody"/>
              </a:rPr>
              <a:t>The final model was tested on unseen data, achieving a 92% accuracy rate on the test dataset.</a:t>
            </a:r>
            <a:endParaRPr lang="en-US" dirty="0">
              <a:effectLst/>
              <a:latin typeface=".AppleSystemUIFont"/>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296087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r>
              <a:rPr lang="en-US" sz="3200" b="1" i="0" dirty="0">
                <a:effectLst/>
                <a:latin typeface="UICTFontTextStyleBody"/>
              </a:rPr>
              <a:t>Metrics and Results on the Test Dataset:</a:t>
            </a:r>
          </a:p>
          <a:p>
            <a:r>
              <a:rPr lang="en-US" b="0" i="0" dirty="0">
                <a:effectLst/>
                <a:latin typeface="UICTFontTextStyleBody"/>
              </a:rPr>
              <a:t>F1-Score of 0.90 and AUC (Area Under the Curve) of 0.93, showing the model’s strong performance across all test data.</a:t>
            </a:r>
            <a:endParaRPr lang="en-US" dirty="0">
              <a:effectLst/>
              <a:latin typeface=".AppleSystemUIFont"/>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926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sz="3200" b="1" i="0" dirty="0">
                <a:effectLst/>
                <a:latin typeface="UICTFontTextStyleBody"/>
              </a:rPr>
              <a:t>Results of our Project:</a:t>
            </a:r>
          </a:p>
          <a:p>
            <a:r>
              <a:rPr lang="en-US" b="0" i="0" dirty="0">
                <a:effectLst/>
                <a:latin typeface="UICTFontTextStyleBody"/>
              </a:rPr>
              <a:t>The model successfully detected solar panels with an accuracy of over </a:t>
            </a:r>
            <a:r>
              <a:rPr lang="en-US" dirty="0">
                <a:latin typeface="UICTFontTextStyleBody"/>
              </a:rPr>
              <a:t>88</a:t>
            </a:r>
            <a:r>
              <a:rPr lang="en-US" b="0" i="0" dirty="0">
                <a:effectLst/>
                <a:latin typeface="UICTFontTextStyleBody"/>
              </a:rPr>
              <a:t>%, showing high reliability in real-world scenarios.</a:t>
            </a:r>
            <a:endParaRPr lang="en-US" dirty="0">
              <a:effectLst/>
              <a:latin typeface=".AppleSystemUIFont"/>
            </a:endParaRPr>
          </a:p>
          <a:p>
            <a:r>
              <a:rPr lang="en-US" b="0" i="0" dirty="0">
                <a:effectLst/>
                <a:latin typeface="UICTFontTextStyleBody"/>
              </a:rPr>
              <a:t>The deployment of this model can greatly assist in the automation of solar energy infrastructure monitoring.</a:t>
            </a:r>
            <a:endParaRPr lang="en-US" dirty="0">
              <a:effectLst/>
              <a:latin typeface=".AppleSystemUIFont"/>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8654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sz="3200" b="1" i="0" dirty="0">
                <a:effectLst/>
                <a:latin typeface="UICTFontTextStyleBody"/>
              </a:rPr>
              <a:t>Overview</a:t>
            </a:r>
            <a:r>
              <a:rPr lang="en-US" sz="3200" b="1" i="0" dirty="0">
                <a:effectLst/>
                <a:latin typeface=".AppleSystemUIFont"/>
              </a:rPr>
              <a:t>:</a:t>
            </a:r>
            <a:endParaRPr lang="en-US" sz="3200" b="1" i="0" dirty="0">
              <a:effectLst/>
              <a:latin typeface="UICTFontTextStyleBody"/>
            </a:endParaRPr>
          </a:p>
          <a:p>
            <a:r>
              <a:rPr lang="en-US" b="0" i="0" dirty="0">
                <a:effectLst/>
                <a:latin typeface="UICTFontTextStyleBody"/>
              </a:rPr>
              <a:t>The trained model was serialized using TensorFlow and deployed via a Flask API.</a:t>
            </a:r>
            <a:endParaRPr lang="en-US" dirty="0">
              <a:effectLst/>
              <a:latin typeface=".AppleSystemUIFont"/>
            </a:endParaRPr>
          </a:p>
          <a:p>
            <a:r>
              <a:rPr lang="en-US" b="0" i="0" dirty="0">
                <a:effectLst/>
                <a:latin typeface="UICTFontTextStyleBody"/>
              </a:rPr>
              <a:t>Integration with the Google Maps API allowed users to input locations and receive predictions in real-time.</a:t>
            </a:r>
            <a:endParaRPr lang="en-US" dirty="0">
              <a:effectLst/>
              <a:latin typeface=".AppleSystemUIFont"/>
            </a:endParaRPr>
          </a:p>
          <a:p>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208798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b="0" i="0" dirty="0">
                <a:effectLst/>
                <a:latin typeface="UICTFontTextStyleBody"/>
              </a:rPr>
              <a:t> </a:t>
            </a:r>
            <a:r>
              <a:rPr lang="en-US" sz="3200" b="1" i="0" dirty="0">
                <a:effectLst/>
                <a:latin typeface="UICTFontTextStyleBody"/>
              </a:rPr>
              <a:t>Model Serialization, Serving, and API Integration:</a:t>
            </a:r>
          </a:p>
          <a:p>
            <a:r>
              <a:rPr lang="en-US" b="0" i="0" dirty="0">
                <a:effectLst/>
                <a:latin typeface="UICTFontTextStyleBody"/>
              </a:rPr>
              <a:t>The model was stored in the .</a:t>
            </a:r>
            <a:r>
              <a:rPr lang="en-US" b="0" i="0" dirty="0" err="1">
                <a:effectLst/>
                <a:latin typeface="UICTFontTextStyleBody"/>
              </a:rPr>
              <a:t>keras</a:t>
            </a:r>
            <a:r>
              <a:rPr lang="en-US" b="0" i="0" dirty="0">
                <a:effectLst/>
                <a:latin typeface="UICTFontTextStyleBody"/>
              </a:rPr>
              <a:t> format for efficient loading.</a:t>
            </a:r>
            <a:endParaRPr lang="en-US" dirty="0">
              <a:effectLst/>
              <a:latin typeface=".AppleSystemUIFont"/>
            </a:endParaRPr>
          </a:p>
          <a:p>
            <a:r>
              <a:rPr lang="en-US" b="0" i="0" dirty="0">
                <a:effectLst/>
                <a:latin typeface="UICTFontTextStyleBody"/>
              </a:rPr>
              <a:t>A REST API was created using Flask to handle image input and output predictions.</a:t>
            </a:r>
            <a:endParaRPr lang="en-US" dirty="0">
              <a:effectLst/>
              <a:latin typeface=".AppleSystemUIFont"/>
            </a:endParaRPr>
          </a:p>
          <a:p>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err="1"/>
              <a:t>Future</a:t>
            </a:r>
            <a:r>
              <a:rPr lang="tr-TR" b="1"/>
              <a:t> </a:t>
            </a:r>
            <a:r>
              <a:rPr lang="tr-TR" b="1" err="1"/>
              <a:t>Work</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sz="3200" b="1" i="0" dirty="0">
                <a:effectLst/>
                <a:latin typeface="UICTFontTextStyleBody"/>
              </a:rPr>
              <a:t>Areas for Future Improvement and Expansion:</a:t>
            </a:r>
          </a:p>
          <a:p>
            <a:r>
              <a:rPr lang="en-US" b="0" i="0" dirty="0">
                <a:effectLst/>
                <a:latin typeface="UICTFontTextStyleBody"/>
              </a:rPr>
              <a:t>Improve model accuracy by incorporating more diverse datasets, including images under different lighting and weather conditions.</a:t>
            </a:r>
            <a:endParaRPr lang="en-US" dirty="0">
              <a:effectLst/>
              <a:latin typeface=".AppleSystemUIFont"/>
            </a:endParaRPr>
          </a:p>
          <a:p>
            <a:r>
              <a:rPr lang="en-US" b="0" i="0" dirty="0">
                <a:effectLst/>
                <a:latin typeface="UICTFontTextStyleBody"/>
              </a:rPr>
              <a:t> Expand the model to detect solar panel defects using thermal imagery.</a:t>
            </a:r>
            <a:endParaRPr lang="en-US" dirty="0">
              <a:effectLst/>
              <a:latin typeface=".AppleSystemUIFont"/>
            </a:endParaRPr>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err="1"/>
              <a:t>Future</a:t>
            </a:r>
            <a:r>
              <a:rPr lang="tr-TR" b="1"/>
              <a:t> </a:t>
            </a:r>
            <a:r>
              <a:rPr lang="tr-TR" b="1" err="1"/>
              <a:t>Work</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b="0" i="0" dirty="0">
                <a:effectLst/>
                <a:latin typeface="UICTFontTextStyleBody"/>
              </a:rPr>
              <a:t> </a:t>
            </a:r>
            <a:r>
              <a:rPr lang="en-US" sz="3200" b="1" i="0" dirty="0">
                <a:effectLst/>
                <a:latin typeface="UICTFontTextStyleBody"/>
              </a:rPr>
              <a:t>Additional Features, Models, or Data Sources for Exploration:</a:t>
            </a:r>
          </a:p>
          <a:p>
            <a:r>
              <a:rPr lang="en-US" b="0" i="0" dirty="0">
                <a:effectLst/>
                <a:latin typeface="UICTFontTextStyleBody"/>
              </a:rPr>
              <a:t>Explore multi-modal models that integrate thermal and satellite images for more comprehensive monitoring.</a:t>
            </a:r>
            <a:endParaRPr lang="en-US" dirty="0">
              <a:effectLst/>
              <a:latin typeface=".AppleSystemUIFont"/>
            </a:endParaRPr>
          </a:p>
          <a:p>
            <a:r>
              <a:rPr lang="en-US" b="0" i="0" dirty="0">
                <a:effectLst/>
                <a:latin typeface="UICTFontTextStyleBody"/>
              </a:rPr>
              <a:t> Additional features could include real-time monitoring with drone-based image collection systems.</a:t>
            </a:r>
            <a:endParaRPr lang="en-US" dirty="0">
              <a:effectLst/>
              <a:latin typeface=".AppleSystemUIFont"/>
            </a:endParaRPr>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791557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err="1"/>
              <a:t>References</a:t>
            </a:r>
            <a:endParaRPr lang="tr-T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fontScale="77500" lnSpcReduction="20000"/>
          </a:bodyPr>
          <a:lstStyle/>
          <a:p>
            <a:r>
              <a:rPr lang="en-US" b="0" i="0" dirty="0">
                <a:effectLst/>
                <a:latin typeface="UICTFontTextStyleBody"/>
              </a:rPr>
              <a:t>1. </a:t>
            </a:r>
            <a:r>
              <a:rPr lang="en-US" b="0" i="0" dirty="0" err="1">
                <a:effectLst/>
                <a:latin typeface="UICTFontTextStyleBody"/>
              </a:rPr>
              <a:t>Komar</a:t>
            </a:r>
            <a:r>
              <a:rPr lang="en-US" b="0" i="0" dirty="0">
                <a:effectLst/>
                <a:latin typeface="UICTFontTextStyleBody"/>
              </a:rPr>
              <a:t>, M., </a:t>
            </a:r>
            <a:r>
              <a:rPr lang="en-US" b="0" i="0" dirty="0" err="1">
                <a:effectLst/>
                <a:latin typeface="UICTFontTextStyleBody"/>
              </a:rPr>
              <a:t>Yakobchuk</a:t>
            </a:r>
            <a:r>
              <a:rPr lang="en-US" b="0" i="0" dirty="0">
                <a:effectLst/>
                <a:latin typeface="UICTFontTextStyleBody"/>
              </a:rPr>
              <a:t>, P., </a:t>
            </a:r>
            <a:r>
              <a:rPr lang="en-US" b="0" i="0" dirty="0" err="1">
                <a:effectLst/>
                <a:latin typeface="UICTFontTextStyleBody"/>
              </a:rPr>
              <a:t>Golovko</a:t>
            </a:r>
            <a:r>
              <a:rPr lang="en-US" b="0" i="0" dirty="0">
                <a:effectLst/>
                <a:latin typeface="UICTFontTextStyleBody"/>
              </a:rPr>
              <a:t>, V., </a:t>
            </a:r>
            <a:r>
              <a:rPr lang="en-US" b="0" i="0" dirty="0" err="1">
                <a:effectLst/>
                <a:latin typeface="UICTFontTextStyleBody"/>
              </a:rPr>
              <a:t>Dorosh</a:t>
            </a:r>
            <a:r>
              <a:rPr lang="en-US" b="0" i="0" dirty="0">
                <a:effectLst/>
                <a:latin typeface="UICTFontTextStyleBody"/>
              </a:rPr>
              <a:t>, V., &amp; </a:t>
            </a:r>
            <a:r>
              <a:rPr lang="en-US" b="0" i="0" dirty="0" err="1">
                <a:effectLst/>
                <a:latin typeface="UICTFontTextStyleBody"/>
              </a:rPr>
              <a:t>Sachenko</a:t>
            </a:r>
            <a:r>
              <a:rPr lang="en-US" b="0" i="0" dirty="0">
                <a:effectLst/>
                <a:latin typeface="UICTFontTextStyleBody"/>
              </a:rPr>
              <a:t>, A. (2018). Deep Neural Network for Image Recognition Based on the Caffe Framework. In 2018 IEEE Second International Conference on Data Stream Mining &amp; Processing (DSMP), Lviv, Ukraine, 102-106. https://</a:t>
            </a:r>
            <a:r>
              <a:rPr lang="en-US" b="0" i="0" dirty="0" err="1">
                <a:effectLst/>
                <a:latin typeface="UICTFontTextStyleBody"/>
              </a:rPr>
              <a:t>doi.org</a:t>
            </a:r>
            <a:r>
              <a:rPr lang="en-US" b="0" i="0" dirty="0">
                <a:effectLst/>
                <a:latin typeface="UICTFontTextStyleBody"/>
              </a:rPr>
              <a:t>/10.1109/DSMP.2018.8478621</a:t>
            </a:r>
            <a:br>
              <a:rPr lang="en-US" dirty="0">
                <a:effectLst/>
                <a:latin typeface=".AppleSystemUIFont"/>
              </a:rPr>
            </a:br>
            <a:endParaRPr lang="en-US" dirty="0">
              <a:effectLst/>
              <a:latin typeface=".AppleSystemUIFont"/>
            </a:endParaRPr>
          </a:p>
          <a:p>
            <a:r>
              <a:rPr lang="en-US" b="0" i="0" dirty="0">
                <a:effectLst/>
                <a:latin typeface="UICTFontTextStyleBody"/>
              </a:rPr>
              <a:t>2. </a:t>
            </a:r>
            <a:r>
              <a:rPr lang="en-US" b="0" i="0" dirty="0" err="1">
                <a:effectLst/>
                <a:latin typeface="UICTFontTextStyleBody"/>
              </a:rPr>
              <a:t>Phiri</a:t>
            </a:r>
            <a:r>
              <a:rPr lang="en-US" b="0" i="0" dirty="0">
                <a:effectLst/>
                <a:latin typeface="UICTFontTextStyleBody"/>
              </a:rPr>
              <a:t>, M., </a:t>
            </a:r>
            <a:r>
              <a:rPr lang="en-US" b="0" i="0" dirty="0" err="1">
                <a:effectLst/>
                <a:latin typeface="UICTFontTextStyleBody"/>
              </a:rPr>
              <a:t>Mulenga</a:t>
            </a:r>
            <a:r>
              <a:rPr lang="en-US" b="0" i="0" dirty="0">
                <a:effectLst/>
                <a:latin typeface="UICTFontTextStyleBody"/>
              </a:rPr>
              <a:t>, M., </a:t>
            </a:r>
            <a:r>
              <a:rPr lang="en-US" b="0" i="0" dirty="0" err="1">
                <a:effectLst/>
                <a:latin typeface="UICTFontTextStyleBody"/>
              </a:rPr>
              <a:t>Zimba</a:t>
            </a:r>
            <a:r>
              <a:rPr lang="en-US" b="0" i="0" dirty="0">
                <a:effectLst/>
                <a:latin typeface="UICTFontTextStyleBody"/>
              </a:rPr>
              <a:t>, A., &amp; Eke, C. I. (2023). Deep learning techniques for solar tracking systems: A systematic literature review, research challenges, and open research directions. Solar Energy, 262, 111803. https://</a:t>
            </a:r>
            <a:r>
              <a:rPr lang="en-US" b="0" i="0" dirty="0" err="1">
                <a:effectLst/>
                <a:latin typeface="UICTFontTextStyleBody"/>
              </a:rPr>
              <a:t>doi.org</a:t>
            </a:r>
            <a:r>
              <a:rPr lang="en-US" b="0" i="0" dirty="0">
                <a:effectLst/>
                <a:latin typeface="UICTFontTextStyleBody"/>
              </a:rPr>
              <a:t>/10.1016/</a:t>
            </a:r>
            <a:r>
              <a:rPr lang="en-US" b="0" i="0" dirty="0" err="1">
                <a:effectLst/>
                <a:latin typeface="UICTFontTextStyleBody"/>
              </a:rPr>
              <a:t>j.solener.2023.111803</a:t>
            </a:r>
            <a:br>
              <a:rPr lang="en-US" dirty="0">
                <a:effectLst/>
                <a:latin typeface=".AppleSystemUIFont"/>
              </a:rPr>
            </a:br>
            <a:endParaRPr lang="en-US" dirty="0">
              <a:effectLst/>
              <a:latin typeface=".AppleSystemUIFont"/>
            </a:endParaRPr>
          </a:p>
          <a:p>
            <a:r>
              <a:rPr lang="en-US" b="0" i="0" dirty="0">
                <a:effectLst/>
                <a:latin typeface="UICTFontTextStyleBody"/>
              </a:rPr>
              <a:t>3. </a:t>
            </a:r>
            <a:r>
              <a:rPr lang="en-US" b="0" i="0" dirty="0" err="1">
                <a:effectLst/>
                <a:latin typeface="UICTFontTextStyleBody"/>
              </a:rPr>
              <a:t>Golovko</a:t>
            </a:r>
            <a:r>
              <a:rPr lang="en-US" b="0" i="0" dirty="0">
                <a:effectLst/>
                <a:latin typeface="UICTFontTextStyleBody"/>
              </a:rPr>
              <a:t>, V., </a:t>
            </a:r>
            <a:r>
              <a:rPr lang="en-US" b="0" i="0" dirty="0" err="1">
                <a:effectLst/>
                <a:latin typeface="UICTFontTextStyleBody"/>
              </a:rPr>
              <a:t>Kroshchanka</a:t>
            </a:r>
            <a:r>
              <a:rPr lang="en-US" b="0" i="0" dirty="0">
                <a:effectLst/>
                <a:latin typeface="UICTFontTextStyleBody"/>
              </a:rPr>
              <a:t>, A., </a:t>
            </a:r>
            <a:r>
              <a:rPr lang="en-US" b="0" i="0" dirty="0" err="1">
                <a:effectLst/>
                <a:latin typeface="UICTFontTextStyleBody"/>
              </a:rPr>
              <a:t>Mikhno</a:t>
            </a:r>
            <a:r>
              <a:rPr lang="en-US" b="0" i="0" dirty="0">
                <a:effectLst/>
                <a:latin typeface="UICTFontTextStyleBody"/>
              </a:rPr>
              <a:t>, E., &amp; </a:t>
            </a:r>
            <a:r>
              <a:rPr lang="en-US" b="0" i="0" dirty="0" err="1">
                <a:effectLst/>
                <a:latin typeface="UICTFontTextStyleBody"/>
              </a:rPr>
              <a:t>Komar</a:t>
            </a:r>
            <a:r>
              <a:rPr lang="en-US" b="0" i="0" dirty="0">
                <a:effectLst/>
                <a:latin typeface="UICTFontTextStyleBody"/>
              </a:rPr>
              <a:t>, M. (2021). Deep Convolutional Neural Network for Detection of Solar Panels. In </a:t>
            </a:r>
            <a:r>
              <a:rPr lang="en-US" b="0" i="0" dirty="0" err="1">
                <a:effectLst/>
                <a:latin typeface="UICTFontTextStyleBody"/>
              </a:rPr>
              <a:t>Radivilova</a:t>
            </a:r>
            <a:r>
              <a:rPr lang="en-US" b="0" i="0" dirty="0">
                <a:effectLst/>
                <a:latin typeface="UICTFontTextStyleBody"/>
              </a:rPr>
              <a:t>, T., </a:t>
            </a:r>
            <a:r>
              <a:rPr lang="en-US" b="0" i="0" dirty="0" err="1">
                <a:effectLst/>
                <a:latin typeface="UICTFontTextStyleBody"/>
              </a:rPr>
              <a:t>Ageyev</a:t>
            </a:r>
            <a:r>
              <a:rPr lang="en-US" b="0" i="0" dirty="0">
                <a:effectLst/>
                <a:latin typeface="UICTFontTextStyleBody"/>
              </a:rPr>
              <a:t>, D., </a:t>
            </a:r>
            <a:r>
              <a:rPr lang="en-US" b="0" i="0" dirty="0" err="1">
                <a:effectLst/>
                <a:latin typeface="UICTFontTextStyleBody"/>
              </a:rPr>
              <a:t>Kryvinska</a:t>
            </a:r>
            <a:r>
              <a:rPr lang="en-US" b="0" i="0" dirty="0">
                <a:effectLst/>
                <a:latin typeface="UICTFontTextStyleBody"/>
              </a:rPr>
              <a:t>, N. (</a:t>
            </a:r>
            <a:r>
              <a:rPr lang="en-US" b="0" i="0" dirty="0" err="1">
                <a:effectLst/>
                <a:latin typeface="UICTFontTextStyleBody"/>
              </a:rPr>
              <a:t>eds</a:t>
            </a:r>
            <a:r>
              <a:rPr lang="en-US" b="0" i="0" dirty="0">
                <a:effectLst/>
                <a:latin typeface="UICTFontTextStyleBody"/>
              </a:rPr>
              <a:t>) Data-Centric Business and Applications. Lecture Notes on Data Engineering and Communications Technologies, vol 48. Springer, Cham. https://</a:t>
            </a:r>
            <a:r>
              <a:rPr lang="en-US" b="0" i="0" dirty="0" err="1">
                <a:effectLst/>
                <a:latin typeface="UICTFontTextStyleBody"/>
              </a:rPr>
              <a:t>doi.org</a:t>
            </a:r>
            <a:r>
              <a:rPr lang="en-US" b="0" i="0" dirty="0">
                <a:effectLst/>
                <a:latin typeface="UICTFontTextStyleBody"/>
              </a:rPr>
              <a:t>/10.1007/978-3-030-43070-2_17</a:t>
            </a:r>
            <a:endParaRPr lang="en-US" dirty="0">
              <a:effectLst/>
              <a:latin typeface=".AppleSystemUIFont"/>
            </a:endParaRPr>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39653" y="2159214"/>
            <a:ext cx="10093712" cy="4169743"/>
          </a:xfrm>
        </p:spPr>
        <p:txBody>
          <a:bodyPr anchor="t">
            <a:noAutofit/>
          </a:bodyPr>
          <a:lstStyle/>
          <a:p>
            <a:pPr marL="0" indent="0">
              <a:buNone/>
            </a:pPr>
            <a:r>
              <a:rPr lang="en-US" sz="3200" b="1" i="0" dirty="0">
                <a:effectLst/>
                <a:latin typeface="UICTFontTextStyleBody"/>
              </a:rPr>
              <a:t> Brief Project Overview:</a:t>
            </a:r>
          </a:p>
          <a:p>
            <a:r>
              <a:rPr lang="en-US" b="0" i="0" dirty="0">
                <a:effectLst/>
                <a:latin typeface="UICTFontTextStyleBody"/>
              </a:rPr>
              <a:t>The project focuses on developing a machine learning model for detecting solar panels from satellite and aerial imagery.</a:t>
            </a:r>
            <a:endParaRPr lang="en-US" dirty="0">
              <a:effectLst/>
              <a:latin typeface=".AppleSystemUIFont"/>
            </a:endParaRPr>
          </a:p>
          <a:p>
            <a:r>
              <a:rPr lang="en-US" b="0" i="0" dirty="0">
                <a:effectLst/>
                <a:latin typeface="UICTFontTextStyleBody"/>
              </a:rPr>
              <a:t>The model is intended to aid in monitoring and managing solar energy infrastructure by automating the detection process.</a:t>
            </a:r>
            <a:endParaRPr lang="en-US" dirty="0">
              <a:effectLst/>
              <a:latin typeface=".AppleSystemUIFon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39653" y="2139973"/>
            <a:ext cx="10093712" cy="4169743"/>
          </a:xfrm>
        </p:spPr>
        <p:txBody>
          <a:bodyPr anchor="t">
            <a:noAutofit/>
          </a:bodyPr>
          <a:lstStyle/>
          <a:p>
            <a:r>
              <a:rPr lang="en-US" b="0" i="0" dirty="0">
                <a:effectLst/>
                <a:latin typeface="UICTFontTextStyleBody"/>
              </a:rPr>
              <a:t>As renewable energy sources gain importance, the deployment and maintenance of solar panels are crucial.</a:t>
            </a:r>
            <a:endParaRPr lang="en-US" dirty="0">
              <a:effectLst/>
              <a:latin typeface=".AppleSystemUIFont"/>
            </a:endParaRPr>
          </a:p>
          <a:p>
            <a:r>
              <a:rPr lang="en-US" b="0" i="0" dirty="0">
                <a:effectLst/>
                <a:latin typeface="UICTFontTextStyleBody"/>
              </a:rPr>
              <a:t>Manual detection of solar panels is time-consuming and prone to errors; thus, automating this process using machine learning is key.</a:t>
            </a:r>
            <a:endParaRPr lang="en-US" dirty="0">
              <a:effectLst/>
              <a:latin typeface=".AppleSystemUIFon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20547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39652" y="1986033"/>
            <a:ext cx="10093712" cy="4169743"/>
          </a:xfrm>
        </p:spPr>
        <p:txBody>
          <a:bodyPr anchor="t">
            <a:noAutofit/>
          </a:bodyPr>
          <a:lstStyle/>
          <a:p>
            <a:pPr marL="0" indent="0">
              <a:buNone/>
            </a:pPr>
            <a:r>
              <a:rPr lang="en-US" sz="3200" b="1" i="0" dirty="0">
                <a:effectLst/>
                <a:latin typeface="UICTFontTextStyleBody"/>
              </a:rPr>
              <a:t>Importance of the Problem Being Solved</a:t>
            </a:r>
          </a:p>
          <a:p>
            <a:r>
              <a:rPr lang="en-US" b="0" i="0" dirty="0">
                <a:effectLst/>
                <a:latin typeface="UICTFontTextStyleBody"/>
              </a:rPr>
              <a:t>Accurate solar panel detection is essential for energy management, policy-making, and ensuring proper infrastructure maintenance.</a:t>
            </a:r>
            <a:endParaRPr lang="en-US" dirty="0">
              <a:effectLst/>
              <a:latin typeface=".AppleSystemUIFont"/>
            </a:endParaRPr>
          </a:p>
          <a:p>
            <a:r>
              <a:rPr lang="en-US" b="0" i="0" dirty="0">
                <a:effectLst/>
                <a:latin typeface="UICTFontTextStyleBody"/>
              </a:rPr>
              <a:t>This project also contributes to the global shift towards sustainable energy solutions by improving solar energy monitoring.</a:t>
            </a:r>
            <a:endParaRPr lang="en-US" dirty="0">
              <a:effectLst/>
              <a:latin typeface=".AppleSystemUIFon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92932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a:ln>
            <a:solidFill>
              <a:srgbClr val="2B2551"/>
            </a:solidFill>
          </a:ln>
        </p:spPr>
        <p:txBody>
          <a:bodyPr vert="horz" lIns="91440" tIns="45720" rIns="91440" bIns="45720" rtlCol="0" anchor="t">
            <a:normAutofit/>
          </a:bodyPr>
          <a:lstStyle/>
          <a:p>
            <a:r>
              <a:rPr lang="en-US" b="0" i="0" dirty="0">
                <a:effectLst/>
                <a:latin typeface="UICTFontTextStyleBody"/>
              </a:rPr>
              <a:t>Building a neural network capable of identifying solar panels from satellite images with high accuracy.</a:t>
            </a:r>
            <a:endParaRPr lang="en-US" dirty="0">
              <a:effectLst/>
              <a:latin typeface=".AppleSystemUIFont"/>
            </a:endParaRPr>
          </a:p>
          <a:p>
            <a:r>
              <a:rPr lang="en-US" b="0" i="0" dirty="0">
                <a:effectLst/>
                <a:latin typeface="UICTFontTextStyleBody"/>
              </a:rPr>
              <a:t>Creating a platform where users can input geographic information and receive data on solar panel distribution in their area.</a:t>
            </a:r>
            <a:endParaRPr lang="en-US" dirty="0">
              <a:effectLst/>
              <a:latin typeface=".AppleSystemUIFont"/>
            </a:endParaRPr>
          </a:p>
          <a:p>
            <a:r>
              <a:rPr lang="en-US" b="0" i="0" dirty="0">
                <a:effectLst/>
                <a:latin typeface="UICTFontTextStyleBody"/>
              </a:rPr>
              <a:t>Leveraging available datasets from source and real-time satellite data to enhance model performance [1].</a:t>
            </a:r>
            <a:endParaRPr lang="en-US" dirty="0">
              <a:effectLst/>
              <a:latin typeface=".AppleSystemUIFont"/>
            </a:endParaRPr>
          </a:p>
          <a:p>
            <a:r>
              <a:rPr lang="en-US" b="0" i="0" dirty="0">
                <a:effectLst/>
                <a:latin typeface="UICTFontTextStyleBody"/>
              </a:rPr>
              <a:t>These objectives directly contribute to solving the identified problem of inconsistent and inaccurate solar panel detection due to environmental factors and data limitations [2].</a:t>
            </a:r>
            <a:endParaRPr lang="en-US" dirty="0">
              <a:effectLst/>
              <a:latin typeface=".AppleSystemUIFont"/>
            </a:endParaRPr>
          </a:p>
          <a:p>
            <a:endParaRPr lang="en-US" dirty="0">
              <a:effectLst/>
              <a:latin typeface=".AppleSystemUIFon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a:t>SDG </a:t>
            </a:r>
            <a:r>
              <a:rPr lang="tr-TR" b="1" err="1"/>
              <a:t>Relation</a:t>
            </a:r>
            <a:endParaRPr lang="tr-TR"/>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r>
              <a:rPr lang="en-US" b="1" i="0" dirty="0">
                <a:effectLst/>
                <a:latin typeface="UICTFontTextStyleBody"/>
              </a:rPr>
              <a:t>Contribution to SDG 7 (Affordable and Clean Energy):</a:t>
            </a:r>
            <a:r>
              <a:rPr lang="en-US" b="0" i="0" dirty="0">
                <a:effectLst/>
                <a:latin typeface="UICTFontTextStyleBody"/>
              </a:rPr>
              <a:t>The project aligns with SDG 7, which focuses on ensuring access to affordable, reliable, sustainable, and modern energy for all.</a:t>
            </a:r>
            <a:endParaRPr lang="en-US" dirty="0">
              <a:effectLst/>
              <a:latin typeface=".AppleSystemUIFont"/>
            </a:endParaRPr>
          </a:p>
          <a:p>
            <a:r>
              <a:rPr lang="en-US" b="1" i="0" dirty="0">
                <a:effectLst/>
                <a:latin typeface="UICTFontTextStyleBody"/>
              </a:rPr>
              <a:t>Relevance to Target 7.2:</a:t>
            </a:r>
            <a:r>
              <a:rPr lang="en-US" b="0" i="0" dirty="0">
                <a:effectLst/>
                <a:latin typeface="UICTFontTextStyleBody"/>
              </a:rPr>
              <a:t>Target 7.2 emphasizes increasing the share of renewable energy in the global energy mix.By improving the detection and tracking of solar energy installations, the project contributes to increasing the visibility and adoption of solar energy [3].</a:t>
            </a:r>
            <a:endParaRPr lang="en-US" dirty="0">
              <a:effectLst/>
              <a:latin typeface=".AppleSystemUIFont"/>
            </a:endParaRP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D09C42E8C23742B9E074A3CA081CCE" ma:contentTypeVersion="10" ma:contentTypeDescription="Create a new document." ma:contentTypeScope="" ma:versionID="ca3976c2db7ffb7ece117251890e0751">
  <xsd:schema xmlns:xsd="http://www.w3.org/2001/XMLSchema" xmlns:xs="http://www.w3.org/2001/XMLSchema" xmlns:p="http://schemas.microsoft.com/office/2006/metadata/properties" xmlns:ns2="089bc397-8023-43b3-aca1-460fd2a87427" xmlns:ns3="8add6d38-482c-4231-ad61-5f80979d88f9" targetNamespace="http://schemas.microsoft.com/office/2006/metadata/properties" ma:root="true" ma:fieldsID="acd57a2ff35cab461f5b23b004bee2d1" ns2:_="" ns3:_="">
    <xsd:import namespace="089bc397-8023-43b3-aca1-460fd2a87427"/>
    <xsd:import namespace="8add6d38-482c-4231-ad61-5f80979d88f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bc397-8023-43b3-aca1-460fd2a874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dd6d38-482c-4231-ad61-5f80979d88f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89bc397-8023-43b3-aca1-460fd2a87427">
      <UserInfo>
        <DisplayName>Ipek beril Benli</DisplayName>
        <AccountId>43</AccountId>
        <AccountType/>
      </UserInfo>
    </SharedWithUsers>
  </documentManagement>
</p:properties>
</file>

<file path=customXml/itemProps1.xml><?xml version="1.0" encoding="utf-8"?>
<ds:datastoreItem xmlns:ds="http://schemas.openxmlformats.org/officeDocument/2006/customXml" ds:itemID="{D3BD1963-0221-4001-B65F-5B9E7AC8D557}">
  <ds:schemaRefs>
    <ds:schemaRef ds:uri="http://schemas.microsoft.com/office/2006/metadata/contentType"/>
    <ds:schemaRef ds:uri="http://schemas.microsoft.com/office/2006/metadata/properties/metaAttributes"/>
    <ds:schemaRef ds:uri="http://www.w3.org/2000/xmlns/"/>
    <ds:schemaRef ds:uri="http://www.w3.org/2001/XMLSchema"/>
    <ds:schemaRef ds:uri="089bc397-8023-43b3-aca1-460fd2a87427"/>
    <ds:schemaRef ds:uri="8add6d38-482c-4231-ad61-5f80979d88f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3.xml><?xml version="1.0" encoding="utf-8"?>
<ds:datastoreItem xmlns:ds="http://schemas.openxmlformats.org/officeDocument/2006/customXml" ds:itemID="{0DEDE2C8-FC7C-4381-A834-6FD8DD37E8B0}">
  <ds:schemaRefs>
    <ds:schemaRef ds:uri="http://schemas.microsoft.com/office/2006/metadata/properties"/>
    <ds:schemaRef ds:uri="http://www.w3.org/2000/xmlns/"/>
    <ds:schemaRef ds:uri="089bc397-8023-43b3-aca1-460fd2a87427"/>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133</TotalTime>
  <Words>1630</Words>
  <Application>Microsoft Office PowerPoint</Application>
  <PresentationFormat>Widescreen</PresentationFormat>
  <Paragraphs>181</Paragraphs>
  <Slides>37</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37</vt:i4>
      </vt:variant>
    </vt:vector>
  </HeadingPairs>
  <TitlesOfParts>
    <vt:vector size="48" baseType="lpstr">
      <vt:lpstr>.AppleSystemUIFont</vt:lpstr>
      <vt:lpstr>Arial</vt:lpstr>
      <vt:lpstr>Calibri</vt:lpstr>
      <vt:lpstr>Calibri Light</vt:lpstr>
      <vt:lpstr>Courier New</vt:lpstr>
      <vt:lpstr>Helvetica Neue Thin</vt:lpstr>
      <vt:lpstr>UICTFontTextStyleBody</vt:lpstr>
      <vt:lpstr>frontiertech</vt:lpstr>
      <vt:lpstr>frontiertech</vt:lpstr>
      <vt:lpstr>frontiertech</vt:lpstr>
      <vt:lpstr>frontiertech</vt:lpstr>
      <vt:lpstr>Solar Panel Detection &amp; Recognition </vt:lpstr>
      <vt:lpstr>Outline</vt:lpstr>
      <vt:lpstr>Concept note and implementation plan</vt:lpstr>
      <vt:lpstr>Background</vt:lpstr>
      <vt:lpstr>Background</vt:lpstr>
      <vt:lpstr>Background</vt:lpstr>
      <vt:lpstr>Objectives</vt:lpstr>
      <vt:lpstr>SDG Relation</vt:lpstr>
      <vt:lpstr>Data</vt:lpstr>
      <vt:lpstr>Data Collection </vt:lpstr>
      <vt:lpstr>Data Collection </vt:lpstr>
      <vt:lpstr>Data Collection </vt:lpstr>
      <vt:lpstr>Exploratory Data Analysis (EDA) and Feature Engineering</vt:lpstr>
      <vt:lpstr>Exploratory Data Analysis (EDA) and Feature Engineering</vt:lpstr>
      <vt:lpstr>Exploratory Data Analysis (EDA) and Feature Engineering</vt:lpstr>
      <vt:lpstr>Model</vt:lpstr>
      <vt:lpstr>Model Selection and Training</vt:lpstr>
      <vt:lpstr>Model Selection and Training</vt:lpstr>
      <vt:lpstr>Model Selection and Training</vt:lpstr>
      <vt:lpstr>Model Selection and Training</vt:lpstr>
      <vt:lpstr>Model Selection and Training</vt:lpstr>
      <vt:lpstr>Model Evaluation and Hyperparameter Tuning</vt:lpstr>
      <vt:lpstr>Model Evaluation and Hyperparameter Tuning</vt:lpstr>
      <vt:lpstr>Model Evaluation and Hyperparameter Tuning</vt:lpstr>
      <vt:lpstr>Model Selection and Training</vt:lpstr>
      <vt:lpstr>Model Refinement and Testing</vt:lpstr>
      <vt:lpstr>Model Refinement and Testing</vt:lpstr>
      <vt:lpstr>Model Refinement and Testing</vt:lpstr>
      <vt:lpstr>Model Refinement and Testing</vt:lpstr>
      <vt:lpstr>Results</vt:lpstr>
      <vt:lpstr>Evaluation Results</vt:lpstr>
      <vt:lpstr>Deployment</vt:lpstr>
      <vt:lpstr>Deployment</vt:lpstr>
      <vt:lpstr>Future Work</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Workstation</cp:lastModifiedBy>
  <cp:revision>122</cp:revision>
  <dcterms:created xsi:type="dcterms:W3CDTF">2023-07-17T12:29:49Z</dcterms:created>
  <dcterms:modified xsi:type="dcterms:W3CDTF">2024-10-01T13:33:04Z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