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12192000"/>
  <p:notesSz cx="6858000" cy="9144000"/>
  <p:embeddedFontLst>
    <p:embeddedFont>
      <p:font typeface="Helvetica Neue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gGp3wsVZUlJYPwOIyV/OXFhg6w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DB6C52-CF26-42E3-8E47-1E91719BED10}">
  <a:tblStyle styleId="{97DB6C52-CF26-42E3-8E47-1E91719BED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20" Type="http://schemas.openxmlformats.org/officeDocument/2006/relationships/slide" Target="slides/slide13.xml"/><Relationship Id="rId42" Type="http://schemas.openxmlformats.org/officeDocument/2006/relationships/font" Target="fonts/HelveticaNeueLight-italic.fntdata"/><Relationship Id="rId41" Type="http://schemas.openxmlformats.org/officeDocument/2006/relationships/font" Target="fonts/HelveticaNeueLight-bold.fntdata"/><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font" Target="fonts/HelveticaNeueLight-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782350109_7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30782350109_7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30782350109_7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782350109_7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30782350109_7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0782350109_7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0782350109_7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30782350109_7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0782350109_7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782350109_7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30782350109_7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30782350109_7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0782350109_7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30782350109_7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782350109_7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30782350109_7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782350109_7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30782350109_7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782350109_7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30782350109_7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0782350109_7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30782350109_7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0782350109_7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30782350109_7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074da89c7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074da89c7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3074da89c75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74da89c7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074da89c7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3074da89c7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074da89c75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074da89c75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3074da89c75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8" name="Google Shape;29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22" name="Google Shape;22;p2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88" name="Shape 88"/>
        <p:cNvGrpSpPr/>
        <p:nvPr/>
      </p:nvGrpSpPr>
      <p:grpSpPr>
        <a:xfrm>
          <a:off x="0" y="0"/>
          <a:ext cx="0" cy="0"/>
          <a:chOff x="0" y="0"/>
          <a:chExt cx="0" cy="0"/>
        </a:xfrm>
      </p:grpSpPr>
      <p:sp>
        <p:nvSpPr>
          <p:cNvPr id="89" name="Google Shape;89;p3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4"/>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2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5"/>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16" name="Google Shape;116;p2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sp>
        <p:nvSpPr>
          <p:cNvPr id="120" name="Google Shape;120;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2" name="Google Shape;122;p5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5" name="Shape 125"/>
        <p:cNvGrpSpPr/>
        <p:nvPr/>
      </p:nvGrpSpPr>
      <p:grpSpPr>
        <a:xfrm>
          <a:off x="0" y="0"/>
          <a:ext cx="0" cy="0"/>
          <a:chOff x="0" y="0"/>
          <a:chExt cx="0" cy="0"/>
        </a:xfrm>
      </p:grpSpPr>
      <p:sp>
        <p:nvSpPr>
          <p:cNvPr id="126" name="Google Shape;126;p5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5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5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5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5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5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5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5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6" name="Google Shape;146;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5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6"/>
          <p:cNvSpPr/>
          <p:nvPr>
            <p:ph idx="2" type="pic"/>
          </p:nvPr>
        </p:nvSpPr>
        <p:spPr>
          <a:xfrm>
            <a:off x="5183188" y="987425"/>
            <a:ext cx="6172200" cy="4873625"/>
          </a:xfrm>
          <a:prstGeom prst="rect">
            <a:avLst/>
          </a:prstGeom>
          <a:noFill/>
          <a:ln>
            <a:noFill/>
          </a:ln>
        </p:spPr>
      </p:sp>
      <p:sp>
        <p:nvSpPr>
          <p:cNvPr id="153" name="Google Shape;153;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5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5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5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169" name="Shape 169"/>
        <p:cNvGrpSpPr/>
        <p:nvPr/>
      </p:nvGrpSpPr>
      <p:grpSpPr>
        <a:xfrm>
          <a:off x="0" y="0"/>
          <a:ext cx="0" cy="0"/>
          <a:chOff x="0" y="0"/>
          <a:chExt cx="0" cy="0"/>
        </a:xfrm>
      </p:grpSpPr>
      <p:sp>
        <p:nvSpPr>
          <p:cNvPr id="170" name="Google Shape;170;p5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2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7" name="Shape 187"/>
        <p:cNvGrpSpPr/>
        <p:nvPr/>
      </p:nvGrpSpPr>
      <p:grpSpPr>
        <a:xfrm>
          <a:off x="0" y="0"/>
          <a:ext cx="0" cy="0"/>
          <a:chOff x="0" y="0"/>
          <a:chExt cx="0" cy="0"/>
        </a:xfrm>
      </p:grpSpPr>
      <p:sp>
        <p:nvSpPr>
          <p:cNvPr id="188" name="Google Shape;188;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0" name="Google Shape;190;p4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96" name="Google Shape;196;p4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9" name="Shape 199"/>
        <p:cNvGrpSpPr/>
        <p:nvPr/>
      </p:nvGrpSpPr>
      <p:grpSpPr>
        <a:xfrm>
          <a:off x="0" y="0"/>
          <a:ext cx="0" cy="0"/>
          <a:chOff x="0" y="0"/>
          <a:chExt cx="0" cy="0"/>
        </a:xfrm>
      </p:grpSpPr>
      <p:sp>
        <p:nvSpPr>
          <p:cNvPr id="200" name="Google Shape;200;p42"/>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2"/>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42"/>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4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4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6" name="Shape 206"/>
        <p:cNvGrpSpPr/>
        <p:nvPr/>
      </p:nvGrpSpPr>
      <p:grpSpPr>
        <a:xfrm>
          <a:off x="0" y="0"/>
          <a:ext cx="0" cy="0"/>
          <a:chOff x="0" y="0"/>
          <a:chExt cx="0" cy="0"/>
        </a:xfrm>
      </p:grpSpPr>
      <p:sp>
        <p:nvSpPr>
          <p:cNvPr id="207" name="Google Shape;207;p43"/>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8" name="Google Shape;208;p43"/>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43"/>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0" name="Google Shape;210;p43"/>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4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44"/>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4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4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4" name="Shape 224"/>
        <p:cNvGrpSpPr/>
        <p:nvPr/>
      </p:nvGrpSpPr>
      <p:grpSpPr>
        <a:xfrm>
          <a:off x="0" y="0"/>
          <a:ext cx="0" cy="0"/>
          <a:chOff x="0" y="0"/>
          <a:chExt cx="0" cy="0"/>
        </a:xfrm>
      </p:grpSpPr>
      <p:sp>
        <p:nvSpPr>
          <p:cNvPr id="225" name="Google Shape;225;p46"/>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6"/>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7" name="Google Shape;22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8" name="Google Shape;228;p4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1" name="Shape 231"/>
        <p:cNvGrpSpPr/>
        <p:nvPr/>
      </p:nvGrpSpPr>
      <p:grpSpPr>
        <a:xfrm>
          <a:off x="0" y="0"/>
          <a:ext cx="0" cy="0"/>
          <a:chOff x="0" y="0"/>
          <a:chExt cx="0" cy="0"/>
        </a:xfrm>
      </p:grpSpPr>
      <p:sp>
        <p:nvSpPr>
          <p:cNvPr id="232" name="Google Shape;23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7"/>
          <p:cNvSpPr/>
          <p:nvPr>
            <p:ph idx="2" type="pic"/>
          </p:nvPr>
        </p:nvSpPr>
        <p:spPr>
          <a:xfrm>
            <a:off x="5183188" y="987425"/>
            <a:ext cx="6172200" cy="4873625"/>
          </a:xfrm>
          <a:prstGeom prst="rect">
            <a:avLst/>
          </a:prstGeom>
          <a:noFill/>
          <a:ln>
            <a:noFill/>
          </a:ln>
        </p:spPr>
      </p:sp>
      <p:sp>
        <p:nvSpPr>
          <p:cNvPr id="234" name="Google Shape;23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5" name="Google Shape;235;p4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48"/>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8"/>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4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4" name="Shape 244"/>
        <p:cNvGrpSpPr/>
        <p:nvPr/>
      </p:nvGrpSpPr>
      <p:grpSpPr>
        <a:xfrm>
          <a:off x="0" y="0"/>
          <a:ext cx="0" cy="0"/>
          <a:chOff x="0" y="0"/>
          <a:chExt cx="0" cy="0"/>
        </a:xfrm>
      </p:grpSpPr>
      <p:sp>
        <p:nvSpPr>
          <p:cNvPr id="245" name="Google Shape;24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4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250" name="Shape 250"/>
        <p:cNvGrpSpPr/>
        <p:nvPr/>
      </p:nvGrpSpPr>
      <p:grpSpPr>
        <a:xfrm>
          <a:off x="0" y="0"/>
          <a:ext cx="0" cy="0"/>
          <a:chOff x="0" y="0"/>
          <a:chExt cx="0" cy="0"/>
        </a:xfrm>
      </p:grpSpPr>
      <p:sp>
        <p:nvSpPr>
          <p:cNvPr id="251" name="Google Shape;251;p5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3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p:nvPr>
            <p:ph idx="2" type="pic"/>
          </p:nvPr>
        </p:nvSpPr>
        <p:spPr>
          <a:xfrm>
            <a:off x="5183188" y="987425"/>
            <a:ext cx="6172200" cy="4873625"/>
          </a:xfrm>
          <a:prstGeom prst="rect">
            <a:avLst/>
          </a:prstGeom>
          <a:noFill/>
          <a:ln>
            <a:noFill/>
          </a:ln>
        </p:spPr>
      </p:sp>
      <p:sp>
        <p:nvSpPr>
          <p:cNvPr id="72" name="Google Shape;72;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2.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theme" Target="../theme/theme3.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1.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1"/>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6" name="Google Shape;16;p21"/>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 name="Google Shape;17;p21"/>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 name="Google Shape;18;p21"/>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0" name="Shape 90"/>
        <p:cNvGrpSpPr/>
        <p:nvPr/>
      </p:nvGrpSpPr>
      <p:grpSpPr>
        <a:xfrm>
          <a:off x="0" y="0"/>
          <a:ext cx="0" cy="0"/>
          <a:chOff x="0" y="0"/>
          <a:chExt cx="0" cy="0"/>
        </a:xfrm>
      </p:grpSpPr>
      <p:sp>
        <p:nvSpPr>
          <p:cNvPr id="91" name="Google Shape;91;p2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6" name="Google Shape;96;p23"/>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97" name="Google Shape;97;p23"/>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98" name="Google Shape;98;p23"/>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99" name="Google Shape;99;p23"/>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171" name="Shape 171"/>
        <p:cNvGrpSpPr/>
        <p:nvPr/>
      </p:nvGrpSpPr>
      <p:grpSpPr>
        <a:xfrm>
          <a:off x="0" y="0"/>
          <a:ext cx="0" cy="0"/>
          <a:chOff x="0" y="0"/>
          <a:chExt cx="0" cy="0"/>
        </a:xfrm>
      </p:grpSpPr>
      <p:sp>
        <p:nvSpPr>
          <p:cNvPr id="172" name="Google Shape;172;p2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3" name="Google Shape;173;p2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2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77" name="Google Shape;177;p27"/>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78" name="Google Shape;178;p27"/>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9" name="Google Shape;179;p27"/>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Landslide Prediction</a:t>
            </a:r>
            <a:endParaRPr/>
          </a:p>
        </p:txBody>
      </p:sp>
      <p:sp>
        <p:nvSpPr>
          <p:cNvPr id="257" name="Google Shape;257;p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400"/>
              <a:buNone/>
            </a:pPr>
            <a:r>
              <a:rPr lang="en-US"/>
              <a:t>Selam Habtewold</a:t>
            </a:r>
            <a:endParaRPr/>
          </a:p>
          <a:p>
            <a:pPr indent="0" lvl="0" marL="0" rtl="0" algn="l">
              <a:lnSpc>
                <a:spcPct val="90000"/>
              </a:lnSpc>
              <a:spcBef>
                <a:spcPts val="0"/>
              </a:spcBef>
              <a:spcAft>
                <a:spcPts val="0"/>
              </a:spcAft>
              <a:buClr>
                <a:schemeClr val="dk1"/>
              </a:buClr>
              <a:buSzPts val="2400"/>
              <a:buNone/>
            </a:pPr>
            <a:r>
              <a:rPr lang="en-US"/>
              <a:t>Finhas Demissie</a:t>
            </a:r>
            <a:endParaRPr/>
          </a:p>
          <a:p>
            <a:pPr indent="0" lvl="0" marL="0" rtl="0" algn="l">
              <a:lnSpc>
                <a:spcPct val="90000"/>
              </a:lnSpc>
              <a:spcBef>
                <a:spcPts val="0"/>
              </a:spcBef>
              <a:spcAft>
                <a:spcPts val="0"/>
              </a:spcAft>
              <a:buClr>
                <a:schemeClr val="dk1"/>
              </a:buClr>
              <a:buSzPts val="2400"/>
              <a:buNone/>
            </a:pPr>
            <a:r>
              <a:rPr lang="en-US"/>
              <a:t>Bealu Girma</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US"/>
              <a:t>01/10/2024</a:t>
            </a:r>
            <a:endParaRPr/>
          </a:p>
        </p:txBody>
      </p:sp>
      <p:sp>
        <p:nvSpPr>
          <p:cNvPr id="258" name="Google Shape;258;p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0782350109_7_10"/>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Data Collection </a:t>
            </a:r>
            <a:endParaRPr/>
          </a:p>
        </p:txBody>
      </p:sp>
      <p:sp>
        <p:nvSpPr>
          <p:cNvPr id="331" name="Google Shape;331;g30782350109_7_10"/>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Clr>
                <a:srgbClr val="FF577F"/>
              </a:buClr>
              <a:buSzPts val="2600"/>
              <a:buChar char="❖"/>
            </a:pPr>
            <a:r>
              <a:rPr lang="en-US" sz="2600">
                <a:solidFill>
                  <a:srgbClr val="FF577F"/>
                </a:solidFill>
              </a:rPr>
              <a:t>Preprocessing Steps during Data Collection</a:t>
            </a:r>
            <a:endParaRPr sz="2600">
              <a:solidFill>
                <a:srgbClr val="FF577F"/>
              </a:solidFill>
            </a:endParaRPr>
          </a:p>
          <a:p>
            <a:pPr indent="-263525" lvl="1" marL="685800" rtl="0" algn="l">
              <a:spcBef>
                <a:spcPts val="500"/>
              </a:spcBef>
              <a:spcAft>
                <a:spcPts val="0"/>
              </a:spcAft>
              <a:buClr>
                <a:srgbClr val="4CA3AA"/>
              </a:buClr>
              <a:buSzPts val="2350"/>
              <a:buChar char="➢"/>
            </a:pPr>
            <a:r>
              <a:rPr lang="en-US">
                <a:solidFill>
                  <a:srgbClr val="4CA3AA"/>
                </a:solidFill>
              </a:rPr>
              <a:t>Data Cleaning:</a:t>
            </a:r>
            <a:endParaRPr>
              <a:solidFill>
                <a:srgbClr val="4CA3AA"/>
              </a:solidFill>
            </a:endParaRPr>
          </a:p>
          <a:p>
            <a:pPr indent="-228600" lvl="2" marL="1143000" rtl="0" algn="l">
              <a:spcBef>
                <a:spcPts val="500"/>
              </a:spcBef>
              <a:spcAft>
                <a:spcPts val="0"/>
              </a:spcAft>
              <a:buSzPts val="1800"/>
              <a:buChar char="■"/>
            </a:pPr>
            <a:r>
              <a:rPr lang="en-US"/>
              <a:t>Removal of Duplicate Records</a:t>
            </a:r>
            <a:endParaRPr/>
          </a:p>
          <a:p>
            <a:pPr indent="-228600" lvl="2" marL="1143000" rtl="0" algn="l">
              <a:spcBef>
                <a:spcPts val="500"/>
              </a:spcBef>
              <a:spcAft>
                <a:spcPts val="0"/>
              </a:spcAft>
              <a:buSzPts val="1800"/>
              <a:buChar char="■"/>
            </a:pPr>
            <a:r>
              <a:rPr lang="en-US"/>
              <a:t>Outlier Detection</a:t>
            </a:r>
            <a:endParaRPr/>
          </a:p>
          <a:p>
            <a:pPr indent="-263525" lvl="1" marL="685800" rtl="0" algn="l">
              <a:spcBef>
                <a:spcPts val="500"/>
              </a:spcBef>
              <a:spcAft>
                <a:spcPts val="0"/>
              </a:spcAft>
              <a:buClr>
                <a:srgbClr val="4CA3AA"/>
              </a:buClr>
              <a:buSzPts val="2350"/>
              <a:buChar char="➢"/>
            </a:pPr>
            <a:r>
              <a:rPr lang="en-US" sz="2350">
                <a:solidFill>
                  <a:srgbClr val="4CA3AA"/>
                </a:solidFill>
              </a:rPr>
              <a:t>Handling Missing Values:</a:t>
            </a:r>
            <a:endParaRPr sz="2350">
              <a:solidFill>
                <a:srgbClr val="4CA3AA"/>
              </a:solidFill>
            </a:endParaRPr>
          </a:p>
          <a:p>
            <a:pPr indent="-263525" lvl="2" marL="1143000" rtl="0" algn="l">
              <a:spcBef>
                <a:spcPts val="500"/>
              </a:spcBef>
              <a:spcAft>
                <a:spcPts val="0"/>
              </a:spcAft>
              <a:buSzPts val="2350"/>
              <a:buChar char="■"/>
            </a:pPr>
            <a:r>
              <a:rPr lang="en-US" sz="2350"/>
              <a:t>Missing values were filled using appropriate methods such as: Mean/Median or Mode.</a:t>
            </a:r>
            <a:endParaRPr sz="2350"/>
          </a:p>
          <a:p>
            <a:pPr indent="-263525" lvl="1" marL="685800" rtl="0" algn="l">
              <a:spcBef>
                <a:spcPts val="500"/>
              </a:spcBef>
              <a:spcAft>
                <a:spcPts val="0"/>
              </a:spcAft>
              <a:buClr>
                <a:srgbClr val="4CA3AA"/>
              </a:buClr>
              <a:buSzPts val="2350"/>
              <a:buChar char="➢"/>
            </a:pPr>
            <a:r>
              <a:rPr lang="en-US" sz="2350">
                <a:solidFill>
                  <a:srgbClr val="4CA3AA"/>
                </a:solidFill>
              </a:rPr>
              <a:t>Scaling Features:</a:t>
            </a:r>
            <a:endParaRPr sz="2350">
              <a:solidFill>
                <a:srgbClr val="4CA3AA"/>
              </a:solidFill>
            </a:endParaRPr>
          </a:p>
          <a:p>
            <a:pPr indent="-228600" lvl="2" marL="1143000" rtl="0" algn="l">
              <a:spcBef>
                <a:spcPts val="500"/>
              </a:spcBef>
              <a:spcAft>
                <a:spcPts val="0"/>
              </a:spcAft>
              <a:buSzPts val="1800"/>
              <a:buChar char="■"/>
            </a:pPr>
            <a:r>
              <a:rPr lang="en-US" sz="2350"/>
              <a:t>Min-Max Scaling is applied to continuous features to normalize the data</a:t>
            </a:r>
            <a:endParaRPr sz="2350"/>
          </a:p>
          <a:p>
            <a:pPr indent="0" lvl="0" marL="0" rtl="0" algn="l">
              <a:lnSpc>
                <a:spcPct val="90000"/>
              </a:lnSpc>
              <a:spcBef>
                <a:spcPts val="1000"/>
              </a:spcBef>
              <a:spcAft>
                <a:spcPts val="0"/>
              </a:spcAft>
              <a:buClr>
                <a:schemeClr val="lt1"/>
              </a:buClr>
              <a:buSzPts val="2800"/>
              <a:buNone/>
            </a:pPr>
            <a:r>
              <a:t/>
            </a:r>
            <a:endParaRPr/>
          </a:p>
        </p:txBody>
      </p:sp>
      <p:sp>
        <p:nvSpPr>
          <p:cNvPr id="332" name="Google Shape;332;g30782350109_7_1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and Feature Engineering</a:t>
            </a:r>
            <a:endParaRPr/>
          </a:p>
        </p:txBody>
      </p:sp>
      <p:sp>
        <p:nvSpPr>
          <p:cNvPr id="339" name="Google Shape;339;p10"/>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92100" lvl="0" marL="228600" rtl="0" algn="l">
              <a:spcBef>
                <a:spcPts val="1000"/>
              </a:spcBef>
              <a:spcAft>
                <a:spcPts val="0"/>
              </a:spcAft>
              <a:buClr>
                <a:srgbClr val="FF577F"/>
              </a:buClr>
              <a:buSzPts val="2800"/>
              <a:buChar char="❖"/>
            </a:pPr>
            <a:r>
              <a:rPr lang="en-US">
                <a:solidFill>
                  <a:srgbClr val="FF577F"/>
                </a:solidFill>
              </a:rPr>
              <a:t>EDA Process:</a:t>
            </a:r>
            <a:endParaRPr>
              <a:solidFill>
                <a:srgbClr val="FF577F"/>
              </a:solidFill>
            </a:endParaRPr>
          </a:p>
          <a:p>
            <a:pPr indent="-292100" lvl="1" marL="685800" rtl="0" algn="l">
              <a:spcBef>
                <a:spcPts val="500"/>
              </a:spcBef>
              <a:spcAft>
                <a:spcPts val="0"/>
              </a:spcAft>
              <a:buSzPts val="2800"/>
              <a:buChar char="➢"/>
            </a:pPr>
            <a:r>
              <a:rPr lang="en-US">
                <a:solidFill>
                  <a:srgbClr val="4CA3AA"/>
                </a:solidFill>
              </a:rPr>
              <a:t>Purpose</a:t>
            </a:r>
            <a:r>
              <a:rPr lang="en-US"/>
              <a:t>: Identify data patterns, detect anomalies, and understand relationships.</a:t>
            </a:r>
            <a:endParaRPr/>
          </a:p>
          <a:p>
            <a:pPr indent="-292100" lvl="1" marL="685800" rtl="0" algn="l">
              <a:spcBef>
                <a:spcPts val="500"/>
              </a:spcBef>
              <a:spcAft>
                <a:spcPts val="0"/>
              </a:spcAft>
              <a:buSzPts val="2800"/>
              <a:buChar char="➢"/>
            </a:pPr>
            <a:r>
              <a:rPr lang="en-US">
                <a:solidFill>
                  <a:srgbClr val="4CA3AA"/>
                </a:solidFill>
              </a:rPr>
              <a:t>Techniques</a:t>
            </a:r>
            <a:r>
              <a:rPr lang="en-US"/>
              <a:t>:</a:t>
            </a:r>
            <a:endParaRPr/>
          </a:p>
          <a:p>
            <a:pPr indent="-292100" lvl="2" marL="1143000" rtl="0" algn="l">
              <a:spcBef>
                <a:spcPts val="500"/>
              </a:spcBef>
              <a:spcAft>
                <a:spcPts val="0"/>
              </a:spcAft>
              <a:buSzPts val="2800"/>
              <a:buChar char="■"/>
            </a:pPr>
            <a:r>
              <a:rPr lang="en-US"/>
              <a:t>Histograms: Analyzed distributions of features like elevation, precipitation, and slope.</a:t>
            </a:r>
            <a:endParaRPr/>
          </a:p>
          <a:p>
            <a:pPr indent="-292100" lvl="2" marL="1143000" rtl="0" algn="l">
              <a:spcBef>
                <a:spcPts val="500"/>
              </a:spcBef>
              <a:spcAft>
                <a:spcPts val="0"/>
              </a:spcAft>
              <a:buSzPts val="2800"/>
              <a:buChar char="■"/>
            </a:pPr>
            <a:r>
              <a:rPr lang="en-US"/>
              <a:t>Box Plots: Detected outliers in features like precipitation and NDVI.</a:t>
            </a:r>
            <a:endParaRPr/>
          </a:p>
          <a:p>
            <a:pPr indent="-292100" lvl="2" marL="1143000" rtl="0" algn="l">
              <a:lnSpc>
                <a:spcPct val="90000"/>
              </a:lnSpc>
              <a:spcBef>
                <a:spcPts val="1000"/>
              </a:spcBef>
              <a:spcAft>
                <a:spcPts val="0"/>
              </a:spcAft>
              <a:buClr>
                <a:schemeClr val="lt1"/>
              </a:buClr>
              <a:buSzPts val="2800"/>
              <a:buFont typeface="Arial"/>
              <a:buChar char="■"/>
            </a:pPr>
            <a:r>
              <a:rPr lang="en-US"/>
              <a:t>Correlation Heatmap: Identified strong correlations between features such as precipitation, slope, and elevation with landslide risks.</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a:p>
        </p:txBody>
      </p:sp>
      <p:sp>
        <p:nvSpPr>
          <p:cNvPr id="340" name="Google Shape;340;p1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0782350109_7_20"/>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and Feature Engineering</a:t>
            </a:r>
            <a:endParaRPr/>
          </a:p>
        </p:txBody>
      </p:sp>
      <p:sp>
        <p:nvSpPr>
          <p:cNvPr id="347" name="Google Shape;347;g30782350109_7_20"/>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292100" lvl="0" marL="228600" rtl="0" algn="l">
              <a:spcBef>
                <a:spcPts val="1000"/>
              </a:spcBef>
              <a:spcAft>
                <a:spcPts val="0"/>
              </a:spcAft>
              <a:buClr>
                <a:srgbClr val="FF577F"/>
              </a:buClr>
              <a:buSzPts val="2800"/>
              <a:buChar char="❖"/>
            </a:pPr>
            <a:r>
              <a:rPr lang="en-US">
                <a:solidFill>
                  <a:srgbClr val="FF577F"/>
                </a:solidFill>
              </a:rPr>
              <a:t>Feature Engineering:</a:t>
            </a:r>
            <a:endParaRPr>
              <a:solidFill>
                <a:srgbClr val="FF577F"/>
              </a:solidFill>
            </a:endParaRPr>
          </a:p>
          <a:p>
            <a:pPr indent="-292100" lvl="1" marL="685800" rtl="0" algn="l">
              <a:spcBef>
                <a:spcPts val="500"/>
              </a:spcBef>
              <a:spcAft>
                <a:spcPts val="0"/>
              </a:spcAft>
              <a:buClr>
                <a:srgbClr val="4CA3AA"/>
              </a:buClr>
              <a:buSzPts val="2800"/>
              <a:buChar char="➢"/>
            </a:pPr>
            <a:r>
              <a:rPr lang="en-US">
                <a:solidFill>
                  <a:srgbClr val="4CA3AA"/>
                </a:solidFill>
              </a:rPr>
              <a:t>Feature Creation:</a:t>
            </a:r>
            <a:endParaRPr>
              <a:solidFill>
                <a:srgbClr val="4CA3AA"/>
              </a:solidFill>
            </a:endParaRPr>
          </a:p>
          <a:p>
            <a:pPr indent="-292100" lvl="2" marL="1143000" rtl="0" algn="l">
              <a:spcBef>
                <a:spcPts val="500"/>
              </a:spcBef>
              <a:spcAft>
                <a:spcPts val="0"/>
              </a:spcAft>
              <a:buSzPts val="2800"/>
              <a:buChar char="■"/>
            </a:pPr>
            <a:r>
              <a:rPr lang="en-US"/>
              <a:t>Slope × Precipitation: Captured interaction between steep terrains and rainfall.</a:t>
            </a:r>
            <a:endParaRPr/>
          </a:p>
          <a:p>
            <a:pPr indent="-292100" lvl="2" marL="1143000" rtl="0" algn="l">
              <a:spcBef>
                <a:spcPts val="500"/>
              </a:spcBef>
              <a:spcAft>
                <a:spcPts val="0"/>
              </a:spcAft>
              <a:buSzPts val="2800"/>
              <a:buChar char="■"/>
            </a:pPr>
            <a:r>
              <a:rPr lang="en-US"/>
              <a:t>Vegetation-Water Index (NDVI × NDWI): Assessed soil stability and moisture levels.</a:t>
            </a:r>
            <a:endParaRPr/>
          </a:p>
          <a:p>
            <a:pPr indent="-292100" lvl="1" marL="685800" rtl="0" algn="l">
              <a:spcBef>
                <a:spcPts val="500"/>
              </a:spcBef>
              <a:spcAft>
                <a:spcPts val="0"/>
              </a:spcAft>
              <a:buClr>
                <a:srgbClr val="4CA3AA"/>
              </a:buClr>
              <a:buSzPts val="2800"/>
              <a:buChar char="➢"/>
            </a:pPr>
            <a:r>
              <a:rPr lang="en-US">
                <a:solidFill>
                  <a:srgbClr val="4CA3AA"/>
                </a:solidFill>
              </a:rPr>
              <a:t>Feature Transformation:</a:t>
            </a:r>
            <a:endParaRPr>
              <a:solidFill>
                <a:srgbClr val="4CA3AA"/>
              </a:solidFill>
            </a:endParaRPr>
          </a:p>
          <a:p>
            <a:pPr indent="-292100" lvl="2" marL="1143000" rtl="0" algn="l">
              <a:spcBef>
                <a:spcPts val="500"/>
              </a:spcBef>
              <a:spcAft>
                <a:spcPts val="0"/>
              </a:spcAft>
              <a:buSzPts val="2800"/>
              <a:buChar char="■"/>
            </a:pPr>
            <a:r>
              <a:rPr lang="en-US"/>
              <a:t>Binning: Simplified continuous variables like elevation and precipitation into categories.</a:t>
            </a:r>
            <a:endParaRPr/>
          </a:p>
          <a:p>
            <a:pPr indent="-292100" lvl="2" marL="1143000" rtl="0" algn="l">
              <a:spcBef>
                <a:spcPts val="500"/>
              </a:spcBef>
              <a:spcAft>
                <a:spcPts val="0"/>
              </a:spcAft>
              <a:buSzPts val="2800"/>
              <a:buChar char="■"/>
            </a:pPr>
            <a:r>
              <a:rPr lang="en-US"/>
              <a:t>Interaction Features: Combined aspect and slope to analyze drainage and erosion impact.</a:t>
            </a:r>
            <a:endParaRPr/>
          </a:p>
          <a:p>
            <a:pPr indent="-50800" lvl="0" marL="228600" rtl="0" algn="l">
              <a:lnSpc>
                <a:spcPct val="90000"/>
              </a:lnSpc>
              <a:spcBef>
                <a:spcPts val="1000"/>
              </a:spcBef>
              <a:spcAft>
                <a:spcPts val="0"/>
              </a:spcAft>
              <a:buClr>
                <a:schemeClr val="lt1"/>
              </a:buClr>
              <a:buSzPts val="2800"/>
              <a:buNone/>
            </a:pPr>
            <a:r>
              <a:t/>
            </a:r>
            <a:endParaRPr/>
          </a:p>
        </p:txBody>
      </p:sp>
      <p:sp>
        <p:nvSpPr>
          <p:cNvPr id="348" name="Google Shape;348;g30782350109_7_2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0782350109_7_2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and Feature Engineering</a:t>
            </a:r>
            <a:endParaRPr/>
          </a:p>
        </p:txBody>
      </p:sp>
      <p:sp>
        <p:nvSpPr>
          <p:cNvPr id="355" name="Google Shape;355;g30782350109_7_28"/>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292100" lvl="0" marL="228600" rtl="0" algn="l">
              <a:spcBef>
                <a:spcPts val="1000"/>
              </a:spcBef>
              <a:spcAft>
                <a:spcPts val="0"/>
              </a:spcAft>
              <a:buClr>
                <a:srgbClr val="FF577F"/>
              </a:buClr>
              <a:buSzPts val="2800"/>
              <a:buChar char="❖"/>
            </a:pPr>
            <a:r>
              <a:rPr lang="en-US">
                <a:solidFill>
                  <a:srgbClr val="FF577F"/>
                </a:solidFill>
              </a:rPr>
              <a:t> Scaling, Normalization, and Encoding:</a:t>
            </a:r>
            <a:endParaRPr>
              <a:solidFill>
                <a:srgbClr val="FF577F"/>
              </a:solidFill>
            </a:endParaRPr>
          </a:p>
          <a:p>
            <a:pPr indent="-292100" lvl="1" marL="685800" rtl="0" algn="l">
              <a:spcBef>
                <a:spcPts val="500"/>
              </a:spcBef>
              <a:spcAft>
                <a:spcPts val="0"/>
              </a:spcAft>
              <a:buSzPts val="2800"/>
              <a:buChar char="➢"/>
            </a:pPr>
            <a:r>
              <a:rPr lang="en-US"/>
              <a:t>Min-Max Scaling: Applied to elevation, precipitation, slope, and NDVI to normalize data between 0 and 1.</a:t>
            </a:r>
            <a:endParaRPr/>
          </a:p>
          <a:p>
            <a:pPr indent="-292100" lvl="1" marL="685800" rtl="0" algn="l">
              <a:spcBef>
                <a:spcPts val="500"/>
              </a:spcBef>
              <a:spcAft>
                <a:spcPts val="0"/>
              </a:spcAft>
              <a:buSzPts val="2800"/>
              <a:buChar char="➢"/>
            </a:pPr>
            <a:r>
              <a:rPr lang="en-US"/>
              <a:t>Log Transformation: Reduced skewness for features like precipitation and earthquake.</a:t>
            </a:r>
            <a:endParaRPr/>
          </a:p>
          <a:p>
            <a:pPr indent="-292100" lvl="1" marL="685800" rtl="0" algn="l">
              <a:spcBef>
                <a:spcPts val="500"/>
              </a:spcBef>
              <a:spcAft>
                <a:spcPts val="0"/>
              </a:spcAft>
              <a:buSzPts val="2800"/>
              <a:buChar char="➢"/>
            </a:pPr>
            <a:r>
              <a:rPr lang="en-US"/>
              <a:t>Label Encoding: Categorical features like lithology were numerically encoded.</a:t>
            </a:r>
            <a:endParaRPr/>
          </a:p>
          <a:p>
            <a:pPr indent="-50800" lvl="0" marL="228600" rtl="0" algn="l">
              <a:lnSpc>
                <a:spcPct val="90000"/>
              </a:lnSpc>
              <a:spcBef>
                <a:spcPts val="1000"/>
              </a:spcBef>
              <a:spcAft>
                <a:spcPts val="0"/>
              </a:spcAft>
              <a:buClr>
                <a:schemeClr val="lt1"/>
              </a:buClr>
              <a:buSzPts val="2800"/>
              <a:buNone/>
            </a:pPr>
            <a:r>
              <a:t/>
            </a:r>
            <a:endParaRPr/>
          </a:p>
        </p:txBody>
      </p:sp>
      <p:sp>
        <p:nvSpPr>
          <p:cNvPr id="356" name="Google Shape;356;g30782350109_7_2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30782350109_7_36"/>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and Feature Engineering</a:t>
            </a:r>
            <a:endParaRPr/>
          </a:p>
        </p:txBody>
      </p:sp>
      <p:sp>
        <p:nvSpPr>
          <p:cNvPr id="363" name="Google Shape;363;g30782350109_7_36"/>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292100" lvl="0" marL="228600" rtl="0" algn="l">
              <a:spcBef>
                <a:spcPts val="1000"/>
              </a:spcBef>
              <a:spcAft>
                <a:spcPts val="0"/>
              </a:spcAft>
              <a:buClr>
                <a:srgbClr val="FF577F"/>
              </a:buClr>
              <a:buSzPts val="2800"/>
              <a:buChar char="❖"/>
            </a:pPr>
            <a:r>
              <a:rPr lang="en-US">
                <a:solidFill>
                  <a:srgbClr val="FF577F"/>
                </a:solidFill>
              </a:rPr>
              <a:t> </a:t>
            </a:r>
            <a:r>
              <a:rPr lang="en-US">
                <a:solidFill>
                  <a:srgbClr val="FF577F"/>
                </a:solidFill>
              </a:rPr>
              <a:t>Rationale:</a:t>
            </a:r>
            <a:endParaRPr>
              <a:solidFill>
                <a:srgbClr val="FF577F"/>
              </a:solidFill>
            </a:endParaRPr>
          </a:p>
          <a:p>
            <a:pPr indent="-292100" lvl="1" marL="685800" rtl="0" algn="l">
              <a:spcBef>
                <a:spcPts val="500"/>
              </a:spcBef>
              <a:spcAft>
                <a:spcPts val="0"/>
              </a:spcAft>
              <a:buSzPts val="2800"/>
              <a:buChar char="➢"/>
            </a:pPr>
            <a:r>
              <a:rPr lang="en-US"/>
              <a:t>Interaction Features: Higher slopes and rainfall increase landslide risk.</a:t>
            </a:r>
            <a:endParaRPr/>
          </a:p>
          <a:p>
            <a:pPr indent="-292100" lvl="1" marL="685800" rtl="0" algn="l">
              <a:spcBef>
                <a:spcPts val="500"/>
              </a:spcBef>
              <a:spcAft>
                <a:spcPts val="0"/>
              </a:spcAft>
              <a:buSzPts val="2800"/>
              <a:buChar char="➢"/>
            </a:pPr>
            <a:r>
              <a:rPr lang="en-US"/>
              <a:t>Vegetation and Water: NDVI and NDWI assess the stability of soil, affecting landslide probability.</a:t>
            </a:r>
            <a:endParaRPr/>
          </a:p>
          <a:p>
            <a:pPr indent="-292100" lvl="1" marL="685800" rtl="0" algn="l">
              <a:spcBef>
                <a:spcPts val="500"/>
              </a:spcBef>
              <a:spcAft>
                <a:spcPts val="0"/>
              </a:spcAft>
              <a:buSzPts val="2800"/>
              <a:buChar char="➢"/>
            </a:pPr>
            <a:r>
              <a:rPr lang="en-US"/>
              <a:t>Elevation Binning: Grouped elevation levels to model non-linear relationships with landslides.</a:t>
            </a:r>
            <a:endParaRPr/>
          </a:p>
          <a:p>
            <a:pPr indent="-50800" lvl="0" marL="228600" rtl="0" algn="l">
              <a:lnSpc>
                <a:spcPct val="90000"/>
              </a:lnSpc>
              <a:spcBef>
                <a:spcPts val="1000"/>
              </a:spcBef>
              <a:spcAft>
                <a:spcPts val="0"/>
              </a:spcAft>
              <a:buClr>
                <a:schemeClr val="lt1"/>
              </a:buClr>
              <a:buSzPts val="2800"/>
              <a:buNone/>
            </a:pPr>
            <a:r>
              <a:t/>
            </a:r>
            <a:endParaRPr/>
          </a:p>
        </p:txBody>
      </p:sp>
      <p:sp>
        <p:nvSpPr>
          <p:cNvPr id="364" name="Google Shape;364;g30782350109_7_36"/>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Model</a:t>
            </a:r>
            <a:endParaRPr/>
          </a:p>
        </p:txBody>
      </p:sp>
      <p:sp>
        <p:nvSpPr>
          <p:cNvPr id="370" name="Google Shape;370;p1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2"/>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76" name="Google Shape;376;p12"/>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292100" lvl="0" marL="228600" rtl="0" algn="l">
              <a:spcBef>
                <a:spcPts val="1000"/>
              </a:spcBef>
              <a:spcAft>
                <a:spcPts val="0"/>
              </a:spcAft>
              <a:buClr>
                <a:srgbClr val="FF577F"/>
              </a:buClr>
              <a:buSzPts val="2800"/>
              <a:buChar char="❖"/>
            </a:pPr>
            <a:r>
              <a:rPr lang="en-US">
                <a:solidFill>
                  <a:srgbClr val="FF577F"/>
                </a:solidFill>
              </a:rPr>
              <a:t> Rationale for Model Selection:</a:t>
            </a:r>
            <a:endParaRPr>
              <a:solidFill>
                <a:srgbClr val="FF577F"/>
              </a:solidFill>
            </a:endParaRPr>
          </a:p>
          <a:p>
            <a:pPr indent="-292100" lvl="1" marL="685800" rtl="0" algn="l">
              <a:spcBef>
                <a:spcPts val="500"/>
              </a:spcBef>
              <a:spcAft>
                <a:spcPts val="0"/>
              </a:spcAft>
              <a:buClr>
                <a:srgbClr val="4CA3AA"/>
              </a:buClr>
              <a:buSzPts val="2800"/>
              <a:buChar char="➢"/>
            </a:pPr>
            <a:r>
              <a:rPr lang="en-US">
                <a:solidFill>
                  <a:srgbClr val="4CA3AA"/>
                </a:solidFill>
              </a:rPr>
              <a:t>	Chosen Models:</a:t>
            </a:r>
            <a:endParaRPr>
              <a:solidFill>
                <a:srgbClr val="4CA3AA"/>
              </a:solidFill>
            </a:endParaRPr>
          </a:p>
          <a:p>
            <a:pPr indent="-292100" lvl="2" marL="1143000" rtl="0" algn="l">
              <a:spcBef>
                <a:spcPts val="500"/>
              </a:spcBef>
              <a:spcAft>
                <a:spcPts val="0"/>
              </a:spcAft>
              <a:buSzPts val="2800"/>
              <a:buChar char="■"/>
            </a:pPr>
            <a:r>
              <a:rPr lang="en-US"/>
              <a:t>Random Forest: Robust, handles high-dimensional data, reduces overfitting through averaging.</a:t>
            </a:r>
            <a:endParaRPr/>
          </a:p>
          <a:p>
            <a:pPr indent="-292100" lvl="2" marL="1143000" rtl="0" algn="l">
              <a:spcBef>
                <a:spcPts val="500"/>
              </a:spcBef>
              <a:spcAft>
                <a:spcPts val="0"/>
              </a:spcAft>
              <a:buSzPts val="2800"/>
              <a:buChar char="■"/>
            </a:pPr>
            <a:r>
              <a:rPr lang="en-US"/>
              <a:t>Gradient Boosting: Strong predictor, optimizes performance by focusing on errors.</a:t>
            </a:r>
            <a:endParaRPr/>
          </a:p>
          <a:p>
            <a:pPr indent="-292100" lvl="2" marL="1143000" rtl="0" algn="l">
              <a:spcBef>
                <a:spcPts val="500"/>
              </a:spcBef>
              <a:spcAft>
                <a:spcPts val="0"/>
              </a:spcAft>
              <a:buSzPts val="2800"/>
              <a:buChar char="■"/>
            </a:pPr>
            <a:r>
              <a:rPr lang="en-US"/>
              <a:t>Decision Tree: Simple and interpretable model, good for initial insights.</a:t>
            </a:r>
            <a:endParaRPr/>
          </a:p>
          <a:p>
            <a:pPr indent="-292100" lvl="2" marL="1143000" rtl="0" algn="l">
              <a:spcBef>
                <a:spcPts val="500"/>
              </a:spcBef>
              <a:spcAft>
                <a:spcPts val="0"/>
              </a:spcAft>
              <a:buSzPts val="2800"/>
              <a:buChar char="■"/>
            </a:pPr>
            <a:r>
              <a:rPr lang="en-US"/>
              <a:t>SVM: Effective for high-dimensional spaces, suitable for non-linear decision boundaries.</a:t>
            </a:r>
            <a:endParaRPr/>
          </a:p>
          <a:p>
            <a:pPr indent="-292100" lvl="2" marL="1143000" rtl="0" algn="l">
              <a:lnSpc>
                <a:spcPct val="90000"/>
              </a:lnSpc>
              <a:spcBef>
                <a:spcPts val="1000"/>
              </a:spcBef>
              <a:spcAft>
                <a:spcPts val="0"/>
              </a:spcAft>
              <a:buClr>
                <a:schemeClr val="lt1"/>
              </a:buClr>
              <a:buSzPts val="2800"/>
              <a:buFont typeface="Arial"/>
              <a:buChar char="■"/>
            </a:pPr>
            <a:r>
              <a:rPr lang="en-US"/>
              <a:t>Logistic Regression: Useful as a baseline classifier, easy to interpret.</a:t>
            </a:r>
            <a:endParaRPr/>
          </a:p>
        </p:txBody>
      </p:sp>
      <p:sp>
        <p:nvSpPr>
          <p:cNvPr id="377" name="Google Shape;377;p12"/>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30782350109_7_51"/>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83" name="Google Shape;383;g30782350109_7_51"/>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292100" lvl="0" marL="228600" rtl="0" algn="l">
              <a:spcBef>
                <a:spcPts val="1000"/>
              </a:spcBef>
              <a:spcAft>
                <a:spcPts val="0"/>
              </a:spcAft>
              <a:buClr>
                <a:srgbClr val="FF577F"/>
              </a:buClr>
              <a:buSzPts val="2800"/>
              <a:buChar char="❖"/>
            </a:pPr>
            <a:r>
              <a:rPr lang="en-US">
                <a:solidFill>
                  <a:srgbClr val="FF577F"/>
                </a:solidFill>
              </a:rPr>
              <a:t>Strengths and Weaknesses:</a:t>
            </a:r>
            <a:endParaRPr>
              <a:solidFill>
                <a:srgbClr val="FF577F"/>
              </a:solidFill>
            </a:endParaRPr>
          </a:p>
          <a:p>
            <a:pPr indent="-292100" lvl="1" marL="685800" rtl="0" algn="l">
              <a:spcBef>
                <a:spcPts val="500"/>
              </a:spcBef>
              <a:spcAft>
                <a:spcPts val="0"/>
              </a:spcAft>
              <a:buClr>
                <a:srgbClr val="4CA3AA"/>
              </a:buClr>
              <a:buSzPts val="2800"/>
              <a:buChar char="➢"/>
            </a:pPr>
            <a:r>
              <a:rPr lang="en-US">
                <a:solidFill>
                  <a:srgbClr val="4CA3AA"/>
                </a:solidFill>
              </a:rPr>
              <a:t>	Random Forest:</a:t>
            </a:r>
            <a:endParaRPr>
              <a:solidFill>
                <a:srgbClr val="4CA3AA"/>
              </a:solidFill>
            </a:endParaRPr>
          </a:p>
          <a:p>
            <a:pPr indent="-292100" lvl="2" marL="1143000" rtl="0" algn="l">
              <a:spcBef>
                <a:spcPts val="500"/>
              </a:spcBef>
              <a:spcAft>
                <a:spcPts val="0"/>
              </a:spcAft>
              <a:buSzPts val="2800"/>
              <a:buChar char="■"/>
            </a:pPr>
            <a:r>
              <a:rPr lang="en-US"/>
              <a:t>Strengths: High accuracy, handles missing data well, prevents overfitting.</a:t>
            </a:r>
            <a:endParaRPr/>
          </a:p>
          <a:p>
            <a:pPr indent="-292100" lvl="2" marL="1143000" rtl="0" algn="l">
              <a:spcBef>
                <a:spcPts val="500"/>
              </a:spcBef>
              <a:spcAft>
                <a:spcPts val="0"/>
              </a:spcAft>
              <a:buSzPts val="2800"/>
              <a:buChar char="■"/>
            </a:pPr>
            <a:r>
              <a:rPr lang="en-US"/>
              <a:t>Weaknesses: Harder to interpret due to ensemble structure.</a:t>
            </a:r>
            <a:endParaRPr/>
          </a:p>
          <a:p>
            <a:pPr indent="-292100" lvl="1" marL="685800" rtl="0" algn="l">
              <a:spcBef>
                <a:spcPts val="500"/>
              </a:spcBef>
              <a:spcAft>
                <a:spcPts val="0"/>
              </a:spcAft>
              <a:buClr>
                <a:srgbClr val="4CA3AA"/>
              </a:buClr>
              <a:buSzPts val="2800"/>
              <a:buChar char="➢"/>
            </a:pPr>
            <a:r>
              <a:rPr lang="en-US">
                <a:solidFill>
                  <a:srgbClr val="4CA3AA"/>
                </a:solidFill>
              </a:rPr>
              <a:t>	Gradient Boosting:</a:t>
            </a:r>
            <a:endParaRPr>
              <a:solidFill>
                <a:srgbClr val="4CA3AA"/>
              </a:solidFill>
            </a:endParaRPr>
          </a:p>
          <a:p>
            <a:pPr indent="-292100" lvl="2" marL="1143000" rtl="0" algn="l">
              <a:spcBef>
                <a:spcPts val="500"/>
              </a:spcBef>
              <a:spcAft>
                <a:spcPts val="0"/>
              </a:spcAft>
              <a:buSzPts val="2800"/>
              <a:buChar char="■"/>
            </a:pPr>
            <a:r>
              <a:rPr lang="en-US"/>
              <a:t>Strengths: Great for reducing bias, captures complex patterns.</a:t>
            </a:r>
            <a:endParaRPr/>
          </a:p>
          <a:p>
            <a:pPr indent="-292100" lvl="2" marL="1143000" rtl="0" algn="l">
              <a:spcBef>
                <a:spcPts val="500"/>
              </a:spcBef>
              <a:spcAft>
                <a:spcPts val="0"/>
              </a:spcAft>
              <a:buSzPts val="2800"/>
              <a:buChar char="■"/>
            </a:pPr>
            <a:r>
              <a:rPr lang="en-US"/>
              <a:t>Weaknesses: Slower to train, sensitive to noisy data.</a:t>
            </a:r>
            <a:endParaRPr/>
          </a:p>
        </p:txBody>
      </p:sp>
      <p:sp>
        <p:nvSpPr>
          <p:cNvPr id="384" name="Google Shape;384;g30782350109_7_5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30782350109_7_5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90" name="Google Shape;390;g30782350109_7_58"/>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p>
          <a:p>
            <a:pPr indent="-292100" lvl="1" marL="685800" rtl="0" algn="l">
              <a:spcBef>
                <a:spcPts val="500"/>
              </a:spcBef>
              <a:spcAft>
                <a:spcPts val="0"/>
              </a:spcAft>
              <a:buClr>
                <a:srgbClr val="4CA3AA"/>
              </a:buClr>
              <a:buSzPts val="2800"/>
              <a:buChar char="➢"/>
            </a:pPr>
            <a:r>
              <a:rPr lang="en-US">
                <a:solidFill>
                  <a:srgbClr val="4CA3AA"/>
                </a:solidFill>
              </a:rPr>
              <a:t>	Decision Tree:</a:t>
            </a:r>
            <a:endParaRPr>
              <a:solidFill>
                <a:srgbClr val="4CA3AA"/>
              </a:solidFill>
            </a:endParaRPr>
          </a:p>
          <a:p>
            <a:pPr indent="-292100" lvl="2" marL="1143000" rtl="0" algn="l">
              <a:spcBef>
                <a:spcPts val="500"/>
              </a:spcBef>
              <a:spcAft>
                <a:spcPts val="0"/>
              </a:spcAft>
              <a:buSzPts val="2800"/>
              <a:buChar char="■"/>
            </a:pPr>
            <a:r>
              <a:rPr lang="en-US"/>
              <a:t>Strengths: Easy to visualize, fast to compute.</a:t>
            </a:r>
            <a:endParaRPr/>
          </a:p>
          <a:p>
            <a:pPr indent="-292100" lvl="2" marL="1143000" rtl="0" algn="l">
              <a:spcBef>
                <a:spcPts val="500"/>
              </a:spcBef>
              <a:spcAft>
                <a:spcPts val="0"/>
              </a:spcAft>
              <a:buSzPts val="2800"/>
              <a:buChar char="■"/>
            </a:pPr>
            <a:r>
              <a:rPr lang="en-US"/>
              <a:t>Weaknesses: Prone to overfitting, less accurate without ensemble techniques.</a:t>
            </a:r>
            <a:endParaRPr/>
          </a:p>
          <a:p>
            <a:pPr indent="-292100" lvl="1" marL="685800" rtl="0" algn="l">
              <a:spcBef>
                <a:spcPts val="500"/>
              </a:spcBef>
              <a:spcAft>
                <a:spcPts val="0"/>
              </a:spcAft>
              <a:buClr>
                <a:srgbClr val="4CA3AA"/>
              </a:buClr>
              <a:buSzPts val="2800"/>
              <a:buChar char="➢"/>
            </a:pPr>
            <a:r>
              <a:rPr lang="en-US">
                <a:solidFill>
                  <a:srgbClr val="4CA3AA"/>
                </a:solidFill>
              </a:rPr>
              <a:t>	SVM:</a:t>
            </a:r>
            <a:endParaRPr>
              <a:solidFill>
                <a:srgbClr val="4CA3AA"/>
              </a:solidFill>
            </a:endParaRPr>
          </a:p>
          <a:p>
            <a:pPr indent="-292100" lvl="2" marL="1143000" rtl="0" algn="l">
              <a:spcBef>
                <a:spcPts val="500"/>
              </a:spcBef>
              <a:spcAft>
                <a:spcPts val="0"/>
              </a:spcAft>
              <a:buSzPts val="2800"/>
              <a:buChar char="■"/>
            </a:pPr>
            <a:r>
              <a:rPr lang="en-US"/>
              <a:t>Strengths: Effective in complex, non-linear datasets, strong generalization.</a:t>
            </a:r>
            <a:endParaRPr/>
          </a:p>
          <a:p>
            <a:pPr indent="-292100" lvl="2" marL="1143000" rtl="0" algn="l">
              <a:spcBef>
                <a:spcPts val="500"/>
              </a:spcBef>
              <a:spcAft>
                <a:spcPts val="0"/>
              </a:spcAft>
              <a:buSzPts val="2800"/>
              <a:buChar char="■"/>
            </a:pPr>
            <a:r>
              <a:rPr lang="en-US"/>
              <a:t>Weaknesses: Computationally expensive, sensitive to choice of kernel and parameters.</a:t>
            </a:r>
            <a:endParaRPr/>
          </a:p>
          <a:p>
            <a:pPr indent="-292100" lvl="1" marL="685800" rtl="0" algn="l">
              <a:spcBef>
                <a:spcPts val="500"/>
              </a:spcBef>
              <a:spcAft>
                <a:spcPts val="0"/>
              </a:spcAft>
              <a:buClr>
                <a:srgbClr val="4CA3AA"/>
              </a:buClr>
              <a:buSzPts val="2800"/>
              <a:buChar char="➢"/>
            </a:pPr>
            <a:r>
              <a:rPr lang="en-US">
                <a:solidFill>
                  <a:srgbClr val="4CA3AA"/>
                </a:solidFill>
              </a:rPr>
              <a:t>	Logistic Regression:</a:t>
            </a:r>
            <a:endParaRPr>
              <a:solidFill>
                <a:srgbClr val="4CA3AA"/>
              </a:solidFill>
            </a:endParaRPr>
          </a:p>
          <a:p>
            <a:pPr indent="-292100" lvl="2" marL="1143000" rtl="0" algn="l">
              <a:spcBef>
                <a:spcPts val="500"/>
              </a:spcBef>
              <a:spcAft>
                <a:spcPts val="0"/>
              </a:spcAft>
              <a:buSzPts val="2800"/>
              <a:buChar char="■"/>
            </a:pPr>
            <a:r>
              <a:rPr lang="en-US"/>
              <a:t>Strengths: Simple, interpretable, provides probability estimates.</a:t>
            </a:r>
            <a:endParaRPr/>
          </a:p>
          <a:p>
            <a:pPr indent="-292100" lvl="2" marL="1143000" rtl="0" algn="l">
              <a:spcBef>
                <a:spcPts val="500"/>
              </a:spcBef>
              <a:spcAft>
                <a:spcPts val="0"/>
              </a:spcAft>
              <a:buSzPts val="2800"/>
              <a:buChar char="■"/>
            </a:pPr>
            <a:r>
              <a:rPr lang="en-US" sz="2000"/>
              <a:t>Weaknesses: Assumes linear relationships, weaker in capturing complex patterns.</a:t>
            </a:r>
            <a:r>
              <a:rPr lang="en-US"/>
              <a:t>.</a:t>
            </a:r>
            <a:endParaRPr/>
          </a:p>
        </p:txBody>
      </p:sp>
      <p:sp>
        <p:nvSpPr>
          <p:cNvPr id="391" name="Google Shape;391;g30782350109_7_5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30782350109_7_4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397" name="Google Shape;397;g30782350109_7_44"/>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292100" lvl="0" marL="228600" rtl="0" algn="l">
              <a:spcBef>
                <a:spcPts val="1000"/>
              </a:spcBef>
              <a:spcAft>
                <a:spcPts val="0"/>
              </a:spcAft>
              <a:buSzPts val="2800"/>
              <a:buChar char="❖"/>
            </a:pPr>
            <a:r>
              <a:rPr lang="en-US"/>
              <a:t>Training the Model:</a:t>
            </a:r>
            <a:endParaRPr/>
          </a:p>
          <a:p>
            <a:pPr indent="0" lvl="0" marL="228600" rtl="0" algn="l">
              <a:spcBef>
                <a:spcPts val="1000"/>
              </a:spcBef>
              <a:spcAft>
                <a:spcPts val="0"/>
              </a:spcAft>
              <a:buNone/>
            </a:pPr>
            <a:r>
              <a:t/>
            </a:r>
            <a:endParaRPr/>
          </a:p>
          <a:p>
            <a:pPr indent="-292100" lvl="1" marL="685800" rtl="0" algn="l">
              <a:spcBef>
                <a:spcPts val="500"/>
              </a:spcBef>
              <a:spcAft>
                <a:spcPts val="0"/>
              </a:spcAft>
              <a:buSzPts val="2800"/>
              <a:buChar char="➢"/>
            </a:pPr>
            <a:r>
              <a:rPr lang="en-US"/>
              <a:t>Training Process: Split dataset into 80% training, 20% testing. Each model was trained using:</a:t>
            </a:r>
            <a:endParaRPr/>
          </a:p>
          <a:p>
            <a:pPr indent="-292100" lvl="2" marL="1143000" rtl="0" algn="l">
              <a:lnSpc>
                <a:spcPct val="90000"/>
              </a:lnSpc>
              <a:spcBef>
                <a:spcPts val="1000"/>
              </a:spcBef>
              <a:spcAft>
                <a:spcPts val="0"/>
              </a:spcAft>
              <a:buClr>
                <a:schemeClr val="lt1"/>
              </a:buClr>
              <a:buSzPts val="2800"/>
              <a:buFont typeface="Arial"/>
              <a:buChar char="■"/>
            </a:pPr>
            <a:r>
              <a:rPr lang="en-US"/>
              <a:t>Cross-validation: 5-fold cross-validation used to minimize overfitting and evaluate model performance.</a:t>
            </a:r>
            <a:endParaRPr/>
          </a:p>
        </p:txBody>
      </p:sp>
      <p:sp>
        <p:nvSpPr>
          <p:cNvPr id="398" name="Google Shape;398;g30782350109_7_4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How to use this template</a:t>
            </a:r>
            <a:endParaRPr/>
          </a:p>
        </p:txBody>
      </p:sp>
      <p:sp>
        <p:nvSpPr>
          <p:cNvPr id="265" name="Google Shape;265;p2"/>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600"/>
              <a:buChar char="•"/>
            </a:pPr>
            <a:r>
              <a:rPr lang="en-US" sz="1600"/>
              <a:t>Download the file </a:t>
            </a:r>
            <a:endParaRPr/>
          </a:p>
          <a:p>
            <a:pPr indent="-228600" lvl="0" marL="228600" rtl="0" algn="l">
              <a:lnSpc>
                <a:spcPct val="90000"/>
              </a:lnSpc>
              <a:spcBef>
                <a:spcPts val="1000"/>
              </a:spcBef>
              <a:spcAft>
                <a:spcPts val="0"/>
              </a:spcAft>
              <a:buClr>
                <a:schemeClr val="lt1"/>
              </a:buClr>
              <a:buSzPts val="1600"/>
              <a:buChar char="•"/>
            </a:pPr>
            <a:r>
              <a:rPr lang="en-US" sz="1600"/>
              <a:t>Change the name into "Name_Surname_Draft_Presentation"</a:t>
            </a:r>
            <a:endParaRPr/>
          </a:p>
          <a:p>
            <a:pPr indent="-228600" lvl="0" marL="228600" rtl="0" algn="l">
              <a:lnSpc>
                <a:spcPct val="90000"/>
              </a:lnSpc>
              <a:spcBef>
                <a:spcPts val="1000"/>
              </a:spcBef>
              <a:spcAft>
                <a:spcPts val="0"/>
              </a:spcAft>
              <a:buClr>
                <a:schemeClr val="lt1"/>
              </a:buClr>
              <a:buSzPts val="1600"/>
              <a:buChar char="•"/>
            </a:pPr>
            <a:r>
              <a:rPr lang="en-US" sz="1600"/>
              <a:t>Do not move the text boxes, keep your text and visuals inside the boxes</a:t>
            </a:r>
            <a:endParaRPr/>
          </a:p>
          <a:p>
            <a:pPr indent="-228600" lvl="0" marL="228600" rtl="0" algn="l">
              <a:lnSpc>
                <a:spcPct val="90000"/>
              </a:lnSpc>
              <a:spcBef>
                <a:spcPts val="1000"/>
              </a:spcBef>
              <a:spcAft>
                <a:spcPts val="0"/>
              </a:spcAft>
              <a:buClr>
                <a:schemeClr val="lt1"/>
              </a:buClr>
              <a:buSzPts val="1600"/>
              <a:buChar char="•"/>
            </a:pPr>
            <a:r>
              <a:rPr lang="en-US" sz="1600"/>
              <a:t>Do not change the colors and font type</a:t>
            </a:r>
            <a:endParaRPr/>
          </a:p>
          <a:p>
            <a:pPr indent="-228600" lvl="0" marL="228600" rtl="0" algn="l">
              <a:lnSpc>
                <a:spcPct val="90000"/>
              </a:lnSpc>
              <a:spcBef>
                <a:spcPts val="1000"/>
              </a:spcBef>
              <a:spcAft>
                <a:spcPts val="0"/>
              </a:spcAft>
              <a:buClr>
                <a:schemeClr val="lt1"/>
              </a:buClr>
              <a:buSzPts val="1600"/>
              <a:buChar char="•"/>
            </a:pPr>
            <a:r>
              <a:rPr lang="en-US" sz="1600"/>
              <a:t>If you need to change the font size make it consistent and don't use different sizes in one page (biggest 28, smallest 16). Titles always should be 44.</a:t>
            </a:r>
            <a:endParaRPr/>
          </a:p>
          <a:p>
            <a:pPr indent="-228600" lvl="0" marL="228600" rtl="0" algn="l">
              <a:lnSpc>
                <a:spcPct val="90000"/>
              </a:lnSpc>
              <a:spcBef>
                <a:spcPts val="1000"/>
              </a:spcBef>
              <a:spcAft>
                <a:spcPts val="0"/>
              </a:spcAft>
              <a:buClr>
                <a:schemeClr val="lt1"/>
              </a:buClr>
              <a:buSzPts val="1600"/>
              <a:buChar char="•"/>
            </a:pPr>
            <a:r>
              <a:rPr lang="en-US" sz="1600"/>
              <a:t>You can duplicate a page if you need more than one pages</a:t>
            </a:r>
            <a:endParaRPr/>
          </a:p>
          <a:p>
            <a:pPr indent="-228600" lvl="0" marL="228600" rtl="0" algn="l">
              <a:lnSpc>
                <a:spcPct val="90000"/>
              </a:lnSpc>
              <a:spcBef>
                <a:spcPts val="1000"/>
              </a:spcBef>
              <a:spcAft>
                <a:spcPts val="0"/>
              </a:spcAft>
              <a:buClr>
                <a:schemeClr val="lt1"/>
              </a:buClr>
              <a:buSzPts val="1600"/>
              <a:buChar char="•"/>
            </a:pPr>
            <a:r>
              <a:rPr lang="en-US" sz="1600"/>
              <a:t>Add high quality pictures and their sources. Keep it inside the boxes.</a:t>
            </a:r>
            <a:endParaRPr/>
          </a:p>
          <a:p>
            <a:pPr indent="0" lvl="0" marL="0" rtl="0" algn="l">
              <a:lnSpc>
                <a:spcPct val="90000"/>
              </a:lnSpc>
              <a:spcBef>
                <a:spcPts val="1000"/>
              </a:spcBef>
              <a:spcAft>
                <a:spcPts val="0"/>
              </a:spcAft>
              <a:buClr>
                <a:schemeClr val="lt1"/>
              </a:buClr>
              <a:buSzPts val="1600"/>
              <a:buNone/>
            </a:pPr>
            <a:r>
              <a:t/>
            </a:r>
            <a:endParaRPr sz="1600">
              <a:solidFill>
                <a:srgbClr val="FFFFFF"/>
              </a:solidFill>
            </a:endParaRPr>
          </a:p>
          <a:p>
            <a:pPr indent="-127000" lvl="0" marL="228600" rtl="0" algn="l">
              <a:lnSpc>
                <a:spcPct val="90000"/>
              </a:lnSpc>
              <a:spcBef>
                <a:spcPts val="1000"/>
              </a:spcBef>
              <a:spcAft>
                <a:spcPts val="0"/>
              </a:spcAft>
              <a:buClr>
                <a:schemeClr val="lt1"/>
              </a:buClr>
              <a:buSzPts val="1600"/>
              <a:buNone/>
            </a:pPr>
            <a:r>
              <a:t/>
            </a:r>
            <a:endParaRPr sz="1600">
              <a:solidFill>
                <a:srgbClr val="FFFFFF"/>
              </a:solidFill>
            </a:endParaRPr>
          </a:p>
          <a:p>
            <a:pPr indent="-127000" lvl="0" marL="228600" rtl="0" algn="l">
              <a:lnSpc>
                <a:spcPct val="90000"/>
              </a:lnSpc>
              <a:spcBef>
                <a:spcPts val="1000"/>
              </a:spcBef>
              <a:spcAft>
                <a:spcPts val="0"/>
              </a:spcAft>
              <a:buClr>
                <a:schemeClr val="lt1"/>
              </a:buClr>
              <a:buSzPts val="1600"/>
              <a:buNone/>
            </a:pPr>
            <a:r>
              <a:t/>
            </a:r>
            <a:endParaRPr sz="1600">
              <a:solidFill>
                <a:srgbClr val="FFFFFF"/>
              </a:solidFill>
            </a:endParaRPr>
          </a:p>
          <a:p>
            <a:pPr indent="-127000" lvl="0" marL="228600" rtl="0" algn="l">
              <a:lnSpc>
                <a:spcPct val="90000"/>
              </a:lnSpc>
              <a:spcBef>
                <a:spcPts val="1000"/>
              </a:spcBef>
              <a:spcAft>
                <a:spcPts val="0"/>
              </a:spcAft>
              <a:buClr>
                <a:schemeClr val="lt1"/>
              </a:buClr>
              <a:buSzPts val="1600"/>
              <a:buNone/>
            </a:pPr>
            <a:r>
              <a:t/>
            </a:r>
            <a:endParaRPr sz="1600">
              <a:solidFill>
                <a:srgbClr val="FFFFFF"/>
              </a:solidFill>
            </a:endParaRPr>
          </a:p>
          <a:p>
            <a:pPr indent="-50800" lvl="0" marL="228600" rtl="0" algn="l">
              <a:lnSpc>
                <a:spcPct val="90000"/>
              </a:lnSpc>
              <a:spcBef>
                <a:spcPts val="1000"/>
              </a:spcBef>
              <a:spcAft>
                <a:spcPts val="0"/>
              </a:spcAft>
              <a:buClr>
                <a:schemeClr val="lt1"/>
              </a:buClr>
              <a:buSzPts val="2800"/>
              <a:buNone/>
            </a:pPr>
            <a:r>
              <a:t/>
            </a:r>
            <a:endParaRPr>
              <a:solidFill>
                <a:srgbClr val="FFFFFF"/>
              </a:solidFill>
            </a:endParaRPr>
          </a:p>
        </p:txBody>
      </p:sp>
      <p:sp>
        <p:nvSpPr>
          <p:cNvPr id="266" name="Google Shape;266;p2"/>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1800"/>
              <a:buChar char="•"/>
            </a:pPr>
            <a:r>
              <a:rPr b="0" i="0" lang="en-US" sz="1800" u="none" strike="noStrike">
                <a:solidFill>
                  <a:srgbClr val="FFFFFF"/>
                </a:solidFill>
                <a:latin typeface="Calibri"/>
                <a:ea typeface="Calibri"/>
                <a:cs typeface="Calibri"/>
                <a:sym typeface="Calibri"/>
              </a:rPr>
              <a:t>Key color - #2B2551</a:t>
            </a:r>
            <a:r>
              <a:rPr b="0" i="0" lang="en-US" sz="1800">
                <a:solidFill>
                  <a:srgbClr val="FFFFFF"/>
                </a:solidFill>
                <a:latin typeface="Calibri"/>
                <a:ea typeface="Calibri"/>
                <a:cs typeface="Calibri"/>
                <a:sym typeface="Calibri"/>
              </a:rPr>
              <a:t>​  </a:t>
            </a:r>
            <a:endParaRPr b="0" i="0" sz="1200">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FFFFFF"/>
              </a:buClr>
              <a:buSzPts val="1800"/>
              <a:buChar char="•"/>
            </a:pPr>
            <a:r>
              <a:rPr b="0" i="0" lang="en-US" sz="1800" u="none" strike="noStrike">
                <a:solidFill>
                  <a:srgbClr val="FFFFFF"/>
                </a:solidFill>
                <a:latin typeface="Calibri"/>
                <a:ea typeface="Calibri"/>
                <a:cs typeface="Calibri"/>
                <a:sym typeface="Calibri"/>
              </a:rPr>
              <a:t>Supporting color 1 - #FFC837 </a:t>
            </a:r>
            <a:r>
              <a:rPr b="0" i="0" lang="en-US" sz="1000">
                <a:solidFill>
                  <a:srgbClr val="000000"/>
                </a:solidFill>
                <a:latin typeface="Times"/>
                <a:ea typeface="Times"/>
                <a:cs typeface="Times"/>
                <a:sym typeface="Times"/>
              </a:rPr>
              <a:t> </a:t>
            </a:r>
            <a:r>
              <a:rPr b="0" i="0" lang="en-US" sz="1800" u="none" strike="noStrike">
                <a:solidFill>
                  <a:srgbClr val="FFFFFF"/>
                </a:solidFill>
                <a:latin typeface="Calibri"/>
                <a:ea typeface="Calibri"/>
                <a:cs typeface="Calibri"/>
                <a:sym typeface="Calibri"/>
              </a:rPr>
              <a:t> </a:t>
            </a:r>
            <a:r>
              <a:rPr b="0" i="0" lang="en-US" sz="1800">
                <a:solidFill>
                  <a:srgbClr val="FFFFFF"/>
                </a:solidFill>
                <a:latin typeface="Calibri"/>
                <a:ea typeface="Calibri"/>
                <a:cs typeface="Calibri"/>
                <a:sym typeface="Calibri"/>
              </a:rPr>
              <a:t>​</a:t>
            </a:r>
            <a:endParaRPr b="0" i="0" sz="1200">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FFFFFF"/>
              </a:buClr>
              <a:buSzPts val="1800"/>
              <a:buFont typeface="Arial"/>
              <a:buChar char="•"/>
            </a:pPr>
            <a:r>
              <a:rPr b="0" i="0" lang="en-US" sz="1800" u="none" strike="noStrike">
                <a:solidFill>
                  <a:srgbClr val="FFFFFF"/>
                </a:solidFill>
                <a:latin typeface="Calibri"/>
                <a:ea typeface="Calibri"/>
                <a:cs typeface="Calibri"/>
                <a:sym typeface="Calibri"/>
              </a:rPr>
              <a:t>Supporting color 2 - #4CA3AA </a:t>
            </a:r>
            <a:r>
              <a:rPr b="0" i="0" lang="en-US" sz="1800">
                <a:solidFill>
                  <a:srgbClr val="FFFFFF"/>
                </a:solidFill>
                <a:latin typeface="Calibri"/>
                <a:ea typeface="Calibri"/>
                <a:cs typeface="Calibri"/>
                <a:sym typeface="Calibri"/>
              </a:rPr>
              <a:t>​</a:t>
            </a:r>
            <a:r>
              <a:rPr b="0" i="0" lang="en-US" sz="1000">
                <a:solidFill>
                  <a:srgbClr val="000000"/>
                </a:solidFill>
                <a:latin typeface="Times"/>
                <a:ea typeface="Times"/>
                <a:cs typeface="Times"/>
                <a:sym typeface="Times"/>
              </a:rPr>
              <a:t> </a:t>
            </a:r>
            <a:endParaRPr b="0" i="0" sz="1200">
              <a:solidFill>
                <a:srgbClr val="000000"/>
              </a:solidFill>
              <a:latin typeface="Times"/>
              <a:ea typeface="Times"/>
              <a:cs typeface="Times"/>
              <a:sym typeface="Times"/>
            </a:endParaRPr>
          </a:p>
          <a:p>
            <a:pPr indent="-228600" lvl="0" marL="228600" rtl="0" algn="l">
              <a:lnSpc>
                <a:spcPct val="90000"/>
              </a:lnSpc>
              <a:spcBef>
                <a:spcPts val="1000"/>
              </a:spcBef>
              <a:spcAft>
                <a:spcPts val="0"/>
              </a:spcAft>
              <a:buClr>
                <a:srgbClr val="FFFFFF"/>
              </a:buClr>
              <a:buSzPts val="1800"/>
              <a:buFont typeface="Arial"/>
              <a:buChar char="•"/>
            </a:pPr>
            <a:r>
              <a:rPr b="0" i="0" lang="en-US" sz="1800" u="none" strike="noStrike">
                <a:solidFill>
                  <a:srgbClr val="FFFFFF"/>
                </a:solidFill>
                <a:latin typeface="Calibri"/>
                <a:ea typeface="Calibri"/>
                <a:cs typeface="Calibri"/>
                <a:sym typeface="Calibri"/>
              </a:rPr>
              <a:t>Supporting color 3 - #FFFFFF</a:t>
            </a:r>
            <a:r>
              <a:rPr b="0" i="0" lang="en-US" sz="1800">
                <a:solidFill>
                  <a:srgbClr val="FFFFFF"/>
                </a:solidFill>
                <a:latin typeface="Calibri"/>
                <a:ea typeface="Calibri"/>
                <a:cs typeface="Calibri"/>
                <a:sym typeface="Calibri"/>
              </a:rPr>
              <a:t>​</a:t>
            </a:r>
            <a:endParaRPr b="0" i="0" sz="1200">
              <a:solidFill>
                <a:srgbClr val="000000"/>
              </a:solidFill>
              <a:latin typeface="Calibri"/>
              <a:ea typeface="Calibri"/>
              <a:cs typeface="Calibri"/>
              <a:sym typeface="Calibri"/>
            </a:endParaRPr>
          </a:p>
          <a:p>
            <a:pPr indent="-228600" lvl="0" marL="228600" rtl="0" algn="l">
              <a:lnSpc>
                <a:spcPct val="90000"/>
              </a:lnSpc>
              <a:spcBef>
                <a:spcPts val="1000"/>
              </a:spcBef>
              <a:spcAft>
                <a:spcPts val="0"/>
              </a:spcAft>
              <a:buClr>
                <a:srgbClr val="FFFFFF"/>
              </a:buClr>
              <a:buSzPts val="1800"/>
              <a:buFont typeface="Arial"/>
              <a:buChar char="•"/>
            </a:pPr>
            <a:r>
              <a:rPr b="0" i="0" lang="en-US" sz="1800" u="none" strike="noStrike">
                <a:solidFill>
                  <a:srgbClr val="FFFFFF"/>
                </a:solidFill>
                <a:latin typeface="Calibri"/>
                <a:ea typeface="Calibri"/>
                <a:cs typeface="Calibri"/>
                <a:sym typeface="Calibri"/>
              </a:rPr>
              <a:t>Supporting color 4 - #FF577D   </a:t>
            </a:r>
            <a:endParaRPr b="0" i="0" sz="1200">
              <a:solidFill>
                <a:srgbClr val="000000"/>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2800"/>
              <a:buNone/>
            </a:pPr>
            <a:r>
              <a:t/>
            </a:r>
            <a:endParaRPr sz="2800">
              <a:solidFill>
                <a:srgbClr val="FFFFFF"/>
              </a:solidFill>
            </a:endParaRPr>
          </a:p>
          <a:p>
            <a:pPr indent="0" lvl="0" marL="0" rtl="0" algn="l">
              <a:lnSpc>
                <a:spcPct val="90000"/>
              </a:lnSpc>
              <a:spcBef>
                <a:spcPts val="1000"/>
              </a:spcBef>
              <a:spcAft>
                <a:spcPts val="0"/>
              </a:spcAft>
              <a:buClr>
                <a:srgbClr val="FFFFFF"/>
              </a:buClr>
              <a:buSzPts val="2800"/>
              <a:buNone/>
            </a:pPr>
            <a:r>
              <a:rPr lang="en-US" sz="2800">
                <a:solidFill>
                  <a:srgbClr val="FFFFFF"/>
                </a:solidFill>
              </a:rPr>
              <a:t>Remove this page before uploading the presentation to your </a:t>
            </a:r>
            <a:r>
              <a:rPr lang="en-US">
                <a:solidFill>
                  <a:srgbClr val="FFFFFF"/>
                </a:solidFill>
              </a:rPr>
              <a:t>Github</a:t>
            </a:r>
            <a:r>
              <a:rPr lang="en-US" sz="2800">
                <a:solidFill>
                  <a:srgbClr val="FFFFFF"/>
                </a:solidFill>
              </a:rPr>
              <a:t> repository!</a:t>
            </a:r>
            <a:endParaRPr/>
          </a:p>
          <a:p>
            <a:pPr indent="0" lvl="0" marL="0" rtl="0" algn="l">
              <a:lnSpc>
                <a:spcPct val="90000"/>
              </a:lnSpc>
              <a:spcBef>
                <a:spcPts val="1000"/>
              </a:spcBef>
              <a:spcAft>
                <a:spcPts val="0"/>
              </a:spcAft>
              <a:buClr>
                <a:schemeClr val="lt1"/>
              </a:buClr>
              <a:buSzPts val="2800"/>
              <a:buNone/>
            </a:pPr>
            <a:r>
              <a:t/>
            </a:r>
            <a:endParaRPr/>
          </a:p>
        </p:txBody>
      </p:sp>
      <p:sp>
        <p:nvSpPr>
          <p:cNvPr id="267" name="Google Shape;267;p2"/>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
        <p:nvSpPr>
          <p:cNvPr id="268" name="Google Shape;268;p2"/>
          <p:cNvSpPr/>
          <p:nvPr/>
        </p:nvSpPr>
        <p:spPr>
          <a:xfrm>
            <a:off x="8534400" y="2087362"/>
            <a:ext cx="390144" cy="253502"/>
          </a:xfrm>
          <a:prstGeom prst="rect">
            <a:avLst/>
          </a:prstGeom>
          <a:solidFill>
            <a:srgbClr val="2B255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2"/>
          <p:cNvSpPr/>
          <p:nvPr/>
        </p:nvSpPr>
        <p:spPr>
          <a:xfrm>
            <a:off x="9406128" y="2521174"/>
            <a:ext cx="390144" cy="253502"/>
          </a:xfrm>
          <a:prstGeom prst="rect">
            <a:avLst/>
          </a:prstGeom>
          <a:solidFill>
            <a:srgbClr val="FFC8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
          <p:cNvSpPr/>
          <p:nvPr/>
        </p:nvSpPr>
        <p:spPr>
          <a:xfrm>
            <a:off x="9406128" y="2911711"/>
            <a:ext cx="390144" cy="253502"/>
          </a:xfrm>
          <a:prstGeom prst="rect">
            <a:avLst/>
          </a:prstGeom>
          <a:solidFill>
            <a:srgbClr val="4CA3AA"/>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
          <p:cNvSpPr/>
          <p:nvPr/>
        </p:nvSpPr>
        <p:spPr>
          <a:xfrm>
            <a:off x="9406128" y="3302249"/>
            <a:ext cx="390144" cy="253502"/>
          </a:xfrm>
          <a:prstGeom prst="rect">
            <a:avLst/>
          </a:prstGeom>
          <a:solidFill>
            <a:schemeClr val="dk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2"/>
          <p:cNvSpPr/>
          <p:nvPr/>
        </p:nvSpPr>
        <p:spPr>
          <a:xfrm>
            <a:off x="9406128" y="3668382"/>
            <a:ext cx="390144" cy="253502"/>
          </a:xfrm>
          <a:prstGeom prst="rect">
            <a:avLst/>
          </a:prstGeom>
          <a:solidFill>
            <a:srgbClr val="FF577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0782350109_7_6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04" name="Google Shape;404;g30782350109_7_64"/>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lang="en-US"/>
              <a:t>Model Performance Overview:</a:t>
            </a:r>
            <a:endParaRPr/>
          </a:p>
          <a:p>
            <a:pPr indent="0" lvl="0" marL="0" rtl="0" algn="l">
              <a:lnSpc>
                <a:spcPct val="90000"/>
              </a:lnSpc>
              <a:spcBef>
                <a:spcPts val="1000"/>
              </a:spcBef>
              <a:spcAft>
                <a:spcPts val="0"/>
              </a:spcAft>
              <a:buClr>
                <a:schemeClr val="lt1"/>
              </a:buClr>
              <a:buSzPts val="2800"/>
              <a:buNone/>
            </a:pPr>
            <a:r>
              <a:t/>
            </a:r>
            <a:endParaRPr/>
          </a:p>
        </p:txBody>
      </p:sp>
      <p:sp>
        <p:nvSpPr>
          <p:cNvPr id="405" name="Google Shape;405;g30782350109_7_6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graphicFrame>
        <p:nvGraphicFramePr>
          <p:cNvPr id="406" name="Google Shape;406;g30782350109_7_64"/>
          <p:cNvGraphicFramePr/>
          <p:nvPr/>
        </p:nvGraphicFramePr>
        <p:xfrm>
          <a:off x="952550" y="3028350"/>
          <a:ext cx="3000000" cy="3000000"/>
        </p:xfrm>
        <a:graphic>
          <a:graphicData uri="http://schemas.openxmlformats.org/drawingml/2006/table">
            <a:tbl>
              <a:tblPr>
                <a:noFill/>
                <a:tableStyleId>{97DB6C52-CF26-42E3-8E47-1E91719BED10}</a:tableStyleId>
              </a:tblPr>
              <a:tblGrid>
                <a:gridCol w="2746725"/>
                <a:gridCol w="1951350"/>
                <a:gridCol w="2022050"/>
                <a:gridCol w="1845325"/>
                <a:gridCol w="1721550"/>
              </a:tblGrid>
              <a:tr h="381000">
                <a:tc>
                  <a:txBody>
                    <a:bodyPr/>
                    <a:lstStyle/>
                    <a:p>
                      <a:pPr indent="0" lvl="0" marL="0" rtl="0" algn="l">
                        <a:spcBef>
                          <a:spcPts val="0"/>
                        </a:spcBef>
                        <a:spcAft>
                          <a:spcPts val="0"/>
                        </a:spcAft>
                        <a:buNone/>
                      </a:pPr>
                      <a:r>
                        <a:rPr lang="en-US" sz="2000">
                          <a:solidFill>
                            <a:srgbClr val="FF577F"/>
                          </a:solidFill>
                        </a:rPr>
                        <a:t>Model</a:t>
                      </a:r>
                      <a:endParaRPr sz="2000">
                        <a:solidFill>
                          <a:srgbClr val="FF577F"/>
                        </a:solidFill>
                      </a:endParaRPr>
                    </a:p>
                  </a:txBody>
                  <a:tcPr marT="91425" marB="91425" marR="91425" marL="91425"/>
                </a:tc>
                <a:tc>
                  <a:txBody>
                    <a:bodyPr/>
                    <a:lstStyle/>
                    <a:p>
                      <a:pPr indent="0" lvl="0" marL="0" rtl="0" algn="l">
                        <a:spcBef>
                          <a:spcPts val="0"/>
                        </a:spcBef>
                        <a:spcAft>
                          <a:spcPts val="0"/>
                        </a:spcAft>
                        <a:buNone/>
                      </a:pPr>
                      <a:r>
                        <a:rPr lang="en-US" sz="2000">
                          <a:solidFill>
                            <a:srgbClr val="FF577F"/>
                          </a:solidFill>
                        </a:rPr>
                        <a:t>Accuracy</a:t>
                      </a:r>
                      <a:endParaRPr sz="2000">
                        <a:solidFill>
                          <a:srgbClr val="FF577F"/>
                        </a:solidFill>
                      </a:endParaRPr>
                    </a:p>
                  </a:txBody>
                  <a:tcPr marT="91425" marB="91425" marR="91425" marL="91425"/>
                </a:tc>
                <a:tc>
                  <a:txBody>
                    <a:bodyPr/>
                    <a:lstStyle/>
                    <a:p>
                      <a:pPr indent="0" lvl="0" marL="0" rtl="0" algn="l">
                        <a:spcBef>
                          <a:spcPts val="0"/>
                        </a:spcBef>
                        <a:spcAft>
                          <a:spcPts val="0"/>
                        </a:spcAft>
                        <a:buNone/>
                      </a:pPr>
                      <a:r>
                        <a:rPr lang="en-US" sz="2000">
                          <a:solidFill>
                            <a:srgbClr val="FF577F"/>
                          </a:solidFill>
                        </a:rPr>
                        <a:t>F1-Score</a:t>
                      </a:r>
                      <a:endParaRPr sz="2000">
                        <a:solidFill>
                          <a:srgbClr val="FF577F"/>
                        </a:solidFill>
                      </a:endParaRPr>
                    </a:p>
                  </a:txBody>
                  <a:tcPr marT="91425" marB="91425" marR="91425" marL="91425"/>
                </a:tc>
                <a:tc>
                  <a:txBody>
                    <a:bodyPr/>
                    <a:lstStyle/>
                    <a:p>
                      <a:pPr indent="0" lvl="0" marL="0" rtl="0" algn="l">
                        <a:spcBef>
                          <a:spcPts val="0"/>
                        </a:spcBef>
                        <a:spcAft>
                          <a:spcPts val="0"/>
                        </a:spcAft>
                        <a:buNone/>
                      </a:pPr>
                      <a:r>
                        <a:rPr lang="en-US" sz="2000">
                          <a:solidFill>
                            <a:srgbClr val="FF577F"/>
                          </a:solidFill>
                        </a:rPr>
                        <a:t>Precision</a:t>
                      </a:r>
                      <a:endParaRPr sz="2000">
                        <a:solidFill>
                          <a:srgbClr val="FF577F"/>
                        </a:solidFill>
                      </a:endParaRPr>
                    </a:p>
                  </a:txBody>
                  <a:tcPr marT="91425" marB="91425" marR="91425" marL="91425"/>
                </a:tc>
                <a:tc>
                  <a:txBody>
                    <a:bodyPr/>
                    <a:lstStyle/>
                    <a:p>
                      <a:pPr indent="0" lvl="0" marL="0" rtl="0" algn="l">
                        <a:spcBef>
                          <a:spcPts val="0"/>
                        </a:spcBef>
                        <a:spcAft>
                          <a:spcPts val="0"/>
                        </a:spcAft>
                        <a:buNone/>
                      </a:pPr>
                      <a:r>
                        <a:rPr lang="en-US" sz="2000">
                          <a:solidFill>
                            <a:srgbClr val="FF577F"/>
                          </a:solidFill>
                        </a:rPr>
                        <a:t>Recall</a:t>
                      </a:r>
                      <a:endParaRPr sz="2000">
                        <a:solidFill>
                          <a:srgbClr val="FF577F"/>
                        </a:solidFill>
                      </a:endParaRPr>
                    </a:p>
                  </a:txBody>
                  <a:tcPr marT="91425" marB="91425" marR="91425" marL="91425"/>
                </a:tc>
              </a:tr>
              <a:tr h="381000">
                <a:tc>
                  <a:txBody>
                    <a:bodyPr/>
                    <a:lstStyle/>
                    <a:p>
                      <a:pPr indent="0" lvl="0" marL="0" rtl="0" algn="l">
                        <a:spcBef>
                          <a:spcPts val="0"/>
                        </a:spcBef>
                        <a:spcAft>
                          <a:spcPts val="0"/>
                        </a:spcAft>
                        <a:buNone/>
                      </a:pPr>
                      <a:r>
                        <a:rPr lang="en-US" sz="2000">
                          <a:solidFill>
                            <a:srgbClr val="4CA3AA"/>
                          </a:solidFill>
                        </a:rPr>
                        <a:t>Gradient Boosting</a:t>
                      </a:r>
                      <a:endParaRPr sz="2000">
                        <a:solidFill>
                          <a:srgbClr val="4CA3AA"/>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0.7942</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0.7807</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0.7236</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0.8476</a:t>
                      </a:r>
                      <a:endParaRPr sz="20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US" sz="2000">
                          <a:solidFill>
                            <a:srgbClr val="4CA3AA"/>
                          </a:solidFill>
                        </a:rPr>
                        <a:t>Random Forest</a:t>
                      </a:r>
                      <a:endParaRPr sz="2000">
                        <a:solidFill>
                          <a:srgbClr val="4CA3AA"/>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0.7819</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0.7665</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0.7131</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0.8286</a:t>
                      </a:r>
                      <a:endParaRPr sz="20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US" sz="2000">
                          <a:solidFill>
                            <a:srgbClr val="4CA3AA"/>
                          </a:solidFill>
                        </a:rPr>
                        <a:t>SVM</a:t>
                      </a:r>
                      <a:endParaRPr sz="2000">
                        <a:solidFill>
                          <a:srgbClr val="4CA3AA"/>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0.7737</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0.7639</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0.6953</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0.8476</a:t>
                      </a:r>
                      <a:endParaRPr sz="20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US" sz="2000">
                          <a:solidFill>
                            <a:srgbClr val="4CA3AA"/>
                          </a:solidFill>
                        </a:rPr>
                        <a:t>Logistic Regression</a:t>
                      </a:r>
                      <a:endParaRPr sz="2000">
                        <a:solidFill>
                          <a:srgbClr val="4CA3AA"/>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0.7243</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0.7243</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0.6377</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0.8381</a:t>
                      </a:r>
                      <a:endParaRPr sz="20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US" sz="2000">
                          <a:solidFill>
                            <a:srgbClr val="4CA3AA"/>
                          </a:solidFill>
                        </a:rPr>
                        <a:t>KNN</a:t>
                      </a:r>
                      <a:endParaRPr sz="2000">
                        <a:solidFill>
                          <a:srgbClr val="4CA3AA"/>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0.7160</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0.7206</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0.6268</a:t>
                      </a:r>
                      <a:endParaRPr sz="2000">
                        <a:solidFill>
                          <a:schemeClr val="dk1"/>
                        </a:solidFill>
                      </a:endParaRPr>
                    </a:p>
                  </a:txBody>
                  <a:tcPr marT="91425" marB="91425" marR="91425" marL="91425"/>
                </a:tc>
                <a:tc>
                  <a:txBody>
                    <a:bodyPr/>
                    <a:lstStyle/>
                    <a:p>
                      <a:pPr indent="0" lvl="0" marL="0" rtl="0" algn="l">
                        <a:spcBef>
                          <a:spcPts val="0"/>
                        </a:spcBef>
                        <a:spcAft>
                          <a:spcPts val="0"/>
                        </a:spcAft>
                        <a:buNone/>
                      </a:pPr>
                      <a:r>
                        <a:rPr lang="en-US" sz="2000">
                          <a:solidFill>
                            <a:schemeClr val="dk1"/>
                          </a:solidFill>
                        </a:rPr>
                        <a:t>0.8476</a:t>
                      </a:r>
                      <a:endParaRPr sz="2000">
                        <a:solidFill>
                          <a:schemeClr val="dk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30782350109_7_132"/>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12" name="Google Shape;412;g30782350109_7_132"/>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292100" lvl="0" marL="228600" rtl="0" algn="l">
              <a:spcBef>
                <a:spcPts val="1000"/>
              </a:spcBef>
              <a:spcAft>
                <a:spcPts val="0"/>
              </a:spcAft>
              <a:buClr>
                <a:srgbClr val="FF577F"/>
              </a:buClr>
              <a:buSzPts val="2800"/>
              <a:buChar char="❖"/>
            </a:pPr>
            <a:r>
              <a:rPr lang="en-US">
                <a:solidFill>
                  <a:srgbClr val="FF577F"/>
                </a:solidFill>
              </a:rPr>
              <a:t> Gradient Boosting Chosen:</a:t>
            </a:r>
            <a:endParaRPr>
              <a:solidFill>
                <a:srgbClr val="FF577F"/>
              </a:solidFill>
            </a:endParaRPr>
          </a:p>
          <a:p>
            <a:pPr indent="-292100" lvl="1" marL="685800" rtl="0" algn="l">
              <a:spcBef>
                <a:spcPts val="500"/>
              </a:spcBef>
              <a:spcAft>
                <a:spcPts val="0"/>
              </a:spcAft>
              <a:buSzPts val="2800"/>
              <a:buChar char="➢"/>
            </a:pPr>
            <a:r>
              <a:rPr lang="en-US"/>
              <a:t>	Accuracy: 79.42%</a:t>
            </a:r>
            <a:endParaRPr/>
          </a:p>
          <a:p>
            <a:pPr indent="-292100" lvl="1" marL="685800" rtl="0" algn="l">
              <a:spcBef>
                <a:spcPts val="500"/>
              </a:spcBef>
              <a:spcAft>
                <a:spcPts val="0"/>
              </a:spcAft>
              <a:buSzPts val="2800"/>
              <a:buChar char="➢"/>
            </a:pPr>
            <a:r>
              <a:rPr lang="en-US"/>
              <a:t>	F1-Score: 78.07%</a:t>
            </a:r>
            <a:endParaRPr/>
          </a:p>
          <a:p>
            <a:pPr indent="-292100" lvl="1" marL="685800" rtl="0" algn="l">
              <a:spcBef>
                <a:spcPts val="500"/>
              </a:spcBef>
              <a:spcAft>
                <a:spcPts val="0"/>
              </a:spcAft>
              <a:buSzPts val="2800"/>
              <a:buChar char="➢"/>
            </a:pPr>
            <a:r>
              <a:rPr lang="en-US"/>
              <a:t>	Precision: 72.36%</a:t>
            </a:r>
            <a:endParaRPr/>
          </a:p>
          <a:p>
            <a:pPr indent="-292100" lvl="1" marL="685800" rtl="0" algn="l">
              <a:spcBef>
                <a:spcPts val="500"/>
              </a:spcBef>
              <a:spcAft>
                <a:spcPts val="0"/>
              </a:spcAft>
              <a:buSzPts val="2800"/>
              <a:buChar char="➢"/>
            </a:pPr>
            <a:r>
              <a:rPr lang="en-US"/>
              <a:t>	Recall: 84.76%</a:t>
            </a:r>
            <a:endParaRPr/>
          </a:p>
          <a:p>
            <a:pPr indent="-292100" lvl="1" marL="685800" rtl="0" algn="l">
              <a:spcBef>
                <a:spcPts val="500"/>
              </a:spcBef>
              <a:spcAft>
                <a:spcPts val="0"/>
              </a:spcAft>
              <a:buSzPts val="2800"/>
              <a:buChar char="➢"/>
            </a:pPr>
            <a:r>
              <a:rPr lang="en-US"/>
              <a:t>	Rationale: Chosen for its superior balance between accuracy, precision, and recall.</a:t>
            </a:r>
            <a:endParaRPr/>
          </a:p>
        </p:txBody>
      </p:sp>
      <p:sp>
        <p:nvSpPr>
          <p:cNvPr id="413" name="Google Shape;413;g30782350109_7_13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3"/>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19" name="Google Shape;419;p1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Clr>
                <a:srgbClr val="FF577F"/>
              </a:buClr>
              <a:buSzPts val="2400"/>
              <a:buChar char="❖"/>
            </a:pPr>
            <a:r>
              <a:rPr lang="en-US" sz="2400">
                <a:solidFill>
                  <a:srgbClr val="FF577F"/>
                </a:solidFill>
              </a:rPr>
              <a:t>Evaluation Metrics:</a:t>
            </a:r>
            <a:endParaRPr sz="2400">
              <a:solidFill>
                <a:srgbClr val="FF577F"/>
              </a:solidFill>
            </a:endParaRPr>
          </a:p>
          <a:p>
            <a:pPr indent="0" lvl="0" marL="457200" rtl="0" algn="l">
              <a:spcBef>
                <a:spcPts val="1000"/>
              </a:spcBef>
              <a:spcAft>
                <a:spcPts val="0"/>
              </a:spcAft>
              <a:buNone/>
            </a:pPr>
            <a:r>
              <a:t/>
            </a:r>
            <a:endParaRPr sz="2400"/>
          </a:p>
          <a:p>
            <a:pPr indent="-381000" lvl="1" marL="914400" rtl="0" algn="l">
              <a:spcBef>
                <a:spcPts val="500"/>
              </a:spcBef>
              <a:spcAft>
                <a:spcPts val="0"/>
              </a:spcAft>
              <a:buSzPts val="2400"/>
              <a:buChar char="➢"/>
            </a:pPr>
            <a:r>
              <a:rPr lang="en-US" sz="2400"/>
              <a:t>Accuracy: Measures the percentage of correct predictions.</a:t>
            </a:r>
            <a:endParaRPr sz="2400"/>
          </a:p>
          <a:p>
            <a:pPr indent="-381000" lvl="1" marL="914400" rtl="0" algn="l">
              <a:spcBef>
                <a:spcPts val="0"/>
              </a:spcBef>
              <a:spcAft>
                <a:spcPts val="0"/>
              </a:spcAft>
              <a:buSzPts val="2400"/>
              <a:buChar char="➢"/>
            </a:pPr>
            <a:r>
              <a:rPr lang="en-US" sz="2400"/>
              <a:t>F1-Score: Balances precision and recall, useful when data is imbalanced.</a:t>
            </a:r>
            <a:endParaRPr sz="2400"/>
          </a:p>
          <a:p>
            <a:pPr indent="-381000" lvl="1" marL="914400" rtl="0" algn="l">
              <a:spcBef>
                <a:spcPts val="0"/>
              </a:spcBef>
              <a:spcAft>
                <a:spcPts val="0"/>
              </a:spcAft>
              <a:buSzPts val="2400"/>
              <a:buChar char="➢"/>
            </a:pPr>
            <a:r>
              <a:rPr lang="en-US" sz="2400"/>
              <a:t>Precision: Indicates how many predicted positive cases were actually positive.</a:t>
            </a:r>
            <a:endParaRPr sz="2400"/>
          </a:p>
          <a:p>
            <a:pPr indent="-381000" lvl="1" marL="914400" rtl="0" algn="l">
              <a:lnSpc>
                <a:spcPct val="90000"/>
              </a:lnSpc>
              <a:spcBef>
                <a:spcPts val="0"/>
              </a:spcBef>
              <a:spcAft>
                <a:spcPts val="0"/>
              </a:spcAft>
              <a:buSzPts val="2400"/>
              <a:buChar char="➢"/>
            </a:pPr>
            <a:r>
              <a:rPr lang="en-US" sz="2400"/>
              <a:t>Recall: Measures how many actual positive cases were correctly identified.</a:t>
            </a:r>
            <a:endParaRPr sz="2400"/>
          </a:p>
        </p:txBody>
      </p:sp>
      <p:sp>
        <p:nvSpPr>
          <p:cNvPr id="420" name="Google Shape;420;p1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30782350109_7_139"/>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26" name="Google Shape;426;g30782350109_7_139"/>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Clr>
                <a:srgbClr val="FF577F"/>
              </a:buClr>
              <a:buSzPts val="2400"/>
              <a:buChar char="❖"/>
            </a:pPr>
            <a:r>
              <a:rPr lang="en-US" sz="2400">
                <a:solidFill>
                  <a:srgbClr val="FF577F"/>
                </a:solidFill>
              </a:rPr>
              <a:t>Hyperparameter Tuning:</a:t>
            </a:r>
            <a:endParaRPr sz="2400">
              <a:solidFill>
                <a:srgbClr val="FF577F"/>
              </a:solidFill>
            </a:endParaRPr>
          </a:p>
          <a:p>
            <a:pPr indent="-381000" lvl="1" marL="914400" rtl="0" algn="l">
              <a:spcBef>
                <a:spcPts val="0"/>
              </a:spcBef>
              <a:spcAft>
                <a:spcPts val="0"/>
              </a:spcAft>
              <a:buClr>
                <a:srgbClr val="4CA3AA"/>
              </a:buClr>
              <a:buSzPts val="2400"/>
              <a:buChar char="➢"/>
            </a:pPr>
            <a:r>
              <a:rPr lang="en-US" sz="2400">
                <a:solidFill>
                  <a:srgbClr val="4CA3AA"/>
                </a:solidFill>
              </a:rPr>
              <a:t>Gradient Boosting Hyperparameters Tuned:</a:t>
            </a:r>
            <a:endParaRPr sz="2400">
              <a:solidFill>
                <a:srgbClr val="4CA3AA"/>
              </a:solidFill>
            </a:endParaRPr>
          </a:p>
          <a:p>
            <a:pPr indent="-381000" lvl="2" marL="1371600" rtl="0" algn="l">
              <a:spcBef>
                <a:spcPts val="0"/>
              </a:spcBef>
              <a:spcAft>
                <a:spcPts val="0"/>
              </a:spcAft>
              <a:buSzPts val="2400"/>
              <a:buChar char="■"/>
            </a:pPr>
            <a:r>
              <a:rPr lang="en-US" sz="2400"/>
              <a:t>Learning Rate: Controlled the step size during training, improved model accuracy.</a:t>
            </a:r>
            <a:endParaRPr sz="2400"/>
          </a:p>
          <a:p>
            <a:pPr indent="-381000" lvl="2" marL="1371600" rtl="0" algn="l">
              <a:spcBef>
                <a:spcPts val="0"/>
              </a:spcBef>
              <a:spcAft>
                <a:spcPts val="0"/>
              </a:spcAft>
              <a:buSzPts val="2400"/>
              <a:buChar char="■"/>
            </a:pPr>
            <a:r>
              <a:rPr lang="en-US" sz="2400"/>
              <a:t>Number of Estimators: Increased from default to find an optimal number of trees.</a:t>
            </a:r>
            <a:endParaRPr sz="2400"/>
          </a:p>
          <a:p>
            <a:pPr indent="-381000" lvl="2" marL="1371600" rtl="0" algn="l">
              <a:lnSpc>
                <a:spcPct val="90000"/>
              </a:lnSpc>
              <a:spcBef>
                <a:spcPts val="0"/>
              </a:spcBef>
              <a:spcAft>
                <a:spcPts val="0"/>
              </a:spcAft>
              <a:buSzPts val="2400"/>
              <a:buChar char="■"/>
            </a:pPr>
            <a:r>
              <a:rPr lang="en-US" sz="2400"/>
              <a:t>Max Depth: Adjusted to control tree depth, helped in reducing overfitting.</a:t>
            </a:r>
            <a:endParaRPr sz="2400"/>
          </a:p>
        </p:txBody>
      </p:sp>
      <p:sp>
        <p:nvSpPr>
          <p:cNvPr id="427" name="Google Shape;427;g30782350109_7_139"/>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4"/>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Refinement and Testing</a:t>
            </a:r>
            <a:endParaRPr/>
          </a:p>
        </p:txBody>
      </p:sp>
      <p:sp>
        <p:nvSpPr>
          <p:cNvPr id="433" name="Google Shape;433;p14"/>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92100" lvl="0" marL="228600" rtl="0" algn="l">
              <a:spcBef>
                <a:spcPts val="1000"/>
              </a:spcBef>
              <a:spcAft>
                <a:spcPts val="0"/>
              </a:spcAft>
              <a:buClr>
                <a:srgbClr val="4CA3AA"/>
              </a:buClr>
              <a:buSzPts val="2800"/>
              <a:buChar char="❖"/>
            </a:pPr>
            <a:r>
              <a:rPr lang="en-US">
                <a:solidFill>
                  <a:srgbClr val="4CA3AA"/>
                </a:solidFill>
              </a:rPr>
              <a:t>Refinement Process:</a:t>
            </a:r>
            <a:r>
              <a:rPr lang="en-US"/>
              <a:t> Significantly improved model performance through iterative tuning and validation.</a:t>
            </a:r>
            <a:endParaRPr/>
          </a:p>
          <a:p>
            <a:pPr indent="-292100" lvl="0" marL="228600" rtl="0" algn="l">
              <a:spcBef>
                <a:spcPts val="1000"/>
              </a:spcBef>
              <a:spcAft>
                <a:spcPts val="0"/>
              </a:spcAft>
              <a:buClr>
                <a:srgbClr val="4CA3AA"/>
              </a:buClr>
              <a:buSzPts val="2800"/>
              <a:buChar char="❖"/>
            </a:pPr>
            <a:r>
              <a:rPr lang="en-US">
                <a:solidFill>
                  <a:srgbClr val="4CA3AA"/>
                </a:solidFill>
              </a:rPr>
              <a:t>Final Model:</a:t>
            </a:r>
            <a:r>
              <a:rPr lang="en-US"/>
              <a:t> Gradient Boosting proved to be the most reliable model after testing.</a:t>
            </a:r>
            <a:endParaRPr/>
          </a:p>
          <a:p>
            <a:pPr indent="-228600" lvl="0" marL="228600" rtl="0" algn="l">
              <a:lnSpc>
                <a:spcPct val="90000"/>
              </a:lnSpc>
              <a:spcBef>
                <a:spcPts val="1000"/>
              </a:spcBef>
              <a:spcAft>
                <a:spcPts val="0"/>
              </a:spcAft>
              <a:buClr>
                <a:srgbClr val="4CA3AA"/>
              </a:buClr>
              <a:buSzPts val="2800"/>
              <a:buFont typeface="Arial"/>
              <a:buChar char="❖"/>
            </a:pPr>
            <a:r>
              <a:rPr lang="en-US">
                <a:solidFill>
                  <a:srgbClr val="4CA3AA"/>
                </a:solidFill>
              </a:rPr>
              <a:t>Testing Results:</a:t>
            </a:r>
            <a:r>
              <a:rPr lang="en-US"/>
              <a:t> Consistently high accuracy and recall, showing the model's effectiveness in predicting landslide risks.</a:t>
            </a:r>
            <a:endParaRPr/>
          </a:p>
        </p:txBody>
      </p:sp>
      <p:sp>
        <p:nvSpPr>
          <p:cNvPr id="434" name="Google Shape;434;p14"/>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Results</a:t>
            </a:r>
            <a:endParaRPr/>
          </a:p>
        </p:txBody>
      </p:sp>
      <p:sp>
        <p:nvSpPr>
          <p:cNvPr id="440" name="Google Shape;440;p1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6"/>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Evaluation Results</a:t>
            </a:r>
            <a:endParaRPr/>
          </a:p>
        </p:txBody>
      </p:sp>
      <p:sp>
        <p:nvSpPr>
          <p:cNvPr id="446" name="Google Shape;446;p16"/>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a:solidFill>
                  <a:schemeClr val="dk1"/>
                </a:solidFill>
                <a:latin typeface="Arial"/>
                <a:ea typeface="Arial"/>
                <a:cs typeface="Arial"/>
                <a:sym typeface="Arial"/>
              </a:rPr>
              <a:t>     Logistic Regression:</a:t>
            </a:r>
            <a:endParaRPr b="1">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en-US">
                <a:solidFill>
                  <a:schemeClr val="dk1"/>
                </a:solidFill>
                <a:latin typeface="Arial"/>
                <a:ea typeface="Arial"/>
                <a:cs typeface="Arial"/>
                <a:sym typeface="Arial"/>
              </a:rPr>
              <a:t>Best accuracy: 0.7523</a:t>
            </a:r>
            <a:endParaRPr b="1">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a:solidFill>
                  <a:schemeClr val="dk1"/>
                </a:solidFill>
                <a:latin typeface="Arial"/>
                <a:ea typeface="Arial"/>
                <a:cs typeface="Arial"/>
                <a:sym typeface="Arial"/>
              </a:rPr>
              <a:t>Tuned Accuracy: 0.7284</a:t>
            </a:r>
            <a:br>
              <a:rPr b="1" lang="en-US">
                <a:solidFill>
                  <a:schemeClr val="dk1"/>
                </a:solidFill>
                <a:latin typeface="Arial"/>
                <a:ea typeface="Arial"/>
                <a:cs typeface="Arial"/>
                <a:sym typeface="Arial"/>
              </a:rPr>
            </a:br>
            <a:br>
              <a:rPr b="1" lang="en-US">
                <a:solidFill>
                  <a:schemeClr val="dk1"/>
                </a:solidFill>
                <a:latin typeface="Arial"/>
                <a:ea typeface="Arial"/>
                <a:cs typeface="Arial"/>
                <a:sym typeface="Arial"/>
              </a:rPr>
            </a:br>
            <a:r>
              <a:rPr b="1" lang="en-US">
                <a:solidFill>
                  <a:schemeClr val="dk1"/>
                </a:solidFill>
                <a:latin typeface="Arial"/>
                <a:ea typeface="Arial"/>
                <a:cs typeface="Arial"/>
                <a:sym typeface="Arial"/>
              </a:rPr>
              <a:t>Random Forest:</a:t>
            </a:r>
            <a:endParaRPr b="1">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a:solidFill>
                  <a:schemeClr val="dk1"/>
                </a:solidFill>
                <a:latin typeface="Arial"/>
                <a:ea typeface="Arial"/>
                <a:cs typeface="Arial"/>
                <a:sym typeface="Arial"/>
              </a:rPr>
              <a:t>Best accuracy: 0.7926</a:t>
            </a:r>
            <a:endParaRPr b="1">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Char char="•"/>
            </a:pPr>
            <a:r>
              <a:rPr b="1" lang="en-US">
                <a:solidFill>
                  <a:schemeClr val="dk1"/>
                </a:solidFill>
                <a:latin typeface="Arial"/>
                <a:ea typeface="Arial"/>
                <a:cs typeface="Arial"/>
                <a:sym typeface="Arial"/>
              </a:rPr>
              <a:t>Tuned Accuracy: 0.7819</a:t>
            </a:r>
            <a:endParaRPr b="1">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br>
              <a:rPr b="1" lang="en-US">
                <a:solidFill>
                  <a:schemeClr val="dk1"/>
                </a:solidFill>
                <a:latin typeface="Arial"/>
                <a:ea typeface="Arial"/>
                <a:cs typeface="Arial"/>
                <a:sym typeface="Arial"/>
              </a:rPr>
            </a:br>
            <a:endParaRPr b="1">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br>
              <a:rPr b="1" lang="en-US">
                <a:solidFill>
                  <a:schemeClr val="dk1"/>
                </a:solidFill>
                <a:latin typeface="Arial"/>
                <a:ea typeface="Arial"/>
                <a:cs typeface="Arial"/>
                <a:sym typeface="Arial"/>
              </a:rPr>
            </a:br>
            <a:br>
              <a:rPr b="1" lang="en-US">
                <a:solidFill>
                  <a:schemeClr val="dk1"/>
                </a:solidFill>
                <a:latin typeface="Arial"/>
                <a:ea typeface="Arial"/>
                <a:cs typeface="Arial"/>
                <a:sym typeface="Arial"/>
              </a:rPr>
            </a:br>
            <a:endParaRPr b="1">
              <a:solidFill>
                <a:schemeClr val="dk1"/>
              </a:solidFill>
              <a:latin typeface="Arial"/>
              <a:ea typeface="Arial"/>
              <a:cs typeface="Arial"/>
              <a:sym typeface="Arial"/>
            </a:endParaRPr>
          </a:p>
          <a:p>
            <a:pPr indent="0" lvl="0" marL="0" rtl="0" algn="l">
              <a:lnSpc>
                <a:spcPct val="115000"/>
              </a:lnSpc>
              <a:spcBef>
                <a:spcPts val="1200"/>
              </a:spcBef>
              <a:spcAft>
                <a:spcPts val="1200"/>
              </a:spcAft>
              <a:buNone/>
            </a:pPr>
            <a:r>
              <a:t/>
            </a:r>
            <a:endParaRPr b="1" sz="1100">
              <a:solidFill>
                <a:srgbClr val="000000"/>
              </a:solidFill>
              <a:latin typeface="Arial"/>
              <a:ea typeface="Arial"/>
              <a:cs typeface="Arial"/>
              <a:sym typeface="Arial"/>
            </a:endParaRPr>
          </a:p>
        </p:txBody>
      </p:sp>
      <p:sp>
        <p:nvSpPr>
          <p:cNvPr id="447" name="Google Shape;447;p16"/>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3074da89c75_0_3"/>
          <p:cNvSpPr txBox="1"/>
          <p:nvPr>
            <p:ph type="title"/>
          </p:nvPr>
        </p:nvSpPr>
        <p:spPr>
          <a:xfrm>
            <a:off x="1039653" y="106477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837"/>
              </a:buClr>
              <a:buSzPts val="4400"/>
              <a:buFont typeface="Calibri"/>
              <a:buNone/>
            </a:pPr>
            <a:r>
              <a:rPr lang="en-US"/>
              <a:t>Evaluation Results</a:t>
            </a:r>
            <a:endParaRPr/>
          </a:p>
        </p:txBody>
      </p:sp>
      <p:sp>
        <p:nvSpPr>
          <p:cNvPr id="454" name="Google Shape;454;g3074da89c75_0_3"/>
          <p:cNvSpPr txBox="1"/>
          <p:nvPr>
            <p:ph idx="1" type="body"/>
          </p:nvPr>
        </p:nvSpPr>
        <p:spPr>
          <a:xfrm>
            <a:off x="1049144" y="2007219"/>
            <a:ext cx="10093800" cy="4169700"/>
          </a:xfrm>
          <a:prstGeom prst="rect">
            <a:avLst/>
          </a:prstGeom>
        </p:spPr>
        <p:txBody>
          <a:bodyPr anchorCtr="0" anchor="t" bIns="45700" lIns="91425" spcFirstLastPara="1" rIns="91425" wrap="square" tIns="45700">
            <a:normAutofit fontScale="62500" lnSpcReduction="20000"/>
          </a:bodyPr>
          <a:lstStyle/>
          <a:p>
            <a:pPr indent="0" lvl="0" marL="0" rtl="0" algn="l">
              <a:lnSpc>
                <a:spcPct val="115000"/>
              </a:lnSpc>
              <a:spcBef>
                <a:spcPts val="1200"/>
              </a:spcBef>
              <a:spcAft>
                <a:spcPts val="0"/>
              </a:spcAft>
              <a:buNone/>
            </a:pPr>
            <a:r>
              <a:rPr b="1" lang="en-US">
                <a:solidFill>
                  <a:schemeClr val="dk1"/>
                </a:solidFill>
                <a:latin typeface="Arial"/>
                <a:ea typeface="Arial"/>
                <a:cs typeface="Arial"/>
                <a:sym typeface="Arial"/>
              </a:rPr>
              <a:t>   </a:t>
            </a:r>
            <a:r>
              <a:rPr b="1" lang="en-US" sz="4450">
                <a:solidFill>
                  <a:schemeClr val="dk1"/>
                </a:solidFill>
                <a:latin typeface="Arial"/>
                <a:ea typeface="Arial"/>
                <a:cs typeface="Arial"/>
                <a:sym typeface="Arial"/>
              </a:rPr>
              <a:t>Support Vector Machine (SVM):</a:t>
            </a:r>
            <a:endParaRPr b="1" sz="4450">
              <a:solidFill>
                <a:schemeClr val="dk1"/>
              </a:solidFill>
              <a:latin typeface="Arial"/>
              <a:ea typeface="Arial"/>
              <a:cs typeface="Arial"/>
              <a:sym typeface="Arial"/>
            </a:endParaRPr>
          </a:p>
          <a:p>
            <a:pPr indent="-405209" lvl="0" marL="457200" rtl="0" algn="l">
              <a:lnSpc>
                <a:spcPct val="115000"/>
              </a:lnSpc>
              <a:spcBef>
                <a:spcPts val="1200"/>
              </a:spcBef>
              <a:spcAft>
                <a:spcPts val="0"/>
              </a:spcAft>
              <a:buClr>
                <a:schemeClr val="dk1"/>
              </a:buClr>
              <a:buSzPct val="100000"/>
              <a:buChar char="•"/>
            </a:pPr>
            <a:r>
              <a:rPr b="1" lang="en-US" sz="4450">
                <a:solidFill>
                  <a:schemeClr val="dk1"/>
                </a:solidFill>
                <a:latin typeface="Arial"/>
                <a:ea typeface="Arial"/>
                <a:cs typeface="Arial"/>
                <a:sym typeface="Arial"/>
              </a:rPr>
              <a:t>Best accuracy: 0.7915</a:t>
            </a:r>
            <a:endParaRPr b="1" sz="4450">
              <a:solidFill>
                <a:schemeClr val="dk1"/>
              </a:solidFill>
              <a:latin typeface="Arial"/>
              <a:ea typeface="Arial"/>
              <a:cs typeface="Arial"/>
              <a:sym typeface="Arial"/>
            </a:endParaRPr>
          </a:p>
          <a:p>
            <a:pPr indent="-405209" lvl="0" marL="457200" rtl="0" algn="l">
              <a:lnSpc>
                <a:spcPct val="115000"/>
              </a:lnSpc>
              <a:spcBef>
                <a:spcPts val="0"/>
              </a:spcBef>
              <a:spcAft>
                <a:spcPts val="0"/>
              </a:spcAft>
              <a:buClr>
                <a:schemeClr val="dk1"/>
              </a:buClr>
              <a:buSzPct val="100000"/>
              <a:buChar char="•"/>
            </a:pPr>
            <a:r>
              <a:rPr b="1" lang="en-US" sz="4450">
                <a:solidFill>
                  <a:schemeClr val="dk1"/>
                </a:solidFill>
                <a:latin typeface="Arial"/>
                <a:ea typeface="Arial"/>
                <a:cs typeface="Arial"/>
                <a:sym typeface="Arial"/>
              </a:rPr>
              <a:t>Tuned Accuracy: 0.7737</a:t>
            </a:r>
            <a:br>
              <a:rPr b="1" lang="en-US" sz="4450">
                <a:solidFill>
                  <a:schemeClr val="dk1"/>
                </a:solidFill>
                <a:latin typeface="Arial"/>
                <a:ea typeface="Arial"/>
                <a:cs typeface="Arial"/>
                <a:sym typeface="Arial"/>
              </a:rPr>
            </a:br>
            <a:br>
              <a:rPr b="1" lang="en-US" sz="4450">
                <a:solidFill>
                  <a:schemeClr val="dk1"/>
                </a:solidFill>
                <a:latin typeface="Arial"/>
                <a:ea typeface="Arial"/>
                <a:cs typeface="Arial"/>
                <a:sym typeface="Arial"/>
              </a:rPr>
            </a:br>
            <a:r>
              <a:rPr b="1" lang="en-US" sz="4450">
                <a:solidFill>
                  <a:schemeClr val="dk1"/>
                </a:solidFill>
                <a:latin typeface="Arial"/>
                <a:ea typeface="Arial"/>
                <a:cs typeface="Arial"/>
                <a:sym typeface="Arial"/>
              </a:rPr>
              <a:t>Gradient Boosting:</a:t>
            </a:r>
            <a:endParaRPr b="1" sz="4450">
              <a:solidFill>
                <a:schemeClr val="dk1"/>
              </a:solidFill>
              <a:latin typeface="Arial"/>
              <a:ea typeface="Arial"/>
              <a:cs typeface="Arial"/>
              <a:sym typeface="Arial"/>
            </a:endParaRPr>
          </a:p>
          <a:p>
            <a:pPr indent="-405209" lvl="0" marL="457200" rtl="0" algn="l">
              <a:lnSpc>
                <a:spcPct val="115000"/>
              </a:lnSpc>
              <a:spcBef>
                <a:spcPts val="0"/>
              </a:spcBef>
              <a:spcAft>
                <a:spcPts val="0"/>
              </a:spcAft>
              <a:buClr>
                <a:schemeClr val="dk1"/>
              </a:buClr>
              <a:buSzPct val="100000"/>
              <a:buChar char="•"/>
            </a:pPr>
            <a:r>
              <a:rPr b="1" lang="en-US" sz="4450">
                <a:solidFill>
                  <a:schemeClr val="dk1"/>
                </a:solidFill>
                <a:latin typeface="Arial"/>
                <a:ea typeface="Arial"/>
                <a:cs typeface="Arial"/>
                <a:sym typeface="Arial"/>
              </a:rPr>
              <a:t>Best accuracy: 0.7942</a:t>
            </a:r>
            <a:endParaRPr b="1" sz="4450">
              <a:solidFill>
                <a:schemeClr val="dk1"/>
              </a:solidFill>
              <a:latin typeface="Arial"/>
              <a:ea typeface="Arial"/>
              <a:cs typeface="Arial"/>
              <a:sym typeface="Arial"/>
            </a:endParaRPr>
          </a:p>
          <a:p>
            <a:pPr indent="-405209" lvl="0" marL="457200" rtl="0" algn="l">
              <a:lnSpc>
                <a:spcPct val="115000"/>
              </a:lnSpc>
              <a:spcBef>
                <a:spcPts val="0"/>
              </a:spcBef>
              <a:spcAft>
                <a:spcPts val="0"/>
              </a:spcAft>
              <a:buClr>
                <a:schemeClr val="dk1"/>
              </a:buClr>
              <a:buSzPct val="100000"/>
              <a:buChar char="•"/>
            </a:pPr>
            <a:r>
              <a:rPr b="1" lang="en-US" sz="4450">
                <a:solidFill>
                  <a:schemeClr val="dk1"/>
                </a:solidFill>
                <a:latin typeface="Arial"/>
                <a:ea typeface="Arial"/>
                <a:cs typeface="Arial"/>
                <a:sym typeface="Arial"/>
              </a:rPr>
              <a:t>Tuned Accuracy: 0.78</a:t>
            </a:r>
            <a:endParaRPr b="1" sz="445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457200" rtl="0" algn="l">
              <a:lnSpc>
                <a:spcPct val="115000"/>
              </a:lnSpc>
              <a:spcBef>
                <a:spcPts val="1200"/>
              </a:spcBef>
              <a:spcAft>
                <a:spcPts val="1200"/>
              </a:spcAft>
              <a:buNone/>
            </a:pPr>
            <a:r>
              <a:t/>
            </a:r>
            <a:endParaRPr b="1">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3074da89c75_0_14"/>
          <p:cNvSpPr txBox="1"/>
          <p:nvPr>
            <p:ph type="title"/>
          </p:nvPr>
        </p:nvSpPr>
        <p:spPr>
          <a:xfrm>
            <a:off x="1039653" y="106477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Results</a:t>
            </a:r>
            <a:endParaRPr/>
          </a:p>
        </p:txBody>
      </p:sp>
      <p:sp>
        <p:nvSpPr>
          <p:cNvPr id="461" name="Google Shape;461;g3074da89c75_0_14"/>
          <p:cNvSpPr txBox="1"/>
          <p:nvPr>
            <p:ph idx="1" type="body"/>
          </p:nvPr>
        </p:nvSpPr>
        <p:spPr>
          <a:xfrm>
            <a:off x="1049144" y="2007219"/>
            <a:ext cx="10093800" cy="416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K-Nearest Neighbors (KNN):</a:t>
            </a:r>
            <a:endParaRPr/>
          </a:p>
          <a:p>
            <a:pPr indent="-342900" lvl="0" marL="457200" rtl="0" algn="l">
              <a:spcBef>
                <a:spcPts val="1000"/>
              </a:spcBef>
              <a:spcAft>
                <a:spcPts val="0"/>
              </a:spcAft>
              <a:buSzPts val="1800"/>
              <a:buChar char="•"/>
            </a:pPr>
            <a:r>
              <a:rPr lang="en-US"/>
              <a:t>Best accuracy: 0.7709</a:t>
            </a:r>
            <a:endParaRPr/>
          </a:p>
          <a:p>
            <a:pPr indent="-342900" lvl="0" marL="457200" rtl="0" algn="l">
              <a:spcBef>
                <a:spcPts val="0"/>
              </a:spcBef>
              <a:spcAft>
                <a:spcPts val="0"/>
              </a:spcAft>
              <a:buSzPts val="1800"/>
              <a:buChar char="•"/>
            </a:pPr>
            <a:r>
              <a:rPr lang="en-US"/>
              <a:t>Tuned Accuracy: 0.7037</a:t>
            </a:r>
            <a:endParaRPr/>
          </a:p>
          <a:p>
            <a:pPr indent="0" lvl="0" marL="0" rtl="0" algn="l">
              <a:spcBef>
                <a:spcPts val="1000"/>
              </a:spcBef>
              <a:spcAft>
                <a:spcPts val="0"/>
              </a:spcAft>
              <a:buNone/>
            </a:pPr>
            <a:r>
              <a:t/>
            </a:r>
            <a:endParaRPr/>
          </a:p>
        </p:txBody>
      </p:sp>
      <p:pic>
        <p:nvPicPr>
          <p:cNvPr id="462" name="Google Shape;462;g3074da89c75_0_14"/>
          <p:cNvPicPr preferRelativeResize="0"/>
          <p:nvPr/>
        </p:nvPicPr>
        <p:blipFill>
          <a:blip r:embed="rId3">
            <a:alphaModFix/>
          </a:blip>
          <a:stretch>
            <a:fillRect/>
          </a:stretch>
        </p:blipFill>
        <p:spPr>
          <a:xfrm>
            <a:off x="1113400" y="3813950"/>
            <a:ext cx="10743001" cy="284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Deployment</a:t>
            </a:r>
            <a:endParaRPr/>
          </a:p>
        </p:txBody>
      </p:sp>
      <p:sp>
        <p:nvSpPr>
          <p:cNvPr id="468" name="Google Shape;468;p1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sz="2400"/>
              <a:t>Frontend: Flask was used to create a user-friendly front end that allows users to interact with the model seamlessly. Through this interface, users can input data directly into the application and receive predictions without needing to handle the model’s technical details.</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Backend Integration: The machine learning model was integrated into the Flask application as part of the backend. Once users submit input data through the front end, the backend processes the data, runs the model, and returns the predicted outcomes.</a:t>
            </a:r>
            <a:endParaRPr sz="2400"/>
          </a:p>
          <a:p>
            <a:pPr indent="-50800" lvl="0" marL="228600" rtl="0" algn="l">
              <a:lnSpc>
                <a:spcPct val="90000"/>
              </a:lnSpc>
              <a:spcBef>
                <a:spcPts val="1000"/>
              </a:spcBef>
              <a:spcAft>
                <a:spcPts val="0"/>
              </a:spcAft>
              <a:buClr>
                <a:schemeClr val="lt1"/>
              </a:buClr>
              <a:buSzPts val="2800"/>
              <a:buNone/>
            </a:pPr>
            <a:r>
              <a:t/>
            </a:r>
            <a:endParaRPr sz="2400"/>
          </a:p>
        </p:txBody>
      </p:sp>
      <p:sp>
        <p:nvSpPr>
          <p:cNvPr id="469" name="Google Shape;469;p1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Outline</a:t>
            </a:r>
            <a:endParaRPr/>
          </a:p>
        </p:txBody>
      </p:sp>
      <p:sp>
        <p:nvSpPr>
          <p:cNvPr id="279" name="Google Shape;279;p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Concept note and implementation plan:</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Background</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Objectives</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SDG Relation</a:t>
            </a:r>
            <a:endParaRPr/>
          </a:p>
          <a:p>
            <a:pPr indent="-228600" lvl="0" marL="228600" rtl="0" algn="l">
              <a:lnSpc>
                <a:spcPct val="90000"/>
              </a:lnSpc>
              <a:spcBef>
                <a:spcPts val="1000"/>
              </a:spcBef>
              <a:spcAft>
                <a:spcPts val="0"/>
              </a:spcAft>
              <a:buClr>
                <a:schemeClr val="lt1"/>
              </a:buClr>
              <a:buSzPts val="2000"/>
              <a:buChar char="•"/>
            </a:pPr>
            <a:r>
              <a:rPr lang="en-US" sz="2000"/>
              <a:t>Data</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Data Collection</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Exploratory Data Analysis (EDA) and Feature Engineering</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Model Selection and Training</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Model Evaluation and Hyperparameter Tuning</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Model Refinement and Testing</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Results</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Deployment</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Future Work</a:t>
            </a:r>
            <a:endParaRPr/>
          </a:p>
          <a:p>
            <a:pPr indent="0" lvl="0" marL="0" rtl="0" algn="l">
              <a:lnSpc>
                <a:spcPct val="90000"/>
              </a:lnSpc>
              <a:spcBef>
                <a:spcPts val="1000"/>
              </a:spcBef>
              <a:spcAft>
                <a:spcPts val="0"/>
              </a:spcAft>
              <a:buClr>
                <a:schemeClr val="lt1"/>
              </a:buClr>
              <a:buSzPts val="2800"/>
              <a:buNone/>
            </a:pPr>
            <a:r>
              <a:t/>
            </a:r>
            <a:endParaRPr>
              <a:solidFill>
                <a:srgbClr val="FFFFFF"/>
              </a:solidFill>
            </a:endParaRPr>
          </a:p>
        </p:txBody>
      </p:sp>
      <p:sp>
        <p:nvSpPr>
          <p:cNvPr id="280" name="Google Shape;280;p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Future Work</a:t>
            </a:r>
            <a:endParaRPr/>
          </a:p>
        </p:txBody>
      </p:sp>
      <p:sp>
        <p:nvSpPr>
          <p:cNvPr id="475" name="Google Shape;475;p18"/>
          <p:cNvSpPr txBox="1"/>
          <p:nvPr>
            <p:ph idx="1" type="body"/>
          </p:nvPr>
        </p:nvSpPr>
        <p:spPr>
          <a:xfrm>
            <a:off x="1049150" y="2007226"/>
            <a:ext cx="10093800" cy="4685100"/>
          </a:xfrm>
          <a:prstGeom prst="rect">
            <a:avLst/>
          </a:prstGeom>
          <a:noFill/>
          <a:ln>
            <a:noFill/>
          </a:ln>
        </p:spPr>
        <p:txBody>
          <a:bodyPr anchorCtr="0" anchor="t" bIns="45700" lIns="91425" spcFirstLastPara="1" rIns="91425" wrap="square" tIns="45700">
            <a:noAutofit/>
          </a:bodyPr>
          <a:lstStyle/>
          <a:p>
            <a:pPr indent="-266700" lvl="0" marL="228600" rtl="0" algn="l">
              <a:spcBef>
                <a:spcPts val="1000"/>
              </a:spcBef>
              <a:spcAft>
                <a:spcPts val="0"/>
              </a:spcAft>
              <a:buSzPts val="2400"/>
              <a:buChar char="•"/>
            </a:pPr>
            <a:r>
              <a:rPr b="1" lang="en-US" sz="2600">
                <a:solidFill>
                  <a:srgbClr val="FFC836"/>
                </a:solidFill>
              </a:rPr>
              <a:t>Model Optimization and Feature Engineering</a:t>
            </a:r>
            <a:r>
              <a:rPr lang="en-US" sz="2400"/>
              <a:t>:  Continue to optimize the model by exploring more advanced algorithms (such as deep learning) and improving feature selection. Adding more environmental and geological features could improve predictive power.</a:t>
            </a:r>
            <a:endParaRPr sz="2400"/>
          </a:p>
          <a:p>
            <a:pPr indent="-266700" lvl="0" marL="228600" rtl="0" algn="l">
              <a:spcBef>
                <a:spcPts val="1000"/>
              </a:spcBef>
              <a:spcAft>
                <a:spcPts val="0"/>
              </a:spcAft>
              <a:buSzPts val="2400"/>
              <a:buChar char="•"/>
            </a:pPr>
            <a:r>
              <a:rPr b="1" lang="en-US" sz="2600">
                <a:solidFill>
                  <a:srgbClr val="FFC836"/>
                </a:solidFill>
              </a:rPr>
              <a:t>Risk Zoning and Mapping</a:t>
            </a:r>
            <a:r>
              <a:rPr lang="en-US" sz="2400"/>
              <a:t>: Extend the model's functionality to include automated risk zoning and mapping. This could help authorities visualize high-risk areas, aiding in land-use planning and the design of resilient infrastructure.</a:t>
            </a:r>
            <a:endParaRPr sz="2400"/>
          </a:p>
          <a:p>
            <a:pPr indent="-266700" lvl="0" marL="228600" rtl="0" algn="l">
              <a:spcBef>
                <a:spcPts val="1000"/>
              </a:spcBef>
              <a:spcAft>
                <a:spcPts val="0"/>
              </a:spcAft>
              <a:buSzPts val="2400"/>
              <a:buChar char="•"/>
            </a:pPr>
            <a:r>
              <a:rPr b="1" lang="en-US" sz="2600">
                <a:solidFill>
                  <a:srgbClr val="FFC836"/>
                </a:solidFill>
              </a:rPr>
              <a:t>Scalability and Regional Customization</a:t>
            </a:r>
            <a:r>
              <a:rPr lang="en-US" sz="2400"/>
              <a:t>: Adapt the model to predict landslides in different geographical regions, taking into account varying environmental factors. Customizing the model for local conditions would increase its usefulness across different regions.</a:t>
            </a:r>
            <a:endParaRPr sz="2400"/>
          </a:p>
          <a:p>
            <a:pPr indent="0" lvl="0" marL="228600" rtl="0" algn="l">
              <a:spcBef>
                <a:spcPts val="1000"/>
              </a:spcBef>
              <a:spcAft>
                <a:spcPts val="0"/>
              </a:spcAft>
              <a:buNone/>
            </a:pPr>
            <a:r>
              <a:t/>
            </a:r>
            <a:endParaRPr sz="2400"/>
          </a:p>
          <a:p>
            <a:pPr indent="-266700" lvl="0" marL="228600" rtl="0" algn="l">
              <a:spcBef>
                <a:spcPts val="1000"/>
              </a:spcBef>
              <a:spcAft>
                <a:spcPts val="0"/>
              </a:spcAft>
              <a:buSzPts val="2400"/>
              <a:buChar char="•"/>
            </a:pPr>
            <a:r>
              <a:t/>
            </a:r>
            <a:endParaRPr sz="2400"/>
          </a:p>
          <a:p>
            <a:pPr indent="0" lvl="0" marL="228600" rtl="0" algn="l">
              <a:spcBef>
                <a:spcPts val="1000"/>
              </a:spcBef>
              <a:spcAft>
                <a:spcPts val="0"/>
              </a:spcAft>
              <a:buNone/>
            </a:pPr>
            <a:r>
              <a:t/>
            </a:r>
            <a:endParaRPr sz="2400"/>
          </a:p>
          <a:p>
            <a:pPr indent="0" lvl="0" marL="228600" rtl="0" algn="l">
              <a:spcBef>
                <a:spcPts val="1000"/>
              </a:spcBef>
              <a:spcAft>
                <a:spcPts val="0"/>
              </a:spcAft>
              <a:buNone/>
            </a:pPr>
            <a:r>
              <a:t/>
            </a:r>
            <a:endParaRPr sz="2400"/>
          </a:p>
          <a:p>
            <a:pPr indent="0" lvl="0" marL="228600" rtl="0" algn="l">
              <a:spcBef>
                <a:spcPts val="1000"/>
              </a:spcBef>
              <a:spcAft>
                <a:spcPts val="0"/>
              </a:spcAft>
              <a:buNone/>
            </a:pPr>
            <a:r>
              <a:t/>
            </a:r>
            <a:endParaRPr sz="2400"/>
          </a:p>
          <a:p>
            <a:pPr indent="0" lvl="0" marL="228600" rtl="0" algn="l">
              <a:lnSpc>
                <a:spcPct val="90000"/>
              </a:lnSpc>
              <a:spcBef>
                <a:spcPts val="1000"/>
              </a:spcBef>
              <a:spcAft>
                <a:spcPts val="0"/>
              </a:spcAft>
              <a:buNone/>
            </a:pPr>
            <a:r>
              <a:t/>
            </a:r>
            <a:endParaRPr sz="2400"/>
          </a:p>
          <a:p>
            <a:pPr indent="-50800" lvl="0" marL="228600" rtl="0" algn="l">
              <a:lnSpc>
                <a:spcPct val="90000"/>
              </a:lnSpc>
              <a:spcBef>
                <a:spcPts val="1000"/>
              </a:spcBef>
              <a:spcAft>
                <a:spcPts val="0"/>
              </a:spcAft>
              <a:buClr>
                <a:schemeClr val="lt1"/>
              </a:buClr>
              <a:buSzPts val="2800"/>
              <a:buNone/>
            </a:pPr>
            <a:r>
              <a:t/>
            </a:r>
            <a:endParaRPr/>
          </a:p>
        </p:txBody>
      </p:sp>
      <p:sp>
        <p:nvSpPr>
          <p:cNvPr id="476" name="Google Shape;476;p1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3074da89c75_0_33"/>
          <p:cNvSpPr txBox="1"/>
          <p:nvPr>
            <p:ph type="title"/>
          </p:nvPr>
        </p:nvSpPr>
        <p:spPr>
          <a:xfrm>
            <a:off x="1039653" y="1064779"/>
            <a:ext cx="10112700" cy="921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FFC837"/>
              </a:buClr>
              <a:buSzPts val="4400"/>
              <a:buFont typeface="Calibri"/>
              <a:buNone/>
            </a:pPr>
            <a:r>
              <a:rPr lang="en-US"/>
              <a:t>Future Work</a:t>
            </a:r>
            <a:endParaRPr/>
          </a:p>
        </p:txBody>
      </p:sp>
      <p:sp>
        <p:nvSpPr>
          <p:cNvPr id="483" name="Google Shape;483;g3074da89c75_0_33"/>
          <p:cNvSpPr txBox="1"/>
          <p:nvPr>
            <p:ph idx="1" type="body"/>
          </p:nvPr>
        </p:nvSpPr>
        <p:spPr>
          <a:xfrm>
            <a:off x="1049144" y="2007219"/>
            <a:ext cx="10093800" cy="41697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sz="2600">
                <a:solidFill>
                  <a:srgbClr val="FFC836"/>
                </a:solidFill>
              </a:rPr>
              <a:t>Mobile Application for Wider Accessibility</a:t>
            </a:r>
            <a:r>
              <a:rPr lang="en-US"/>
              <a:t>: </a:t>
            </a:r>
            <a:r>
              <a:rPr lang="en-US" sz="2400"/>
              <a:t>Build a mobile application to complement the web platform, allowing authorities and the public to receive timely alerts and access predictions on the go. This would make the platform more accessible in remote and high-risk areas.</a:t>
            </a:r>
            <a:br>
              <a:rPr lang="en-US" sz="2400"/>
            </a:br>
            <a:endParaRPr sz="2400"/>
          </a:p>
          <a:p>
            <a:pPr indent="-381000" lvl="0" marL="457200" rtl="0" algn="l">
              <a:spcBef>
                <a:spcPts val="0"/>
              </a:spcBef>
              <a:spcAft>
                <a:spcPts val="0"/>
              </a:spcAft>
              <a:buSzPts val="2400"/>
              <a:buChar char="•"/>
            </a:pPr>
            <a:r>
              <a:rPr lang="en-US" sz="2600">
                <a:solidFill>
                  <a:srgbClr val="FFC836"/>
                </a:solidFill>
              </a:rPr>
              <a:t>Collaboration with Government and Environmental Agencies</a:t>
            </a:r>
            <a:r>
              <a:rPr lang="en-US"/>
              <a:t>: </a:t>
            </a:r>
            <a:r>
              <a:rPr lang="en-US" sz="2400"/>
              <a:t>Work closely with government agencies, environmental organizations, and disaster management teams to incorporation the model into official disaster risk reduction strategies. Collaborations would ensure the model's data is used for life-saving decisions.</a:t>
            </a:r>
            <a:endParaRPr sz="24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Thank you!</a:t>
            </a:r>
            <a:endParaRPr/>
          </a:p>
        </p:txBody>
      </p:sp>
      <p:pic>
        <p:nvPicPr>
          <p:cNvPr id="490" name="Google Shape;490;p20"/>
          <p:cNvPicPr preferRelativeResize="0"/>
          <p:nvPr>
            <p:ph idx="1" type="body"/>
          </p:nvPr>
        </p:nvPicPr>
        <p:blipFill rotWithShape="1">
          <a:blip r:embed="rId3">
            <a:alphaModFix/>
          </a:blip>
          <a:srcRect b="0" l="0" r="0" t="0"/>
          <a:stretch/>
        </p:blipFill>
        <p:spPr>
          <a:xfrm>
            <a:off x="5113452" y="2818440"/>
            <a:ext cx="2482855" cy="2482855"/>
          </a:xfrm>
          <a:prstGeom prst="rect">
            <a:avLst/>
          </a:prstGeom>
          <a:noFill/>
          <a:ln>
            <a:noFill/>
          </a:ln>
        </p:spPr>
      </p:pic>
      <p:pic>
        <p:nvPicPr>
          <p:cNvPr id="491" name="Google Shape;491;p20"/>
          <p:cNvPicPr preferRelativeResize="0"/>
          <p:nvPr/>
        </p:nvPicPr>
        <p:blipFill rotWithShape="1">
          <a:blip r:embed="rId4">
            <a:alphaModFix/>
          </a:blip>
          <a:srcRect b="0" l="0" r="0" t="0"/>
          <a:stretch/>
        </p:blipFill>
        <p:spPr>
          <a:xfrm>
            <a:off x="8526090" y="3141200"/>
            <a:ext cx="2626258" cy="2008584"/>
          </a:xfrm>
          <a:prstGeom prst="rect">
            <a:avLst/>
          </a:prstGeom>
          <a:noFill/>
          <a:ln>
            <a:noFill/>
          </a:ln>
        </p:spPr>
      </p:pic>
      <p:pic>
        <p:nvPicPr>
          <p:cNvPr descr="A blue text on a black background&#10;&#10;Description automatically generated with low confidence" id="492" name="Google Shape;492;p20"/>
          <p:cNvPicPr preferRelativeResize="0"/>
          <p:nvPr/>
        </p:nvPicPr>
        <p:blipFill rotWithShape="1">
          <a:blip r:embed="rId5">
            <a:alphaModFix/>
          </a:blip>
          <a:srcRect b="0" l="0" r="0" t="0"/>
          <a:stretch/>
        </p:blipFill>
        <p:spPr>
          <a:xfrm>
            <a:off x="872505" y="3336909"/>
            <a:ext cx="3311164" cy="1617165"/>
          </a:xfrm>
          <a:prstGeom prst="rect">
            <a:avLst/>
          </a:prstGeom>
          <a:noFill/>
          <a:ln>
            <a:noFill/>
          </a:ln>
        </p:spPr>
      </p:pic>
      <p:sp>
        <p:nvSpPr>
          <p:cNvPr id="493" name="Google Shape;493;p2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Concept note and implementation plan</a:t>
            </a:r>
            <a:endParaRPr/>
          </a:p>
        </p:txBody>
      </p:sp>
      <p:sp>
        <p:nvSpPr>
          <p:cNvPr id="286" name="Google Shape;286;p4"/>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Background</a:t>
            </a:r>
            <a:endParaRPr>
              <a:solidFill>
                <a:schemeClr val="accent1"/>
              </a:solidFill>
            </a:endParaRPr>
          </a:p>
        </p:txBody>
      </p:sp>
      <p:sp>
        <p:nvSpPr>
          <p:cNvPr id="293" name="Google Shape;293;p5"/>
          <p:cNvSpPr txBox="1"/>
          <p:nvPr>
            <p:ph idx="1" type="body"/>
          </p:nvPr>
        </p:nvSpPr>
        <p:spPr>
          <a:xfrm>
            <a:off x="896750" y="2007225"/>
            <a:ext cx="10093800" cy="4418700"/>
          </a:xfrm>
          <a:prstGeom prst="rect">
            <a:avLst/>
          </a:prstGeom>
          <a:noFill/>
          <a:ln>
            <a:noFill/>
          </a:ln>
        </p:spPr>
        <p:txBody>
          <a:bodyPr anchorCtr="0" anchor="t" bIns="45700" lIns="91425" spcFirstLastPara="1" rIns="91425" wrap="square" tIns="45700">
            <a:noAutofit/>
          </a:bodyPr>
          <a:lstStyle/>
          <a:p>
            <a:pPr indent="0" lvl="0" marL="228600" rtl="0" algn="just">
              <a:spcBef>
                <a:spcPts val="1000"/>
              </a:spcBef>
              <a:spcAft>
                <a:spcPts val="0"/>
              </a:spcAft>
              <a:buNone/>
            </a:pPr>
            <a:r>
              <a:rPr lang="en-US" sz="1600"/>
              <a:t>Landslides occur due to the downward movement of soil, rock, and debris, triggered by factors like heavy rainfall, earthquakes, volcanic activity, and human activities such as deforestation. They can lead to loss of life, infrastructure damage, and environmental harm, particularly in mountainous areas.</a:t>
            </a:r>
            <a:endParaRPr sz="1600"/>
          </a:p>
          <a:p>
            <a:pPr indent="0" lvl="0" marL="228600" rtl="0" algn="just">
              <a:spcBef>
                <a:spcPts val="1000"/>
              </a:spcBef>
              <a:spcAft>
                <a:spcPts val="0"/>
              </a:spcAft>
              <a:buNone/>
            </a:pPr>
            <a:r>
              <a:rPr lang="en-US" sz="1600"/>
              <a:t>Traditional landslide prediction methods using geological surveys are slow and resource-heavy. Machine learning (ML) now offers a faster approach by analyzing large datasets of environmental and geological factors to predict landslides more effectively.</a:t>
            </a:r>
            <a:endParaRPr sz="1600"/>
          </a:p>
          <a:p>
            <a:pPr indent="0" lvl="0" marL="0" rtl="0" algn="just">
              <a:lnSpc>
                <a:spcPct val="115000"/>
              </a:lnSpc>
              <a:spcBef>
                <a:spcPts val="1200"/>
              </a:spcBef>
              <a:spcAft>
                <a:spcPts val="0"/>
              </a:spcAft>
              <a:buNone/>
            </a:pPr>
            <a:r>
              <a:rPr b="1" lang="en-US" sz="1800">
                <a:solidFill>
                  <a:srgbClr val="FF577F"/>
                </a:solidFill>
                <a:latin typeface="Arial"/>
                <a:ea typeface="Arial"/>
                <a:cs typeface="Arial"/>
                <a:sym typeface="Arial"/>
              </a:rPr>
              <a:t>   Landslide prediction impact:</a:t>
            </a:r>
            <a:endParaRPr b="1" sz="1800">
              <a:solidFill>
                <a:srgbClr val="FF577F"/>
              </a:solidFill>
              <a:latin typeface="Arial"/>
              <a:ea typeface="Arial"/>
              <a:cs typeface="Arial"/>
              <a:sym typeface="Arial"/>
            </a:endParaRPr>
          </a:p>
          <a:p>
            <a:pPr indent="-330200" lvl="0" marL="457200" rtl="0" algn="just">
              <a:lnSpc>
                <a:spcPct val="115000"/>
              </a:lnSpc>
              <a:spcBef>
                <a:spcPts val="1200"/>
              </a:spcBef>
              <a:spcAft>
                <a:spcPts val="0"/>
              </a:spcAft>
              <a:buClr>
                <a:srgbClr val="FFFFFF"/>
              </a:buClr>
              <a:buSzPts val="1600"/>
              <a:buChar char="●"/>
            </a:pPr>
            <a:r>
              <a:rPr b="1" lang="en-US" sz="1600">
                <a:solidFill>
                  <a:srgbClr val="4CA3AA"/>
                </a:solidFill>
                <a:latin typeface="Arial"/>
                <a:ea typeface="Arial"/>
                <a:cs typeface="Arial"/>
                <a:sym typeface="Arial"/>
              </a:rPr>
              <a:t>Saving lives</a:t>
            </a:r>
            <a:r>
              <a:rPr lang="en-US" sz="1600">
                <a:solidFill>
                  <a:srgbClr val="FFFFFF"/>
                </a:solidFill>
                <a:latin typeface="Arial"/>
                <a:ea typeface="Arial"/>
                <a:cs typeface="Arial"/>
                <a:sym typeface="Arial"/>
              </a:rPr>
              <a:t>: Early warnings allow for timely evacuations, reducing the risk to human life.</a:t>
            </a:r>
            <a:endParaRPr sz="1600">
              <a:solidFill>
                <a:srgbClr val="FFFFFF"/>
              </a:solidFill>
              <a:latin typeface="Arial"/>
              <a:ea typeface="Arial"/>
              <a:cs typeface="Arial"/>
              <a:sym typeface="Arial"/>
            </a:endParaRPr>
          </a:p>
          <a:p>
            <a:pPr indent="-330200" lvl="0" marL="457200" rtl="0" algn="just">
              <a:lnSpc>
                <a:spcPct val="115000"/>
              </a:lnSpc>
              <a:spcBef>
                <a:spcPts val="0"/>
              </a:spcBef>
              <a:spcAft>
                <a:spcPts val="0"/>
              </a:spcAft>
              <a:buClr>
                <a:srgbClr val="FFFFFF"/>
              </a:buClr>
              <a:buSzPts val="1600"/>
              <a:buChar char="●"/>
            </a:pPr>
            <a:r>
              <a:rPr b="1" lang="en-US" sz="1600">
                <a:solidFill>
                  <a:srgbClr val="4CA3AA"/>
                </a:solidFill>
                <a:latin typeface="Arial"/>
                <a:ea typeface="Arial"/>
                <a:cs typeface="Arial"/>
                <a:sym typeface="Arial"/>
              </a:rPr>
              <a:t>Protecting infrastructure</a:t>
            </a:r>
            <a:r>
              <a:rPr lang="en-US" sz="1600">
                <a:solidFill>
                  <a:srgbClr val="FFFFFF"/>
                </a:solidFill>
                <a:latin typeface="Arial"/>
                <a:ea typeface="Arial"/>
                <a:cs typeface="Arial"/>
                <a:sym typeface="Arial"/>
              </a:rPr>
              <a:t>: Identifying high-risk zones helps in designing infrastructure that can withstand or avoid landslide-prone areas.</a:t>
            </a:r>
            <a:endParaRPr sz="1600">
              <a:solidFill>
                <a:srgbClr val="FFFFFF"/>
              </a:solidFill>
              <a:latin typeface="Arial"/>
              <a:ea typeface="Arial"/>
              <a:cs typeface="Arial"/>
              <a:sym typeface="Arial"/>
            </a:endParaRPr>
          </a:p>
          <a:p>
            <a:pPr indent="-330200" lvl="0" marL="457200" rtl="0" algn="just">
              <a:lnSpc>
                <a:spcPct val="115000"/>
              </a:lnSpc>
              <a:spcBef>
                <a:spcPts val="0"/>
              </a:spcBef>
              <a:spcAft>
                <a:spcPts val="0"/>
              </a:spcAft>
              <a:buClr>
                <a:srgbClr val="FFFFFF"/>
              </a:buClr>
              <a:buSzPts val="1600"/>
              <a:buChar char="●"/>
            </a:pPr>
            <a:r>
              <a:rPr b="1" lang="en-US" sz="1600">
                <a:solidFill>
                  <a:srgbClr val="4CA3AA"/>
                </a:solidFill>
                <a:latin typeface="Arial"/>
                <a:ea typeface="Arial"/>
                <a:cs typeface="Arial"/>
                <a:sym typeface="Arial"/>
              </a:rPr>
              <a:t>Reducing economic loss</a:t>
            </a:r>
            <a:r>
              <a:rPr lang="en-US" sz="1600">
                <a:solidFill>
                  <a:srgbClr val="4CA3AA"/>
                </a:solidFill>
                <a:latin typeface="Arial"/>
                <a:ea typeface="Arial"/>
                <a:cs typeface="Arial"/>
                <a:sym typeface="Arial"/>
              </a:rPr>
              <a:t>:</a:t>
            </a:r>
            <a:r>
              <a:rPr lang="en-US" sz="1600">
                <a:solidFill>
                  <a:srgbClr val="FFFFFF"/>
                </a:solidFill>
                <a:latin typeface="Arial"/>
                <a:ea typeface="Arial"/>
                <a:cs typeface="Arial"/>
                <a:sym typeface="Arial"/>
              </a:rPr>
              <a:t> Mitigating landslides prevents damage to property, roads, and agricultural land, thereby reducing financial loss.</a:t>
            </a:r>
            <a:endParaRPr sz="1600">
              <a:solidFill>
                <a:srgbClr val="FFFFFF"/>
              </a:solidFill>
              <a:latin typeface="Arial"/>
              <a:ea typeface="Arial"/>
              <a:cs typeface="Arial"/>
              <a:sym typeface="Arial"/>
            </a:endParaRPr>
          </a:p>
          <a:p>
            <a:pPr indent="-330200" lvl="0" marL="457200" rtl="0" algn="just">
              <a:lnSpc>
                <a:spcPct val="115000"/>
              </a:lnSpc>
              <a:spcBef>
                <a:spcPts val="0"/>
              </a:spcBef>
              <a:spcAft>
                <a:spcPts val="0"/>
              </a:spcAft>
              <a:buClr>
                <a:srgbClr val="FFFFFF"/>
              </a:buClr>
              <a:buSzPts val="1600"/>
              <a:buChar char="●"/>
            </a:pPr>
            <a:r>
              <a:rPr b="1" lang="en-US" sz="1600">
                <a:solidFill>
                  <a:srgbClr val="4CA3AA"/>
                </a:solidFill>
                <a:latin typeface="Arial"/>
                <a:ea typeface="Arial"/>
                <a:cs typeface="Arial"/>
                <a:sym typeface="Arial"/>
              </a:rPr>
              <a:t>Improving land management</a:t>
            </a:r>
            <a:r>
              <a:rPr lang="en-US" sz="1600">
                <a:solidFill>
                  <a:srgbClr val="FFFFFF"/>
                </a:solidFill>
                <a:latin typeface="Arial"/>
                <a:ea typeface="Arial"/>
                <a:cs typeface="Arial"/>
                <a:sym typeface="Arial"/>
              </a:rPr>
              <a:t>: Predictions can guide policymakers and developers to implement sustainable land-use practices in landslide-prone regions.</a:t>
            </a:r>
            <a:endParaRPr sz="1600">
              <a:solidFill>
                <a:srgbClr val="FFFFFF"/>
              </a:solidFill>
              <a:latin typeface="Arial"/>
              <a:ea typeface="Arial"/>
              <a:cs typeface="Arial"/>
              <a:sym typeface="Arial"/>
            </a:endParaRPr>
          </a:p>
          <a:p>
            <a:pPr indent="0" lvl="0" marL="228600" rtl="0" algn="just">
              <a:lnSpc>
                <a:spcPct val="90000"/>
              </a:lnSpc>
              <a:spcBef>
                <a:spcPts val="1200"/>
              </a:spcBef>
              <a:spcAft>
                <a:spcPts val="0"/>
              </a:spcAft>
              <a:buNone/>
            </a:pPr>
            <a:r>
              <a:t/>
            </a:r>
            <a:endParaRPr sz="1600"/>
          </a:p>
        </p:txBody>
      </p:sp>
      <p:sp>
        <p:nvSpPr>
          <p:cNvPr id="294" name="Google Shape;294;p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Objectives</a:t>
            </a:r>
            <a:endParaRPr>
              <a:solidFill>
                <a:schemeClr val="accent1"/>
              </a:solidFill>
            </a:endParaRPr>
          </a:p>
        </p:txBody>
      </p:sp>
      <p:sp>
        <p:nvSpPr>
          <p:cNvPr id="301" name="Google Shape;301;p6"/>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sz="1800">
              <a:latin typeface="Arial"/>
              <a:ea typeface="Arial"/>
              <a:cs typeface="Arial"/>
              <a:sym typeface="Arial"/>
            </a:endParaRPr>
          </a:p>
          <a:p>
            <a:pPr indent="-228600" lvl="0" marL="228600" rtl="0" algn="l">
              <a:spcBef>
                <a:spcPts val="1000"/>
              </a:spcBef>
              <a:spcAft>
                <a:spcPts val="0"/>
              </a:spcAft>
              <a:buClr>
                <a:schemeClr val="dk1"/>
              </a:buClr>
              <a:buSzPts val="1800"/>
              <a:buChar char="•"/>
            </a:pPr>
            <a:r>
              <a:rPr b="1" lang="en-US" sz="1800">
                <a:solidFill>
                  <a:srgbClr val="FF577F"/>
                </a:solidFill>
                <a:latin typeface="Arial"/>
                <a:ea typeface="Arial"/>
                <a:cs typeface="Arial"/>
                <a:sym typeface="Arial"/>
              </a:rPr>
              <a:t>Accurate Prediction</a:t>
            </a:r>
            <a:r>
              <a:rPr lang="en-US" sz="1800">
                <a:solidFill>
                  <a:srgbClr val="FF577F"/>
                </a:solidFill>
                <a:latin typeface="Arial"/>
                <a:ea typeface="Arial"/>
                <a:cs typeface="Arial"/>
                <a:sym typeface="Arial"/>
              </a:rPr>
              <a:t>: </a:t>
            </a:r>
            <a:r>
              <a:rPr lang="en-US" sz="1800">
                <a:solidFill>
                  <a:schemeClr val="dk1"/>
                </a:solidFill>
                <a:latin typeface="Arial"/>
                <a:ea typeface="Arial"/>
                <a:cs typeface="Arial"/>
                <a:sym typeface="Arial"/>
              </a:rPr>
              <a:t>Develop a machine learning model to predict landslides using environmental, geological, and meteorological data.</a:t>
            </a:r>
            <a:endParaRPr sz="1800">
              <a:solidFill>
                <a:schemeClr val="dk1"/>
              </a:solidFill>
              <a:latin typeface="Arial"/>
              <a:ea typeface="Arial"/>
              <a:cs typeface="Arial"/>
              <a:sym typeface="Arial"/>
            </a:endParaRPr>
          </a:p>
          <a:p>
            <a:pPr indent="0" lvl="0" marL="228600" rtl="0" algn="l">
              <a:spcBef>
                <a:spcPts val="1000"/>
              </a:spcBef>
              <a:spcAft>
                <a:spcPts val="0"/>
              </a:spcAft>
              <a:buNone/>
            </a:pPr>
            <a:r>
              <a:t/>
            </a:r>
            <a:endParaRPr sz="1800">
              <a:solidFill>
                <a:schemeClr val="dk1"/>
              </a:solidFill>
              <a:latin typeface="Arial"/>
              <a:ea typeface="Arial"/>
              <a:cs typeface="Arial"/>
              <a:sym typeface="Arial"/>
            </a:endParaRPr>
          </a:p>
          <a:p>
            <a:pPr indent="-228600" lvl="0" marL="228600" rtl="0" algn="l">
              <a:spcBef>
                <a:spcPts val="1000"/>
              </a:spcBef>
              <a:spcAft>
                <a:spcPts val="0"/>
              </a:spcAft>
              <a:buClr>
                <a:schemeClr val="dk1"/>
              </a:buClr>
              <a:buSzPts val="1800"/>
              <a:buChar char="•"/>
            </a:pPr>
            <a:r>
              <a:rPr b="1" lang="en-US" sz="1800">
                <a:solidFill>
                  <a:srgbClr val="FF577F"/>
                </a:solidFill>
                <a:latin typeface="Arial"/>
                <a:ea typeface="Arial"/>
                <a:cs typeface="Arial"/>
                <a:sym typeface="Arial"/>
              </a:rPr>
              <a:t>Risk Zoning</a:t>
            </a:r>
            <a:r>
              <a:rPr lang="en-US" sz="1800">
                <a:solidFill>
                  <a:srgbClr val="FF577F"/>
                </a:solidFill>
                <a:latin typeface="Arial"/>
                <a:ea typeface="Arial"/>
                <a:cs typeface="Arial"/>
                <a:sym typeface="Arial"/>
              </a:rPr>
              <a:t>:</a:t>
            </a:r>
            <a:r>
              <a:rPr lang="en-US" sz="1800">
                <a:solidFill>
                  <a:schemeClr val="dk1"/>
                </a:solidFill>
                <a:latin typeface="Arial"/>
                <a:ea typeface="Arial"/>
                <a:cs typeface="Arial"/>
                <a:sym typeface="Arial"/>
              </a:rPr>
              <a:t> Identify high-risk areas for better land-use planning.</a:t>
            </a:r>
            <a:endParaRPr sz="1800">
              <a:solidFill>
                <a:schemeClr val="dk1"/>
              </a:solidFill>
              <a:latin typeface="Arial"/>
              <a:ea typeface="Arial"/>
              <a:cs typeface="Arial"/>
              <a:sym typeface="Arial"/>
            </a:endParaRPr>
          </a:p>
          <a:p>
            <a:pPr indent="0" lvl="0" marL="228600" rtl="0" algn="l">
              <a:spcBef>
                <a:spcPts val="1000"/>
              </a:spcBef>
              <a:spcAft>
                <a:spcPts val="0"/>
              </a:spcAft>
              <a:buNone/>
            </a:pPr>
            <a:r>
              <a:t/>
            </a:r>
            <a:endParaRPr sz="1800">
              <a:solidFill>
                <a:schemeClr val="dk1"/>
              </a:solidFill>
              <a:latin typeface="Arial"/>
              <a:ea typeface="Arial"/>
              <a:cs typeface="Arial"/>
              <a:sym typeface="Arial"/>
            </a:endParaRPr>
          </a:p>
          <a:p>
            <a:pPr indent="-228600" lvl="0" marL="228600" rtl="0" algn="l">
              <a:spcBef>
                <a:spcPts val="1000"/>
              </a:spcBef>
              <a:spcAft>
                <a:spcPts val="0"/>
              </a:spcAft>
              <a:buClr>
                <a:schemeClr val="dk1"/>
              </a:buClr>
              <a:buSzPts val="1800"/>
              <a:buChar char="•"/>
            </a:pPr>
            <a:r>
              <a:rPr b="1" lang="en-US" sz="1800">
                <a:solidFill>
                  <a:srgbClr val="FF577F"/>
                </a:solidFill>
                <a:latin typeface="Arial"/>
                <a:ea typeface="Arial"/>
                <a:cs typeface="Arial"/>
                <a:sym typeface="Arial"/>
              </a:rPr>
              <a:t>Accessible Platform:</a:t>
            </a:r>
            <a:r>
              <a:rPr lang="en-US" sz="1800">
                <a:solidFill>
                  <a:schemeClr val="dk1"/>
                </a:solidFill>
                <a:latin typeface="Arial"/>
                <a:ea typeface="Arial"/>
                <a:cs typeface="Arial"/>
                <a:sym typeface="Arial"/>
              </a:rPr>
              <a:t> Deploy the model on a user-friendly web platform for easy access by authorities and planners.</a:t>
            </a:r>
            <a:endParaRPr sz="1800">
              <a:solidFill>
                <a:schemeClr val="dk1"/>
              </a:solidFill>
              <a:latin typeface="Arial"/>
              <a:ea typeface="Arial"/>
              <a:cs typeface="Arial"/>
              <a:sym typeface="Arial"/>
            </a:endParaRPr>
          </a:p>
          <a:p>
            <a:pPr indent="0" lvl="0" marL="228600" rtl="0" algn="l">
              <a:spcBef>
                <a:spcPts val="1000"/>
              </a:spcBef>
              <a:spcAft>
                <a:spcPts val="0"/>
              </a:spcAft>
              <a:buNone/>
            </a:pPr>
            <a:r>
              <a:t/>
            </a:r>
            <a:endParaRPr sz="1800">
              <a:latin typeface="Arial"/>
              <a:ea typeface="Arial"/>
              <a:cs typeface="Arial"/>
              <a:sym typeface="Arial"/>
            </a:endParaRPr>
          </a:p>
          <a:p>
            <a:pPr indent="0" lvl="0" marL="0" rtl="0" algn="l">
              <a:lnSpc>
                <a:spcPct val="90000"/>
              </a:lnSpc>
              <a:spcBef>
                <a:spcPts val="1000"/>
              </a:spcBef>
              <a:spcAft>
                <a:spcPts val="0"/>
              </a:spcAft>
              <a:buNone/>
            </a:pPr>
            <a:r>
              <a:t/>
            </a:r>
            <a:endParaRPr sz="1800">
              <a:latin typeface="Arial"/>
              <a:ea typeface="Arial"/>
              <a:cs typeface="Arial"/>
              <a:sym typeface="Arial"/>
            </a:endParaRPr>
          </a:p>
          <a:p>
            <a:pPr indent="0" lvl="0" marL="0" rtl="0" algn="l">
              <a:lnSpc>
                <a:spcPct val="90000"/>
              </a:lnSpc>
              <a:spcBef>
                <a:spcPts val="1000"/>
              </a:spcBef>
              <a:spcAft>
                <a:spcPts val="0"/>
              </a:spcAft>
              <a:buNone/>
            </a:pPr>
            <a:r>
              <a:t/>
            </a:r>
            <a:endParaRPr sz="1800">
              <a:latin typeface="Arial"/>
              <a:ea typeface="Arial"/>
              <a:cs typeface="Arial"/>
              <a:sym typeface="Arial"/>
            </a:endParaRPr>
          </a:p>
        </p:txBody>
      </p:sp>
      <p:sp>
        <p:nvSpPr>
          <p:cNvPr id="302" name="Google Shape;302;p6"/>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SDG Relation</a:t>
            </a:r>
            <a:endParaRPr/>
          </a:p>
        </p:txBody>
      </p:sp>
      <p:sp>
        <p:nvSpPr>
          <p:cNvPr id="309" name="Google Shape;309;p7"/>
          <p:cNvSpPr txBox="1"/>
          <p:nvPr>
            <p:ph idx="1" type="body"/>
          </p:nvPr>
        </p:nvSpPr>
        <p:spPr>
          <a:xfrm>
            <a:off x="923900" y="1584476"/>
            <a:ext cx="10093800" cy="495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228600" lvl="0" marL="228600" rtl="0" algn="l">
              <a:lnSpc>
                <a:spcPct val="115000"/>
              </a:lnSpc>
              <a:spcBef>
                <a:spcPts val="0"/>
              </a:spcBef>
              <a:spcAft>
                <a:spcPts val="0"/>
              </a:spcAft>
              <a:buClr>
                <a:schemeClr val="dk1"/>
              </a:buClr>
              <a:buSzPts val="1800"/>
              <a:buChar char="•"/>
            </a:pPr>
            <a:r>
              <a:rPr b="1" lang="en-US" sz="1800">
                <a:solidFill>
                  <a:srgbClr val="FF577F"/>
                </a:solidFill>
                <a:latin typeface="Arial"/>
                <a:ea typeface="Arial"/>
                <a:cs typeface="Arial"/>
                <a:sym typeface="Arial"/>
              </a:rPr>
              <a:t>SDG 9: Industry, Innovation, and Infrastructure</a:t>
            </a:r>
            <a:br>
              <a:rPr b="1"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Using machine learning for landslide prediction promotes innovation in disaster risk reduction and infrastructure resilience.</a:t>
            </a:r>
            <a:endParaRPr sz="1800">
              <a:solidFill>
                <a:schemeClr val="dk1"/>
              </a:solidFill>
              <a:latin typeface="Arial"/>
              <a:ea typeface="Arial"/>
              <a:cs typeface="Arial"/>
              <a:sym typeface="Arial"/>
            </a:endParaRPr>
          </a:p>
          <a:p>
            <a:pPr indent="0" lvl="0" marL="22860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228600" lvl="0" marL="228600" rtl="0" algn="l">
              <a:lnSpc>
                <a:spcPct val="115000"/>
              </a:lnSpc>
              <a:spcBef>
                <a:spcPts val="0"/>
              </a:spcBef>
              <a:spcAft>
                <a:spcPts val="0"/>
              </a:spcAft>
              <a:buClr>
                <a:schemeClr val="dk1"/>
              </a:buClr>
              <a:buSzPts val="1800"/>
              <a:buChar char="•"/>
            </a:pPr>
            <a:r>
              <a:rPr b="1" lang="en-US" sz="1800">
                <a:solidFill>
                  <a:srgbClr val="FF577F"/>
                </a:solidFill>
                <a:latin typeface="Arial"/>
                <a:ea typeface="Arial"/>
                <a:cs typeface="Arial"/>
                <a:sym typeface="Arial"/>
              </a:rPr>
              <a:t>SDG 11: Sustainable Cities and Communities</a:t>
            </a:r>
            <a:br>
              <a:rPr b="1"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The project helps build resilient cities by predicting landslides, enabling better planning, and reducing disaster risks.</a:t>
            </a:r>
            <a:endParaRPr sz="1800">
              <a:solidFill>
                <a:schemeClr val="dk1"/>
              </a:solidFill>
              <a:latin typeface="Arial"/>
              <a:ea typeface="Arial"/>
              <a:cs typeface="Arial"/>
              <a:sym typeface="Arial"/>
            </a:endParaRPr>
          </a:p>
          <a:p>
            <a:pPr indent="0" lvl="0" marL="22860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228600" lvl="0" marL="228600" rtl="0" algn="l">
              <a:lnSpc>
                <a:spcPct val="115000"/>
              </a:lnSpc>
              <a:spcBef>
                <a:spcPts val="0"/>
              </a:spcBef>
              <a:spcAft>
                <a:spcPts val="0"/>
              </a:spcAft>
              <a:buClr>
                <a:schemeClr val="dk1"/>
              </a:buClr>
              <a:buSzPts val="1800"/>
              <a:buChar char="•"/>
            </a:pPr>
            <a:r>
              <a:rPr b="1" lang="en-US" sz="1800">
                <a:solidFill>
                  <a:srgbClr val="FF577F"/>
                </a:solidFill>
                <a:latin typeface="Arial"/>
                <a:ea typeface="Arial"/>
                <a:cs typeface="Arial"/>
                <a:sym typeface="Arial"/>
              </a:rPr>
              <a:t>SDG 13: Climate Action</a:t>
            </a:r>
            <a:br>
              <a:rPr b="1"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By mitigating climate-related disasters, it addresses the growing threat of landslides due to climate change.</a:t>
            </a:r>
            <a:endParaRPr sz="1800">
              <a:solidFill>
                <a:schemeClr val="dk1"/>
              </a:solidFill>
              <a:latin typeface="Arial"/>
              <a:ea typeface="Arial"/>
              <a:cs typeface="Arial"/>
              <a:sym typeface="Arial"/>
            </a:endParaRPr>
          </a:p>
          <a:p>
            <a:pPr indent="0" lvl="0" marL="22860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228600" lvl="0" marL="228600" rtl="0" algn="l">
              <a:lnSpc>
                <a:spcPct val="115000"/>
              </a:lnSpc>
              <a:spcBef>
                <a:spcPts val="0"/>
              </a:spcBef>
              <a:spcAft>
                <a:spcPts val="0"/>
              </a:spcAft>
              <a:buClr>
                <a:schemeClr val="dk1"/>
              </a:buClr>
              <a:buSzPts val="1800"/>
              <a:buChar char="•"/>
            </a:pPr>
            <a:r>
              <a:rPr b="1" lang="en-US" sz="1800">
                <a:solidFill>
                  <a:srgbClr val="FF577F"/>
                </a:solidFill>
                <a:latin typeface="Arial"/>
                <a:ea typeface="Arial"/>
                <a:cs typeface="Arial"/>
                <a:sym typeface="Arial"/>
              </a:rPr>
              <a:t>SDG 15: Life on Land</a:t>
            </a:r>
            <a:br>
              <a:rPr b="1"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The project protects ecosystems by preventing landslide-induced environmental damage.</a:t>
            </a:r>
            <a:endParaRPr sz="1800">
              <a:solidFill>
                <a:schemeClr val="dk1"/>
              </a:solidFill>
              <a:latin typeface="Arial"/>
              <a:ea typeface="Arial"/>
              <a:cs typeface="Arial"/>
              <a:sym typeface="Arial"/>
            </a:endParaRPr>
          </a:p>
          <a:p>
            <a:pPr indent="0" lvl="0" marL="22860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1000"/>
              </a:spcBef>
              <a:spcAft>
                <a:spcPts val="0"/>
              </a:spcAft>
              <a:buClr>
                <a:schemeClr val="lt1"/>
              </a:buClr>
              <a:buSzPts val="2800"/>
              <a:buNone/>
            </a:pPr>
            <a:r>
              <a:t/>
            </a:r>
            <a:endParaRPr sz="1800">
              <a:solidFill>
                <a:schemeClr val="dk1"/>
              </a:solidFill>
            </a:endParaRPr>
          </a:p>
          <a:p>
            <a:pPr indent="0" lvl="0" marL="0" rtl="0" algn="l">
              <a:lnSpc>
                <a:spcPct val="115000"/>
              </a:lnSpc>
              <a:spcBef>
                <a:spcPts val="1000"/>
              </a:spcBef>
              <a:spcAft>
                <a:spcPts val="0"/>
              </a:spcAft>
              <a:buClr>
                <a:schemeClr val="lt1"/>
              </a:buClr>
              <a:buSzPts val="2800"/>
              <a:buNone/>
            </a:pPr>
            <a:r>
              <a:t/>
            </a:r>
            <a:endParaRPr sz="1800">
              <a:solidFill>
                <a:schemeClr val="dk1"/>
              </a:solidFill>
            </a:endParaRPr>
          </a:p>
        </p:txBody>
      </p:sp>
      <p:sp>
        <p:nvSpPr>
          <p:cNvPr id="310" name="Google Shape;310;p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Data</a:t>
            </a:r>
            <a:endParaRPr/>
          </a:p>
        </p:txBody>
      </p:sp>
      <p:sp>
        <p:nvSpPr>
          <p:cNvPr id="316" name="Google Shape;316;p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Data Collection </a:t>
            </a:r>
            <a:endParaRPr/>
          </a:p>
        </p:txBody>
      </p:sp>
      <p:sp>
        <p:nvSpPr>
          <p:cNvPr id="323" name="Google Shape;323;p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577F"/>
              </a:buClr>
              <a:buSzPts val="2800"/>
              <a:buFont typeface="Arial"/>
              <a:buChar char="❖"/>
            </a:pPr>
            <a:r>
              <a:rPr lang="en-US">
                <a:solidFill>
                  <a:srgbClr val="FF577F"/>
                </a:solidFill>
              </a:rPr>
              <a:t>Dataset Source:</a:t>
            </a:r>
            <a:r>
              <a:rPr lang="en-US"/>
              <a:t> The dataset used for this project was obtained from Kaggle</a:t>
            </a:r>
            <a:endParaRPr/>
          </a:p>
          <a:p>
            <a:pPr indent="-263525" lvl="1" marL="685800" rtl="0" algn="l">
              <a:spcBef>
                <a:spcPts val="500"/>
              </a:spcBef>
              <a:spcAft>
                <a:spcPts val="0"/>
              </a:spcAft>
              <a:buClr>
                <a:srgbClr val="4CA3AA"/>
              </a:buClr>
              <a:buSzPts val="2350"/>
              <a:buChar char="➢"/>
            </a:pPr>
            <a:r>
              <a:rPr lang="en-US">
                <a:solidFill>
                  <a:srgbClr val="4CA3AA"/>
                </a:solidFill>
              </a:rPr>
              <a:t>Features Collected:</a:t>
            </a:r>
            <a:endParaRPr>
              <a:solidFill>
                <a:srgbClr val="4CA3AA"/>
              </a:solidFill>
            </a:endParaRPr>
          </a:p>
          <a:p>
            <a:pPr indent="0" lvl="0" marL="685800" rtl="0" algn="l">
              <a:spcBef>
                <a:spcPts val="1000"/>
              </a:spcBef>
              <a:spcAft>
                <a:spcPts val="0"/>
              </a:spcAft>
              <a:buNone/>
            </a:pPr>
            <a:r>
              <a:rPr lang="en-US"/>
              <a:t>Aspect Curvature, Earthquake Activity,	Elevation, Flow Accumulation, Lithology (Rock/Soil Type), NDVI (Vegetation Index), NDWI (Water Index), Plan Curvature, Precipitation, Profile Curvature and Slope (Terrain Steepness)</a:t>
            </a:r>
            <a:endParaRPr/>
          </a:p>
          <a:p>
            <a:pPr indent="0" lvl="0" marL="685800" rtl="0" algn="l">
              <a:spcBef>
                <a:spcPts val="1000"/>
              </a:spcBef>
              <a:spcAft>
                <a:spcPts val="0"/>
              </a:spcAft>
              <a:buNone/>
            </a:pPr>
            <a:r>
              <a:t/>
            </a:r>
            <a:endParaRPr/>
          </a:p>
          <a:p>
            <a:pPr indent="0" lvl="0" marL="228600" rtl="0" algn="l">
              <a:lnSpc>
                <a:spcPct val="90000"/>
              </a:lnSpc>
              <a:spcBef>
                <a:spcPts val="1000"/>
              </a:spcBef>
              <a:spcAft>
                <a:spcPts val="0"/>
              </a:spcAft>
              <a:buNone/>
            </a:pPr>
            <a:r>
              <a:t/>
            </a:r>
            <a:endParaRPr sz="2350"/>
          </a:p>
          <a:p>
            <a:pPr indent="0" lvl="0" marL="0" rtl="0" algn="l">
              <a:lnSpc>
                <a:spcPct val="90000"/>
              </a:lnSpc>
              <a:spcBef>
                <a:spcPts val="1000"/>
              </a:spcBef>
              <a:spcAft>
                <a:spcPts val="0"/>
              </a:spcAft>
              <a:buClr>
                <a:schemeClr val="lt1"/>
              </a:buClr>
              <a:buSzPts val="2800"/>
              <a:buNone/>
            </a:pPr>
            <a:r>
              <a:t/>
            </a:r>
            <a:endParaRPr/>
          </a:p>
        </p:txBody>
      </p:sp>
      <p:sp>
        <p:nvSpPr>
          <p:cNvPr id="324" name="Google Shape;324;p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1</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2023-07-17T12:29:49Z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