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9"/>
  </p:notesMasterIdLst>
  <p:sldIdLst>
    <p:sldId id="450" r:id="rId8"/>
    <p:sldId id="451" r:id="rId9"/>
    <p:sldId id="452" r:id="rId10"/>
    <p:sldId id="449" r:id="rId11"/>
    <p:sldId id="456" r:id="rId12"/>
    <p:sldId id="415" r:id="rId13"/>
    <p:sldId id="426" r:id="rId14"/>
    <p:sldId id="448" r:id="rId15"/>
    <p:sldId id="417" r:id="rId16"/>
    <p:sldId id="457" r:id="rId17"/>
    <p:sldId id="434" r:id="rId18"/>
    <p:sldId id="453" r:id="rId19"/>
    <p:sldId id="429" r:id="rId20"/>
    <p:sldId id="435" r:id="rId21"/>
    <p:sldId id="436" r:id="rId22"/>
    <p:sldId id="455" r:id="rId23"/>
    <p:sldId id="440" r:id="rId24"/>
    <p:sldId id="454" r:id="rId25"/>
    <p:sldId id="446" r:id="rId26"/>
    <p:sldId id="447" r:id="rId27"/>
    <p:sldId id="4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551"/>
    <a:srgbClr val="FF577F"/>
    <a:srgbClr val="4CA3AA"/>
    <a:srgbClr val="FFC837"/>
    <a:srgbClr val="FFC836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6"/>
    <p:restoredTop sz="94635"/>
  </p:normalViewPr>
  <p:slideViewPr>
    <p:cSldViewPr snapToGrid="0">
      <p:cViewPr varScale="1">
        <p:scale>
          <a:sx n="101" d="100"/>
          <a:sy n="101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cgclassification.streamlit.app/" TargetMode="Externa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Classification based on Time-Frequency Analysis and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Mosab Aboidrees Altraifi Yousif</a:t>
            </a:r>
          </a:p>
          <a:p>
            <a:r>
              <a:rPr lang="en-US" dirty="0"/>
              <a:t>Abdelrahman Mohammed </a:t>
            </a:r>
          </a:p>
          <a:p>
            <a:r>
              <a:rPr lang="en-US" dirty="0"/>
              <a:t>(Group 12)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AAE5-381C-CD0B-EE7D-FFA27930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7485-93FC-3A85-4AF6-E359BCF0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B77E4-B5F9-3BCD-D3C9-DFAB8607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44" y="1849838"/>
            <a:ext cx="5549876" cy="2194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B046E-7FB3-C7A3-CAFE-75BB72F8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67" y="4123363"/>
            <a:ext cx="5710547" cy="2255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EB876-02AA-CD3B-5F2D-7E68533C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0" y="4123363"/>
            <a:ext cx="5631533" cy="22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88B55F-7E0D-281C-A438-B37120BE2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075" y="2335362"/>
            <a:ext cx="590658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Scalograms (time-frequency representations) were created using CWT to capture both time and frequency-domain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ECG signals were transformed into scalograms, saved as RGB images (224x224x3) for deep learning model input.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4F51D-7DBF-4815-DACB-738AA344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676" y="4228188"/>
            <a:ext cx="2709176" cy="2593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15C42-D5CD-EF16-6E68-B89C61B6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676" y="1525406"/>
            <a:ext cx="2709176" cy="266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EA0BE-7267-304A-5910-A01C5F86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319" y="4187223"/>
            <a:ext cx="2709177" cy="26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1" y="591127"/>
            <a:ext cx="10112695" cy="921254"/>
          </a:xfrm>
        </p:spPr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19B6C6-13E9-A705-F4EA-2580FB8E8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2653" y="1357501"/>
            <a:ext cx="10112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 80% and testing set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20%.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97DB680-5C3A-8ADB-EF5A-9A64A29E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75446"/>
              </p:ext>
            </p:extLst>
          </p:nvPr>
        </p:nvGraphicFramePr>
        <p:xfrm>
          <a:off x="638077" y="1880721"/>
          <a:ext cx="11181849" cy="4799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241">
                  <a:extLst>
                    <a:ext uri="{9D8B030D-6E8A-4147-A177-3AD203B41FA5}">
                      <a16:colId xmlns:a16="http://schemas.microsoft.com/office/drawing/2014/main" val="2747049560"/>
                    </a:ext>
                  </a:extLst>
                </a:gridCol>
                <a:gridCol w="2637783">
                  <a:extLst>
                    <a:ext uri="{9D8B030D-6E8A-4147-A177-3AD203B41FA5}">
                      <a16:colId xmlns:a16="http://schemas.microsoft.com/office/drawing/2014/main" val="3856448286"/>
                    </a:ext>
                  </a:extLst>
                </a:gridCol>
                <a:gridCol w="2101208">
                  <a:extLst>
                    <a:ext uri="{9D8B030D-6E8A-4147-A177-3AD203B41FA5}">
                      <a16:colId xmlns:a16="http://schemas.microsoft.com/office/drawing/2014/main" val="1938092562"/>
                    </a:ext>
                  </a:extLst>
                </a:gridCol>
                <a:gridCol w="855088">
                  <a:extLst>
                    <a:ext uri="{9D8B030D-6E8A-4147-A177-3AD203B41FA5}">
                      <a16:colId xmlns:a16="http://schemas.microsoft.com/office/drawing/2014/main" val="1482565544"/>
                    </a:ext>
                  </a:extLst>
                </a:gridCol>
                <a:gridCol w="1224590">
                  <a:extLst>
                    <a:ext uri="{9D8B030D-6E8A-4147-A177-3AD203B41FA5}">
                      <a16:colId xmlns:a16="http://schemas.microsoft.com/office/drawing/2014/main" val="2960167586"/>
                    </a:ext>
                  </a:extLst>
                </a:gridCol>
                <a:gridCol w="1997939">
                  <a:extLst>
                    <a:ext uri="{9D8B030D-6E8A-4147-A177-3AD203B41FA5}">
                      <a16:colId xmlns:a16="http://schemas.microsoft.com/office/drawing/2014/main" val="2617807685"/>
                    </a:ext>
                  </a:extLst>
                </a:gridCol>
              </a:tblGrid>
              <a:tr h="284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2B2551"/>
                          </a:solidFill>
                          <a:effectLst/>
                        </a:rPr>
                        <a:t>Layer (Type)</a:t>
                      </a:r>
                      <a:endParaRPr lang="en-US" sz="2000" dirty="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2B2551"/>
                          </a:solidFill>
                          <a:effectLst/>
                        </a:rPr>
                        <a:t>Output Shape</a:t>
                      </a:r>
                      <a:endParaRPr lang="en-US" sz="2000" dirty="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Parameters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Kernel Size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Activation Function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Regularization (L2)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493424597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Input Layer (Input)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None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3906559760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Conv2D (32 filters)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input_shape/2)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896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(3, 3)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ReLU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0.002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364695453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MaxPooling2D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input_shape/4)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(2, 2)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None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4054725728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Conv2D (64 filters)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input_shape/8)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18,496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(3, 3)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ReLU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0.002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4055128340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MaxPooling2D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input_shape/16)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(2, 2)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None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3723922233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Conv2D (128 filters)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input_shape/32)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73,856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(3, 3)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ReLU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0.002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1094226837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MaxPooling2D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input_shape/64)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(2, 2)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None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2267476000"/>
                  </a:ext>
                </a:extLst>
              </a:tr>
              <a:tr h="1359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Flatten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*)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None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4015776880"/>
                  </a:ext>
                </a:extLst>
              </a:tr>
              <a:tr h="284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Dense (500 units)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(None, 500)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64,500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ReLU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0.002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1631107987"/>
                  </a:ext>
                </a:extLst>
              </a:tr>
              <a:tr h="43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Dense (Output layer)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2B2551"/>
                          </a:solidFill>
                          <a:effectLst/>
                        </a:rPr>
                        <a:t>(None, </a:t>
                      </a:r>
                      <a:r>
                        <a:rPr lang="en-US" sz="2000" dirty="0" err="1">
                          <a:solidFill>
                            <a:srgbClr val="2B2551"/>
                          </a:solidFill>
                          <a:effectLst/>
                        </a:rPr>
                        <a:t>num_classes</a:t>
                      </a:r>
                      <a:r>
                        <a:rPr lang="en-US" sz="2000" dirty="0">
                          <a:solidFill>
                            <a:srgbClr val="2B2551"/>
                          </a:solidFill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num_classes * 501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2B2551"/>
                          </a:solidFill>
                          <a:effectLst/>
                        </a:rPr>
                        <a:t>Softmax</a:t>
                      </a:r>
                      <a:endParaRPr lang="en-US" sz="200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2B2551"/>
                          </a:solidFill>
                          <a:effectLst/>
                        </a:rPr>
                        <a:t>None</a:t>
                      </a:r>
                      <a:endParaRPr lang="en-US" sz="2000" dirty="0">
                        <a:solidFill>
                          <a:srgbClr val="2B255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52860" marR="52860" marT="0" marB="0"/>
                </a:tc>
                <a:extLst>
                  <a:ext uri="{0D108BD9-81ED-4DB2-BD59-A6C34878D82A}">
                    <a16:rowId xmlns:a16="http://schemas.microsoft.com/office/drawing/2014/main" val="202928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3" y="2007219"/>
            <a:ext cx="10661593" cy="4169743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layers were fine-tuned for ECG classification.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 Learning rate = 0.001, Batch size = 27, Optimizer = SGDM.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582B106-C8E4-FFA4-A5F2-DD8BE3F4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1" y="3529263"/>
            <a:ext cx="10050565" cy="32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Refinement:</a:t>
            </a:r>
          </a:p>
          <a:p>
            <a:pPr lvl="1"/>
            <a:r>
              <a:rPr lang="en-US" sz="2800" dirty="0"/>
              <a:t>L2 regularization and adjustments to architecture helped reduce overfitting, to get raining accuracy of 80%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31F79-5696-2F56-1109-473F608A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884" y="3249915"/>
            <a:ext cx="4235116" cy="36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1D9127-A63E-F757-9124-00F392AF4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3" y="1986033"/>
            <a:ext cx="101126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Summary: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 was a challenge, addressed through stratified sampling and cross-validation.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was reduced through regularization and batch size adjustments.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471458-0E53-1977-16DE-58BF3BCA2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9897"/>
              </p:ext>
            </p:extLst>
          </p:nvPr>
        </p:nvGraphicFramePr>
        <p:xfrm>
          <a:off x="1358664" y="3032760"/>
          <a:ext cx="47373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065">
                  <a:extLst>
                    <a:ext uri="{9D8B030D-6E8A-4147-A177-3AD203B41FA5}">
                      <a16:colId xmlns:a16="http://schemas.microsoft.com/office/drawing/2014/main" val="1671514419"/>
                    </a:ext>
                  </a:extLst>
                </a:gridCol>
                <a:gridCol w="1187224">
                  <a:extLst>
                    <a:ext uri="{9D8B030D-6E8A-4147-A177-3AD203B41FA5}">
                      <a16:colId xmlns:a16="http://schemas.microsoft.com/office/drawing/2014/main" val="94155604"/>
                    </a:ext>
                  </a:extLst>
                </a:gridCol>
                <a:gridCol w="1176465">
                  <a:extLst>
                    <a:ext uri="{9D8B030D-6E8A-4147-A177-3AD203B41FA5}">
                      <a16:colId xmlns:a16="http://schemas.microsoft.com/office/drawing/2014/main" val="2044189532"/>
                    </a:ext>
                  </a:extLst>
                </a:gridCol>
                <a:gridCol w="1132582">
                  <a:extLst>
                    <a:ext uri="{9D8B030D-6E8A-4147-A177-3AD203B41FA5}">
                      <a16:colId xmlns:a16="http://schemas.microsoft.com/office/drawing/2014/main" val="148207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78.79%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78.48%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79.84%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2B25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78.79%</a:t>
                      </a:r>
                      <a:endParaRPr lang="en-US" sz="2000" dirty="0">
                        <a:solidFill>
                          <a:srgbClr val="2B255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03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Deployment Plans:</a:t>
            </a:r>
          </a:p>
          <a:p>
            <a:pPr lvl="1"/>
            <a:r>
              <a:rPr lang="en-US" dirty="0"/>
              <a:t>The refined model will be integrated into clinical diagnostic systems.</a:t>
            </a:r>
          </a:p>
          <a:p>
            <a:pPr lvl="1"/>
            <a:r>
              <a:rPr lang="en-US" dirty="0"/>
              <a:t>Real-time classification of ECG signals will be enabled, potentially aiding in early detection of heart conditions.</a:t>
            </a:r>
          </a:p>
          <a:p>
            <a:pPr lvl="1"/>
            <a:r>
              <a:rPr lang="en-US" dirty="0"/>
              <a:t>Deployment done with </a:t>
            </a:r>
            <a:r>
              <a:rPr lang="en-US" dirty="0" err="1"/>
              <a:t>streamlit</a:t>
            </a:r>
            <a:r>
              <a:rPr lang="en-US" dirty="0"/>
              <a:t>, and you can access it via this link:</a:t>
            </a:r>
          </a:p>
          <a:p>
            <a:pPr lvl="1"/>
            <a:r>
              <a:rPr lang="en-US" dirty="0" err="1">
                <a:hlinkClick r:id="rId2"/>
              </a:rPr>
              <a:t>Streamlit</a:t>
            </a:r>
            <a:r>
              <a:rPr lang="en-US" dirty="0">
                <a:hlinkClick r:id="rId2"/>
              </a:rPr>
              <a:t> (</a:t>
            </a:r>
            <a:r>
              <a:rPr lang="en-US" dirty="0" err="1">
                <a:hlinkClick r:id="rId2"/>
              </a:rPr>
              <a:t>ecgclassification.streamlit.app</a:t>
            </a:r>
            <a:r>
              <a:rPr lang="en-US" dirty="0">
                <a:hlinkClick r:id="rId2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Next Steps:</a:t>
            </a:r>
          </a:p>
          <a:p>
            <a:pPr lvl="1"/>
            <a:r>
              <a:rPr lang="en-US" sz="2800" dirty="0"/>
              <a:t>Explore more advanced architectures like Efficient Net or </a:t>
            </a:r>
            <a:r>
              <a:rPr lang="en-US" sz="2800" dirty="0" err="1"/>
              <a:t>ResNet</a:t>
            </a:r>
            <a:r>
              <a:rPr lang="en-US" sz="2800" dirty="0"/>
              <a:t> for even better performance.</a:t>
            </a:r>
          </a:p>
          <a:p>
            <a:pPr lvl="1"/>
            <a:r>
              <a:rPr lang="en-US" sz="2800" dirty="0"/>
              <a:t>Expand the dataset and test the model in real-world clinical settings.</a:t>
            </a:r>
          </a:p>
          <a:p>
            <a:pPr lvl="1"/>
            <a:r>
              <a:rPr lang="en-US" sz="2800" dirty="0"/>
              <a:t>Investigate real-time ECG classification and scalability.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337FCF-A4A2-7D34-EC9E-62DA57C41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1986033"/>
            <a:ext cx="1062245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Moody, G. B., and R. G. Mark. "The impact of the MIT-BIH Arrhythmia Database." IEEE Engineering in Medicine and Biology Magazine. Vol. 20, No. 3, May-June 2001, pp. 45–50. (PMID: 11446209)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Goldberger A. L., et al.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PhysioBank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PhysioToolkit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PhysioNet: Components of a New Research Resource for Complex Physiologic Signals." Circulation, Vol. 101, No. 23, 2000.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10.1161/01.CIR.101.23.e215)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Zhao, Q., and L. Zhang. "ECG feature extraction and classification using wavelet transform and support vector machines." IEEE International Conference on Neural Networks and Brain, 2005, pp. 1089–1092.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S., et al. "Survival of patients with severe congestive heart failure treated with oral milrinone." Journal of the American College of Cardiology, Vol. 7, No. 3, 1986, pp. 661–670.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[5] </a:t>
            </a:r>
            <a:r>
              <a:rPr lang="en-US" sz="1600" dirty="0" err="1"/>
              <a:t>Mohonta</a:t>
            </a:r>
            <a:r>
              <a:rPr lang="en-US" sz="1600" dirty="0"/>
              <a:t>, S. C., et al. "Electrocardiogram based arrhythmia classification using wavelet transform with deep learning model." Sensing and Bio-Sensing Research, Vol. 37, 2022, p. 100502. (</a:t>
            </a:r>
            <a:r>
              <a:rPr lang="en-US" sz="1600" dirty="0" err="1"/>
              <a:t>doi</a:t>
            </a:r>
            <a:r>
              <a:rPr lang="en-US" sz="1600" dirty="0"/>
              <a:t>: 10.1016/j.sbsr.2022.100502)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[6] Acharya, U. R., et al. "Automated detection of arrhythmias using different intervals of tachycardia ECG segments with convolutional neural network." Computers in Biology and Medicine, Vol. 85, 2017, pp. 138-147. (</a:t>
            </a:r>
            <a:r>
              <a:rPr lang="en-US" sz="1600" dirty="0" err="1"/>
              <a:t>doi</a:t>
            </a:r>
            <a:r>
              <a:rPr lang="en-US" sz="1600" dirty="0"/>
              <a:t>: 10.1016/j.compbiomed.2017.04.012)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[7] </a:t>
            </a:r>
            <a:r>
              <a:rPr lang="en-US" sz="1600" dirty="0" err="1"/>
              <a:t>Hannun</a:t>
            </a:r>
            <a:r>
              <a:rPr lang="en-US" sz="1600" dirty="0"/>
              <a:t>, A. Y., et al. "Cardiologist-level arrhythmia detection and classification in ambulatory electrocardiograms using a deep neural network." Nature Medicine, Vol. 25, 2019, pp. 65–69. (</a:t>
            </a:r>
            <a:r>
              <a:rPr lang="en-US" sz="1600" dirty="0" err="1"/>
              <a:t>doi</a:t>
            </a:r>
            <a:r>
              <a:rPr lang="en-US" sz="1600" dirty="0"/>
              <a:t>: 10.1038/s41591-018-0268-3)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C687C3C-7EB9-219F-32A0-C8D5E147B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2411921"/>
            <a:ext cx="898925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ECG signals are essential for diagnosing heart conditions such as arrhythmia (ARR), congestive heart failure (CHF), and normal sinus rhythm (NSR).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ECG classification relies on manual feature extraction, making it inefficient for real-time diagnostics.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and time-frequency analysis offer automated, accurate solutions. </a:t>
            </a:r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D2C-1CE8-D697-DE51-8C9C7940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7082AD-C748-C48F-8B49-FC6A87E02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2130679"/>
            <a:ext cx="1047883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Cardiovascular diseases (CVD) are the leading cause of death globally.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ECG signals are widely used to diagnose CVDs, but traditional methods are time-consuming and prone to error.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time-frequency analysis (CWT) and deep learning (CNN) to automatically classify ECG signals.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transfer learning to improve model performance and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6534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103204" cy="41697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 dirty="0"/>
              <a:t>Project Objectives: 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Time-Frequency Analysis:</a:t>
            </a:r>
            <a:r>
              <a:rPr lang="en-US" sz="2800" dirty="0"/>
              <a:t> Convert raw ECG signals into time-frequency representations using Continuous Wavelet Transform (CWT).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Deep Learning Model:</a:t>
            </a:r>
            <a:r>
              <a:rPr lang="en-US" sz="2800" dirty="0"/>
              <a:t> Train a convolutional neural network (CNN) to classify these representations.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Model Refinement:</a:t>
            </a:r>
            <a:r>
              <a:rPr lang="en-US" sz="2800" dirty="0"/>
              <a:t> Use hyperparameter tuning, regularization, and cross-validation to optimize the model.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Real-World Deployment:</a:t>
            </a:r>
            <a:r>
              <a:rPr lang="en-US" sz="2800" dirty="0"/>
              <a:t> Prepare the model for integration into clinical systems.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 to Sustainable Development Goal (SDG) 3: Good Health and Well-being</a:t>
            </a:r>
          </a:p>
          <a:p>
            <a:pPr lvl="1"/>
            <a:r>
              <a:rPr lang="en-US" sz="2800" dirty="0"/>
              <a:t>This project contributes to SDG 3 by improving the accuracy and speed of diagnosing cardiovascular diseases.</a:t>
            </a:r>
          </a:p>
          <a:p>
            <a:pPr lvl="1"/>
            <a:r>
              <a:rPr lang="en-US" sz="2800" dirty="0"/>
              <a:t>The model can help reduce premature mortality from non-communicable diseases through better diagnostic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976291"/>
            <a:ext cx="10112695" cy="921254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3" y="1800746"/>
            <a:ext cx="11015037" cy="505725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Sources:</a:t>
            </a:r>
            <a:r>
              <a:rPr lang="en-US" sz="2800" dirty="0"/>
              <a:t> MIT-BIH Arrhythmia Database, MIT-BIH Normal Sinus Rhythm Database, BIDMC Congestive Heart Failure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Total Samples:</a:t>
            </a:r>
            <a:r>
              <a:rPr lang="en-US" sz="2800" dirty="0"/>
              <a:t> 162 ECG recordings (96 ARR, 30 CHF, 36 NSR).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Sampling Rate:</a:t>
            </a:r>
            <a:r>
              <a:rPr lang="en-US" sz="2800" dirty="0"/>
              <a:t> 128 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Format:</a:t>
            </a:r>
            <a:r>
              <a:rPr lang="en-US" sz="2800" dirty="0"/>
              <a:t> Stored as .mat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 and Preprocessing:</a:t>
            </a:r>
          </a:p>
          <a:p>
            <a:pPr lvl="1"/>
            <a:r>
              <a:rPr lang="en-US" sz="2800" dirty="0"/>
              <a:t>Raw ECG signals were collected and preprocessed for noise removal.</a:t>
            </a:r>
          </a:p>
          <a:p>
            <a:pPr lvl="1"/>
            <a:r>
              <a:rPr lang="en-US" sz="2800" dirty="0"/>
              <a:t>Standardization of signal length was performed to ensure consistent CWT analysis.</a:t>
            </a:r>
          </a:p>
          <a:p>
            <a:pPr lvl="1"/>
            <a:r>
              <a:rPr lang="en-US" sz="2800" dirty="0"/>
              <a:t>Data was labeled into three categories: ARR, CHF, and NSR.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09C42E8C23742B9E074A3CA081CCE" ma:contentTypeVersion="10" ma:contentTypeDescription="Create a new document." ma:contentTypeScope="" ma:versionID="ca3976c2db7ffb7ece117251890e0751">
  <xsd:schema xmlns:xsd="http://www.w3.org/2001/XMLSchema" xmlns:xs="http://www.w3.org/2001/XMLSchema" xmlns:p="http://schemas.microsoft.com/office/2006/metadata/properties" xmlns:ns2="089bc397-8023-43b3-aca1-460fd2a87427" xmlns:ns3="8add6d38-482c-4231-ad61-5f80979d88f9" targetNamespace="http://schemas.microsoft.com/office/2006/metadata/properties" ma:root="true" ma:fieldsID="acd57a2ff35cab461f5b23b004bee2d1" ns2:_="" ns3:_="">
    <xsd:import namespace="089bc397-8023-43b3-aca1-460fd2a87427"/>
    <xsd:import namespace="8add6d38-482c-4231-ad61-5f80979d88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bc397-8023-43b3-aca1-460fd2a874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6d38-482c-4231-ad61-5f80979d8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9bc397-8023-43b3-aca1-460fd2a87427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BD1963-0221-4001-B65F-5B9E7AC8D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bc397-8023-43b3-aca1-460fd2a87427"/>
    <ds:schemaRef ds:uri="8add6d38-482c-4231-ad61-5f80979d88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  <ds:schemaRef ds:uri="089bc397-8023-43b3-aca1-460fd2a874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1366</Words>
  <Application>Microsoft Office PowerPoint</Application>
  <PresentationFormat>Widescreen</PresentationFormat>
  <Paragraphs>199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Courier New</vt:lpstr>
      <vt:lpstr>Helvetica Neue Thin</vt:lpstr>
      <vt:lpstr>frontiertech</vt:lpstr>
      <vt:lpstr>frontiertech</vt:lpstr>
      <vt:lpstr>frontiertech</vt:lpstr>
      <vt:lpstr>frontiertech</vt:lpstr>
      <vt:lpstr>ECG Classification based on Time-Frequency Analysis and Deep Learning</vt:lpstr>
      <vt:lpstr>Outline</vt:lpstr>
      <vt:lpstr>Concept note and implementation plan</vt:lpstr>
      <vt:lpstr>Background</vt:lpstr>
      <vt:lpstr>Background</vt:lpstr>
      <vt:lpstr>Objectives</vt:lpstr>
      <vt:lpstr>SDG Relation</vt:lpstr>
      <vt:lpstr>Data</vt:lpstr>
      <vt:lpstr>Data Collection </vt:lpstr>
      <vt:lpstr>Exploratory Data Analysis (EDA) and Feature Engineering</vt:lpstr>
      <vt:lpstr>Exploratory Data Analysis (EDA) and Feature Engineering</vt:lpstr>
      <vt:lpstr>Model</vt:lpstr>
      <vt:lpstr>Model Selection and Training</vt:lpstr>
      <vt:lpstr>Model Evaluation and Hyperparameter Tuning</vt:lpstr>
      <vt:lpstr>Model Refinement and Testing</vt:lpstr>
      <vt:lpstr>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Mosab Aboidrees Altraifi Yousif</cp:lastModifiedBy>
  <cp:revision>118</cp:revision>
  <dcterms:created xsi:type="dcterms:W3CDTF">2023-07-17T12:29:49Z</dcterms:created>
  <dcterms:modified xsi:type="dcterms:W3CDTF">2024-10-07T14:46:26Z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0x010100CFD09C42E8C23742B9E074A3CA081CCE</vt:lpwstr>
  </property>
  <property fmtid="{D5CDD505-2E9C-101B-9397-08002B2CF9AE}" pid="3" name="MediaServiceImageTags">
    <vt:lpwstr/>
  </property>
</Properties>
</file>