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8"/>
  </p:notesMasterIdLst>
  <p:sldIdLst>
    <p:sldId id="450" r:id="rId8"/>
    <p:sldId id="451" r:id="rId9"/>
    <p:sldId id="452" r:id="rId10"/>
    <p:sldId id="449" r:id="rId11"/>
    <p:sldId id="456" r:id="rId12"/>
    <p:sldId id="415" r:id="rId13"/>
    <p:sldId id="426" r:id="rId14"/>
    <p:sldId id="448" r:id="rId15"/>
    <p:sldId id="417" r:id="rId16"/>
    <p:sldId id="434" r:id="rId17"/>
    <p:sldId id="453" r:id="rId18"/>
    <p:sldId id="429" r:id="rId19"/>
    <p:sldId id="435" r:id="rId20"/>
    <p:sldId id="436" r:id="rId21"/>
    <p:sldId id="455" r:id="rId22"/>
    <p:sldId id="440" r:id="rId23"/>
    <p:sldId id="454" r:id="rId24"/>
    <p:sldId id="446" r:id="rId25"/>
    <p:sldId id="447" r:id="rId26"/>
    <p:sldId id="4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6"/>
    <p:restoredTop sz="94635"/>
  </p:normalViewPr>
  <p:slideViewPr>
    <p:cSldViewPr snapToGrid="0">
      <p:cViewPr varScale="1">
        <p:scale>
          <a:sx n="101" d="100"/>
          <a:sy n="101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Classification based on Time-Frequency Analysis and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Mosab Aboidrees Altraifi Yousif</a:t>
            </a:r>
          </a:p>
          <a:p>
            <a:r>
              <a:rPr lang="en-US" dirty="0"/>
              <a:t>Abdelrahman Mohammed </a:t>
            </a:r>
          </a:p>
          <a:p>
            <a:r>
              <a:rPr lang="en-US" dirty="0"/>
              <a:t>(Group 12)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88B55F-7E0D-281C-A438-B37120BE2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3" y="2333312"/>
            <a:ext cx="101126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 plots of ECG signals were generated to visualize patterns.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Scalograms (time-frequency representations) were created using CWT to capture both time and frequency-domain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were transformed into scalograms, saved as RGB images (224x224x3) for deep learning model input.</a:t>
            </a:r>
          </a:p>
        </p:txBody>
      </p:sp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Selection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Training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19B6C6-13E9-A705-F4EA-2580FB8E8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468694"/>
            <a:ext cx="1011269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Convolutional Neural Network (CNN) has been designed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 complex patterns in image-based tasks.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layers were fine-tuned for ECG classification.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 Learning rate = 0.001, Batch size = 27, Optimizer = SGDM.</a:t>
            </a:r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r>
              <a:rPr lang="tr-TR" dirty="0"/>
              <a:t>Evaluation </a:t>
            </a:r>
            <a:r>
              <a:rPr lang="tr-TR" dirty="0" err="1"/>
              <a:t>Metrics</a:t>
            </a:r>
            <a:r>
              <a:rPr lang="tr-TR" dirty="0"/>
              <a:t>:</a:t>
            </a:r>
            <a:endParaRPr lang="en-US" dirty="0"/>
          </a:p>
          <a:p>
            <a:pPr lvl="1"/>
            <a:r>
              <a:rPr lang="tr-TR" sz="2800" dirty="0" err="1"/>
              <a:t>Validation</a:t>
            </a:r>
            <a:r>
              <a:rPr lang="tr-TR" sz="2800" dirty="0"/>
              <a:t> </a:t>
            </a:r>
            <a:r>
              <a:rPr lang="tr-TR" sz="2800" dirty="0" err="1"/>
              <a:t>accuracy</a:t>
            </a:r>
            <a:r>
              <a:rPr lang="tr-TR" sz="2800" dirty="0"/>
              <a:t> </a:t>
            </a:r>
            <a:r>
              <a:rPr lang="tr-TR" sz="2800" dirty="0" err="1"/>
              <a:t>was</a:t>
            </a:r>
            <a:r>
              <a:rPr lang="tr-TR" sz="2800" dirty="0"/>
              <a:t> </a:t>
            </a:r>
            <a:r>
              <a:rPr lang="tr-TR" sz="2800" dirty="0" err="1"/>
              <a:t>initially</a:t>
            </a:r>
            <a:r>
              <a:rPr lang="tr-TR" sz="2800" dirty="0"/>
              <a:t> 85%, </a:t>
            </a:r>
            <a:r>
              <a:rPr lang="tr-TR" sz="2800" dirty="0" err="1"/>
              <a:t>with</a:t>
            </a:r>
            <a:r>
              <a:rPr lang="tr-TR" sz="2800" dirty="0"/>
              <a:t> </a:t>
            </a:r>
            <a:r>
              <a:rPr lang="tr-TR" sz="2800" dirty="0" err="1"/>
              <a:t>overfitting</a:t>
            </a:r>
            <a:r>
              <a:rPr lang="tr-TR" sz="2800" dirty="0"/>
              <a:t> </a:t>
            </a:r>
            <a:r>
              <a:rPr lang="tr-TR" sz="2800" dirty="0" err="1"/>
              <a:t>observed</a:t>
            </a:r>
            <a:r>
              <a:rPr lang="tr-TR" sz="2800" dirty="0"/>
              <a:t>.</a:t>
            </a:r>
            <a:endParaRPr lang="en-US" sz="2800" dirty="0"/>
          </a:p>
          <a:p>
            <a:pPr lvl="1"/>
            <a:r>
              <a:rPr lang="tr-TR" sz="2800" dirty="0" err="1"/>
              <a:t>Regularization</a:t>
            </a:r>
            <a:r>
              <a:rPr lang="tr-TR" sz="2800" dirty="0"/>
              <a:t> (L2), </a:t>
            </a:r>
            <a:r>
              <a:rPr lang="tr-TR" sz="2800" dirty="0" err="1"/>
              <a:t>adjusted</a:t>
            </a:r>
            <a:r>
              <a:rPr lang="tr-TR" sz="2800" dirty="0"/>
              <a:t> </a:t>
            </a:r>
            <a:r>
              <a:rPr lang="tr-TR" sz="2800" dirty="0" err="1"/>
              <a:t>learning</a:t>
            </a:r>
            <a:r>
              <a:rPr lang="tr-TR" sz="2800" dirty="0"/>
              <a:t> </a:t>
            </a:r>
            <a:r>
              <a:rPr lang="tr-TR" sz="2800" dirty="0" err="1"/>
              <a:t>rates</a:t>
            </a:r>
            <a:r>
              <a:rPr lang="tr-TR" sz="2800" dirty="0"/>
              <a:t>,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cross-validation</a:t>
            </a:r>
            <a:r>
              <a:rPr lang="tr-TR" sz="2800" dirty="0"/>
              <a:t> </a:t>
            </a:r>
            <a:r>
              <a:rPr lang="tr-TR" sz="2800" dirty="0" err="1"/>
              <a:t>improved</a:t>
            </a:r>
            <a:r>
              <a:rPr lang="tr-TR" sz="2800" dirty="0"/>
              <a:t> </a:t>
            </a:r>
            <a:r>
              <a:rPr lang="en-US" sz="2800" dirty="0"/>
              <a:t>performance</a:t>
            </a:r>
            <a:r>
              <a:rPr lang="tr-TR" sz="2800" dirty="0"/>
              <a:t>.</a:t>
            </a:r>
            <a:endParaRPr lang="en-US" sz="2800" dirty="0"/>
          </a:p>
          <a:p>
            <a:r>
              <a:rPr lang="tr-TR" dirty="0" err="1"/>
              <a:t>Hyperparameter</a:t>
            </a:r>
            <a:r>
              <a:rPr lang="tr-TR" dirty="0"/>
              <a:t> </a:t>
            </a:r>
            <a:r>
              <a:rPr lang="tr-TR" dirty="0" err="1"/>
              <a:t>Tuning</a:t>
            </a:r>
            <a:r>
              <a:rPr lang="tr-TR" dirty="0"/>
              <a:t>:</a:t>
            </a:r>
            <a:endParaRPr lang="en-US" dirty="0"/>
          </a:p>
          <a:p>
            <a:pPr lvl="1"/>
            <a:r>
              <a:rPr lang="tr-TR" sz="2800" dirty="0" err="1"/>
              <a:t>Tested</a:t>
            </a:r>
            <a:r>
              <a:rPr lang="tr-TR" sz="2800" dirty="0"/>
              <a:t> </a:t>
            </a:r>
            <a:r>
              <a:rPr lang="tr-TR" sz="2800" dirty="0" err="1"/>
              <a:t>various</a:t>
            </a:r>
            <a:r>
              <a:rPr lang="tr-TR" sz="2800" dirty="0"/>
              <a:t> </a:t>
            </a:r>
            <a:r>
              <a:rPr lang="en-US" sz="2800" dirty="0"/>
              <a:t>learning</a:t>
            </a:r>
            <a:r>
              <a:rPr lang="tr-TR" sz="2800" dirty="0"/>
              <a:t> </a:t>
            </a:r>
            <a:r>
              <a:rPr lang="tr-TR" sz="2800" dirty="0" err="1"/>
              <a:t>rates</a:t>
            </a:r>
            <a:r>
              <a:rPr lang="tr-TR" sz="2800" dirty="0"/>
              <a:t>, </a:t>
            </a:r>
            <a:r>
              <a:rPr lang="tr-TR" sz="2800" dirty="0" err="1"/>
              <a:t>batch</a:t>
            </a:r>
            <a:r>
              <a:rPr lang="tr-TR" sz="2800" dirty="0"/>
              <a:t> </a:t>
            </a:r>
            <a:r>
              <a:rPr lang="tr-TR" sz="2800" dirty="0" err="1"/>
              <a:t>sizes</a:t>
            </a:r>
            <a:r>
              <a:rPr lang="tr-TR" sz="2800" dirty="0"/>
              <a:t>,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regularization</a:t>
            </a:r>
            <a:r>
              <a:rPr lang="tr-TR" sz="2800" dirty="0"/>
              <a:t> </a:t>
            </a:r>
            <a:r>
              <a:rPr lang="tr-TR" sz="2800" dirty="0" err="1"/>
              <a:t>coefficients</a:t>
            </a:r>
            <a:r>
              <a:rPr lang="tr-TR" sz="2800" dirty="0"/>
              <a:t>.</a:t>
            </a:r>
            <a:endParaRPr lang="en-US" sz="2800" dirty="0"/>
          </a:p>
          <a:p>
            <a:pPr lvl="1"/>
            <a:r>
              <a:rPr lang="tr-TR" sz="2800" dirty="0" err="1"/>
              <a:t>Improved</a:t>
            </a:r>
            <a:r>
              <a:rPr lang="tr-TR" sz="2800" dirty="0"/>
              <a:t> </a:t>
            </a:r>
            <a:r>
              <a:rPr lang="tr-TR" sz="2800" dirty="0" err="1"/>
              <a:t>validation</a:t>
            </a:r>
            <a:r>
              <a:rPr lang="tr-TR" sz="2800" dirty="0"/>
              <a:t> </a:t>
            </a:r>
            <a:r>
              <a:rPr lang="tr-TR" sz="2800" dirty="0" err="1"/>
              <a:t>accuracy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88% through </a:t>
            </a:r>
            <a:r>
              <a:rPr lang="tr-TR" sz="2800" dirty="0" err="1"/>
              <a:t>tuning</a:t>
            </a:r>
            <a:r>
              <a:rPr lang="tr-TR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dirty="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Refinement:</a:t>
            </a:r>
          </a:p>
          <a:p>
            <a:pPr lvl="1"/>
            <a:r>
              <a:rPr lang="en-US" sz="2800" dirty="0"/>
              <a:t>L2 regularization and adjustments to architecture helped reduce overfitting.</a:t>
            </a:r>
          </a:p>
          <a:p>
            <a:pPr lvl="1"/>
            <a:r>
              <a:rPr lang="en-US" sz="2800" dirty="0"/>
              <a:t>The final model achieved a test accuracy of 87.5%.</a:t>
            </a:r>
          </a:p>
          <a:p>
            <a:r>
              <a:rPr lang="en-US" dirty="0"/>
              <a:t>Testing:</a:t>
            </a:r>
          </a:p>
          <a:p>
            <a:pPr lvl="1"/>
            <a:r>
              <a:rPr lang="en-US" sz="2800" dirty="0"/>
              <a:t>A stratified train-test split ensured that class distribution was maintained.</a:t>
            </a:r>
          </a:p>
          <a:p>
            <a:pPr lvl="1"/>
            <a:r>
              <a:rPr lang="en-US" sz="2800" dirty="0"/>
              <a:t>The confusion matrix was used to assess class-wise performance (ARR, CHF, NSR).</a:t>
            </a:r>
            <a:endParaRPr lang="tr-T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1D9127-A63E-F757-9124-00F392AF4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241351"/>
            <a:ext cx="101126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Summary: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accuracy: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88%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accuracy: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87.5%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classified ECG signals into ARR, CHF, and NSR with high accuracy.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was a challenge, addressed through stratified sampling and cross-validation.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was reduced through regularization and batch size adjustments.</a:t>
            </a:r>
          </a:p>
        </p:txBody>
      </p:sp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Deployment Plans:</a:t>
            </a:r>
          </a:p>
          <a:p>
            <a:pPr lvl="1"/>
            <a:r>
              <a:rPr lang="en-US" dirty="0"/>
              <a:t>The refined model will be integrated into clinical diagnostic systems.</a:t>
            </a:r>
          </a:p>
          <a:p>
            <a:pPr lvl="1"/>
            <a:r>
              <a:rPr lang="en-US" dirty="0"/>
              <a:t>Real-time classification of ECG signals will be enabled, potentially aiding in early detection of heart conditions.</a:t>
            </a:r>
          </a:p>
          <a:p>
            <a:pPr lvl="1"/>
            <a:r>
              <a:rPr lang="en-US" dirty="0"/>
              <a:t>Deployment done with </a:t>
            </a:r>
            <a:r>
              <a:rPr lang="en-US"/>
              <a:t>streamlit.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Next Steps:</a:t>
            </a:r>
          </a:p>
          <a:p>
            <a:pPr lvl="1"/>
            <a:r>
              <a:rPr lang="en-US" sz="2800" dirty="0"/>
              <a:t>Explore more advanced architectures like </a:t>
            </a:r>
            <a:r>
              <a:rPr lang="en-US" sz="2800" dirty="0" err="1"/>
              <a:t>EfficientNet</a:t>
            </a:r>
            <a:r>
              <a:rPr lang="en-US" sz="2800" dirty="0"/>
              <a:t> or </a:t>
            </a:r>
            <a:r>
              <a:rPr lang="en-US" sz="2800" dirty="0" err="1"/>
              <a:t>ResNet</a:t>
            </a:r>
            <a:r>
              <a:rPr lang="en-US" sz="2800" dirty="0"/>
              <a:t> for even better performance.</a:t>
            </a:r>
          </a:p>
          <a:p>
            <a:pPr lvl="1"/>
            <a:r>
              <a:rPr lang="en-US" sz="2800" dirty="0"/>
              <a:t>Implement explainability methods (e.g., Grad-CAM) for transparency in medical diagnostics.</a:t>
            </a:r>
          </a:p>
          <a:p>
            <a:pPr lvl="1"/>
            <a:r>
              <a:rPr lang="en-US" sz="2800" dirty="0"/>
              <a:t>Expand the dataset and test the model in real-world clinical settings.</a:t>
            </a:r>
          </a:p>
          <a:p>
            <a:pPr lvl="1"/>
            <a:r>
              <a:rPr lang="en-US" sz="2800" dirty="0"/>
              <a:t>Investigate real-time ECG classification and scalability.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337FCF-A4A2-7D34-EC9E-62DA57C41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1986033"/>
            <a:ext cx="106224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Moody, G. B., and R. G. Mark. "The impact of the MIT-BIH Arrhythmia Database." IEEE Engineering in Medicine and Biology Magazine. Vol. 20, No. 3, May-June 2001, pp. 45–50. (PMID: 11446209)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Goldberger A. L., et al.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PhysioBank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PhysioToolkit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PhysioNet: Components of a New Research Resource for Complex Physiologic Signals." Circulation, Vol. 101, No. 23, 2000.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10.1161/01.CIR.101.23.e215)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Zhao, Q., and L. Zhang. "ECG feature extraction and classification using wavelet transform and support vector machines." IEEE International Conference on Neural Networks and Brain, 2005, pp. 1089–1092.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S., et al. "Survival of patients with severe congestive heart failure treated with oral milrinone." Journal of the American College of Cardiology, Vol. 7, No. 3, 1986, pp. 661–670.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[5] </a:t>
            </a:r>
            <a:r>
              <a:rPr lang="en-US" sz="1600" dirty="0" err="1"/>
              <a:t>Mohonta</a:t>
            </a:r>
            <a:r>
              <a:rPr lang="en-US" sz="1600" dirty="0"/>
              <a:t>, S. C., et al. "Electrocardiogram based arrhythmia classification using wavelet transform with deep learning model." Sensing and Bio-Sensing Research, Vol. 37, 2022, p. 100502. (</a:t>
            </a:r>
            <a:r>
              <a:rPr lang="en-US" sz="1600" dirty="0" err="1"/>
              <a:t>doi</a:t>
            </a:r>
            <a:r>
              <a:rPr lang="en-US" sz="1600" dirty="0"/>
              <a:t>: 10.1016/j.sbsr.2022.100502)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[6] Acharya, U. R., et al. "Automated detection of arrhythmias using different intervals of tachycardia ECG segments with convolutional neural network." Computers in Biology and Medicine, Vol. 85, 2017, pp. 138-147. (</a:t>
            </a:r>
            <a:r>
              <a:rPr lang="en-US" sz="1600" dirty="0" err="1"/>
              <a:t>doi</a:t>
            </a:r>
            <a:r>
              <a:rPr lang="en-US" sz="1600" dirty="0"/>
              <a:t>: 10.1016/j.compbiomed.2017.04.012)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[7] </a:t>
            </a:r>
            <a:r>
              <a:rPr lang="en-US" sz="1600" dirty="0" err="1"/>
              <a:t>Hannun</a:t>
            </a:r>
            <a:r>
              <a:rPr lang="en-US" sz="1600" dirty="0"/>
              <a:t>, A. Y., et al. "Cardiologist-level arrhythmia detection and classification in ambulatory electrocardiograms using a deep neural network." Nature Medicine, Vol. 25, 2019, pp. 65–69. (</a:t>
            </a:r>
            <a:r>
              <a:rPr lang="en-US" sz="1600" dirty="0" err="1"/>
              <a:t>doi</a:t>
            </a:r>
            <a:r>
              <a:rPr lang="en-US" sz="1600" dirty="0"/>
              <a:t>: 10.1038/s41591-018-0268-3)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C687C3C-7EB9-219F-32A0-C8D5E147B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411921"/>
            <a:ext cx="898925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are essential for diagnosing heart conditions such as arrhythmia (ARR), congestive heart failure (CHF), and normal sinus rhythm (NSR).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ECG classification relies on manual feature extraction, making it inefficient for real-time diagnostics.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and time-frequency analysis offer automated, accurate solutions. </a:t>
            </a:r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D2C-1CE8-D697-DE51-8C9C7940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082AD-C748-C48F-8B49-FC6A87E02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652" y="2130679"/>
            <a:ext cx="1047883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Cardiovascular diseases (CVD) are the leading cause of death globally.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ECG signals are widely used to diagnose CVDs, but traditional methods are time-consuming and prone to error.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time-frequency analysis (CWT) and deep learning (CNN) to automatically classify ECG signals.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transfer learning to improve model performance and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6534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103204" cy="41697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dirty="0"/>
              <a:t>Project Objectives: 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Time-Frequency Analysis:</a:t>
            </a:r>
            <a:r>
              <a:rPr lang="en-US" sz="2800" dirty="0"/>
              <a:t> Convert raw ECG signals into time-frequency representations using Continuous Wavelet Transform (CWT).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Deep Learning Model:</a:t>
            </a:r>
            <a:r>
              <a:rPr lang="en-US" sz="2800" dirty="0"/>
              <a:t> Train a convolutional neural network (CNN) to classify these representations.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Model Refinement:</a:t>
            </a:r>
            <a:r>
              <a:rPr lang="en-US" sz="2800" dirty="0"/>
              <a:t> Use hyperparameter tuning, regularization, and cross-validation to optimize the model.</a:t>
            </a:r>
          </a:p>
          <a:p>
            <a:pPr lvl="1" algn="just">
              <a:buFont typeface="+mj-lt"/>
              <a:buAutoNum type="arabicPeriod"/>
            </a:pPr>
            <a:r>
              <a:rPr lang="en-US" sz="2800" b="1" dirty="0"/>
              <a:t>Real-World Deployment:</a:t>
            </a:r>
            <a:r>
              <a:rPr lang="en-US" sz="2800" dirty="0"/>
              <a:t> Prepare the model for integration into clinical systems.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 to Sustainable Development Goal (SDG) 3: Good Health and Well-being</a:t>
            </a:r>
          </a:p>
          <a:p>
            <a:pPr lvl="1"/>
            <a:r>
              <a:rPr lang="en-US" sz="2800" dirty="0"/>
              <a:t>This project contributes to SDG 3 by improving the accuracy and speed of diagnosing cardiovascular diseases.</a:t>
            </a:r>
          </a:p>
          <a:p>
            <a:pPr lvl="1"/>
            <a:r>
              <a:rPr lang="en-US" sz="2800" dirty="0"/>
              <a:t>The model can help reduce premature mortality from non-communicable diseases through better diagnostic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976291"/>
            <a:ext cx="10112695" cy="921254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3" y="1800746"/>
            <a:ext cx="11015037" cy="505725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Overview: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Sources:</a:t>
            </a:r>
            <a:r>
              <a:rPr lang="en-US" sz="2800" dirty="0"/>
              <a:t> MIT-BIH Arrhythmia Database, MIT-BIH Normal Sinus Rhythm Database, BIDMC Congestive Heart Failure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Total Samples:</a:t>
            </a:r>
            <a:r>
              <a:rPr lang="en-US" sz="2800" dirty="0"/>
              <a:t> 162 ECG recordings (96 ARR, 30 CHF, 36 NSR).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Sampling Rate:</a:t>
            </a:r>
            <a:r>
              <a:rPr lang="en-US" sz="2800" dirty="0"/>
              <a:t> 128 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Format:</a:t>
            </a:r>
            <a:r>
              <a:rPr lang="en-US" sz="2800" dirty="0"/>
              <a:t> Stored as .mat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 and Preprocessing:</a:t>
            </a:r>
          </a:p>
          <a:p>
            <a:pPr lvl="1"/>
            <a:r>
              <a:rPr lang="en-US" sz="2800" dirty="0"/>
              <a:t>Raw ECG signals were collected and preprocessed for noise removal.</a:t>
            </a:r>
          </a:p>
          <a:p>
            <a:pPr lvl="1"/>
            <a:r>
              <a:rPr lang="en-US" sz="2800" dirty="0"/>
              <a:t>Standardization of signal length was performed to ensure consistent CWT analysis.</a:t>
            </a:r>
          </a:p>
          <a:p>
            <a:pPr lvl="1"/>
            <a:r>
              <a:rPr lang="en-US" sz="2800" dirty="0"/>
              <a:t>Data was labeled into three categories: ARR, CHF, and NSR.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9C42E8C23742B9E074A3CA081CCE" ma:contentTypeVersion="10" ma:contentTypeDescription="Create a new document." ma:contentTypeScope="" ma:versionID="ca3976c2db7ffb7ece117251890e0751">
  <xsd:schema xmlns:xsd="http://www.w3.org/2001/XMLSchema" xmlns:xs="http://www.w3.org/2001/XMLSchema" xmlns:p="http://schemas.microsoft.com/office/2006/metadata/properties" xmlns:ns2="089bc397-8023-43b3-aca1-460fd2a87427" xmlns:ns3="8add6d38-482c-4231-ad61-5f80979d88f9" targetNamespace="http://schemas.microsoft.com/office/2006/metadata/properties" ma:root="true" ma:fieldsID="acd57a2ff35cab461f5b23b004bee2d1" ns2:_="" ns3:_="">
    <xsd:import namespace="089bc397-8023-43b3-aca1-460fd2a87427"/>
    <xsd:import namespace="8add6d38-482c-4231-ad61-5f80979d88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c397-8023-43b3-aca1-460fd2a874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6d38-482c-4231-ad61-5f80979d8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9bc397-8023-43b3-aca1-460fd2a87427">
      <UserInfo>
        <DisplayName>Ipek beril Benli</DisplayName>
        <AccountId>43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3BD1963-0221-4001-B65F-5B9E7AC8D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bc397-8023-43b3-aca1-460fd2a87427"/>
    <ds:schemaRef ds:uri="8add6d38-482c-4231-ad61-5f80979d8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  <ds:schemaRef ds:uri="089bc397-8023-43b3-aca1-460fd2a874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1263</Words>
  <Application>Microsoft Office PowerPoint</Application>
  <PresentationFormat>Widescreen</PresentationFormat>
  <Paragraphs>136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 Neue Thin</vt:lpstr>
      <vt:lpstr>frontiertech</vt:lpstr>
      <vt:lpstr>frontiertech</vt:lpstr>
      <vt:lpstr>frontiertech</vt:lpstr>
      <vt:lpstr>frontiertech</vt:lpstr>
      <vt:lpstr>ECG Classification based on Time-Frequency Analysis and Deep Learning</vt:lpstr>
      <vt:lpstr>Outline</vt:lpstr>
      <vt:lpstr>Concept note and implementation plan</vt:lpstr>
      <vt:lpstr>Background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Model</vt:lpstr>
      <vt:lpstr>Model Selection and Training</vt:lpstr>
      <vt:lpstr>Model Evaluation and Hyperparameter Tuning</vt:lpstr>
      <vt:lpstr>Model Refinement and Testing</vt:lpstr>
      <vt:lpstr>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Mosab Aboidrees Altraifi Yousif</cp:lastModifiedBy>
  <cp:revision>117</cp:revision>
  <dcterms:created xsi:type="dcterms:W3CDTF">2023-07-17T12:29:49Z</dcterms:created>
  <dcterms:modified xsi:type="dcterms:W3CDTF">2024-10-01T19:18:42Z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0x010100CFD09C42E8C23742B9E074A3CA081CCE</vt:lpwstr>
  </property>
  <property fmtid="{D5CDD505-2E9C-101B-9397-08002B2CF9AE}" pid="3" name="MediaServiceImageTags">
    <vt:lpwstr/>
  </property>
</Properties>
</file>