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12192000"/>
  <p:notesSz cx="6858000" cy="9144000"/>
  <p:embeddedFontLst>
    <p:embeddedFont>
      <p:font typeface="PT Serif"/>
      <p:regular r:id="rId57"/>
      <p:bold r:id="rId58"/>
      <p:italic r:id="rId59"/>
      <p:boldItalic r:id="rId60"/>
    </p:embeddedFont>
    <p:embeddedFont>
      <p:font typeface="Helvetica Neue Ligh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5" roundtripDataSignature="AMtx7mjujJUiu6v9WDEfSkH3OP8nja/R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bold.fntdata"/><Relationship Id="rId61" Type="http://schemas.openxmlformats.org/officeDocument/2006/relationships/font" Target="fonts/HelveticaNeueLight-regular.fntdata"/><Relationship Id="rId20" Type="http://schemas.openxmlformats.org/officeDocument/2006/relationships/slide" Target="slides/slide14.xml"/><Relationship Id="rId64" Type="http://schemas.openxmlformats.org/officeDocument/2006/relationships/font" Target="fonts/HelveticaNeueLight-boldItalic.fntdata"/><Relationship Id="rId63" Type="http://schemas.openxmlformats.org/officeDocument/2006/relationships/font" Target="fonts/HelveticaNeueLight-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TSerif-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TSerif-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TSerif-italic.fntdata"/><Relationship Id="rId14" Type="http://schemas.openxmlformats.org/officeDocument/2006/relationships/slide" Target="slides/slide8.xml"/><Relationship Id="rId58" Type="http://schemas.openxmlformats.org/officeDocument/2006/relationships/font" Target="fonts/PTSerif-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66f6507c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3066f6507c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3066f6507c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73e735a3f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3073e735a3f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3073e735a3f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66f6507c0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66f6507c0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3066f6507c0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66f6507c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3066f6507c0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066f6507c0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6f6507c0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3066f6507c0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3066f6507c0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66f6507c0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3066f6507c0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3066f6507c0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066f6507c0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3066f6507c0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3066f6507c0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66f6507c0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3066f6507c0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3066f6507c0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066f6507c0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3066f6507c0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3066f6507c0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66f6507c0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3066f6507c0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3066f6507c0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066f6507c0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3066f6507c0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3066f6507c0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066f6507c0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3066f6507c0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3066f6507c0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066f6507c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3066f6507c0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3066f6507c0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73e735a3f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3073e735a3f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6b9a6efe8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306b9a6efe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073e735a3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073e735a3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3073e735a3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073e735a3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073e735a3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3073e735a3f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073e735a3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073e735a3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3073e735a3f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73e735a3f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73e735a3f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3073e735a3f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73e735a3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073e735a3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3073e735a3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073e735a3f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3073e735a3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074ad8de7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3074ad8de7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074ad8de7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3074ad8de7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074ad8de7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3074ad8de7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73e735a3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3073e735a3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073e735a3f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3073e735a3f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074ad8de74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3074ad8de7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073e735a3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073e735a3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073e735a3f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3073e735a3f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066f6507c0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g3066f6507c0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66f6507c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3066f6507c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066f6507c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22" name="Google Shape;22;p2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88" name="Shape 88"/>
        <p:cNvGrpSpPr/>
        <p:nvPr/>
      </p:nvGrpSpPr>
      <p:grpSpPr>
        <a:xfrm>
          <a:off x="0" y="0"/>
          <a:ext cx="0" cy="0"/>
          <a:chOff x="0" y="0"/>
          <a:chExt cx="0" cy="0"/>
        </a:xfrm>
      </p:grpSpPr>
      <p:sp>
        <p:nvSpPr>
          <p:cNvPr id="89" name="Google Shape;89;p3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4"/>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16" name="Google Shape;116;p2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2" name="Google Shape;122;p5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5" name="Shape 125"/>
        <p:cNvGrpSpPr/>
        <p:nvPr/>
      </p:nvGrpSpPr>
      <p:grpSpPr>
        <a:xfrm>
          <a:off x="0" y="0"/>
          <a:ext cx="0" cy="0"/>
          <a:chOff x="0" y="0"/>
          <a:chExt cx="0" cy="0"/>
        </a:xfrm>
      </p:grpSpPr>
      <p:sp>
        <p:nvSpPr>
          <p:cNvPr id="126" name="Google Shape;126;p5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5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5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5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5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5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5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6" name="Google Shape;14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5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6"/>
          <p:cNvSpPr/>
          <p:nvPr>
            <p:ph idx="2" type="pic"/>
          </p:nvPr>
        </p:nvSpPr>
        <p:spPr>
          <a:xfrm>
            <a:off x="5183188" y="987425"/>
            <a:ext cx="6172200" cy="4873625"/>
          </a:xfrm>
          <a:prstGeom prst="rect">
            <a:avLst/>
          </a:prstGeom>
          <a:noFill/>
          <a:ln>
            <a:noFill/>
          </a:ln>
        </p:spPr>
      </p:sp>
      <p:sp>
        <p:nvSpPr>
          <p:cNvPr id="153" name="Google Shape;15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5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5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169" name="Shape 169"/>
        <p:cNvGrpSpPr/>
        <p:nvPr/>
      </p:nvGrpSpPr>
      <p:grpSpPr>
        <a:xfrm>
          <a:off x="0" y="0"/>
          <a:ext cx="0" cy="0"/>
          <a:chOff x="0" y="0"/>
          <a:chExt cx="0" cy="0"/>
        </a:xfrm>
      </p:grpSpPr>
      <p:sp>
        <p:nvSpPr>
          <p:cNvPr id="170" name="Google Shape;170;p5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2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0" name="Google Shape;190;p4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96" name="Google Shape;196;p4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9" name="Shape 199"/>
        <p:cNvGrpSpPr/>
        <p:nvPr/>
      </p:nvGrpSpPr>
      <p:grpSpPr>
        <a:xfrm>
          <a:off x="0" y="0"/>
          <a:ext cx="0" cy="0"/>
          <a:chOff x="0" y="0"/>
          <a:chExt cx="0" cy="0"/>
        </a:xfrm>
      </p:grpSpPr>
      <p:sp>
        <p:nvSpPr>
          <p:cNvPr id="200" name="Google Shape;200;p42"/>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2"/>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2"/>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6" name="Shape 206"/>
        <p:cNvGrpSpPr/>
        <p:nvPr/>
      </p:nvGrpSpPr>
      <p:grpSpPr>
        <a:xfrm>
          <a:off x="0" y="0"/>
          <a:ext cx="0" cy="0"/>
          <a:chOff x="0" y="0"/>
          <a:chExt cx="0" cy="0"/>
        </a:xfrm>
      </p:grpSpPr>
      <p:sp>
        <p:nvSpPr>
          <p:cNvPr id="207" name="Google Shape;207;p43"/>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43"/>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43"/>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0" name="Google Shape;210;p43"/>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44"/>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4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4" name="Shape 224"/>
        <p:cNvGrpSpPr/>
        <p:nvPr/>
      </p:nvGrpSpPr>
      <p:grpSpPr>
        <a:xfrm>
          <a:off x="0" y="0"/>
          <a:ext cx="0" cy="0"/>
          <a:chOff x="0" y="0"/>
          <a:chExt cx="0" cy="0"/>
        </a:xfrm>
      </p:grpSpPr>
      <p:sp>
        <p:nvSpPr>
          <p:cNvPr id="225" name="Google Shape;225;p46"/>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6"/>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7" name="Google Shape;22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8" name="Google Shape;228;p4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1" name="Shape 231"/>
        <p:cNvGrpSpPr/>
        <p:nvPr/>
      </p:nvGrpSpPr>
      <p:grpSpPr>
        <a:xfrm>
          <a:off x="0" y="0"/>
          <a:ext cx="0" cy="0"/>
          <a:chOff x="0" y="0"/>
          <a:chExt cx="0" cy="0"/>
        </a:xfrm>
      </p:grpSpPr>
      <p:sp>
        <p:nvSpPr>
          <p:cNvPr id="232" name="Google Shape;23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7"/>
          <p:cNvSpPr/>
          <p:nvPr>
            <p:ph idx="2" type="pic"/>
          </p:nvPr>
        </p:nvSpPr>
        <p:spPr>
          <a:xfrm>
            <a:off x="5183188" y="987425"/>
            <a:ext cx="6172200" cy="4873625"/>
          </a:xfrm>
          <a:prstGeom prst="rect">
            <a:avLst/>
          </a:prstGeom>
          <a:noFill/>
          <a:ln>
            <a:noFill/>
          </a:ln>
        </p:spPr>
      </p:sp>
      <p:sp>
        <p:nvSpPr>
          <p:cNvPr id="234" name="Google Shape;23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5" name="Google Shape;235;p4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48"/>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8"/>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4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Google Shape;24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250" name="Shape 250"/>
        <p:cNvGrpSpPr/>
        <p:nvPr/>
      </p:nvGrpSpPr>
      <p:grpSpPr>
        <a:xfrm>
          <a:off x="0" y="0"/>
          <a:ext cx="0" cy="0"/>
          <a:chOff x="0" y="0"/>
          <a:chExt cx="0" cy="0"/>
        </a:xfrm>
      </p:grpSpPr>
      <p:sp>
        <p:nvSpPr>
          <p:cNvPr id="251" name="Google Shape;251;p5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3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p:nvPr>
            <p:ph idx="2" type="pic"/>
          </p:nvPr>
        </p:nvSpPr>
        <p:spPr>
          <a:xfrm>
            <a:off x="5183188" y="987425"/>
            <a:ext cx="6172200" cy="4873625"/>
          </a:xfrm>
          <a:prstGeom prst="rect">
            <a:avLst/>
          </a:prstGeom>
          <a:noFill/>
          <a:ln>
            <a:noFill/>
          </a:ln>
        </p:spPr>
      </p:sp>
      <p:sp>
        <p:nvSpPr>
          <p:cNvPr id="72" name="Google Shape;72;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33.png"/><Relationship Id="rId3"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image" Target="../media/image33.png"/><Relationship Id="rId3"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theme" Target="../theme/theme1.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33.png"/><Relationship Id="rId3"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4.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6" name="Google Shape;16;p21"/>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 name="Google Shape;17;p21"/>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 name="Google Shape;18;p21"/>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0" name="Shape 90"/>
        <p:cNvGrpSpPr/>
        <p:nvPr/>
      </p:nvGrpSpPr>
      <p:grpSpPr>
        <a:xfrm>
          <a:off x="0" y="0"/>
          <a:ext cx="0" cy="0"/>
          <a:chOff x="0" y="0"/>
          <a:chExt cx="0" cy="0"/>
        </a:xfrm>
      </p:grpSpPr>
      <p:sp>
        <p:nvSpPr>
          <p:cNvPr id="91" name="Google Shape;91;p2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6" name="Google Shape;96;p23"/>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97" name="Google Shape;97;p23"/>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98" name="Google Shape;98;p23"/>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99" name="Google Shape;99;p23"/>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3" name="Google Shape;173;p2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2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7" name="Google Shape;177;p27"/>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78" name="Google Shape;178;p27"/>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9" name="Google Shape;179;p27"/>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www.researchgate.net/publication/354458014_Multivariate_random_forest_prediction_of_poverty_and_malnutrition_preval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title"/>
          </p:nvPr>
        </p:nvSpPr>
        <p:spPr>
          <a:xfrm>
            <a:off x="831850" y="1174988"/>
            <a:ext cx="10515600" cy="2852700"/>
          </a:xfrm>
          <a:prstGeom prst="rect">
            <a:avLst/>
          </a:prstGeom>
          <a:noFill/>
          <a:ln>
            <a:noFill/>
          </a:ln>
        </p:spPr>
        <p:txBody>
          <a:bodyPr anchorCtr="0" anchor="b" bIns="45700" lIns="91425" spcFirstLastPara="1" rIns="91425" wrap="square" tIns="45700">
            <a:normAutofit/>
          </a:bodyPr>
          <a:lstStyle/>
          <a:p>
            <a:pPr indent="0" lvl="0" marL="0" rtl="0" algn="ctr">
              <a:lnSpc>
                <a:spcPct val="115000"/>
              </a:lnSpc>
              <a:spcBef>
                <a:spcPts val="0"/>
              </a:spcBef>
              <a:spcAft>
                <a:spcPts val="0"/>
              </a:spcAft>
              <a:buClr>
                <a:srgbClr val="FFC837"/>
              </a:buClr>
              <a:buSzPts val="6000"/>
              <a:buFont typeface="Calibri"/>
              <a:buNone/>
            </a:pPr>
            <a:r>
              <a:rPr lang="en-US"/>
              <a:t>Malnutrition Risk Prediction ML Model</a:t>
            </a:r>
            <a:endParaRPr/>
          </a:p>
        </p:txBody>
      </p:sp>
      <p:sp>
        <p:nvSpPr>
          <p:cNvPr id="257" name="Google Shape;257;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500"/>
              <a:t>Group 13: Lina Ahmed | Linda Mohammed | Maha Abdelfadil | </a:t>
            </a:r>
            <a:r>
              <a:rPr lang="en-US" sz="2500"/>
              <a:t>Nada Ali </a:t>
            </a:r>
            <a:endParaRPr sz="2500"/>
          </a:p>
          <a:p>
            <a:pPr indent="0" lvl="0" marL="0" rtl="0" algn="ctr">
              <a:lnSpc>
                <a:spcPct val="90000"/>
              </a:lnSpc>
              <a:spcBef>
                <a:spcPts val="0"/>
              </a:spcBef>
              <a:spcAft>
                <a:spcPts val="0"/>
              </a:spcAft>
              <a:buClr>
                <a:schemeClr val="dk1"/>
              </a:buClr>
              <a:buSzPts val="2400"/>
              <a:buNone/>
            </a:pPr>
            <a:r>
              <a:t/>
            </a:r>
            <a:endParaRPr sz="2500"/>
          </a:p>
          <a:p>
            <a:pPr indent="0" lvl="0" marL="0" rtl="0" algn="ctr">
              <a:lnSpc>
                <a:spcPct val="90000"/>
              </a:lnSpc>
              <a:spcBef>
                <a:spcPts val="1000"/>
              </a:spcBef>
              <a:spcAft>
                <a:spcPts val="0"/>
              </a:spcAft>
              <a:buClr>
                <a:schemeClr val="dk1"/>
              </a:buClr>
              <a:buSzPts val="2400"/>
              <a:buNone/>
            </a:pPr>
            <a:r>
              <a:rPr lang="en-US" sz="2500"/>
              <a:t>September 2024</a:t>
            </a:r>
            <a:endParaRPr sz="2500"/>
          </a:p>
        </p:txBody>
      </p:sp>
      <p:sp>
        <p:nvSpPr>
          <p:cNvPr id="258" name="Google Shape;258;p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3066f6507c0_0_8"/>
          <p:cNvSpPr txBox="1"/>
          <p:nvPr>
            <p:ph type="title"/>
          </p:nvPr>
        </p:nvSpPr>
        <p:spPr>
          <a:xfrm>
            <a:off x="1039650" y="994825"/>
            <a:ext cx="10112700" cy="991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Data Collection </a:t>
            </a:r>
            <a:r>
              <a:rPr b="0" lang="en-US"/>
              <a:t>| </a:t>
            </a:r>
            <a:r>
              <a:rPr b="0" lang="en-US"/>
              <a:t>Handling Missing values:</a:t>
            </a:r>
            <a:r>
              <a:rPr lang="en-US"/>
              <a:t> </a:t>
            </a:r>
            <a:r>
              <a:rPr lang="en-US"/>
              <a:t> </a:t>
            </a:r>
            <a:endParaRPr/>
          </a:p>
        </p:txBody>
      </p:sp>
      <p:sp>
        <p:nvSpPr>
          <p:cNvPr id="326" name="Google Shape;326;g3066f6507c0_0_8"/>
          <p:cNvSpPr txBox="1"/>
          <p:nvPr>
            <p:ph idx="1" type="body"/>
          </p:nvPr>
        </p:nvSpPr>
        <p:spPr>
          <a:xfrm>
            <a:off x="1039652" y="2224475"/>
            <a:ext cx="2861100" cy="4169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Columns with significant missing values were dropped after verifying they were not essential for the model.</a:t>
            </a:r>
            <a:endParaRPr/>
          </a:p>
          <a:p>
            <a:pPr indent="0" lvl="0" marL="228600" rtl="0" algn="just">
              <a:lnSpc>
                <a:spcPct val="115000"/>
              </a:lnSpc>
              <a:spcBef>
                <a:spcPts val="0"/>
              </a:spcBef>
              <a:spcAft>
                <a:spcPts val="0"/>
              </a:spcAft>
              <a:buNone/>
            </a:pPr>
            <a:r>
              <a:t/>
            </a:r>
            <a:endParaRPr/>
          </a:p>
          <a:p>
            <a:pPr indent="-50800" lvl="0" marL="228600" rtl="0" algn="l">
              <a:lnSpc>
                <a:spcPct val="90000"/>
              </a:lnSpc>
              <a:spcBef>
                <a:spcPts val="1000"/>
              </a:spcBef>
              <a:spcAft>
                <a:spcPts val="0"/>
              </a:spcAft>
              <a:buClr>
                <a:schemeClr val="lt1"/>
              </a:buClr>
              <a:buSzPts val="2800"/>
              <a:buNone/>
            </a:pPr>
            <a:r>
              <a:t/>
            </a:r>
            <a:endParaRPr/>
          </a:p>
        </p:txBody>
      </p:sp>
      <p:sp>
        <p:nvSpPr>
          <p:cNvPr id="327" name="Google Shape;327;g3066f6507c0_0_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28" name="Google Shape;328;g3066f6507c0_0_8"/>
          <p:cNvPicPr preferRelativeResize="0"/>
          <p:nvPr/>
        </p:nvPicPr>
        <p:blipFill>
          <a:blip r:embed="rId3">
            <a:alphaModFix/>
          </a:blip>
          <a:stretch>
            <a:fillRect/>
          </a:stretch>
        </p:blipFill>
        <p:spPr>
          <a:xfrm>
            <a:off x="4204200" y="2164364"/>
            <a:ext cx="6833125" cy="1568675"/>
          </a:xfrm>
          <a:prstGeom prst="rect">
            <a:avLst/>
          </a:prstGeom>
          <a:noFill/>
          <a:ln>
            <a:noFill/>
          </a:ln>
        </p:spPr>
      </p:pic>
      <p:pic>
        <p:nvPicPr>
          <p:cNvPr id="329" name="Google Shape;329;g3066f6507c0_0_8"/>
          <p:cNvPicPr preferRelativeResize="0"/>
          <p:nvPr/>
        </p:nvPicPr>
        <p:blipFill rotWithShape="1">
          <a:blip r:embed="rId4">
            <a:alphaModFix/>
          </a:blip>
          <a:srcRect b="0" l="0" r="5437" t="0"/>
          <a:stretch/>
        </p:blipFill>
        <p:spPr>
          <a:xfrm>
            <a:off x="4204201" y="3911325"/>
            <a:ext cx="6833125" cy="20122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3073e735a3f_0_97"/>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solidFill>
                  <a:srgbClr val="FFC837"/>
                </a:solidFill>
              </a:rPr>
              <a:t>Data Collection | Handling Zeros:  </a:t>
            </a:r>
            <a:endParaRPr b="0"/>
          </a:p>
        </p:txBody>
      </p:sp>
      <p:sp>
        <p:nvSpPr>
          <p:cNvPr id="336" name="Google Shape;336;g3073e735a3f_0_97"/>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37" name="Google Shape;337;g3073e735a3f_0_97"/>
          <p:cNvPicPr preferRelativeResize="0"/>
          <p:nvPr/>
        </p:nvPicPr>
        <p:blipFill>
          <a:blip r:embed="rId3">
            <a:alphaModFix/>
          </a:blip>
          <a:stretch>
            <a:fillRect/>
          </a:stretch>
        </p:blipFill>
        <p:spPr>
          <a:xfrm>
            <a:off x="596900" y="1986079"/>
            <a:ext cx="10686785" cy="4567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g3066f6507c0_0_163"/>
          <p:cNvPicPr preferRelativeResize="0"/>
          <p:nvPr/>
        </p:nvPicPr>
        <p:blipFill>
          <a:blip r:embed="rId3">
            <a:alphaModFix/>
          </a:blip>
          <a:stretch>
            <a:fillRect/>
          </a:stretch>
        </p:blipFill>
        <p:spPr>
          <a:xfrm>
            <a:off x="2225750" y="1463848"/>
            <a:ext cx="7907699" cy="4698950"/>
          </a:xfrm>
          <a:prstGeom prst="rect">
            <a:avLst/>
          </a:prstGeom>
          <a:noFill/>
          <a:ln>
            <a:noFill/>
          </a:ln>
        </p:spPr>
      </p:pic>
      <p:sp>
        <p:nvSpPr>
          <p:cNvPr id="344" name="Google Shape;344;g3066f6507c0_0_16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C837"/>
              </a:buClr>
              <a:buSzPct val="100000"/>
              <a:buFont typeface="Calibri"/>
              <a:buNone/>
            </a:pPr>
            <a:r>
              <a:rPr b="0" lang="en-US"/>
              <a:t>Exploratory Data Analysis (EDA) and Feature Engineering</a:t>
            </a:r>
            <a:endParaRPr b="0"/>
          </a:p>
        </p:txBody>
      </p:sp>
      <p:sp>
        <p:nvSpPr>
          <p:cNvPr id="351" name="Google Shape;351;p10"/>
          <p:cNvSpPr txBox="1"/>
          <p:nvPr>
            <p:ph idx="1" type="body"/>
          </p:nvPr>
        </p:nvSpPr>
        <p:spPr>
          <a:xfrm>
            <a:off x="1049144" y="2257894"/>
            <a:ext cx="10093800" cy="4169700"/>
          </a:xfrm>
          <a:prstGeom prst="rect">
            <a:avLst/>
          </a:prstGeom>
          <a:noFill/>
          <a:ln>
            <a:noFill/>
          </a:ln>
        </p:spPr>
        <p:txBody>
          <a:bodyPr anchorCtr="0" anchor="t" bIns="45700" lIns="91425" spcFirstLastPara="1" rIns="91425" wrap="square" tIns="45700">
            <a:noAutofit/>
          </a:bodyPr>
          <a:lstStyle/>
          <a:p>
            <a:pPr indent="0" lvl="1" marL="0" rtl="0" algn="just">
              <a:lnSpc>
                <a:spcPct val="115000"/>
              </a:lnSpc>
              <a:spcBef>
                <a:spcPts val="500"/>
              </a:spcBef>
              <a:spcAft>
                <a:spcPts val="0"/>
              </a:spcAft>
              <a:buClr>
                <a:schemeClr val="lt1"/>
              </a:buClr>
              <a:buSzPts val="2400"/>
              <a:buNone/>
            </a:pPr>
            <a:r>
              <a:rPr lang="en-US" sz="2800"/>
              <a:t>In this phase of the project, we aimed to understand the underlying patterns, distributions, and relationships within the dataset. This step guides us to feature engineering and model selection part through:</a:t>
            </a:r>
            <a:endParaRPr sz="2800"/>
          </a:p>
          <a:p>
            <a:pPr indent="-342900" lvl="0" marL="5486400" rtl="0" algn="just">
              <a:lnSpc>
                <a:spcPct val="115000"/>
              </a:lnSpc>
              <a:spcBef>
                <a:spcPts val="500"/>
              </a:spcBef>
              <a:spcAft>
                <a:spcPts val="0"/>
              </a:spcAft>
              <a:buSzPts val="1800"/>
              <a:buFont typeface="Calibri"/>
              <a:buAutoNum type="alphaLcPeriod"/>
            </a:pPr>
            <a:r>
              <a:rPr lang="en-US"/>
              <a:t>Distribution of Features</a:t>
            </a:r>
            <a:endParaRPr/>
          </a:p>
          <a:p>
            <a:pPr indent="-342900" lvl="0" marL="5486400" rtl="0" algn="just">
              <a:lnSpc>
                <a:spcPct val="115000"/>
              </a:lnSpc>
              <a:spcBef>
                <a:spcPts val="0"/>
              </a:spcBef>
              <a:spcAft>
                <a:spcPts val="0"/>
              </a:spcAft>
              <a:buSzPts val="1800"/>
              <a:buFont typeface="Calibri"/>
              <a:buAutoNum type="alphaLcPeriod"/>
            </a:pPr>
            <a:r>
              <a:rPr lang="en-US"/>
              <a:t>Correlation Analysis</a:t>
            </a:r>
            <a:endParaRPr/>
          </a:p>
          <a:p>
            <a:pPr indent="-342900" lvl="0" marL="5486400" rtl="0" algn="just">
              <a:lnSpc>
                <a:spcPct val="115000"/>
              </a:lnSpc>
              <a:spcBef>
                <a:spcPts val="0"/>
              </a:spcBef>
              <a:spcAft>
                <a:spcPts val="0"/>
              </a:spcAft>
              <a:buSzPts val="1800"/>
              <a:buFont typeface="Calibri"/>
              <a:buAutoNum type="alphaLcPeriod"/>
            </a:pPr>
            <a:r>
              <a:rPr lang="en-US"/>
              <a:t>Distribution of Categories</a:t>
            </a:r>
            <a:endParaRPr/>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p>
        </p:txBody>
      </p:sp>
      <p:sp>
        <p:nvSpPr>
          <p:cNvPr id="352" name="Google Shape;352;p1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066f6507c0_0_45"/>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Autofit/>
          </a:bodyPr>
          <a:lstStyle/>
          <a:p>
            <a:pPr indent="0" lvl="0" marL="457200" rtl="0" algn="ctr">
              <a:lnSpc>
                <a:spcPct val="90000"/>
              </a:lnSpc>
              <a:spcBef>
                <a:spcPts val="0"/>
              </a:spcBef>
              <a:spcAft>
                <a:spcPts val="0"/>
              </a:spcAft>
              <a:buSzPts val="990"/>
              <a:buNone/>
            </a:pPr>
            <a:r>
              <a:rPr b="0" lang="en-US" sz="3759"/>
              <a:t>Exploratory Data Analysis (EDA) and Feature Engineering</a:t>
            </a:r>
            <a:endParaRPr b="0" sz="3759"/>
          </a:p>
        </p:txBody>
      </p:sp>
      <p:sp>
        <p:nvSpPr>
          <p:cNvPr id="359" name="Google Shape;359;g3066f6507c0_0_45"/>
          <p:cNvSpPr txBox="1"/>
          <p:nvPr>
            <p:ph idx="1" type="body"/>
          </p:nvPr>
        </p:nvSpPr>
        <p:spPr>
          <a:xfrm>
            <a:off x="1039650" y="3014300"/>
            <a:ext cx="5317500" cy="37413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500"/>
              </a:spcBef>
              <a:spcAft>
                <a:spcPts val="0"/>
              </a:spcAft>
              <a:buClr>
                <a:schemeClr val="lt1"/>
              </a:buClr>
              <a:buSzPts val="2400"/>
              <a:buNone/>
            </a:pPr>
            <a:r>
              <a:rPr lang="en-US" sz="2800"/>
              <a:t>Features like altitude, pasture, and tree cover displayed right-skewed distributions, indicating that most data points are clustered around lower values.</a:t>
            </a:r>
            <a:endParaRPr sz="2800"/>
          </a:p>
          <a:p>
            <a:pPr indent="457200" lvl="1" marL="0" rtl="0" algn="just">
              <a:lnSpc>
                <a:spcPct val="115000"/>
              </a:lnSpc>
              <a:spcBef>
                <a:spcPts val="500"/>
              </a:spcBef>
              <a:spcAft>
                <a:spcPts val="0"/>
              </a:spcAft>
              <a:buClr>
                <a:schemeClr val="lt1"/>
              </a:buClr>
              <a:buSzPts val="2400"/>
              <a:buNone/>
            </a:pPr>
            <a:r>
              <a:t/>
            </a:r>
            <a:endParaRPr sz="2800"/>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p>
        </p:txBody>
      </p:sp>
      <p:sp>
        <p:nvSpPr>
          <p:cNvPr id="360" name="Google Shape;360;g3066f6507c0_0_45"/>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61" name="Google Shape;361;g3066f6507c0_0_45"/>
          <p:cNvPicPr preferRelativeResize="0"/>
          <p:nvPr/>
        </p:nvPicPr>
        <p:blipFill rotWithShape="1">
          <a:blip r:embed="rId3">
            <a:alphaModFix/>
          </a:blip>
          <a:srcRect b="5562" l="0" r="0" t="0"/>
          <a:stretch/>
        </p:blipFill>
        <p:spPr>
          <a:xfrm>
            <a:off x="6527200" y="2257888"/>
            <a:ext cx="4625150" cy="3963275"/>
          </a:xfrm>
          <a:prstGeom prst="rect">
            <a:avLst/>
          </a:prstGeom>
          <a:noFill/>
          <a:ln>
            <a:noFill/>
          </a:ln>
        </p:spPr>
      </p:pic>
      <p:sp>
        <p:nvSpPr>
          <p:cNvPr id="362" name="Google Shape;362;g3066f6507c0_0_45"/>
          <p:cNvSpPr txBox="1"/>
          <p:nvPr/>
        </p:nvSpPr>
        <p:spPr>
          <a:xfrm>
            <a:off x="572500" y="2257900"/>
            <a:ext cx="5954700" cy="6501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0"/>
              </a:spcBef>
              <a:spcAft>
                <a:spcPts val="0"/>
              </a:spcAft>
              <a:buNone/>
            </a:pPr>
            <a:r>
              <a:rPr lang="en-US" sz="3359">
                <a:solidFill>
                  <a:srgbClr val="FFC837"/>
                </a:solidFill>
                <a:latin typeface="Calibri"/>
                <a:ea typeface="Calibri"/>
                <a:cs typeface="Calibri"/>
                <a:sym typeface="Calibri"/>
              </a:rPr>
              <a:t>a. </a:t>
            </a:r>
            <a:r>
              <a:rPr lang="en-US" sz="3359">
                <a:solidFill>
                  <a:srgbClr val="FFC837"/>
                </a:solidFill>
                <a:latin typeface="Calibri"/>
                <a:ea typeface="Calibri"/>
                <a:cs typeface="Calibri"/>
                <a:sym typeface="Calibri"/>
              </a:rPr>
              <a:t>Distribution of Features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066f6507c0_0_53"/>
          <p:cNvSpPr txBox="1"/>
          <p:nvPr>
            <p:ph type="title"/>
          </p:nvPr>
        </p:nvSpPr>
        <p:spPr>
          <a:xfrm>
            <a:off x="988975" y="1350525"/>
            <a:ext cx="93735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Clr>
                <a:srgbClr val="000000"/>
              </a:buClr>
              <a:buSzPct val="26329"/>
              <a:buFont typeface="Arial"/>
              <a:buNone/>
            </a:pPr>
            <a:r>
              <a:rPr b="0" lang="en-US" sz="3759"/>
              <a:t>Exploratory Data Analysis (EDA) and Feature Engineering</a:t>
            </a:r>
            <a:endParaRPr b="0" sz="3759"/>
          </a:p>
          <a:p>
            <a:pPr indent="-443483" lvl="0" marL="457200" rtl="0" algn="ctr">
              <a:lnSpc>
                <a:spcPct val="90000"/>
              </a:lnSpc>
              <a:spcBef>
                <a:spcPts val="0"/>
              </a:spcBef>
              <a:spcAft>
                <a:spcPts val="0"/>
              </a:spcAft>
              <a:buSzPct val="100000"/>
              <a:buAutoNum type="alphaLcPeriod"/>
            </a:pPr>
            <a:r>
              <a:rPr b="0" lang="en-US" sz="3759"/>
              <a:t>Distribution of Features</a:t>
            </a:r>
            <a:endParaRPr b="0"/>
          </a:p>
        </p:txBody>
      </p:sp>
      <p:sp>
        <p:nvSpPr>
          <p:cNvPr id="369" name="Google Shape;369;g3066f6507c0_0_5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70" name="Google Shape;370;g3066f6507c0_0_53"/>
          <p:cNvPicPr preferRelativeResize="0"/>
          <p:nvPr/>
        </p:nvPicPr>
        <p:blipFill>
          <a:blip r:embed="rId3">
            <a:alphaModFix/>
          </a:blip>
          <a:stretch>
            <a:fillRect/>
          </a:stretch>
        </p:blipFill>
        <p:spPr>
          <a:xfrm>
            <a:off x="1409202" y="2663651"/>
            <a:ext cx="9373586" cy="374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066f6507c0_0_6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77" name="Google Shape;377;g3066f6507c0_0_63"/>
          <p:cNvPicPr preferRelativeResize="0"/>
          <p:nvPr/>
        </p:nvPicPr>
        <p:blipFill>
          <a:blip r:embed="rId3">
            <a:alphaModFix/>
          </a:blip>
          <a:stretch>
            <a:fillRect/>
          </a:stretch>
        </p:blipFill>
        <p:spPr>
          <a:xfrm>
            <a:off x="6172736" y="2740625"/>
            <a:ext cx="3581088" cy="3686974"/>
          </a:xfrm>
          <a:prstGeom prst="rect">
            <a:avLst/>
          </a:prstGeom>
          <a:noFill/>
          <a:ln>
            <a:noFill/>
          </a:ln>
        </p:spPr>
      </p:pic>
      <p:pic>
        <p:nvPicPr>
          <p:cNvPr id="378" name="Google Shape;378;g3066f6507c0_0_63"/>
          <p:cNvPicPr preferRelativeResize="0"/>
          <p:nvPr/>
        </p:nvPicPr>
        <p:blipFill>
          <a:blip r:embed="rId4">
            <a:alphaModFix/>
          </a:blip>
          <a:stretch>
            <a:fillRect/>
          </a:stretch>
        </p:blipFill>
        <p:spPr>
          <a:xfrm>
            <a:off x="2161925" y="2740625"/>
            <a:ext cx="3362750" cy="3686974"/>
          </a:xfrm>
          <a:prstGeom prst="rect">
            <a:avLst/>
          </a:prstGeom>
          <a:noFill/>
          <a:ln>
            <a:noFill/>
          </a:ln>
        </p:spPr>
      </p:pic>
      <p:sp>
        <p:nvSpPr>
          <p:cNvPr id="379" name="Google Shape;379;g3066f6507c0_0_63"/>
          <p:cNvSpPr txBox="1"/>
          <p:nvPr>
            <p:ph type="title"/>
          </p:nvPr>
        </p:nvSpPr>
        <p:spPr>
          <a:xfrm>
            <a:off x="988975" y="1350525"/>
            <a:ext cx="93735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None/>
            </a:pPr>
            <a:r>
              <a:rPr b="0" lang="en-US" sz="3759"/>
              <a:t>Exploratory Data Analysis (EDA) and Feature Engineering</a:t>
            </a:r>
            <a:endParaRPr b="0" sz="3759"/>
          </a:p>
          <a:p>
            <a:pPr indent="-443483" lvl="0" marL="457200" rtl="0" algn="ctr">
              <a:lnSpc>
                <a:spcPct val="90000"/>
              </a:lnSpc>
              <a:spcBef>
                <a:spcPts val="0"/>
              </a:spcBef>
              <a:spcAft>
                <a:spcPts val="0"/>
              </a:spcAft>
              <a:buSzPct val="100000"/>
              <a:buAutoNum type="alphaLcPeriod"/>
            </a:pPr>
            <a:r>
              <a:rPr b="0" lang="en-US" sz="3759"/>
              <a:t>Distribution of Features</a:t>
            </a:r>
            <a:endParaRPr b="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3066f6507c0_0_73"/>
          <p:cNvSpPr txBox="1"/>
          <p:nvPr>
            <p:ph type="title"/>
          </p:nvPr>
        </p:nvSpPr>
        <p:spPr>
          <a:xfrm>
            <a:off x="59380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None/>
            </a:pPr>
            <a:r>
              <a:rPr b="0" lang="en-US" sz="3759"/>
              <a:t>Exploratory Data Analysis (EDA) and Feature Engineering</a:t>
            </a:r>
            <a:endParaRPr b="0"/>
          </a:p>
        </p:txBody>
      </p:sp>
      <p:sp>
        <p:nvSpPr>
          <p:cNvPr id="386" name="Google Shape;386;g3066f6507c0_0_73"/>
          <p:cNvSpPr txBox="1"/>
          <p:nvPr>
            <p:ph idx="1" type="body"/>
          </p:nvPr>
        </p:nvSpPr>
        <p:spPr>
          <a:xfrm>
            <a:off x="1156375" y="2728550"/>
            <a:ext cx="5317500" cy="37413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500"/>
              </a:spcBef>
              <a:spcAft>
                <a:spcPts val="0"/>
              </a:spcAft>
              <a:buClr>
                <a:schemeClr val="lt1"/>
              </a:buClr>
              <a:buSzPts val="2400"/>
              <a:buNone/>
            </a:pPr>
            <a:r>
              <a:rPr lang="en-US" sz="2800"/>
              <a:t>We calculated pairwise correlations between numerical features and visualized them using a heatmap.</a:t>
            </a:r>
            <a:endParaRPr sz="2800"/>
          </a:p>
          <a:p>
            <a:pPr indent="457200" lvl="1" marL="0" rtl="0" algn="just">
              <a:lnSpc>
                <a:spcPct val="115000"/>
              </a:lnSpc>
              <a:spcBef>
                <a:spcPts val="500"/>
              </a:spcBef>
              <a:spcAft>
                <a:spcPts val="0"/>
              </a:spcAft>
              <a:buClr>
                <a:schemeClr val="lt1"/>
              </a:buClr>
              <a:buSzPts val="2400"/>
              <a:buNone/>
            </a:pPr>
            <a:r>
              <a:t/>
            </a:r>
            <a:endParaRPr sz="2800"/>
          </a:p>
          <a:p>
            <a:pPr indent="457200" lvl="1" marL="0" rtl="0" algn="just">
              <a:lnSpc>
                <a:spcPct val="115000"/>
              </a:lnSpc>
              <a:spcBef>
                <a:spcPts val="500"/>
              </a:spcBef>
              <a:spcAft>
                <a:spcPts val="0"/>
              </a:spcAft>
              <a:buClr>
                <a:schemeClr val="lt1"/>
              </a:buClr>
              <a:buSzPts val="2400"/>
              <a:buNone/>
            </a:pPr>
            <a:r>
              <a:t/>
            </a:r>
            <a:endParaRPr sz="2800"/>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p>
        </p:txBody>
      </p:sp>
      <p:sp>
        <p:nvSpPr>
          <p:cNvPr id="387" name="Google Shape;387;g3066f6507c0_0_7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88" name="Google Shape;388;g3066f6507c0_0_73"/>
          <p:cNvPicPr preferRelativeResize="0"/>
          <p:nvPr/>
        </p:nvPicPr>
        <p:blipFill>
          <a:blip r:embed="rId3">
            <a:alphaModFix/>
          </a:blip>
          <a:stretch>
            <a:fillRect/>
          </a:stretch>
        </p:blipFill>
        <p:spPr>
          <a:xfrm>
            <a:off x="1156375" y="4399941"/>
            <a:ext cx="5317500" cy="1735184"/>
          </a:xfrm>
          <a:prstGeom prst="rect">
            <a:avLst/>
          </a:prstGeom>
          <a:noFill/>
          <a:ln>
            <a:noFill/>
          </a:ln>
        </p:spPr>
      </p:pic>
      <p:pic>
        <p:nvPicPr>
          <p:cNvPr id="389" name="Google Shape;389;g3066f6507c0_0_73"/>
          <p:cNvPicPr preferRelativeResize="0"/>
          <p:nvPr/>
        </p:nvPicPr>
        <p:blipFill>
          <a:blip r:embed="rId4">
            <a:alphaModFix/>
          </a:blip>
          <a:stretch>
            <a:fillRect/>
          </a:stretch>
        </p:blipFill>
        <p:spPr>
          <a:xfrm>
            <a:off x="7020839" y="2257900"/>
            <a:ext cx="4230437" cy="3877225"/>
          </a:xfrm>
          <a:prstGeom prst="rect">
            <a:avLst/>
          </a:prstGeom>
          <a:noFill/>
          <a:ln>
            <a:noFill/>
          </a:ln>
        </p:spPr>
      </p:pic>
      <p:sp>
        <p:nvSpPr>
          <p:cNvPr id="390" name="Google Shape;390;g3066f6507c0_0_73"/>
          <p:cNvSpPr txBox="1"/>
          <p:nvPr/>
        </p:nvSpPr>
        <p:spPr>
          <a:xfrm>
            <a:off x="789325" y="2102150"/>
            <a:ext cx="6051600" cy="6501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0"/>
              </a:spcBef>
              <a:spcAft>
                <a:spcPts val="0"/>
              </a:spcAft>
              <a:buNone/>
            </a:pPr>
            <a:r>
              <a:rPr lang="en-US" sz="3359">
                <a:solidFill>
                  <a:srgbClr val="FFC837"/>
                </a:solidFill>
                <a:latin typeface="Calibri"/>
                <a:ea typeface="Calibri"/>
                <a:cs typeface="Calibri"/>
                <a:sym typeface="Calibri"/>
              </a:rPr>
              <a:t>b. </a:t>
            </a:r>
            <a:r>
              <a:rPr lang="en-US" sz="3359">
                <a:solidFill>
                  <a:srgbClr val="FFC837"/>
                </a:solidFill>
                <a:latin typeface="Calibri"/>
                <a:ea typeface="Calibri"/>
                <a:cs typeface="Calibri"/>
                <a:sym typeface="Calibri"/>
              </a:rPr>
              <a:t>Correlation Analysis </a:t>
            </a:r>
            <a:endParaRPr sz="4400">
              <a:solidFill>
                <a:srgbClr val="FFC83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3066f6507c0_0_10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None/>
            </a:pPr>
            <a:r>
              <a:rPr b="0" lang="en-US" sz="3759"/>
              <a:t>Exploratory Data Analysis (EDA) and Feature Engineering</a:t>
            </a:r>
            <a:endParaRPr b="0"/>
          </a:p>
        </p:txBody>
      </p:sp>
      <p:sp>
        <p:nvSpPr>
          <p:cNvPr id="397" name="Google Shape;397;g3066f6507c0_0_108"/>
          <p:cNvSpPr txBox="1"/>
          <p:nvPr>
            <p:ph idx="1" type="body"/>
          </p:nvPr>
        </p:nvSpPr>
        <p:spPr>
          <a:xfrm>
            <a:off x="1039650" y="2596400"/>
            <a:ext cx="5317500" cy="3741300"/>
          </a:xfrm>
          <a:prstGeom prst="rect">
            <a:avLst/>
          </a:prstGeom>
          <a:noFill/>
          <a:ln>
            <a:noFill/>
          </a:ln>
        </p:spPr>
        <p:txBody>
          <a:bodyPr anchorCtr="0" anchor="t" bIns="45700" lIns="91425" spcFirstLastPara="1" rIns="91425" wrap="square" tIns="45700">
            <a:noAutofit/>
          </a:bodyPr>
          <a:lstStyle/>
          <a:p>
            <a:pPr indent="0" lvl="1" marL="0" rtl="0" algn="l">
              <a:lnSpc>
                <a:spcPct val="115000"/>
              </a:lnSpc>
              <a:spcBef>
                <a:spcPts val="500"/>
              </a:spcBef>
              <a:spcAft>
                <a:spcPts val="0"/>
              </a:spcAft>
              <a:buClr>
                <a:schemeClr val="lt1"/>
              </a:buClr>
              <a:buSzPts val="2400"/>
              <a:buNone/>
            </a:pPr>
            <a:r>
              <a:rPr lang="en-US" sz="2500"/>
              <a:t>To </a:t>
            </a:r>
            <a:r>
              <a:rPr lang="en-US" sz="2500"/>
              <a:t>understand how different categories are distributed across countries</a:t>
            </a:r>
            <a:r>
              <a:rPr lang="en-US" sz="2500"/>
              <a:t>, we </a:t>
            </a:r>
            <a:r>
              <a:rPr lang="en-US" sz="2500"/>
              <a:t>created grouped bar plots and</a:t>
            </a:r>
            <a:r>
              <a:rPr lang="en-US" sz="2500"/>
              <a:t> stacked bar plots. </a:t>
            </a:r>
            <a:endParaRPr sz="2500"/>
          </a:p>
          <a:p>
            <a:pPr indent="0" lvl="1" marL="0" rtl="0" algn="l">
              <a:lnSpc>
                <a:spcPct val="115000"/>
              </a:lnSpc>
              <a:spcBef>
                <a:spcPts val="500"/>
              </a:spcBef>
              <a:spcAft>
                <a:spcPts val="0"/>
              </a:spcAft>
              <a:buClr>
                <a:schemeClr val="lt1"/>
              </a:buClr>
              <a:buSzPts val="2400"/>
              <a:buNone/>
            </a:pPr>
            <a:r>
              <a:rPr lang="en-US" sz="2500"/>
              <a:t>This provide insights into the </a:t>
            </a:r>
            <a:r>
              <a:rPr lang="en-US" sz="2500"/>
              <a:t>prevalence</a:t>
            </a:r>
            <a:r>
              <a:rPr lang="en-US" sz="2500"/>
              <a:t> of different risk levels within each country. </a:t>
            </a:r>
            <a:endParaRPr sz="2500"/>
          </a:p>
        </p:txBody>
      </p:sp>
      <p:sp>
        <p:nvSpPr>
          <p:cNvPr id="398" name="Google Shape;398;g3066f6507c0_0_10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399" name="Google Shape;399;g3066f6507c0_0_108"/>
          <p:cNvPicPr preferRelativeResize="0"/>
          <p:nvPr/>
        </p:nvPicPr>
        <p:blipFill>
          <a:blip r:embed="rId3">
            <a:alphaModFix/>
          </a:blip>
          <a:stretch>
            <a:fillRect/>
          </a:stretch>
        </p:blipFill>
        <p:spPr>
          <a:xfrm>
            <a:off x="6233275" y="2436837"/>
            <a:ext cx="5066100" cy="3383429"/>
          </a:xfrm>
          <a:prstGeom prst="rect">
            <a:avLst/>
          </a:prstGeom>
          <a:noFill/>
          <a:ln>
            <a:noFill/>
          </a:ln>
        </p:spPr>
      </p:pic>
      <p:sp>
        <p:nvSpPr>
          <p:cNvPr id="400" name="Google Shape;400;g3066f6507c0_0_108"/>
          <p:cNvSpPr txBox="1"/>
          <p:nvPr/>
        </p:nvSpPr>
        <p:spPr>
          <a:xfrm>
            <a:off x="588725" y="2070125"/>
            <a:ext cx="5513400" cy="650100"/>
          </a:xfrm>
          <a:prstGeom prst="rect">
            <a:avLst/>
          </a:prstGeom>
          <a:noFill/>
          <a:ln>
            <a:noFill/>
          </a:ln>
        </p:spPr>
        <p:txBody>
          <a:bodyPr anchorCtr="0" anchor="t" bIns="91425" lIns="91425" spcFirstLastPara="1" rIns="91425" wrap="square" tIns="91425">
            <a:spAutoFit/>
          </a:bodyPr>
          <a:lstStyle/>
          <a:p>
            <a:pPr indent="0" lvl="0" marL="457200" marR="0" rtl="0" algn="l">
              <a:lnSpc>
                <a:spcPct val="90000"/>
              </a:lnSpc>
              <a:spcBef>
                <a:spcPts val="0"/>
              </a:spcBef>
              <a:spcAft>
                <a:spcPts val="0"/>
              </a:spcAft>
              <a:buNone/>
            </a:pPr>
            <a:r>
              <a:rPr lang="en-US" sz="3359">
                <a:solidFill>
                  <a:srgbClr val="FFC837"/>
                </a:solidFill>
                <a:latin typeface="Calibri"/>
                <a:ea typeface="Calibri"/>
                <a:cs typeface="Calibri"/>
                <a:sym typeface="Calibri"/>
              </a:rPr>
              <a:t>c. </a:t>
            </a:r>
            <a:r>
              <a:rPr lang="en-US" sz="3359">
                <a:solidFill>
                  <a:srgbClr val="FFC837"/>
                </a:solidFill>
                <a:latin typeface="Calibri"/>
                <a:ea typeface="Calibri"/>
                <a:cs typeface="Calibri"/>
                <a:sym typeface="Calibri"/>
              </a:rPr>
              <a:t>Distribution of Categories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066f6507c0_0_120"/>
          <p:cNvSpPr txBox="1"/>
          <p:nvPr>
            <p:ph type="title"/>
          </p:nvPr>
        </p:nvSpPr>
        <p:spPr>
          <a:xfrm>
            <a:off x="614053" y="1132029"/>
            <a:ext cx="101127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None/>
            </a:pPr>
            <a:r>
              <a:rPr b="0" lang="en-US" sz="3759"/>
              <a:t>Exploratory Data Analysis (EDA) and Feature Engineering</a:t>
            </a:r>
            <a:endParaRPr b="0"/>
          </a:p>
        </p:txBody>
      </p:sp>
      <p:sp>
        <p:nvSpPr>
          <p:cNvPr id="407" name="Google Shape;407;g3066f6507c0_0_12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408" name="Google Shape;408;g3066f6507c0_0_120"/>
          <p:cNvPicPr preferRelativeResize="0"/>
          <p:nvPr/>
        </p:nvPicPr>
        <p:blipFill>
          <a:blip r:embed="rId3">
            <a:alphaModFix/>
          </a:blip>
          <a:stretch>
            <a:fillRect/>
          </a:stretch>
        </p:blipFill>
        <p:spPr>
          <a:xfrm>
            <a:off x="6562488" y="2377875"/>
            <a:ext cx="4164274" cy="3622800"/>
          </a:xfrm>
          <a:prstGeom prst="rect">
            <a:avLst/>
          </a:prstGeom>
          <a:noFill/>
          <a:ln>
            <a:noFill/>
          </a:ln>
        </p:spPr>
      </p:pic>
      <p:sp>
        <p:nvSpPr>
          <p:cNvPr id="409" name="Google Shape;409;g3066f6507c0_0_120"/>
          <p:cNvSpPr txBox="1"/>
          <p:nvPr/>
        </p:nvSpPr>
        <p:spPr>
          <a:xfrm>
            <a:off x="1109400" y="3462625"/>
            <a:ext cx="4689600" cy="1115700"/>
          </a:xfrm>
          <a:prstGeom prst="rect">
            <a:avLst/>
          </a:prstGeom>
          <a:noFill/>
          <a:ln>
            <a:noFill/>
          </a:ln>
        </p:spPr>
        <p:txBody>
          <a:bodyPr anchorCtr="0" anchor="t" bIns="91425" lIns="91425" spcFirstLastPara="1" rIns="91425" wrap="square" tIns="91425">
            <a:spAutoFit/>
          </a:bodyPr>
          <a:lstStyle/>
          <a:p>
            <a:pPr indent="0" lvl="0" marL="457200" rtl="0" algn="ctr">
              <a:lnSpc>
                <a:spcPct val="90000"/>
              </a:lnSpc>
              <a:spcBef>
                <a:spcPts val="0"/>
              </a:spcBef>
              <a:spcAft>
                <a:spcPts val="0"/>
              </a:spcAft>
              <a:buNone/>
            </a:pPr>
            <a:r>
              <a:rPr lang="en-US" sz="3359">
                <a:solidFill>
                  <a:srgbClr val="FFC837"/>
                </a:solidFill>
                <a:latin typeface="Calibri"/>
                <a:ea typeface="Calibri"/>
                <a:cs typeface="Calibri"/>
                <a:sym typeface="Calibri"/>
              </a:rPr>
              <a:t>c. </a:t>
            </a:r>
            <a:r>
              <a:rPr lang="en-US" sz="3359">
                <a:solidFill>
                  <a:srgbClr val="FFC837"/>
                </a:solidFill>
                <a:latin typeface="Calibri"/>
                <a:ea typeface="Calibri"/>
                <a:cs typeface="Calibri"/>
                <a:sym typeface="Calibri"/>
              </a:rPr>
              <a:t>Distribution of Categorie</a:t>
            </a:r>
            <a:r>
              <a:rPr lang="en-US" sz="3359">
                <a:solidFill>
                  <a:srgbClr val="FFC837"/>
                </a:solidFill>
                <a:latin typeface="Calibri"/>
                <a:ea typeface="Calibri"/>
                <a:cs typeface="Calibri"/>
                <a:sym typeface="Calibri"/>
              </a:rPr>
              <a:t>s</a:t>
            </a:r>
            <a:endParaRPr sz="4000">
              <a:solidFill>
                <a:srgbClr val="FFC837"/>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
          <p:cNvSpPr txBox="1"/>
          <p:nvPr>
            <p:ph type="title"/>
          </p:nvPr>
        </p:nvSpPr>
        <p:spPr>
          <a:xfrm>
            <a:off x="417853" y="770267"/>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0" lang="en-US">
                <a:solidFill>
                  <a:schemeClr val="accent1"/>
                </a:solidFill>
              </a:rPr>
              <a:t>Outline</a:t>
            </a:r>
            <a:endParaRPr b="0"/>
          </a:p>
        </p:txBody>
      </p:sp>
      <p:sp>
        <p:nvSpPr>
          <p:cNvPr id="265" name="Google Shape;265;p3"/>
          <p:cNvSpPr txBox="1"/>
          <p:nvPr>
            <p:ph idx="1" type="body"/>
          </p:nvPr>
        </p:nvSpPr>
        <p:spPr>
          <a:xfrm>
            <a:off x="518800" y="1691576"/>
            <a:ext cx="10093800" cy="4733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Font typeface="Calibri"/>
              <a:buChar char="•"/>
            </a:pPr>
            <a:r>
              <a:rPr lang="en-US" sz="2000"/>
              <a:t>Concept note and implementation plan:</a:t>
            </a:r>
            <a:endParaRPr/>
          </a:p>
          <a:p>
            <a:pPr indent="-228600" lvl="1" marL="685800" rtl="0" algn="l">
              <a:lnSpc>
                <a:spcPct val="90000"/>
              </a:lnSpc>
              <a:spcBef>
                <a:spcPts val="500"/>
              </a:spcBef>
              <a:spcAft>
                <a:spcPts val="0"/>
              </a:spcAft>
              <a:buClr>
                <a:schemeClr val="lt1"/>
              </a:buClr>
              <a:buSzPts val="2000"/>
              <a:buFont typeface="Calibri"/>
              <a:buChar char="o"/>
            </a:pPr>
            <a:r>
              <a:rPr lang="en-US" sz="2000"/>
              <a:t>Background</a:t>
            </a:r>
            <a:endParaRPr/>
          </a:p>
          <a:p>
            <a:pPr indent="-228600" lvl="1" marL="685800" rtl="0" algn="l">
              <a:lnSpc>
                <a:spcPct val="90000"/>
              </a:lnSpc>
              <a:spcBef>
                <a:spcPts val="500"/>
              </a:spcBef>
              <a:spcAft>
                <a:spcPts val="0"/>
              </a:spcAft>
              <a:buClr>
                <a:schemeClr val="lt1"/>
              </a:buClr>
              <a:buSzPts val="2000"/>
              <a:buFont typeface="Calibri"/>
              <a:buChar char="o"/>
            </a:pPr>
            <a:r>
              <a:rPr lang="en-US" sz="2000"/>
              <a:t>Objectives</a:t>
            </a:r>
            <a:endParaRPr/>
          </a:p>
          <a:p>
            <a:pPr indent="-228600" lvl="1" marL="685800" rtl="0" algn="l">
              <a:lnSpc>
                <a:spcPct val="90000"/>
              </a:lnSpc>
              <a:spcBef>
                <a:spcPts val="500"/>
              </a:spcBef>
              <a:spcAft>
                <a:spcPts val="0"/>
              </a:spcAft>
              <a:buClr>
                <a:schemeClr val="lt1"/>
              </a:buClr>
              <a:buSzPts val="2000"/>
              <a:buFont typeface="Calibri"/>
              <a:buChar char="o"/>
            </a:pPr>
            <a:r>
              <a:rPr lang="en-US" sz="2000"/>
              <a:t>SDG Relation</a:t>
            </a:r>
            <a:endParaRPr/>
          </a:p>
          <a:p>
            <a:pPr indent="-228600" lvl="0" marL="228600" rtl="0" algn="l">
              <a:lnSpc>
                <a:spcPct val="90000"/>
              </a:lnSpc>
              <a:spcBef>
                <a:spcPts val="1000"/>
              </a:spcBef>
              <a:spcAft>
                <a:spcPts val="0"/>
              </a:spcAft>
              <a:buClr>
                <a:schemeClr val="lt1"/>
              </a:buClr>
              <a:buSzPts val="2000"/>
              <a:buFont typeface="Calibri"/>
              <a:buChar char="•"/>
            </a:pPr>
            <a:r>
              <a:rPr lang="en-US" sz="2000"/>
              <a:t>Data</a:t>
            </a:r>
            <a:endParaRPr/>
          </a:p>
          <a:p>
            <a:pPr indent="-228600" lvl="1" marL="685800" rtl="0" algn="l">
              <a:lnSpc>
                <a:spcPct val="90000"/>
              </a:lnSpc>
              <a:spcBef>
                <a:spcPts val="500"/>
              </a:spcBef>
              <a:spcAft>
                <a:spcPts val="0"/>
              </a:spcAft>
              <a:buClr>
                <a:srgbClr val="FFFFFF"/>
              </a:buClr>
              <a:buSzPts val="2000"/>
              <a:buFont typeface="Calibri"/>
              <a:buChar char="•"/>
            </a:pPr>
            <a:r>
              <a:rPr lang="en-US" sz="2000">
                <a:solidFill>
                  <a:srgbClr val="FFFFFF"/>
                </a:solidFill>
              </a:rPr>
              <a:t>Data Collection</a:t>
            </a:r>
            <a:endParaRPr/>
          </a:p>
          <a:p>
            <a:pPr indent="-228600" lvl="1" marL="685800" rtl="0" algn="l">
              <a:lnSpc>
                <a:spcPct val="90000"/>
              </a:lnSpc>
              <a:spcBef>
                <a:spcPts val="500"/>
              </a:spcBef>
              <a:spcAft>
                <a:spcPts val="0"/>
              </a:spcAft>
              <a:buClr>
                <a:srgbClr val="FFFFFF"/>
              </a:buClr>
              <a:buSzPts val="2000"/>
              <a:buFont typeface="Calibri"/>
              <a:buChar char="•"/>
            </a:pPr>
            <a:r>
              <a:rPr lang="en-US" sz="2000">
                <a:solidFill>
                  <a:srgbClr val="FFFFFF"/>
                </a:solidFill>
              </a:rPr>
              <a:t>Exploratory Data Analysis (EDA) and Feature Engineering</a:t>
            </a:r>
            <a:endParaRPr/>
          </a:p>
          <a:p>
            <a:pPr indent="-228600" lvl="0" marL="228600" rtl="0" algn="l">
              <a:lnSpc>
                <a:spcPct val="90000"/>
              </a:lnSpc>
              <a:spcBef>
                <a:spcPts val="1000"/>
              </a:spcBef>
              <a:spcAft>
                <a:spcPts val="0"/>
              </a:spcAft>
              <a:buClr>
                <a:srgbClr val="FFFFFF"/>
              </a:buClr>
              <a:buSzPts val="2000"/>
              <a:buFont typeface="Calibri"/>
              <a:buChar char="•"/>
            </a:pPr>
            <a:r>
              <a:rPr lang="en-US" sz="2000">
                <a:solidFill>
                  <a:srgbClr val="FFFFFF"/>
                </a:solidFill>
              </a:rPr>
              <a:t>Model Selection and Training</a:t>
            </a:r>
            <a:endParaRPr/>
          </a:p>
          <a:p>
            <a:pPr indent="-228600" lvl="1" marL="685800" rtl="0" algn="l">
              <a:lnSpc>
                <a:spcPct val="90000"/>
              </a:lnSpc>
              <a:spcBef>
                <a:spcPts val="500"/>
              </a:spcBef>
              <a:spcAft>
                <a:spcPts val="0"/>
              </a:spcAft>
              <a:buClr>
                <a:srgbClr val="FFFFFF"/>
              </a:buClr>
              <a:buSzPts val="2000"/>
              <a:buFont typeface="Calibri"/>
              <a:buChar char="•"/>
            </a:pPr>
            <a:r>
              <a:rPr lang="en-US" sz="2000">
                <a:solidFill>
                  <a:srgbClr val="FFFFFF"/>
                </a:solidFill>
              </a:rPr>
              <a:t>Model Evaluation and Hyperparameter Tuning</a:t>
            </a:r>
            <a:endParaRPr/>
          </a:p>
          <a:p>
            <a:pPr indent="-228600" lvl="1" marL="685800" rtl="0" algn="l">
              <a:lnSpc>
                <a:spcPct val="90000"/>
              </a:lnSpc>
              <a:spcBef>
                <a:spcPts val="500"/>
              </a:spcBef>
              <a:spcAft>
                <a:spcPts val="0"/>
              </a:spcAft>
              <a:buClr>
                <a:srgbClr val="FFFFFF"/>
              </a:buClr>
              <a:buSzPts val="2000"/>
              <a:buFont typeface="Calibri"/>
              <a:buChar char="•"/>
            </a:pPr>
            <a:r>
              <a:rPr lang="en-US" sz="2000">
                <a:solidFill>
                  <a:srgbClr val="FFFFFF"/>
                </a:solidFill>
              </a:rPr>
              <a:t>Model Refinement and Testing</a:t>
            </a:r>
            <a:endParaRPr/>
          </a:p>
          <a:p>
            <a:pPr indent="-228600" lvl="0" marL="228600" rtl="0" algn="l">
              <a:lnSpc>
                <a:spcPct val="90000"/>
              </a:lnSpc>
              <a:spcBef>
                <a:spcPts val="1000"/>
              </a:spcBef>
              <a:spcAft>
                <a:spcPts val="0"/>
              </a:spcAft>
              <a:buClr>
                <a:srgbClr val="FFFFFF"/>
              </a:buClr>
              <a:buSzPts val="2000"/>
              <a:buFont typeface="Calibri"/>
              <a:buChar char="•"/>
            </a:pPr>
            <a:r>
              <a:rPr lang="en-US" sz="2000">
                <a:solidFill>
                  <a:srgbClr val="FFFFFF"/>
                </a:solidFill>
              </a:rPr>
              <a:t>Results</a:t>
            </a:r>
            <a:endParaRPr/>
          </a:p>
          <a:p>
            <a:pPr indent="-228600" lvl="0" marL="228600" rtl="0" algn="l">
              <a:lnSpc>
                <a:spcPct val="90000"/>
              </a:lnSpc>
              <a:spcBef>
                <a:spcPts val="1000"/>
              </a:spcBef>
              <a:spcAft>
                <a:spcPts val="0"/>
              </a:spcAft>
              <a:buClr>
                <a:srgbClr val="FFFFFF"/>
              </a:buClr>
              <a:buSzPts val="2000"/>
              <a:buFont typeface="Calibri"/>
              <a:buChar char="•"/>
            </a:pPr>
            <a:r>
              <a:rPr lang="en-US" sz="2000">
                <a:solidFill>
                  <a:srgbClr val="FFFFFF"/>
                </a:solidFill>
              </a:rPr>
              <a:t>Deployment</a:t>
            </a:r>
            <a:endParaRPr/>
          </a:p>
          <a:p>
            <a:pPr indent="-228600" lvl="0" marL="228600" rtl="0" algn="l">
              <a:lnSpc>
                <a:spcPct val="90000"/>
              </a:lnSpc>
              <a:spcBef>
                <a:spcPts val="1000"/>
              </a:spcBef>
              <a:spcAft>
                <a:spcPts val="0"/>
              </a:spcAft>
              <a:buClr>
                <a:srgbClr val="FFFFFF"/>
              </a:buClr>
              <a:buSzPts val="2000"/>
              <a:buFont typeface="Calibri"/>
              <a:buChar char="•"/>
            </a:pPr>
            <a:r>
              <a:rPr lang="en-US" sz="2000">
                <a:solidFill>
                  <a:srgbClr val="FFFFFF"/>
                </a:solidFill>
              </a:rPr>
              <a:t>Future Work</a:t>
            </a:r>
            <a:endParaRPr/>
          </a:p>
          <a:p>
            <a:pPr indent="0" lvl="0" marL="0" rtl="0" algn="l">
              <a:lnSpc>
                <a:spcPct val="90000"/>
              </a:lnSpc>
              <a:spcBef>
                <a:spcPts val="1000"/>
              </a:spcBef>
              <a:spcAft>
                <a:spcPts val="0"/>
              </a:spcAft>
              <a:buClr>
                <a:schemeClr val="lt1"/>
              </a:buClr>
              <a:buSzPts val="2800"/>
              <a:buNone/>
            </a:pPr>
            <a:r>
              <a:t/>
            </a:r>
            <a:endParaRPr>
              <a:solidFill>
                <a:srgbClr val="FFFFFF"/>
              </a:solidFill>
            </a:endParaRPr>
          </a:p>
        </p:txBody>
      </p:sp>
      <p:sp>
        <p:nvSpPr>
          <p:cNvPr id="266" name="Google Shape;266;p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066f6507c0_0_130"/>
          <p:cNvSpPr txBox="1"/>
          <p:nvPr>
            <p:ph type="title"/>
          </p:nvPr>
        </p:nvSpPr>
        <p:spPr>
          <a:xfrm>
            <a:off x="630878" y="1350529"/>
            <a:ext cx="10112700" cy="921300"/>
          </a:xfrm>
          <a:prstGeom prst="rect">
            <a:avLst/>
          </a:prstGeom>
          <a:noFill/>
          <a:ln>
            <a:noFill/>
          </a:ln>
        </p:spPr>
        <p:txBody>
          <a:bodyPr anchorCtr="0" anchor="ctr" bIns="45700" lIns="91425" spcFirstLastPara="1" rIns="91425" wrap="square" tIns="45700">
            <a:normAutofit fontScale="90000"/>
          </a:bodyPr>
          <a:lstStyle/>
          <a:p>
            <a:pPr indent="0" lvl="0" marL="457200" rtl="0" algn="ctr">
              <a:spcBef>
                <a:spcPts val="0"/>
              </a:spcBef>
              <a:spcAft>
                <a:spcPts val="0"/>
              </a:spcAft>
              <a:buNone/>
            </a:pPr>
            <a:r>
              <a:rPr b="0" lang="en-US" sz="3759"/>
              <a:t>Exploratory Data Analysis (EDA) and Feature Engineering</a:t>
            </a:r>
            <a:endParaRPr b="0" sz="3759"/>
          </a:p>
          <a:p>
            <a:pPr indent="0" lvl="0" marL="457200" rtl="0" algn="ctr">
              <a:lnSpc>
                <a:spcPct val="90000"/>
              </a:lnSpc>
              <a:spcBef>
                <a:spcPts val="0"/>
              </a:spcBef>
              <a:spcAft>
                <a:spcPts val="0"/>
              </a:spcAft>
              <a:buNone/>
            </a:pPr>
            <a:r>
              <a:rPr b="0" lang="en-US" sz="3759"/>
              <a:t>c. Distribution of Categories</a:t>
            </a:r>
            <a:endParaRPr b="0"/>
          </a:p>
        </p:txBody>
      </p:sp>
      <p:sp>
        <p:nvSpPr>
          <p:cNvPr id="416" name="Google Shape;416;g3066f6507c0_0_13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417" name="Google Shape;417;g3066f6507c0_0_130"/>
          <p:cNvPicPr preferRelativeResize="0"/>
          <p:nvPr/>
        </p:nvPicPr>
        <p:blipFill>
          <a:blip r:embed="rId3">
            <a:alphaModFix/>
          </a:blip>
          <a:stretch>
            <a:fillRect/>
          </a:stretch>
        </p:blipFill>
        <p:spPr>
          <a:xfrm>
            <a:off x="2348801" y="2680450"/>
            <a:ext cx="7494386" cy="367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3066f6507c0_0_13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C837"/>
              </a:buClr>
              <a:buSzPct val="117021"/>
              <a:buFont typeface="Calibri"/>
              <a:buNone/>
            </a:pPr>
            <a:r>
              <a:rPr b="0" lang="en-US" sz="3759"/>
              <a:t>Exploratory Data Analysis (EDA) and Feature Engineering</a:t>
            </a:r>
            <a:endParaRPr b="0" sz="3759"/>
          </a:p>
          <a:p>
            <a:pPr indent="0" lvl="0" marL="0" rtl="0" algn="ctr">
              <a:lnSpc>
                <a:spcPct val="90000"/>
              </a:lnSpc>
              <a:spcBef>
                <a:spcPts val="0"/>
              </a:spcBef>
              <a:spcAft>
                <a:spcPts val="0"/>
              </a:spcAft>
              <a:buClr>
                <a:srgbClr val="FFC837"/>
              </a:buClr>
              <a:buSzPct val="117021"/>
              <a:buFont typeface="Calibri"/>
              <a:buNone/>
            </a:pPr>
            <a:r>
              <a:rPr b="0" lang="en-US" sz="3759"/>
              <a:t>Key Insights from the EDA part</a:t>
            </a:r>
            <a:endParaRPr b="0"/>
          </a:p>
        </p:txBody>
      </p:sp>
      <p:sp>
        <p:nvSpPr>
          <p:cNvPr id="424" name="Google Shape;424;g3066f6507c0_0_138"/>
          <p:cNvSpPr txBox="1"/>
          <p:nvPr>
            <p:ph idx="1" type="body"/>
          </p:nvPr>
        </p:nvSpPr>
        <p:spPr>
          <a:xfrm>
            <a:off x="1049100" y="2074075"/>
            <a:ext cx="10093800" cy="44508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000"/>
              </a:spcBef>
              <a:spcAft>
                <a:spcPts val="0"/>
              </a:spcAft>
              <a:buSzPts val="1800"/>
              <a:buChar char="-"/>
            </a:pPr>
            <a:r>
              <a:rPr lang="en-US"/>
              <a:t>Feature Distributions: </a:t>
            </a:r>
            <a:endParaRPr/>
          </a:p>
          <a:p>
            <a:pPr indent="0" lvl="0" marL="457200" rtl="0" algn="just">
              <a:lnSpc>
                <a:spcPct val="115000"/>
              </a:lnSpc>
              <a:spcBef>
                <a:spcPts val="1000"/>
              </a:spcBef>
              <a:spcAft>
                <a:spcPts val="0"/>
              </a:spcAft>
              <a:buNone/>
            </a:pPr>
            <a:r>
              <a:rPr lang="en-US"/>
              <a:t>Features like altitude, pasture, and tree cover displayed right-skewed distributions, indicating that most data points are clustered around lower values. </a:t>
            </a:r>
            <a:endParaRPr/>
          </a:p>
          <a:p>
            <a:pPr indent="-342900" lvl="0" marL="457200" rtl="0" algn="just">
              <a:lnSpc>
                <a:spcPct val="115000"/>
              </a:lnSpc>
              <a:spcBef>
                <a:spcPts val="1000"/>
              </a:spcBef>
              <a:spcAft>
                <a:spcPts val="0"/>
              </a:spcAft>
              <a:buSzPts val="1800"/>
              <a:buChar char="-"/>
            </a:pPr>
            <a:r>
              <a:rPr lang="en-US"/>
              <a:t>Correlation: </a:t>
            </a:r>
            <a:endParaRPr/>
          </a:p>
          <a:p>
            <a:pPr indent="0" lvl="0" marL="457200" rtl="0" algn="just">
              <a:lnSpc>
                <a:spcPct val="115000"/>
              </a:lnSpc>
              <a:spcBef>
                <a:spcPts val="1000"/>
              </a:spcBef>
              <a:spcAft>
                <a:spcPts val="0"/>
              </a:spcAft>
              <a:buNone/>
            </a:pPr>
            <a:r>
              <a:rPr lang="en-US"/>
              <a:t>There were moderate correlations between some features, such as altitude and tree cover, which can inform feature selection and model interpretation. </a:t>
            </a:r>
            <a:endParaRPr/>
          </a:p>
          <a:p>
            <a:pPr indent="-50800" lvl="0" marL="228600" rtl="0" algn="just">
              <a:lnSpc>
                <a:spcPct val="90000"/>
              </a:lnSpc>
              <a:spcBef>
                <a:spcPts val="1000"/>
              </a:spcBef>
              <a:spcAft>
                <a:spcPts val="0"/>
              </a:spcAft>
              <a:buClr>
                <a:schemeClr val="lt1"/>
              </a:buClr>
              <a:buSzPts val="2800"/>
              <a:buNone/>
            </a:pPr>
            <a:r>
              <a:t/>
            </a:r>
            <a:endParaRPr/>
          </a:p>
        </p:txBody>
      </p:sp>
      <p:sp>
        <p:nvSpPr>
          <p:cNvPr id="425" name="Google Shape;425;g3066f6507c0_0_13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3066f6507c0_0_147"/>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C837"/>
              </a:buClr>
              <a:buSzPct val="117021"/>
              <a:buFont typeface="Calibri"/>
              <a:buNone/>
            </a:pPr>
            <a:r>
              <a:rPr b="0" lang="en-US" sz="3759"/>
              <a:t>Exploratory Data Analysis (EDA) and Feature Engineering</a:t>
            </a:r>
            <a:endParaRPr b="0" sz="3759"/>
          </a:p>
          <a:p>
            <a:pPr indent="0" lvl="0" marL="0" rtl="0" algn="ctr">
              <a:spcBef>
                <a:spcPts val="0"/>
              </a:spcBef>
              <a:spcAft>
                <a:spcPts val="0"/>
              </a:spcAft>
              <a:buClr>
                <a:srgbClr val="FFC837"/>
              </a:buClr>
              <a:buSzPct val="117021"/>
              <a:buFont typeface="Calibri"/>
              <a:buNone/>
            </a:pPr>
            <a:r>
              <a:rPr b="0" lang="en-US" sz="3759"/>
              <a:t>Key Insights from the EDA part</a:t>
            </a:r>
            <a:endParaRPr b="0"/>
          </a:p>
        </p:txBody>
      </p:sp>
      <p:sp>
        <p:nvSpPr>
          <p:cNvPr id="432" name="Google Shape;432;g3066f6507c0_0_147"/>
          <p:cNvSpPr txBox="1"/>
          <p:nvPr>
            <p:ph idx="1" type="body"/>
          </p:nvPr>
        </p:nvSpPr>
        <p:spPr>
          <a:xfrm>
            <a:off x="1049144" y="2257894"/>
            <a:ext cx="10093800" cy="4169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42900" lvl="0" marL="457200" marR="0" rtl="0" algn="just">
              <a:lnSpc>
                <a:spcPct val="115000"/>
              </a:lnSpc>
              <a:spcBef>
                <a:spcPts val="1000"/>
              </a:spcBef>
              <a:spcAft>
                <a:spcPts val="0"/>
              </a:spcAft>
              <a:buSzPts val="1800"/>
              <a:buChar char="-"/>
            </a:pPr>
            <a:r>
              <a:rPr lang="en-US"/>
              <a:t>Category Distribution: </a:t>
            </a:r>
            <a:endParaRPr/>
          </a:p>
          <a:p>
            <a:pPr indent="0" lvl="0" marL="457200" marR="0" rtl="0" algn="just">
              <a:lnSpc>
                <a:spcPct val="115000"/>
              </a:lnSpc>
              <a:spcBef>
                <a:spcPts val="1000"/>
              </a:spcBef>
              <a:spcAft>
                <a:spcPts val="0"/>
              </a:spcAft>
              <a:buNone/>
            </a:pPr>
            <a:r>
              <a:rPr lang="en-US"/>
              <a:t>Visualizations of category distributions by country revealed the geographic spread of risk levels, highlighting areas with higher or lower risk.</a:t>
            </a:r>
            <a:endParaRPr/>
          </a:p>
          <a:p>
            <a:pPr indent="-50800" lvl="0" marL="228600" rtl="0" algn="l">
              <a:lnSpc>
                <a:spcPct val="90000"/>
              </a:lnSpc>
              <a:spcBef>
                <a:spcPts val="1000"/>
              </a:spcBef>
              <a:spcAft>
                <a:spcPts val="0"/>
              </a:spcAft>
              <a:buClr>
                <a:schemeClr val="lt1"/>
              </a:buClr>
              <a:buSzPts val="2800"/>
              <a:buNone/>
            </a:pPr>
            <a:r>
              <a:t/>
            </a:r>
            <a:endParaRPr/>
          </a:p>
        </p:txBody>
      </p:sp>
      <p:sp>
        <p:nvSpPr>
          <p:cNvPr id="433" name="Google Shape;433;g3066f6507c0_0_147"/>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3066f6507c0_0_2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C837"/>
              </a:buClr>
              <a:buSzPct val="117021"/>
              <a:buFont typeface="Calibri"/>
              <a:buNone/>
            </a:pPr>
            <a:r>
              <a:rPr b="0" lang="en-US" sz="3759"/>
              <a:t> </a:t>
            </a:r>
            <a:r>
              <a:rPr b="0" lang="en-US" sz="3759"/>
              <a:t>Exploratory Data Analysis (EDA) and Feature Engineering | F</a:t>
            </a:r>
            <a:r>
              <a:rPr b="0" lang="en-US" sz="3759"/>
              <a:t>eature Engineering</a:t>
            </a:r>
            <a:endParaRPr b="0"/>
          </a:p>
        </p:txBody>
      </p:sp>
      <p:sp>
        <p:nvSpPr>
          <p:cNvPr id="440" name="Google Shape;440;g3066f6507c0_0_28"/>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1000"/>
              </a:spcBef>
              <a:spcAft>
                <a:spcPts val="0"/>
              </a:spcAft>
              <a:buNone/>
            </a:pPr>
            <a:r>
              <a:t/>
            </a:r>
            <a:endParaRPr/>
          </a:p>
          <a:p>
            <a:pPr indent="0" lvl="0" marL="457200" marR="0" rtl="0" algn="just">
              <a:lnSpc>
                <a:spcPct val="90000"/>
              </a:lnSpc>
              <a:spcBef>
                <a:spcPts val="1000"/>
              </a:spcBef>
              <a:spcAft>
                <a:spcPts val="0"/>
              </a:spcAft>
              <a:buNone/>
            </a:pPr>
            <a:r>
              <a:rPr lang="en-US"/>
              <a:t>I</a:t>
            </a:r>
            <a:r>
              <a:rPr lang="en-US"/>
              <a:t>n the feature engineering phase, we focused on transforming existing features and creating new ones to enhance the predictive power of our model. The objective was to make the features more informative and relevant to the problem of classifying risk levels.</a:t>
            </a:r>
            <a:endParaRPr/>
          </a:p>
          <a:p>
            <a:pPr indent="0" lvl="1" marL="457200" rtl="0" algn="l">
              <a:lnSpc>
                <a:spcPct val="90000"/>
              </a:lnSpc>
              <a:spcBef>
                <a:spcPts val="500"/>
              </a:spcBef>
              <a:spcAft>
                <a:spcPts val="0"/>
              </a:spcAft>
              <a:buClr>
                <a:schemeClr val="lt1"/>
              </a:buClr>
              <a:buSzPts val="2400"/>
              <a:buNone/>
            </a:pPr>
            <a:r>
              <a:t/>
            </a:r>
            <a:endParaRPr/>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p>
        </p:txBody>
      </p:sp>
      <p:sp>
        <p:nvSpPr>
          <p:cNvPr id="441" name="Google Shape;441;g3066f6507c0_0_2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b="0" lang="en-US"/>
              <a:t>Model</a:t>
            </a:r>
            <a:endParaRPr b="0"/>
          </a:p>
        </p:txBody>
      </p:sp>
      <p:sp>
        <p:nvSpPr>
          <p:cNvPr id="447" name="Google Shape;447;p1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2"/>
          <p:cNvSpPr txBox="1"/>
          <p:nvPr>
            <p:ph type="title"/>
          </p:nvPr>
        </p:nvSpPr>
        <p:spPr>
          <a:xfrm>
            <a:off x="1039653" y="966804"/>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Selection and Training</a:t>
            </a:r>
            <a:endParaRPr b="0"/>
          </a:p>
        </p:txBody>
      </p:sp>
      <p:sp>
        <p:nvSpPr>
          <p:cNvPr id="453" name="Google Shape;453;p12"/>
          <p:cNvSpPr txBox="1"/>
          <p:nvPr>
            <p:ph idx="1" type="body"/>
          </p:nvPr>
        </p:nvSpPr>
        <p:spPr>
          <a:xfrm>
            <a:off x="1039650" y="1888100"/>
            <a:ext cx="10112700" cy="4694100"/>
          </a:xfrm>
          <a:prstGeom prst="rect">
            <a:avLst/>
          </a:prstGeom>
          <a:noFill/>
          <a:ln>
            <a:noFill/>
          </a:ln>
        </p:spPr>
        <p:txBody>
          <a:bodyPr anchorCtr="0" anchor="t" bIns="45700" lIns="91425" spcFirstLastPara="1" rIns="91425" wrap="square" tIns="45700">
            <a:noAutofit/>
          </a:bodyPr>
          <a:lstStyle/>
          <a:p>
            <a:pPr indent="-292100" lvl="0" marL="228600" rtl="0" algn="just">
              <a:lnSpc>
                <a:spcPct val="115000"/>
              </a:lnSpc>
              <a:spcBef>
                <a:spcPts val="0"/>
              </a:spcBef>
              <a:spcAft>
                <a:spcPts val="0"/>
              </a:spcAft>
              <a:buSzPts val="2800"/>
              <a:buChar char="•"/>
            </a:pPr>
            <a:r>
              <a:rPr lang="en-US"/>
              <a:t>To assess whether competitive predictions for malnutrition prevalence can be produced without the need for deep learning methods, we chose the Random Forest (RF) model. </a:t>
            </a:r>
            <a:endParaRPr/>
          </a:p>
          <a:p>
            <a:pPr indent="-292100" lvl="0" marL="228600" rtl="0" algn="just">
              <a:lnSpc>
                <a:spcPct val="115000"/>
              </a:lnSpc>
              <a:spcBef>
                <a:spcPts val="0"/>
              </a:spcBef>
              <a:spcAft>
                <a:spcPts val="0"/>
              </a:spcAft>
              <a:buSzPts val="2800"/>
              <a:buFont typeface="Calibri"/>
              <a:buChar char="•"/>
            </a:pPr>
            <a:r>
              <a:rPr lang="en-US"/>
              <a:t>Random Forests are widely used in machine learning for their simplicity and ability to handle non-linear relationships in data. They perform well with limited hyperparameter tuning, and by combining multiple decision trees, they improve prediction accuracy.</a:t>
            </a:r>
            <a:endParaRPr/>
          </a:p>
          <a:p>
            <a:pPr indent="0" lvl="0" marL="228600" rtl="0" algn="l">
              <a:lnSpc>
                <a:spcPct val="115000"/>
              </a:lnSpc>
              <a:spcBef>
                <a:spcPts val="1200"/>
              </a:spcBef>
              <a:spcAft>
                <a:spcPts val="0"/>
              </a:spcAft>
              <a:buSzPts val="275"/>
              <a:buNone/>
            </a:pPr>
            <a:r>
              <a:t/>
            </a:r>
            <a:endParaRPr/>
          </a:p>
          <a:p>
            <a:pPr indent="0" lvl="0" marL="0" rtl="0" algn="l">
              <a:lnSpc>
                <a:spcPct val="115000"/>
              </a:lnSpc>
              <a:spcBef>
                <a:spcPts val="1200"/>
              </a:spcBef>
              <a:spcAft>
                <a:spcPts val="0"/>
              </a:spcAft>
              <a:buSzPts val="275"/>
              <a:buNone/>
            </a:pPr>
            <a:r>
              <a:t/>
            </a:r>
            <a:endParaRPr/>
          </a:p>
          <a:p>
            <a:pPr indent="-50800" lvl="0" marL="228600" rtl="0" algn="l">
              <a:lnSpc>
                <a:spcPct val="90000"/>
              </a:lnSpc>
              <a:spcBef>
                <a:spcPts val="1200"/>
              </a:spcBef>
              <a:spcAft>
                <a:spcPts val="0"/>
              </a:spcAft>
              <a:buClr>
                <a:schemeClr val="lt1"/>
              </a:buClr>
              <a:buSzPts val="700"/>
              <a:buNone/>
            </a:pPr>
            <a:r>
              <a:t/>
            </a:r>
            <a:endParaRPr/>
          </a:p>
        </p:txBody>
      </p:sp>
      <p:sp>
        <p:nvSpPr>
          <p:cNvPr id="454" name="Google Shape;454;p12"/>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3073e735a3f_0_91"/>
          <p:cNvSpPr txBox="1"/>
          <p:nvPr>
            <p:ph type="title"/>
          </p:nvPr>
        </p:nvSpPr>
        <p:spPr>
          <a:xfrm>
            <a:off x="1039653" y="966804"/>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Selection and Training</a:t>
            </a:r>
            <a:endParaRPr b="0"/>
          </a:p>
        </p:txBody>
      </p:sp>
      <p:sp>
        <p:nvSpPr>
          <p:cNvPr id="460" name="Google Shape;460;g3073e735a3f_0_91"/>
          <p:cNvSpPr txBox="1"/>
          <p:nvPr>
            <p:ph idx="1" type="body"/>
          </p:nvPr>
        </p:nvSpPr>
        <p:spPr>
          <a:xfrm>
            <a:off x="1049150" y="2007225"/>
            <a:ext cx="10112700" cy="4694100"/>
          </a:xfrm>
          <a:prstGeom prst="rect">
            <a:avLst/>
          </a:prstGeom>
          <a:noFill/>
          <a:ln>
            <a:noFill/>
          </a:ln>
        </p:spPr>
        <p:txBody>
          <a:bodyPr anchorCtr="0" anchor="t" bIns="45700" lIns="91425" spcFirstLastPara="1" rIns="91425" wrap="square" tIns="45700">
            <a:normAutofit/>
          </a:bodyPr>
          <a:lstStyle/>
          <a:p>
            <a:pPr indent="0" lvl="0" marL="457200" rtl="0" algn="just">
              <a:lnSpc>
                <a:spcPct val="115000"/>
              </a:lnSpc>
              <a:spcBef>
                <a:spcPts val="0"/>
              </a:spcBef>
              <a:spcAft>
                <a:spcPts val="0"/>
              </a:spcAft>
              <a:buNone/>
            </a:pPr>
            <a:r>
              <a:t/>
            </a:r>
            <a:endParaRPr/>
          </a:p>
          <a:p>
            <a:pPr indent="-406400" lvl="0" marL="457200" rtl="0" algn="just">
              <a:lnSpc>
                <a:spcPct val="115000"/>
              </a:lnSpc>
              <a:spcBef>
                <a:spcPts val="1200"/>
              </a:spcBef>
              <a:spcAft>
                <a:spcPts val="0"/>
              </a:spcAft>
              <a:buSzPts val="2800"/>
              <a:buFont typeface="Calibri"/>
              <a:buChar char="•"/>
            </a:pPr>
            <a:r>
              <a:rPr lang="en-US"/>
              <a:t>We explore both independent RFs, which predict each malnutrition outcome (e.g., stunted, wasted, and healthy) separately, and multivariate RFs, which jointly estimate multiple outcomes through multi-output regression.</a:t>
            </a:r>
            <a:endParaRPr/>
          </a:p>
        </p:txBody>
      </p:sp>
      <p:sp>
        <p:nvSpPr>
          <p:cNvPr id="461" name="Google Shape;461;g3073e735a3f_0_9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306b9a6efe8_0_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Selection and Training</a:t>
            </a:r>
            <a:endParaRPr b="0"/>
          </a:p>
        </p:txBody>
      </p:sp>
      <p:sp>
        <p:nvSpPr>
          <p:cNvPr id="467" name="Google Shape;467;g306b9a6efe8_0_4"/>
          <p:cNvSpPr txBox="1"/>
          <p:nvPr>
            <p:ph idx="1" type="body"/>
          </p:nvPr>
        </p:nvSpPr>
        <p:spPr>
          <a:xfrm>
            <a:off x="6457147" y="2247550"/>
            <a:ext cx="5066100" cy="4169700"/>
          </a:xfrm>
          <a:prstGeom prst="rect">
            <a:avLst/>
          </a:prstGeom>
          <a:noFill/>
          <a:ln>
            <a:noFill/>
          </a:ln>
        </p:spPr>
        <p:txBody>
          <a:bodyPr anchorCtr="0" anchor="t" bIns="45700" lIns="91425" spcFirstLastPara="1" rIns="91425" wrap="square" tIns="45700">
            <a:noAutofit/>
          </a:bodyPr>
          <a:lstStyle/>
          <a:p>
            <a:pPr indent="0" lvl="0" marL="114300" rtl="0" algn="l">
              <a:spcBef>
                <a:spcPts val="1000"/>
              </a:spcBef>
              <a:spcAft>
                <a:spcPts val="0"/>
              </a:spcAft>
              <a:buNone/>
            </a:pPr>
            <a:r>
              <a:rPr lang="en-US">
                <a:solidFill>
                  <a:srgbClr val="FFFFFF"/>
                </a:solidFill>
              </a:rPr>
              <a:t>RF Weaknesses:</a:t>
            </a:r>
            <a:endParaRPr>
              <a:solidFill>
                <a:srgbClr val="FFFFFF"/>
              </a:solidFill>
            </a:endParaRPr>
          </a:p>
          <a:p>
            <a:pPr indent="0" lvl="0" marL="12700" rtl="0" algn="l">
              <a:spcBef>
                <a:spcPts val="1000"/>
              </a:spcBef>
              <a:spcAft>
                <a:spcPts val="0"/>
              </a:spcAft>
              <a:buNone/>
            </a:pPr>
            <a:r>
              <a:rPr lang="en-US">
                <a:solidFill>
                  <a:srgbClr val="FFFFFF"/>
                </a:solidFill>
              </a:rPr>
              <a:t>•Black-box nature (Interpretability).</a:t>
            </a:r>
            <a:endParaRPr>
              <a:solidFill>
                <a:srgbClr val="FFFFFF"/>
              </a:solidFill>
            </a:endParaRPr>
          </a:p>
          <a:p>
            <a:pPr indent="0" lvl="0" marL="12700" rtl="0" algn="l">
              <a:spcBef>
                <a:spcPts val="1000"/>
              </a:spcBef>
              <a:spcAft>
                <a:spcPts val="0"/>
              </a:spcAft>
              <a:buNone/>
            </a:pPr>
            <a:r>
              <a:rPr lang="en-US">
                <a:solidFill>
                  <a:srgbClr val="FFFFFF"/>
                </a:solidFill>
              </a:rPr>
              <a:t>•Computational Complexity (larger datasets or a large number of estimators, especially during training).</a:t>
            </a:r>
            <a:endParaRPr>
              <a:solidFill>
                <a:srgbClr val="FFFFFF"/>
              </a:solidFill>
            </a:endParaRPr>
          </a:p>
          <a:p>
            <a:pPr indent="0" lvl="0" marL="12700" rtl="0" algn="l">
              <a:spcBef>
                <a:spcPts val="1000"/>
              </a:spcBef>
              <a:spcAft>
                <a:spcPts val="0"/>
              </a:spcAft>
              <a:buNone/>
            </a:pPr>
            <a:r>
              <a:t/>
            </a:r>
            <a:endParaRPr>
              <a:solidFill>
                <a:srgbClr val="FFFFFF"/>
              </a:solidFill>
            </a:endParaRPr>
          </a:p>
          <a:p>
            <a:pPr indent="0" lvl="0" marL="457200" rtl="0" algn="l">
              <a:lnSpc>
                <a:spcPct val="115000"/>
              </a:lnSpc>
              <a:spcBef>
                <a:spcPts val="1200"/>
              </a:spcBef>
              <a:spcAft>
                <a:spcPts val="0"/>
              </a:spcAft>
              <a:buNone/>
            </a:pPr>
            <a:r>
              <a:t/>
            </a:r>
            <a:endParaRPr>
              <a:solidFill>
                <a:srgbClr val="000000"/>
              </a:solidFill>
            </a:endParaRPr>
          </a:p>
          <a:p>
            <a:pPr indent="0" lvl="0" marL="22860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50800" lvl="0" marL="228600" rtl="0" algn="l">
              <a:lnSpc>
                <a:spcPct val="90000"/>
              </a:lnSpc>
              <a:spcBef>
                <a:spcPts val="1200"/>
              </a:spcBef>
              <a:spcAft>
                <a:spcPts val="0"/>
              </a:spcAft>
              <a:buClr>
                <a:schemeClr val="lt1"/>
              </a:buClr>
              <a:buSzPts val="2800"/>
              <a:buNone/>
            </a:pPr>
            <a:r>
              <a:t/>
            </a:r>
            <a:endParaRPr/>
          </a:p>
        </p:txBody>
      </p:sp>
      <p:sp>
        <p:nvSpPr>
          <p:cNvPr id="468" name="Google Shape;468;g306b9a6efe8_0_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
        <p:nvSpPr>
          <p:cNvPr id="469" name="Google Shape;469;g306b9a6efe8_0_4"/>
          <p:cNvSpPr txBox="1"/>
          <p:nvPr>
            <p:ph idx="1" type="body"/>
          </p:nvPr>
        </p:nvSpPr>
        <p:spPr>
          <a:xfrm>
            <a:off x="1220225" y="2247550"/>
            <a:ext cx="5066100" cy="434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FFFFFF"/>
                </a:solidFill>
              </a:rPr>
              <a:t>RF Strengths:</a:t>
            </a:r>
            <a:endParaRPr>
              <a:solidFill>
                <a:srgbClr val="FFFFFF"/>
              </a:solidFill>
            </a:endParaRPr>
          </a:p>
          <a:p>
            <a:pPr indent="0" lvl="0" marL="12700" rtl="0" algn="l">
              <a:spcBef>
                <a:spcPts val="1000"/>
              </a:spcBef>
              <a:spcAft>
                <a:spcPts val="0"/>
              </a:spcAft>
              <a:buNone/>
            </a:pPr>
            <a:r>
              <a:rPr lang="en-US">
                <a:solidFill>
                  <a:srgbClr val="FFFFFF"/>
                </a:solidFill>
              </a:rPr>
              <a:t>•Robustness (less prone to overfitting).</a:t>
            </a:r>
            <a:endParaRPr>
              <a:solidFill>
                <a:srgbClr val="FFFFFF"/>
              </a:solidFill>
            </a:endParaRPr>
          </a:p>
          <a:p>
            <a:pPr indent="0" lvl="0" marL="12700" rtl="0" algn="l">
              <a:spcBef>
                <a:spcPts val="1000"/>
              </a:spcBef>
              <a:spcAft>
                <a:spcPts val="0"/>
              </a:spcAft>
              <a:buNone/>
            </a:pPr>
            <a:r>
              <a:rPr lang="en-US">
                <a:solidFill>
                  <a:srgbClr val="FFFFFF"/>
                </a:solidFill>
              </a:rPr>
              <a:t>•Flexibility (both continuous and categorical data).</a:t>
            </a:r>
            <a:endParaRPr>
              <a:solidFill>
                <a:srgbClr val="FFFFFF"/>
              </a:solidFill>
            </a:endParaRPr>
          </a:p>
          <a:p>
            <a:pPr indent="0" lvl="0" marL="12700" rtl="0" algn="l">
              <a:spcBef>
                <a:spcPts val="1000"/>
              </a:spcBef>
              <a:spcAft>
                <a:spcPts val="0"/>
              </a:spcAft>
              <a:buNone/>
            </a:pPr>
            <a:r>
              <a:rPr lang="en-US">
                <a:solidFill>
                  <a:srgbClr val="FFFFFF"/>
                </a:solidFill>
              </a:rPr>
              <a:t>•Feature Importance.</a:t>
            </a:r>
            <a:endParaRPr>
              <a:solidFill>
                <a:srgbClr val="FFFFFF"/>
              </a:solidFill>
            </a:endParaRPr>
          </a:p>
          <a:p>
            <a:pPr indent="0" lvl="0" marL="457200" rtl="0" algn="l">
              <a:lnSpc>
                <a:spcPct val="115000"/>
              </a:lnSpc>
              <a:spcBef>
                <a:spcPts val="1200"/>
              </a:spcBef>
              <a:spcAft>
                <a:spcPts val="0"/>
              </a:spcAft>
              <a:buNone/>
            </a:pPr>
            <a:r>
              <a:t/>
            </a:r>
            <a:endParaRPr>
              <a:solidFill>
                <a:srgbClr val="000000"/>
              </a:solidFill>
            </a:endParaRPr>
          </a:p>
          <a:p>
            <a:pPr indent="0" lvl="0" marL="22860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50800" lvl="0" marL="228600" rtl="0" algn="l">
              <a:lnSpc>
                <a:spcPct val="90000"/>
              </a:lnSpc>
              <a:spcBef>
                <a:spcPts val="1200"/>
              </a:spcBef>
              <a:spcAft>
                <a:spcPts val="0"/>
              </a:spcAft>
              <a:buClr>
                <a:schemeClr val="lt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3073e735a3f_0_12"/>
          <p:cNvSpPr txBox="1"/>
          <p:nvPr>
            <p:ph type="title"/>
          </p:nvPr>
        </p:nvSpPr>
        <p:spPr>
          <a:xfrm>
            <a:off x="1039653" y="106477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a:solidFill>
                  <a:srgbClr val="FFC837"/>
                </a:solidFill>
              </a:rPr>
              <a:t>Model Selection and Training</a:t>
            </a:r>
            <a:endParaRPr b="0"/>
          </a:p>
        </p:txBody>
      </p:sp>
      <p:sp>
        <p:nvSpPr>
          <p:cNvPr id="476" name="Google Shape;476;g3073e735a3f_0_12"/>
          <p:cNvSpPr txBox="1"/>
          <p:nvPr>
            <p:ph idx="1" type="body"/>
          </p:nvPr>
        </p:nvSpPr>
        <p:spPr>
          <a:xfrm>
            <a:off x="1049150" y="2007225"/>
            <a:ext cx="5025000" cy="39096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Clr>
                <a:srgbClr val="FFFFFF"/>
              </a:buClr>
              <a:buSzPts val="2500"/>
              <a:buFont typeface="Calibri"/>
              <a:buChar char="•"/>
            </a:pPr>
            <a:r>
              <a:rPr lang="en-US" sz="2500">
                <a:solidFill>
                  <a:srgbClr val="FFFFFF"/>
                </a:solidFill>
              </a:rPr>
              <a:t>The dataset was cleaned and transformed to prepare it for training. Categorical features such as the country were ordinally encoded, and numerical features were scaled using StandardScaler.</a:t>
            </a:r>
            <a:endParaRPr sz="2500">
              <a:solidFill>
                <a:srgbClr val="FFFFFF"/>
              </a:solidFill>
            </a:endParaRPr>
          </a:p>
          <a:p>
            <a:pPr indent="-387350" lvl="0" marL="457200" rtl="0" algn="just">
              <a:spcBef>
                <a:spcPts val="0"/>
              </a:spcBef>
              <a:spcAft>
                <a:spcPts val="0"/>
              </a:spcAft>
              <a:buClr>
                <a:srgbClr val="FFFFFF"/>
              </a:buClr>
              <a:buSzPts val="2500"/>
              <a:buFont typeface="Calibri"/>
              <a:buChar char="•"/>
            </a:pPr>
            <a:r>
              <a:rPr lang="en-US" sz="2500">
                <a:solidFill>
                  <a:srgbClr val="FFFFFF"/>
                </a:solidFill>
              </a:rPr>
              <a:t>We split the dataset into training, validation, and test sets to ensure robust evaluation.</a:t>
            </a:r>
            <a:endParaRPr sz="2500">
              <a:solidFill>
                <a:srgbClr val="FFFFFF"/>
              </a:solidFill>
            </a:endParaRPr>
          </a:p>
          <a:p>
            <a:pPr indent="0" lvl="0" marL="0" rtl="0" algn="just">
              <a:spcBef>
                <a:spcPts val="1000"/>
              </a:spcBef>
              <a:spcAft>
                <a:spcPts val="0"/>
              </a:spcAft>
              <a:buNone/>
            </a:pPr>
            <a:r>
              <a:t/>
            </a:r>
            <a:endParaRPr sz="2500"/>
          </a:p>
        </p:txBody>
      </p:sp>
      <p:sp>
        <p:nvSpPr>
          <p:cNvPr id="477" name="Google Shape;477;g3073e735a3f_0_12"/>
          <p:cNvSpPr txBox="1"/>
          <p:nvPr>
            <p:ph idx="1" type="body"/>
          </p:nvPr>
        </p:nvSpPr>
        <p:spPr>
          <a:xfrm>
            <a:off x="6074147" y="2007225"/>
            <a:ext cx="5025000" cy="41697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Clr>
                <a:srgbClr val="FFFFFF"/>
              </a:buClr>
              <a:buSzPts val="2500"/>
              <a:buFont typeface="Calibri"/>
              <a:buChar char="•"/>
            </a:pPr>
            <a:r>
              <a:rPr lang="en-US" sz="2500">
                <a:solidFill>
                  <a:srgbClr val="FFFFFF"/>
                </a:solidFill>
              </a:rPr>
              <a:t>The multi-output random forest was used to predict multiple outcomes: stunting, wasting, and being healthy.</a:t>
            </a:r>
            <a:endParaRPr sz="2500">
              <a:solidFill>
                <a:srgbClr val="FFFFFF"/>
              </a:solidFill>
            </a:endParaRPr>
          </a:p>
          <a:p>
            <a:pPr indent="-387350" lvl="0" marL="457200" rtl="0" algn="l">
              <a:spcBef>
                <a:spcPts val="0"/>
              </a:spcBef>
              <a:spcAft>
                <a:spcPts val="0"/>
              </a:spcAft>
              <a:buClr>
                <a:srgbClr val="FFFFFF"/>
              </a:buClr>
              <a:buSzPts val="2500"/>
              <a:buFont typeface="Calibri"/>
              <a:buChar char="•"/>
            </a:pPr>
            <a:r>
              <a:rPr lang="en-US" sz="2500">
                <a:solidFill>
                  <a:srgbClr val="FFFFFF"/>
                </a:solidFill>
              </a:rPr>
              <a:t>A standard RF was implemented using th</a:t>
            </a:r>
            <a:r>
              <a:rPr lang="en-US" sz="2500">
                <a:solidFill>
                  <a:srgbClr val="FFFFFF"/>
                </a:solidFill>
              </a:rPr>
              <a:t>e R</a:t>
            </a:r>
            <a:r>
              <a:rPr lang="en-US" sz="2500">
                <a:solidFill>
                  <a:srgbClr val="FFFFFF"/>
                </a:solidFill>
              </a:rPr>
              <a:t>andomForestRegressor, and we employed multi-output regression to jointly estimate the target variables.</a:t>
            </a:r>
            <a:endParaRPr sz="2500">
              <a:solidFill>
                <a:srgbClr val="FFFFFF"/>
              </a:solidFill>
            </a:endParaRPr>
          </a:p>
          <a:p>
            <a:pPr indent="0" lvl="0" marL="0" rtl="0" algn="l">
              <a:spcBef>
                <a:spcPts val="1000"/>
              </a:spcBef>
              <a:spcAft>
                <a:spcPts val="0"/>
              </a:spcAft>
              <a:buNone/>
            </a:pPr>
            <a:r>
              <a:t/>
            </a:r>
            <a:endParaRPr/>
          </a:p>
        </p:txBody>
      </p:sp>
      <p:sp>
        <p:nvSpPr>
          <p:cNvPr id="478" name="Google Shape;478;g3073e735a3f_0_1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3073e735a3f_0_20"/>
          <p:cNvSpPr txBox="1"/>
          <p:nvPr>
            <p:ph type="title"/>
          </p:nvPr>
        </p:nvSpPr>
        <p:spPr>
          <a:xfrm>
            <a:off x="1039650" y="952500"/>
            <a:ext cx="10112700" cy="93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0" lang="en-US"/>
              <a:t>Model Selection and Training</a:t>
            </a:r>
            <a:endParaRPr b="0" sz="4460">
              <a:solidFill>
                <a:schemeClr val="accent1"/>
              </a:solidFill>
            </a:endParaRPr>
          </a:p>
        </p:txBody>
      </p:sp>
      <p:sp>
        <p:nvSpPr>
          <p:cNvPr id="485" name="Google Shape;485;g3073e735a3f_0_20"/>
          <p:cNvSpPr txBox="1"/>
          <p:nvPr>
            <p:ph idx="1" type="body"/>
          </p:nvPr>
        </p:nvSpPr>
        <p:spPr>
          <a:xfrm>
            <a:off x="1039650" y="2559950"/>
            <a:ext cx="5025000" cy="45264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Clr>
                <a:srgbClr val="FFFFFF"/>
              </a:buClr>
              <a:buSzPts val="2500"/>
              <a:buFont typeface="Calibri"/>
              <a:buChar char="●"/>
            </a:pPr>
            <a:r>
              <a:rPr lang="en-US" sz="2500">
                <a:solidFill>
                  <a:srgbClr val="FFFFFF"/>
                </a:solidFill>
              </a:rPr>
              <a:t>To optimize the performance, we implemented a grid search to tune key hyperparameters. Specifically, we explored combinations of the following hyperparameters: number of trees in the forest, maximum depth of each tree and minimum number of samples required to split a node.</a:t>
            </a:r>
            <a:endParaRPr sz="2500">
              <a:solidFill>
                <a:srgbClr val="FFFFFF"/>
              </a:solidFill>
            </a:endParaRPr>
          </a:p>
          <a:p>
            <a:pPr indent="0" lvl="0" marL="0" rtl="0" algn="l">
              <a:spcBef>
                <a:spcPts val="1000"/>
              </a:spcBef>
              <a:spcAft>
                <a:spcPts val="0"/>
              </a:spcAft>
              <a:buNone/>
            </a:pPr>
            <a:r>
              <a:t/>
            </a:r>
            <a:endParaRPr sz="2500"/>
          </a:p>
        </p:txBody>
      </p:sp>
      <p:sp>
        <p:nvSpPr>
          <p:cNvPr id="486" name="Google Shape;486;g3073e735a3f_0_20"/>
          <p:cNvSpPr txBox="1"/>
          <p:nvPr>
            <p:ph idx="1" type="body"/>
          </p:nvPr>
        </p:nvSpPr>
        <p:spPr>
          <a:xfrm>
            <a:off x="6148700" y="2559950"/>
            <a:ext cx="5107800" cy="45264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Clr>
                <a:srgbClr val="FFFFFF"/>
              </a:buClr>
              <a:buSzPts val="2500"/>
              <a:buFont typeface="Calibri"/>
              <a:buChar char="●"/>
            </a:pPr>
            <a:r>
              <a:rPr lang="en-US" sz="2500">
                <a:solidFill>
                  <a:srgbClr val="FFFFFF"/>
                </a:solidFill>
              </a:rPr>
              <a:t>This allowed us to find the optimal combination of hyperparameters that balanced the bias-variance tradeoff effectively. After careful tuning, the best hyperparameters identified were:</a:t>
            </a:r>
            <a:endParaRPr sz="2500">
              <a:solidFill>
                <a:srgbClr val="FFFFFF"/>
              </a:solidFill>
            </a:endParaRPr>
          </a:p>
          <a:p>
            <a:pPr indent="-387350" lvl="0" marL="1371600" rtl="0" algn="just">
              <a:spcBef>
                <a:spcPts val="0"/>
              </a:spcBef>
              <a:spcAft>
                <a:spcPts val="0"/>
              </a:spcAft>
              <a:buClr>
                <a:srgbClr val="FFFFFF"/>
              </a:buClr>
              <a:buSzPts val="2500"/>
              <a:buFont typeface="PT Serif"/>
              <a:buChar char="●"/>
            </a:pPr>
            <a:r>
              <a:rPr lang="en-US" sz="2500">
                <a:solidFill>
                  <a:srgbClr val="FFFFFF"/>
                </a:solidFill>
              </a:rPr>
              <a:t>n_estimators = 300</a:t>
            </a:r>
            <a:endParaRPr sz="2500">
              <a:solidFill>
                <a:srgbClr val="FFFFFF"/>
              </a:solidFill>
            </a:endParaRPr>
          </a:p>
          <a:p>
            <a:pPr indent="-387350" lvl="0" marL="1371600" rtl="0" algn="just">
              <a:spcBef>
                <a:spcPts val="0"/>
              </a:spcBef>
              <a:spcAft>
                <a:spcPts val="0"/>
              </a:spcAft>
              <a:buClr>
                <a:srgbClr val="FFFFFF"/>
              </a:buClr>
              <a:buSzPts val="2500"/>
              <a:buFont typeface="PT Serif"/>
              <a:buChar char="●"/>
            </a:pPr>
            <a:r>
              <a:rPr lang="en-US" sz="2500">
                <a:solidFill>
                  <a:srgbClr val="FFFFFF"/>
                </a:solidFill>
              </a:rPr>
              <a:t>max_depth = 10</a:t>
            </a:r>
            <a:endParaRPr sz="2500">
              <a:solidFill>
                <a:srgbClr val="FFFFFF"/>
              </a:solidFill>
            </a:endParaRPr>
          </a:p>
          <a:p>
            <a:pPr indent="-387350" lvl="0" marL="1371600" rtl="0" algn="just">
              <a:spcBef>
                <a:spcPts val="0"/>
              </a:spcBef>
              <a:spcAft>
                <a:spcPts val="0"/>
              </a:spcAft>
              <a:buClr>
                <a:srgbClr val="FFFFFF"/>
              </a:buClr>
              <a:buSzPts val="2500"/>
              <a:buFont typeface="PT Serif"/>
              <a:buChar char="●"/>
            </a:pPr>
            <a:r>
              <a:rPr lang="en-US" sz="2500">
                <a:solidFill>
                  <a:srgbClr val="FFFFFF"/>
                </a:solidFill>
              </a:rPr>
              <a:t>min_samples_split = 5</a:t>
            </a:r>
            <a:endParaRPr sz="2500">
              <a:solidFill>
                <a:srgbClr val="FFFFFF"/>
              </a:solidFill>
            </a:endParaRPr>
          </a:p>
          <a:p>
            <a:pPr indent="0" lvl="0" marL="0" rtl="0" algn="just">
              <a:spcBef>
                <a:spcPts val="1000"/>
              </a:spcBef>
              <a:spcAft>
                <a:spcPts val="0"/>
              </a:spcAft>
              <a:buNone/>
            </a:pPr>
            <a:r>
              <a:t/>
            </a:r>
            <a:endParaRPr sz="2500"/>
          </a:p>
        </p:txBody>
      </p:sp>
      <p:sp>
        <p:nvSpPr>
          <p:cNvPr id="487" name="Google Shape;487;g3073e735a3f_0_2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
        <p:nvSpPr>
          <p:cNvPr id="488" name="Google Shape;488;g3073e735a3f_0_20"/>
          <p:cNvSpPr txBox="1"/>
          <p:nvPr/>
        </p:nvSpPr>
        <p:spPr>
          <a:xfrm>
            <a:off x="1182175" y="1888200"/>
            <a:ext cx="8957400" cy="668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rgbClr val="000000"/>
              </a:buClr>
              <a:buSzPts val="990"/>
              <a:buFont typeface="Arial"/>
              <a:buNone/>
            </a:pPr>
            <a:r>
              <a:rPr lang="en-US" sz="2700">
                <a:solidFill>
                  <a:schemeClr val="dk1"/>
                </a:solidFill>
                <a:latin typeface="Calibri"/>
                <a:ea typeface="Calibri"/>
                <a:cs typeface="Calibri"/>
                <a:sym typeface="Calibri"/>
              </a:rPr>
              <a:t>Hyperparameters Used and Cross-Validation Techniques</a:t>
            </a:r>
            <a:endParaRPr sz="2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b="0" lang="en-US"/>
              <a:t>Concept note and implementation plan</a:t>
            </a:r>
            <a:endParaRPr b="0"/>
          </a:p>
        </p:txBody>
      </p:sp>
      <p:sp>
        <p:nvSpPr>
          <p:cNvPr id="272" name="Google Shape;272;p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3073e735a3f_0_27"/>
          <p:cNvSpPr txBox="1"/>
          <p:nvPr>
            <p:ph type="title"/>
          </p:nvPr>
        </p:nvSpPr>
        <p:spPr>
          <a:xfrm>
            <a:off x="1039653" y="82962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a:solidFill>
                  <a:srgbClr val="FFC837"/>
                </a:solidFill>
              </a:rPr>
              <a:t>Model Selection and Training</a:t>
            </a:r>
            <a:endParaRPr b="0"/>
          </a:p>
        </p:txBody>
      </p:sp>
      <p:sp>
        <p:nvSpPr>
          <p:cNvPr id="495" name="Google Shape;495;g3073e735a3f_0_27"/>
          <p:cNvSpPr txBox="1"/>
          <p:nvPr>
            <p:ph idx="1" type="body"/>
          </p:nvPr>
        </p:nvSpPr>
        <p:spPr>
          <a:xfrm>
            <a:off x="1049100" y="1848900"/>
            <a:ext cx="10093800" cy="4872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a:solidFill>
                  <a:srgbClr val="FFFFFF"/>
                </a:solidFill>
              </a:rPr>
              <a:t>Implementation of Other Models and Comparisons</a:t>
            </a:r>
            <a:endParaRPr>
              <a:solidFill>
                <a:srgbClr val="FFFFFF"/>
              </a:solidFill>
            </a:endParaRPr>
          </a:p>
          <a:p>
            <a:pPr indent="-406400" lvl="0" marL="457200" rtl="0" algn="just">
              <a:spcBef>
                <a:spcPts val="500"/>
              </a:spcBef>
              <a:spcAft>
                <a:spcPts val="0"/>
              </a:spcAft>
              <a:buClr>
                <a:schemeClr val="accent1"/>
              </a:buClr>
              <a:buSzPts val="2800"/>
              <a:buFont typeface="Calibri"/>
              <a:buAutoNum type="arabicPeriod"/>
            </a:pPr>
            <a:r>
              <a:rPr lang="en-US">
                <a:solidFill>
                  <a:srgbClr val="FFFFFF"/>
                </a:solidFill>
              </a:rPr>
              <a:t> Neural Network:</a:t>
            </a:r>
            <a:endParaRPr>
              <a:solidFill>
                <a:srgbClr val="FFFFFF"/>
              </a:solidFill>
            </a:endParaRPr>
          </a:p>
          <a:p>
            <a:pPr indent="0" lvl="0" marL="914400" rtl="0" algn="just">
              <a:spcBef>
                <a:spcPts val="500"/>
              </a:spcBef>
              <a:spcAft>
                <a:spcPts val="0"/>
              </a:spcAft>
              <a:buNone/>
            </a:pPr>
            <a:r>
              <a:rPr lang="en-US">
                <a:solidFill>
                  <a:srgbClr val="FFFFFF"/>
                </a:solidFill>
              </a:rPr>
              <a:t>fully connected 3 layers neural network, including L2 regularization to prevent overfitting with of 64 and 32 neurons in the hidden layers, both using ReLU activation functions and an output layer corresponding to the number of target variables.The model was trained for 100 epochs using the Adam optimizer and mean squared error (MSE) loss function.</a:t>
            </a:r>
            <a:endParaRPr>
              <a:solidFill>
                <a:srgbClr val="FFFFFF"/>
              </a:solidFill>
            </a:endParaRPr>
          </a:p>
          <a:p>
            <a:pPr indent="0" lvl="0" marL="0" rtl="0" algn="just">
              <a:spcBef>
                <a:spcPts val="1000"/>
              </a:spcBef>
              <a:spcAft>
                <a:spcPts val="0"/>
              </a:spcAft>
              <a:buNone/>
            </a:pPr>
            <a:r>
              <a:t/>
            </a:r>
            <a:endParaRPr/>
          </a:p>
        </p:txBody>
      </p:sp>
      <p:sp>
        <p:nvSpPr>
          <p:cNvPr id="496" name="Google Shape;496;g3073e735a3f_0_27"/>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073e735a3f_0_82"/>
          <p:cNvSpPr txBox="1"/>
          <p:nvPr>
            <p:ph type="title"/>
          </p:nvPr>
        </p:nvSpPr>
        <p:spPr>
          <a:xfrm>
            <a:off x="1039653" y="82962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a:solidFill>
                  <a:srgbClr val="FFC837"/>
                </a:solidFill>
              </a:rPr>
              <a:t>Model Selection and Training</a:t>
            </a:r>
            <a:endParaRPr b="0"/>
          </a:p>
        </p:txBody>
      </p:sp>
      <p:sp>
        <p:nvSpPr>
          <p:cNvPr id="503" name="Google Shape;503;g3073e735a3f_0_82"/>
          <p:cNvSpPr txBox="1"/>
          <p:nvPr>
            <p:ph idx="1" type="body"/>
          </p:nvPr>
        </p:nvSpPr>
        <p:spPr>
          <a:xfrm>
            <a:off x="1049100" y="1986000"/>
            <a:ext cx="10093800" cy="4872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a:solidFill>
                  <a:srgbClr val="FFFFFF"/>
                </a:solidFill>
              </a:rPr>
              <a:t>Implementation of Other Models and Comparisons</a:t>
            </a:r>
            <a:endParaRPr>
              <a:solidFill>
                <a:srgbClr val="FFFFFF"/>
              </a:solidFill>
            </a:endParaRPr>
          </a:p>
          <a:p>
            <a:pPr indent="0" lvl="0" marL="0" rtl="0" algn="just">
              <a:spcBef>
                <a:spcPts val="500"/>
              </a:spcBef>
              <a:spcAft>
                <a:spcPts val="0"/>
              </a:spcAft>
              <a:buNone/>
            </a:pPr>
            <a:r>
              <a:rPr lang="en-US">
                <a:solidFill>
                  <a:schemeClr val="accent1"/>
                </a:solidFill>
              </a:rPr>
              <a:t>2.</a:t>
            </a:r>
            <a:r>
              <a:rPr lang="en-US">
                <a:solidFill>
                  <a:srgbClr val="FFFFFF"/>
                </a:solidFill>
              </a:rPr>
              <a:t>  </a:t>
            </a:r>
            <a:r>
              <a:rPr lang="en-US">
                <a:solidFill>
                  <a:srgbClr val="FFFFFF"/>
                </a:solidFill>
              </a:rPr>
              <a:t>XGBoost:</a:t>
            </a:r>
            <a:endParaRPr>
              <a:solidFill>
                <a:srgbClr val="FFFFFF"/>
              </a:solidFill>
            </a:endParaRPr>
          </a:p>
          <a:p>
            <a:pPr indent="0" lvl="0" marL="914400" rtl="0" algn="just">
              <a:spcBef>
                <a:spcPts val="500"/>
              </a:spcBef>
              <a:spcAft>
                <a:spcPts val="0"/>
              </a:spcAft>
              <a:buNone/>
            </a:pPr>
            <a:r>
              <a:rPr lang="en-US">
                <a:solidFill>
                  <a:srgbClr val="FFFFFF"/>
                </a:solidFill>
              </a:rPr>
              <a:t>We also applied the XGBoost regressor using 100 estimators. XGBoost is a highly efficient gradient boosting algorithm known for its strong performance in various regression tasks. We used XGBoost in a multi-output regression setting, similar to the Random Forest approach.</a:t>
            </a:r>
            <a:endParaRPr b="1">
              <a:solidFill>
                <a:srgbClr val="FFFFFF"/>
              </a:solidFill>
            </a:endParaRPr>
          </a:p>
          <a:p>
            <a:pPr indent="0" lvl="0" marL="0" rtl="0" algn="just">
              <a:spcBef>
                <a:spcPts val="1000"/>
              </a:spcBef>
              <a:spcAft>
                <a:spcPts val="0"/>
              </a:spcAft>
              <a:buNone/>
            </a:pPr>
            <a:r>
              <a:t/>
            </a:r>
            <a:endParaRPr/>
          </a:p>
        </p:txBody>
      </p:sp>
      <p:sp>
        <p:nvSpPr>
          <p:cNvPr id="504" name="Google Shape;504;g3073e735a3f_0_8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3073e735a3f_0_34"/>
          <p:cNvSpPr txBox="1"/>
          <p:nvPr>
            <p:ph type="title"/>
          </p:nvPr>
        </p:nvSpPr>
        <p:spPr>
          <a:xfrm>
            <a:off x="1039653" y="82962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a:solidFill>
                  <a:srgbClr val="FFC837"/>
                </a:solidFill>
              </a:rPr>
              <a:t>Model Selection and Training</a:t>
            </a:r>
            <a:endParaRPr b="0"/>
          </a:p>
        </p:txBody>
      </p:sp>
      <p:sp>
        <p:nvSpPr>
          <p:cNvPr id="511" name="Google Shape;511;g3073e735a3f_0_34"/>
          <p:cNvSpPr txBox="1"/>
          <p:nvPr>
            <p:ph idx="1" type="body"/>
          </p:nvPr>
        </p:nvSpPr>
        <p:spPr>
          <a:xfrm>
            <a:off x="1049100" y="1868500"/>
            <a:ext cx="10093800" cy="48720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a:solidFill>
                  <a:srgbClr val="FFFFFF"/>
                </a:solidFill>
              </a:rPr>
              <a:t>Implementation of Other Models and Comparisons</a:t>
            </a:r>
            <a:endParaRPr>
              <a:solidFill>
                <a:srgbClr val="FFFFFF"/>
              </a:solidFill>
            </a:endParaRPr>
          </a:p>
          <a:p>
            <a:pPr indent="-406400" lvl="0" marL="457200" rtl="0" algn="just">
              <a:lnSpc>
                <a:spcPct val="107000"/>
              </a:lnSpc>
              <a:spcBef>
                <a:spcPts val="0"/>
              </a:spcBef>
              <a:spcAft>
                <a:spcPts val="0"/>
              </a:spcAft>
              <a:buClr>
                <a:srgbClr val="FFFFFF"/>
              </a:buClr>
              <a:buSzPts val="2800"/>
              <a:buFont typeface="Calibri"/>
              <a:buChar char="•"/>
            </a:pPr>
            <a:r>
              <a:rPr lang="en-US">
                <a:solidFill>
                  <a:srgbClr val="FFFFFF"/>
                </a:solidFill>
              </a:rPr>
              <a:t>We compared the performance of each model based on key metrics such as mean squared error (MSE), and R-squared (R²) score. The purpose of this comparison was to evaluate whether simpler ensemble methods like Random Forest could provide competitive results compared to more complex methods like neural networks, without requiring deep learning techniques.</a:t>
            </a:r>
            <a:endParaRPr>
              <a:solidFill>
                <a:srgbClr val="FFFFFF"/>
              </a:solidFill>
            </a:endParaRPr>
          </a:p>
          <a:p>
            <a:pPr indent="-406400" lvl="0" marL="457200" rtl="0" algn="just">
              <a:lnSpc>
                <a:spcPct val="107000"/>
              </a:lnSpc>
              <a:spcBef>
                <a:spcPts val="0"/>
              </a:spcBef>
              <a:spcAft>
                <a:spcPts val="0"/>
              </a:spcAft>
              <a:buClr>
                <a:srgbClr val="FFFFFF"/>
              </a:buClr>
              <a:buSzPts val="2800"/>
              <a:buFont typeface="Calibri"/>
              <a:buChar char="•"/>
            </a:pPr>
            <a:r>
              <a:rPr lang="en-US">
                <a:solidFill>
                  <a:srgbClr val="FFFFFF"/>
                </a:solidFill>
              </a:rPr>
              <a:t>This allowed us to assess which model performed best in terms of both prediction accuracy and generalization to unseen data.</a:t>
            </a:r>
            <a:endParaRPr>
              <a:solidFill>
                <a:srgbClr val="FFFFFF"/>
              </a:solidFill>
            </a:endParaRPr>
          </a:p>
          <a:p>
            <a:pPr indent="0" lvl="0" marL="457200" rtl="0" algn="just">
              <a:spcBef>
                <a:spcPts val="500"/>
              </a:spcBef>
              <a:spcAft>
                <a:spcPts val="0"/>
              </a:spcAft>
              <a:buNone/>
            </a:pPr>
            <a:r>
              <a:t/>
            </a:r>
            <a:endParaRPr sz="2400">
              <a:solidFill>
                <a:srgbClr val="FFFFFF"/>
              </a:solidFill>
            </a:endParaRPr>
          </a:p>
          <a:p>
            <a:pPr indent="0" lvl="0" marL="0" rtl="0" algn="just">
              <a:spcBef>
                <a:spcPts val="1000"/>
              </a:spcBef>
              <a:spcAft>
                <a:spcPts val="0"/>
              </a:spcAft>
              <a:buNone/>
            </a:pPr>
            <a:r>
              <a:t/>
            </a:r>
            <a:endParaRPr sz="2400"/>
          </a:p>
        </p:txBody>
      </p:sp>
      <p:sp>
        <p:nvSpPr>
          <p:cNvPr id="512" name="Google Shape;512;g3073e735a3f_0_3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3073e735a3f_0_4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0" lang="en-US"/>
              <a:t>Model Evaluation and Hyperparameter Tuning</a:t>
            </a:r>
            <a:endParaRPr b="0"/>
          </a:p>
        </p:txBody>
      </p:sp>
      <p:sp>
        <p:nvSpPr>
          <p:cNvPr id="518" name="Google Shape;518;g3073e735a3f_0_44"/>
          <p:cNvSpPr txBox="1"/>
          <p:nvPr>
            <p:ph idx="1" type="body"/>
          </p:nvPr>
        </p:nvSpPr>
        <p:spPr>
          <a:xfrm>
            <a:off x="1049094" y="1986069"/>
            <a:ext cx="10093800" cy="4169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None/>
            </a:pPr>
            <a:r>
              <a:rPr lang="en-US">
                <a:solidFill>
                  <a:srgbClr val="FFFFFF"/>
                </a:solidFill>
              </a:rPr>
              <a:t>Evaluation Metrics and Visualizations</a:t>
            </a:r>
            <a:endParaRPr>
              <a:solidFill>
                <a:srgbClr val="FFFFFF"/>
              </a:solidFill>
            </a:endParaRPr>
          </a:p>
          <a:p>
            <a:pPr indent="-406400" lvl="0" marL="457200" rtl="0" algn="just">
              <a:lnSpc>
                <a:spcPct val="80000"/>
              </a:lnSpc>
              <a:spcBef>
                <a:spcPts val="1000"/>
              </a:spcBef>
              <a:spcAft>
                <a:spcPts val="0"/>
              </a:spcAft>
              <a:buClr>
                <a:srgbClr val="FFFFFF"/>
              </a:buClr>
              <a:buSzPts val="2800"/>
              <a:buFont typeface="Calibri"/>
              <a:buChar char="•"/>
            </a:pPr>
            <a:r>
              <a:rPr lang="en-US">
                <a:solidFill>
                  <a:srgbClr val="FFFFFF"/>
                </a:solidFill>
              </a:rPr>
              <a:t>For evaluating the model's performance, We used Mean Squared Error (MSE) and R-squared (R²) as the primary metrics. These metrics were chosen to measure the accuracy of the predicted values against the actual outcomes across three health targets: </a:t>
            </a:r>
            <a:r>
              <a:rPr i="1" lang="en-US">
                <a:solidFill>
                  <a:srgbClr val="FFFFFF"/>
                </a:solidFill>
              </a:rPr>
              <a:t>stunted</a:t>
            </a:r>
            <a:r>
              <a:rPr lang="en-US">
                <a:solidFill>
                  <a:srgbClr val="FFFFFF"/>
                </a:solidFill>
              </a:rPr>
              <a:t>, </a:t>
            </a:r>
            <a:r>
              <a:rPr i="1" lang="en-US">
                <a:solidFill>
                  <a:srgbClr val="FFFFFF"/>
                </a:solidFill>
              </a:rPr>
              <a:t>wasted</a:t>
            </a:r>
            <a:r>
              <a:rPr lang="en-US">
                <a:solidFill>
                  <a:srgbClr val="FFFFFF"/>
                </a:solidFill>
              </a:rPr>
              <a:t>, and </a:t>
            </a:r>
            <a:r>
              <a:rPr i="1" lang="en-US">
                <a:solidFill>
                  <a:srgbClr val="FFFFFF"/>
                </a:solidFill>
              </a:rPr>
              <a:t>healthy</a:t>
            </a:r>
            <a:r>
              <a:rPr lang="en-US">
                <a:solidFill>
                  <a:srgbClr val="FFFFFF"/>
                </a:solidFill>
              </a:rPr>
              <a:t>.</a:t>
            </a:r>
            <a:endParaRPr>
              <a:solidFill>
                <a:srgbClr val="FFFFFF"/>
              </a:solidFill>
            </a:endParaRPr>
          </a:p>
          <a:p>
            <a:pPr indent="-406400" lvl="0" marL="457200" rtl="0" algn="just">
              <a:lnSpc>
                <a:spcPct val="80000"/>
              </a:lnSpc>
              <a:spcBef>
                <a:spcPts val="0"/>
              </a:spcBef>
              <a:spcAft>
                <a:spcPts val="0"/>
              </a:spcAft>
              <a:buClr>
                <a:srgbClr val="FFFFFF"/>
              </a:buClr>
              <a:buSzPts val="2800"/>
              <a:buFont typeface="Calibri"/>
              <a:buChar char="•"/>
            </a:pPr>
            <a:r>
              <a:rPr lang="en-US">
                <a:solidFill>
                  <a:srgbClr val="FFFFFF"/>
                </a:solidFill>
              </a:rPr>
              <a:t>The lower the MSE, the better the model is at minimizing prediction errors. Conversely, a higher R² value indicates that the model is explaining more variance in the data.</a:t>
            </a:r>
            <a:endParaRPr>
              <a:solidFill>
                <a:srgbClr val="FFFFFF"/>
              </a:solidFill>
            </a:endParaRPr>
          </a:p>
          <a:p>
            <a:pPr indent="0" lvl="0" marL="12700" rtl="0" algn="just">
              <a:lnSpc>
                <a:spcPct val="80000"/>
              </a:lnSpc>
              <a:spcBef>
                <a:spcPts val="1000"/>
              </a:spcBef>
              <a:spcAft>
                <a:spcPts val="0"/>
              </a:spcAft>
              <a:buSzPts val="935"/>
              <a:buNone/>
            </a:pPr>
            <a:r>
              <a:t/>
            </a:r>
            <a:endParaRPr>
              <a:solidFill>
                <a:srgbClr val="FFFFFF"/>
              </a:solidFill>
            </a:endParaRPr>
          </a:p>
          <a:p>
            <a:pPr indent="-50800" lvl="0" marL="228600" rtl="0" algn="just">
              <a:lnSpc>
                <a:spcPct val="80000"/>
              </a:lnSpc>
              <a:spcBef>
                <a:spcPts val="1000"/>
              </a:spcBef>
              <a:spcAft>
                <a:spcPts val="0"/>
              </a:spcAft>
              <a:buClr>
                <a:schemeClr val="lt1"/>
              </a:buClr>
              <a:buSzPts val="2380"/>
              <a:buNone/>
            </a:pPr>
            <a:r>
              <a:t/>
            </a:r>
            <a:endParaRPr/>
          </a:p>
        </p:txBody>
      </p:sp>
      <p:sp>
        <p:nvSpPr>
          <p:cNvPr id="519" name="Google Shape;519;g3073e735a3f_0_4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97536"/>
              <a:buFont typeface="Calibri"/>
              <a:buNone/>
            </a:pPr>
            <a:r>
              <a:rPr b="0" lang="en-US" sz="4511"/>
              <a:t>Model Evaluation and Hyperparameter Tuning</a:t>
            </a:r>
            <a:endParaRPr b="0" sz="4511"/>
          </a:p>
        </p:txBody>
      </p:sp>
      <p:sp>
        <p:nvSpPr>
          <p:cNvPr id="525" name="Google Shape;525;p13"/>
          <p:cNvSpPr txBox="1"/>
          <p:nvPr>
            <p:ph idx="1" type="body"/>
          </p:nvPr>
        </p:nvSpPr>
        <p:spPr>
          <a:xfrm>
            <a:off x="1049094" y="2222769"/>
            <a:ext cx="10093800" cy="4169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None/>
            </a:pPr>
            <a:r>
              <a:rPr lang="en-US">
                <a:solidFill>
                  <a:srgbClr val="FFFFFF"/>
                </a:solidFill>
              </a:rPr>
              <a:t>Evaluation Metrics and Visualizations</a:t>
            </a:r>
            <a:endParaRPr>
              <a:solidFill>
                <a:srgbClr val="FFFFFF"/>
              </a:solidFill>
            </a:endParaRPr>
          </a:p>
          <a:p>
            <a:pPr indent="-406400" lvl="0" marL="457200" rtl="0" algn="just">
              <a:lnSpc>
                <a:spcPct val="80000"/>
              </a:lnSpc>
              <a:spcBef>
                <a:spcPts val="1000"/>
              </a:spcBef>
              <a:spcAft>
                <a:spcPts val="0"/>
              </a:spcAft>
              <a:buClr>
                <a:srgbClr val="FFFFFF"/>
              </a:buClr>
              <a:buSzPts val="2800"/>
              <a:buFont typeface="Calibri"/>
              <a:buChar char="•"/>
            </a:pPr>
            <a:r>
              <a:rPr lang="en-US">
                <a:solidFill>
                  <a:srgbClr val="FFFFFF"/>
                </a:solidFill>
              </a:rPr>
              <a:t>MSE and R² were calculated across all models (MRF, NN, and XGBoost) for both training and test datasets to provide a comparative view of performance.</a:t>
            </a:r>
            <a:endParaRPr>
              <a:solidFill>
                <a:srgbClr val="FFFFFF"/>
              </a:solidFill>
            </a:endParaRPr>
          </a:p>
          <a:p>
            <a:pPr indent="-406400" lvl="0" marL="457200" rtl="0" algn="just">
              <a:lnSpc>
                <a:spcPct val="80000"/>
              </a:lnSpc>
              <a:spcBef>
                <a:spcPts val="0"/>
              </a:spcBef>
              <a:spcAft>
                <a:spcPts val="0"/>
              </a:spcAft>
              <a:buClr>
                <a:srgbClr val="FFFFFF"/>
              </a:buClr>
              <a:buSzPts val="2800"/>
              <a:buFont typeface="Calibri"/>
              <a:buChar char="•"/>
            </a:pPr>
            <a:r>
              <a:rPr lang="en-US">
                <a:solidFill>
                  <a:srgbClr val="FFFFFF"/>
                </a:solidFill>
              </a:rPr>
              <a:t>A scatter plots of actual vs. predicted values for the stunted, wasted and healthy targets were plotted for the MRF model to visually assess how closely predictions matched actual outcomes.</a:t>
            </a:r>
            <a:endParaRPr>
              <a:solidFill>
                <a:srgbClr val="FFFFFF"/>
              </a:solidFill>
            </a:endParaRPr>
          </a:p>
          <a:p>
            <a:pPr indent="0" lvl="0" marL="457200" rtl="0" algn="just">
              <a:lnSpc>
                <a:spcPct val="80000"/>
              </a:lnSpc>
              <a:spcBef>
                <a:spcPts val="1000"/>
              </a:spcBef>
              <a:spcAft>
                <a:spcPts val="0"/>
              </a:spcAft>
              <a:buNone/>
            </a:pPr>
            <a:r>
              <a:t/>
            </a:r>
            <a:endParaRPr/>
          </a:p>
        </p:txBody>
      </p:sp>
      <p:sp>
        <p:nvSpPr>
          <p:cNvPr id="526" name="Google Shape;526;p1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4"/>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Refinement and Testing</a:t>
            </a:r>
            <a:endParaRPr b="0"/>
          </a:p>
        </p:txBody>
      </p:sp>
      <p:sp>
        <p:nvSpPr>
          <p:cNvPr id="532" name="Google Shape;532;p14"/>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a:t>Overview:</a:t>
            </a:r>
            <a:endParaRPr/>
          </a:p>
          <a:p>
            <a:pPr indent="0" lvl="0" marL="0" rtl="0" algn="just">
              <a:lnSpc>
                <a:spcPct val="115000"/>
              </a:lnSpc>
              <a:spcBef>
                <a:spcPts val="1200"/>
              </a:spcBef>
              <a:spcAft>
                <a:spcPts val="0"/>
              </a:spcAft>
              <a:buNone/>
            </a:pPr>
            <a:r>
              <a:rPr lang="en-US">
                <a:solidFill>
                  <a:schemeClr val="dk1"/>
                </a:solidFill>
              </a:rPr>
              <a:t>After the initial model training, the refinement phase focused on optimizing the model’s performance. This phase involved evaluating the model's generalization ability on the validation set and tuning it based on insights gained.</a:t>
            </a:r>
            <a:endParaRPr>
              <a:solidFill>
                <a:schemeClr val="dk1"/>
              </a:solidFill>
            </a:endParaRPr>
          </a:p>
          <a:p>
            <a:pPr indent="0" lvl="0" marL="0" rtl="0" algn="just">
              <a:lnSpc>
                <a:spcPct val="90000"/>
              </a:lnSpc>
              <a:spcBef>
                <a:spcPts val="1200"/>
              </a:spcBef>
              <a:spcAft>
                <a:spcPts val="0"/>
              </a:spcAft>
              <a:buNone/>
            </a:pPr>
            <a:r>
              <a:rPr lang="en-US">
                <a:solidFill>
                  <a:schemeClr val="dk1"/>
                </a:solidFill>
              </a:rPr>
              <a:t>Steps such as hyperparameter tuning, feature selection, and handling class imbalances were performed to improve the prediction accuracy of malnutrition risk.</a:t>
            </a:r>
            <a:endParaRPr>
              <a:solidFill>
                <a:schemeClr val="dk1"/>
              </a:solidFill>
            </a:endParaRPr>
          </a:p>
          <a:p>
            <a:pPr indent="0" lvl="0" marL="0" rtl="0" algn="just">
              <a:lnSpc>
                <a:spcPct val="90000"/>
              </a:lnSpc>
              <a:spcBef>
                <a:spcPts val="1000"/>
              </a:spcBef>
              <a:spcAft>
                <a:spcPts val="0"/>
              </a:spcAft>
              <a:buNone/>
            </a:pPr>
            <a:r>
              <a:t/>
            </a:r>
            <a:endParaRPr/>
          </a:p>
          <a:p>
            <a:pPr indent="-50800" lvl="0" marL="228600" rtl="0" algn="just">
              <a:lnSpc>
                <a:spcPct val="90000"/>
              </a:lnSpc>
              <a:spcBef>
                <a:spcPts val="1000"/>
              </a:spcBef>
              <a:spcAft>
                <a:spcPts val="0"/>
              </a:spcAft>
              <a:buClr>
                <a:schemeClr val="lt1"/>
              </a:buClr>
              <a:buSzPts val="2800"/>
              <a:buNone/>
            </a:pPr>
            <a:r>
              <a:t/>
            </a:r>
            <a:endParaRPr b="1" i="0" u="none" strike="noStrike">
              <a:solidFill>
                <a:srgbClr val="FFFFFF"/>
              </a:solidFill>
            </a:endParaRPr>
          </a:p>
          <a:p>
            <a:pPr indent="-50800" lvl="0" marL="228600" rtl="0" algn="just">
              <a:lnSpc>
                <a:spcPct val="90000"/>
              </a:lnSpc>
              <a:spcBef>
                <a:spcPts val="1000"/>
              </a:spcBef>
              <a:spcAft>
                <a:spcPts val="0"/>
              </a:spcAft>
              <a:buClr>
                <a:schemeClr val="lt1"/>
              </a:buClr>
              <a:buSzPts val="2800"/>
              <a:buNone/>
            </a:pPr>
            <a:r>
              <a:t/>
            </a:r>
            <a:endParaRPr/>
          </a:p>
        </p:txBody>
      </p:sp>
      <p:sp>
        <p:nvSpPr>
          <p:cNvPr id="533" name="Google Shape;533;p1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3074ad8de74_0_3"/>
          <p:cNvSpPr txBox="1"/>
          <p:nvPr>
            <p:ph type="title"/>
          </p:nvPr>
        </p:nvSpPr>
        <p:spPr>
          <a:xfrm>
            <a:off x="1039703" y="980104"/>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Refinement and Testing</a:t>
            </a:r>
            <a:endParaRPr b="0"/>
          </a:p>
        </p:txBody>
      </p:sp>
      <p:sp>
        <p:nvSpPr>
          <p:cNvPr id="539" name="Google Shape;539;g3074ad8de74_0_3"/>
          <p:cNvSpPr txBox="1"/>
          <p:nvPr>
            <p:ph idx="1" type="body"/>
          </p:nvPr>
        </p:nvSpPr>
        <p:spPr>
          <a:xfrm>
            <a:off x="1049150" y="1901400"/>
            <a:ext cx="10093800" cy="4956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2600"/>
              <a:t>Refinement Techniques: (reduce Overfitting and enhance </a:t>
            </a:r>
            <a:r>
              <a:rPr lang="en-US" sz="2600"/>
              <a:t>generalizability</a:t>
            </a:r>
            <a:r>
              <a:rPr lang="en-US" sz="2600"/>
              <a:t>)</a:t>
            </a:r>
            <a:endParaRPr sz="2600"/>
          </a:p>
          <a:p>
            <a:pPr indent="-393700" lvl="0" marL="457200" rtl="0" algn="just">
              <a:lnSpc>
                <a:spcPct val="115000"/>
              </a:lnSpc>
              <a:spcBef>
                <a:spcPts val="1200"/>
              </a:spcBef>
              <a:spcAft>
                <a:spcPts val="0"/>
              </a:spcAft>
              <a:buClr>
                <a:schemeClr val="accent1"/>
              </a:buClr>
              <a:buSzPts val="2600"/>
              <a:buFont typeface="Calibri"/>
              <a:buAutoNum type="arabicPeriod"/>
            </a:pPr>
            <a:r>
              <a:rPr lang="en-US" sz="2600">
                <a:solidFill>
                  <a:schemeClr val="dk1"/>
                </a:solidFill>
              </a:rPr>
              <a:t>Hyperparameter tuning: Optimized Random Forest parameters using grid search (n_estimators=300, max_depth=10, min_samples_split=5).</a:t>
            </a:r>
            <a:endParaRPr sz="2600">
              <a:solidFill>
                <a:schemeClr val="dk1"/>
              </a:solidFill>
            </a:endParaRPr>
          </a:p>
          <a:p>
            <a:pPr indent="-393700" lvl="0" marL="457200" rtl="0" algn="just">
              <a:lnSpc>
                <a:spcPct val="115000"/>
              </a:lnSpc>
              <a:spcBef>
                <a:spcPts val="0"/>
              </a:spcBef>
              <a:spcAft>
                <a:spcPts val="0"/>
              </a:spcAft>
              <a:buClr>
                <a:schemeClr val="accent1"/>
              </a:buClr>
              <a:buSzPts val="2600"/>
              <a:buFont typeface="Calibri"/>
              <a:buAutoNum type="arabicPeriod"/>
            </a:pPr>
            <a:r>
              <a:rPr lang="en-US" sz="2600">
                <a:solidFill>
                  <a:schemeClr val="dk1"/>
                </a:solidFill>
              </a:rPr>
              <a:t>Cross-validation: Applied k-fold cross-validation (with k=5) to ensure robust evaluation and to prevent the model from being overly dependent on any specific subset of data.</a:t>
            </a:r>
            <a:endParaRPr sz="2600">
              <a:solidFill>
                <a:schemeClr val="dk1"/>
              </a:solidFill>
            </a:endParaRPr>
          </a:p>
          <a:p>
            <a:pPr indent="-393700" lvl="0" marL="457200" rtl="0" algn="just">
              <a:lnSpc>
                <a:spcPct val="115000"/>
              </a:lnSpc>
              <a:spcBef>
                <a:spcPts val="0"/>
              </a:spcBef>
              <a:spcAft>
                <a:spcPts val="0"/>
              </a:spcAft>
              <a:buClr>
                <a:schemeClr val="accent1"/>
              </a:buClr>
              <a:buSzPts val="2600"/>
              <a:buFont typeface="Calibri"/>
              <a:buAutoNum type="arabicPeriod"/>
            </a:pPr>
            <a:r>
              <a:rPr lang="en-US" sz="2600">
                <a:solidFill>
                  <a:schemeClr val="dk1"/>
                </a:solidFill>
              </a:rPr>
              <a:t>Regularization techniques: techniques such as L2 regularization were considered for alternative models like neural networks.</a:t>
            </a:r>
            <a:endParaRPr sz="2600">
              <a:solidFill>
                <a:schemeClr val="dk1"/>
              </a:solidFill>
            </a:endParaRPr>
          </a:p>
          <a:p>
            <a:pPr indent="0" lvl="0" marL="0" rtl="0" algn="just">
              <a:lnSpc>
                <a:spcPct val="90000"/>
              </a:lnSpc>
              <a:spcBef>
                <a:spcPts val="1200"/>
              </a:spcBef>
              <a:spcAft>
                <a:spcPts val="0"/>
              </a:spcAft>
              <a:buNone/>
            </a:pPr>
            <a:r>
              <a:t/>
            </a:r>
            <a:endParaRPr sz="2600"/>
          </a:p>
          <a:p>
            <a:pPr indent="0" lvl="0" marL="0" rtl="0" algn="just">
              <a:lnSpc>
                <a:spcPct val="90000"/>
              </a:lnSpc>
              <a:spcBef>
                <a:spcPts val="1000"/>
              </a:spcBef>
              <a:spcAft>
                <a:spcPts val="0"/>
              </a:spcAft>
              <a:buNone/>
            </a:pPr>
            <a:r>
              <a:t/>
            </a:r>
            <a:endParaRPr sz="2600"/>
          </a:p>
          <a:p>
            <a:pPr indent="-50800" lvl="0" marL="228600" rtl="0" algn="just">
              <a:lnSpc>
                <a:spcPct val="90000"/>
              </a:lnSpc>
              <a:spcBef>
                <a:spcPts val="1000"/>
              </a:spcBef>
              <a:spcAft>
                <a:spcPts val="0"/>
              </a:spcAft>
              <a:buClr>
                <a:schemeClr val="lt1"/>
              </a:buClr>
              <a:buSzPts val="2800"/>
              <a:buNone/>
            </a:pPr>
            <a:r>
              <a:t/>
            </a:r>
            <a:endParaRPr b="1" i="0" sz="2600" u="none" strike="noStrike">
              <a:solidFill>
                <a:srgbClr val="FFFFFF"/>
              </a:solidFill>
            </a:endParaRPr>
          </a:p>
          <a:p>
            <a:pPr indent="-50800" lvl="0" marL="228600" rtl="0" algn="just">
              <a:lnSpc>
                <a:spcPct val="90000"/>
              </a:lnSpc>
              <a:spcBef>
                <a:spcPts val="1000"/>
              </a:spcBef>
              <a:spcAft>
                <a:spcPts val="0"/>
              </a:spcAft>
              <a:buClr>
                <a:schemeClr val="lt1"/>
              </a:buClr>
              <a:buSzPts val="2800"/>
              <a:buNone/>
            </a:pPr>
            <a:r>
              <a:t/>
            </a:r>
            <a:endParaRPr sz="2600"/>
          </a:p>
        </p:txBody>
      </p:sp>
      <p:sp>
        <p:nvSpPr>
          <p:cNvPr id="540" name="Google Shape;540;g3074ad8de74_0_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3074ad8de74_0_13"/>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Refinement and Testing</a:t>
            </a:r>
            <a:endParaRPr b="0"/>
          </a:p>
        </p:txBody>
      </p:sp>
      <p:sp>
        <p:nvSpPr>
          <p:cNvPr id="546" name="Google Shape;546;g3074ad8de74_0_13"/>
          <p:cNvSpPr txBox="1"/>
          <p:nvPr>
            <p:ph idx="1" type="body"/>
          </p:nvPr>
        </p:nvSpPr>
        <p:spPr>
          <a:xfrm>
            <a:off x="1049100" y="1859050"/>
            <a:ext cx="10093800" cy="4998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2600"/>
              <a:t>Refinement Techniques: (Model Performance)</a:t>
            </a:r>
            <a:endParaRPr sz="2600"/>
          </a:p>
          <a:p>
            <a:pPr indent="-393700" lvl="0" marL="457200" rtl="0" algn="just">
              <a:lnSpc>
                <a:spcPct val="115000"/>
              </a:lnSpc>
              <a:spcBef>
                <a:spcPts val="1200"/>
              </a:spcBef>
              <a:spcAft>
                <a:spcPts val="0"/>
              </a:spcAft>
              <a:buClr>
                <a:schemeClr val="accent1"/>
              </a:buClr>
              <a:buSzPts val="2600"/>
              <a:buFont typeface="Calibri"/>
              <a:buAutoNum type="arabicPeriod" startAt="4"/>
            </a:pPr>
            <a:r>
              <a:rPr lang="en-US" sz="2600">
                <a:solidFill>
                  <a:schemeClr val="dk1"/>
                </a:solidFill>
              </a:rPr>
              <a:t>Data preprocessing improvements: Feature scaling using StandardScaler, power transformations for skewed features, and KNN imputation  to fill in missing values (zeros) in the dataset.</a:t>
            </a:r>
            <a:endParaRPr sz="2600">
              <a:solidFill>
                <a:schemeClr val="dk1"/>
              </a:solidFill>
            </a:endParaRPr>
          </a:p>
          <a:p>
            <a:pPr indent="-393700" lvl="0" marL="457200" rtl="0" algn="just">
              <a:lnSpc>
                <a:spcPct val="115000"/>
              </a:lnSpc>
              <a:spcBef>
                <a:spcPts val="0"/>
              </a:spcBef>
              <a:spcAft>
                <a:spcPts val="0"/>
              </a:spcAft>
              <a:buClr>
                <a:schemeClr val="accent1"/>
              </a:buClr>
              <a:buSzPts val="2600"/>
              <a:buFont typeface="Calibri"/>
              <a:buAutoNum type="arabicPeriod" startAt="4"/>
            </a:pPr>
            <a:r>
              <a:rPr lang="en-US" sz="2600">
                <a:solidFill>
                  <a:schemeClr val="dk1"/>
                </a:solidFill>
              </a:rPr>
              <a:t>Feature Selection: After training the initial model, a correlation matrix was used to identify highly correlated features, which could introduce redundancy and affect model performance.</a:t>
            </a:r>
            <a:endParaRPr sz="2600">
              <a:solidFill>
                <a:schemeClr val="dk1"/>
              </a:solidFill>
            </a:endParaRPr>
          </a:p>
          <a:p>
            <a:pPr indent="-393700" lvl="1" marL="914400" rtl="0" algn="just">
              <a:lnSpc>
                <a:spcPct val="115000"/>
              </a:lnSpc>
              <a:spcBef>
                <a:spcPts val="0"/>
              </a:spcBef>
              <a:spcAft>
                <a:spcPts val="0"/>
              </a:spcAft>
              <a:buClr>
                <a:schemeClr val="dk1"/>
              </a:buClr>
              <a:buSzPts val="2600"/>
              <a:buFont typeface="Calibri"/>
              <a:buChar char="•"/>
            </a:pPr>
            <a:r>
              <a:rPr lang="en-US" sz="2600">
                <a:solidFill>
                  <a:schemeClr val="dk1"/>
                </a:solidFill>
              </a:rPr>
              <a:t>highly correlated features were removed, and the top 9 features that had the strongest relationship with targets were selected.</a:t>
            </a:r>
            <a:endParaRPr sz="2600">
              <a:solidFill>
                <a:schemeClr val="dk1"/>
              </a:solidFill>
            </a:endParaRPr>
          </a:p>
          <a:p>
            <a:pPr indent="0" lvl="0" marL="0" rtl="0" algn="just">
              <a:lnSpc>
                <a:spcPct val="90000"/>
              </a:lnSpc>
              <a:spcBef>
                <a:spcPts val="1200"/>
              </a:spcBef>
              <a:spcAft>
                <a:spcPts val="0"/>
              </a:spcAft>
              <a:buNone/>
            </a:pPr>
            <a:r>
              <a:t/>
            </a:r>
            <a:endParaRPr sz="2600"/>
          </a:p>
          <a:p>
            <a:pPr indent="0" lvl="0" marL="0" rtl="0" algn="just">
              <a:lnSpc>
                <a:spcPct val="90000"/>
              </a:lnSpc>
              <a:spcBef>
                <a:spcPts val="1000"/>
              </a:spcBef>
              <a:spcAft>
                <a:spcPts val="0"/>
              </a:spcAft>
              <a:buNone/>
            </a:pPr>
            <a:r>
              <a:t/>
            </a:r>
            <a:endParaRPr sz="2600"/>
          </a:p>
          <a:p>
            <a:pPr indent="-50800" lvl="0" marL="228600" rtl="0" algn="just">
              <a:lnSpc>
                <a:spcPct val="90000"/>
              </a:lnSpc>
              <a:spcBef>
                <a:spcPts val="1000"/>
              </a:spcBef>
              <a:spcAft>
                <a:spcPts val="0"/>
              </a:spcAft>
              <a:buClr>
                <a:schemeClr val="lt1"/>
              </a:buClr>
              <a:buSzPts val="2800"/>
              <a:buNone/>
            </a:pPr>
            <a:r>
              <a:t/>
            </a:r>
            <a:endParaRPr b="1" i="0" sz="2600" u="none" strike="noStrike">
              <a:solidFill>
                <a:srgbClr val="FFFFFF"/>
              </a:solidFill>
            </a:endParaRPr>
          </a:p>
          <a:p>
            <a:pPr indent="-50800" lvl="0" marL="228600" rtl="0" algn="just">
              <a:lnSpc>
                <a:spcPct val="90000"/>
              </a:lnSpc>
              <a:spcBef>
                <a:spcPts val="1000"/>
              </a:spcBef>
              <a:spcAft>
                <a:spcPts val="0"/>
              </a:spcAft>
              <a:buClr>
                <a:schemeClr val="lt1"/>
              </a:buClr>
              <a:buSzPts val="2800"/>
              <a:buNone/>
            </a:pPr>
            <a:r>
              <a:t/>
            </a:r>
            <a:endParaRPr sz="2600"/>
          </a:p>
        </p:txBody>
      </p:sp>
      <p:sp>
        <p:nvSpPr>
          <p:cNvPr id="547" name="Google Shape;547;g3074ad8de74_0_1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3074ad8de74_0_2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Model Refinement and Testing</a:t>
            </a:r>
            <a:endParaRPr b="0"/>
          </a:p>
        </p:txBody>
      </p:sp>
      <p:sp>
        <p:nvSpPr>
          <p:cNvPr id="553" name="Google Shape;553;g3074ad8de74_0_24"/>
          <p:cNvSpPr txBox="1"/>
          <p:nvPr>
            <p:ph idx="1" type="body"/>
          </p:nvPr>
        </p:nvSpPr>
        <p:spPr>
          <a:xfrm>
            <a:off x="1049150" y="2007226"/>
            <a:ext cx="10093800" cy="476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2700">
                <a:solidFill>
                  <a:schemeClr val="dk1"/>
                </a:solidFill>
              </a:rPr>
              <a:t>Overview of the Test Submission Phase</a:t>
            </a:r>
            <a:endParaRPr sz="2700">
              <a:solidFill>
                <a:schemeClr val="dk1"/>
              </a:solidFill>
            </a:endParaRPr>
          </a:p>
          <a:p>
            <a:pPr indent="-400050" lvl="0" marL="457200" rtl="0" algn="just">
              <a:lnSpc>
                <a:spcPct val="115000"/>
              </a:lnSpc>
              <a:spcBef>
                <a:spcPts val="1200"/>
              </a:spcBef>
              <a:spcAft>
                <a:spcPts val="0"/>
              </a:spcAft>
              <a:buClr>
                <a:schemeClr val="dk1"/>
              </a:buClr>
              <a:buSzPts val="2700"/>
              <a:buFont typeface="Calibri"/>
              <a:buChar char="●"/>
            </a:pPr>
            <a:r>
              <a:rPr lang="en-US" sz="2700">
                <a:solidFill>
                  <a:schemeClr val="dk1"/>
                </a:solidFill>
              </a:rPr>
              <a:t>The test submission phase involved final evaluation of the model on a previously unseen test dataset to assess real-world performance.</a:t>
            </a:r>
            <a:endParaRPr sz="2700">
              <a:solidFill>
                <a:schemeClr val="dk1"/>
              </a:solidFill>
            </a:endParaRPr>
          </a:p>
          <a:p>
            <a:pPr indent="-400050" lvl="0" marL="457200" rtl="0" algn="just">
              <a:lnSpc>
                <a:spcPct val="115000"/>
              </a:lnSpc>
              <a:spcBef>
                <a:spcPts val="0"/>
              </a:spcBef>
              <a:spcAft>
                <a:spcPts val="0"/>
              </a:spcAft>
              <a:buClr>
                <a:schemeClr val="dk1"/>
              </a:buClr>
              <a:buSzPts val="2700"/>
              <a:buFont typeface="Calibri"/>
              <a:buChar char="●"/>
            </a:pPr>
            <a:r>
              <a:rPr lang="en-US" sz="2700">
                <a:solidFill>
                  <a:schemeClr val="dk1"/>
                </a:solidFill>
              </a:rPr>
              <a:t>After training the final refined Random Forest model using the best-tuned parameters, predictions were generated on the test set.</a:t>
            </a:r>
            <a:endParaRPr sz="2700">
              <a:solidFill>
                <a:schemeClr val="dk1"/>
              </a:solidFill>
            </a:endParaRPr>
          </a:p>
          <a:p>
            <a:pPr indent="-400050" lvl="0" marL="457200" rtl="0" algn="just">
              <a:lnSpc>
                <a:spcPct val="115000"/>
              </a:lnSpc>
              <a:spcBef>
                <a:spcPts val="0"/>
              </a:spcBef>
              <a:spcAft>
                <a:spcPts val="0"/>
              </a:spcAft>
              <a:buClr>
                <a:schemeClr val="dk1"/>
              </a:buClr>
              <a:buSzPts val="2700"/>
              <a:buFont typeface="Calibri"/>
              <a:buChar char="●"/>
            </a:pPr>
            <a:r>
              <a:rPr lang="en-US" sz="2700">
                <a:solidFill>
                  <a:schemeClr val="dk1"/>
                </a:solidFill>
              </a:rPr>
              <a:t>These predictions were compared to the actual outcomes to measure the model’s effectiveness in predicting malnutrition risk.</a:t>
            </a:r>
            <a:endParaRPr sz="2700">
              <a:solidFill>
                <a:schemeClr val="dk1"/>
              </a:solidFill>
            </a:endParaRPr>
          </a:p>
          <a:p>
            <a:pPr indent="0" lvl="0" marL="0" rtl="0" algn="just">
              <a:lnSpc>
                <a:spcPct val="115000"/>
              </a:lnSpc>
              <a:spcBef>
                <a:spcPts val="1200"/>
              </a:spcBef>
              <a:spcAft>
                <a:spcPts val="0"/>
              </a:spcAft>
              <a:buNone/>
            </a:pPr>
            <a:r>
              <a:t/>
            </a:r>
            <a:endParaRPr sz="2700">
              <a:solidFill>
                <a:schemeClr val="dk1"/>
              </a:solidFill>
            </a:endParaRPr>
          </a:p>
          <a:p>
            <a:pPr indent="0" lvl="0" marL="0" rtl="0" algn="just">
              <a:lnSpc>
                <a:spcPct val="90000"/>
              </a:lnSpc>
              <a:spcBef>
                <a:spcPts val="1200"/>
              </a:spcBef>
              <a:spcAft>
                <a:spcPts val="0"/>
              </a:spcAft>
              <a:buNone/>
            </a:pPr>
            <a:r>
              <a:t/>
            </a:r>
            <a:endParaRPr sz="2700"/>
          </a:p>
          <a:p>
            <a:pPr indent="0" lvl="0" marL="0" rtl="0" algn="just">
              <a:lnSpc>
                <a:spcPct val="90000"/>
              </a:lnSpc>
              <a:spcBef>
                <a:spcPts val="1000"/>
              </a:spcBef>
              <a:spcAft>
                <a:spcPts val="0"/>
              </a:spcAft>
              <a:buNone/>
            </a:pPr>
            <a:r>
              <a:t/>
            </a:r>
            <a:endParaRPr sz="2700"/>
          </a:p>
          <a:p>
            <a:pPr indent="-50800" lvl="0" marL="228600" rtl="0" algn="just">
              <a:lnSpc>
                <a:spcPct val="90000"/>
              </a:lnSpc>
              <a:spcBef>
                <a:spcPts val="1000"/>
              </a:spcBef>
              <a:spcAft>
                <a:spcPts val="0"/>
              </a:spcAft>
              <a:buClr>
                <a:schemeClr val="lt1"/>
              </a:buClr>
              <a:buSzPts val="2800"/>
              <a:buNone/>
            </a:pPr>
            <a:r>
              <a:t/>
            </a:r>
            <a:endParaRPr b="1" i="0" sz="2700" u="none" strike="noStrike">
              <a:solidFill>
                <a:srgbClr val="FFFFFF"/>
              </a:solidFill>
            </a:endParaRPr>
          </a:p>
          <a:p>
            <a:pPr indent="-50800" lvl="0" marL="228600" rtl="0" algn="just">
              <a:lnSpc>
                <a:spcPct val="90000"/>
              </a:lnSpc>
              <a:spcBef>
                <a:spcPts val="1000"/>
              </a:spcBef>
              <a:spcAft>
                <a:spcPts val="0"/>
              </a:spcAft>
              <a:buClr>
                <a:schemeClr val="lt1"/>
              </a:buClr>
              <a:buSzPts val="2800"/>
              <a:buNone/>
            </a:pPr>
            <a:r>
              <a:t/>
            </a:r>
            <a:endParaRPr sz="2700"/>
          </a:p>
        </p:txBody>
      </p:sp>
      <p:sp>
        <p:nvSpPr>
          <p:cNvPr id="554" name="Google Shape;554;g3074ad8de74_0_2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b="0" lang="en-US"/>
              <a:t>Results</a:t>
            </a:r>
            <a:endParaRPr b="0"/>
          </a:p>
        </p:txBody>
      </p:sp>
      <p:sp>
        <p:nvSpPr>
          <p:cNvPr id="560" name="Google Shape;560;p1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0" lang="en-US">
                <a:solidFill>
                  <a:schemeClr val="accent1"/>
                </a:solidFill>
              </a:rPr>
              <a:t>Background</a:t>
            </a:r>
            <a:endParaRPr b="0">
              <a:solidFill>
                <a:schemeClr val="accent1"/>
              </a:solidFill>
            </a:endParaRPr>
          </a:p>
        </p:txBody>
      </p:sp>
      <p:sp>
        <p:nvSpPr>
          <p:cNvPr id="279" name="Google Shape;279;p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28600" lvl="0" marL="228600" rtl="0" algn="just">
              <a:lnSpc>
                <a:spcPct val="115000"/>
              </a:lnSpc>
              <a:spcBef>
                <a:spcPts val="0"/>
              </a:spcBef>
              <a:spcAft>
                <a:spcPts val="0"/>
              </a:spcAft>
              <a:buClr>
                <a:schemeClr val="lt1"/>
              </a:buClr>
              <a:buSzPts val="2800"/>
              <a:buFont typeface="Calibri"/>
              <a:buChar char="•"/>
            </a:pPr>
            <a:r>
              <a:rPr lang="en-US"/>
              <a:t>T</a:t>
            </a:r>
            <a:r>
              <a:rPr lang="en-US"/>
              <a:t>his capstone project focuses on predicting malnutrition risks among children in low income developing countries using machine learning techniques.</a:t>
            </a:r>
            <a:endParaRPr/>
          </a:p>
          <a:p>
            <a:pPr indent="0" lvl="0" marL="228600" rtl="0" algn="just">
              <a:lnSpc>
                <a:spcPct val="115000"/>
              </a:lnSpc>
              <a:spcBef>
                <a:spcPts val="0"/>
              </a:spcBef>
              <a:spcAft>
                <a:spcPts val="0"/>
              </a:spcAft>
              <a:buNone/>
            </a:pPr>
            <a:r>
              <a:t/>
            </a:r>
            <a:endParaRPr/>
          </a:p>
          <a:p>
            <a:pPr indent="-228600" lvl="0" marL="228600" rtl="0" algn="just">
              <a:lnSpc>
                <a:spcPct val="115000"/>
              </a:lnSpc>
              <a:spcBef>
                <a:spcPts val="0"/>
              </a:spcBef>
              <a:spcAft>
                <a:spcPts val="0"/>
              </a:spcAft>
              <a:buClr>
                <a:schemeClr val="lt1"/>
              </a:buClr>
              <a:buSzPts val="2800"/>
              <a:buFont typeface="Calibri"/>
              <a:buChar char="•"/>
            </a:pPr>
            <a:r>
              <a:rPr lang="en-US"/>
              <a:t>By developing a predictive model, the project seeks to identify at-risk children early, enabling timely interventions and ultimately improving child health outcomes.</a:t>
            </a:r>
            <a:endParaRPr/>
          </a:p>
        </p:txBody>
      </p:sp>
      <p:sp>
        <p:nvSpPr>
          <p:cNvPr id="280" name="Google Shape;280;p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Results</a:t>
            </a:r>
            <a:endParaRPr b="0"/>
          </a:p>
        </p:txBody>
      </p:sp>
      <p:sp>
        <p:nvSpPr>
          <p:cNvPr id="566" name="Google Shape;566;p16"/>
          <p:cNvSpPr txBox="1"/>
          <p:nvPr>
            <p:ph idx="1" type="body"/>
          </p:nvPr>
        </p:nvSpPr>
        <p:spPr>
          <a:xfrm>
            <a:off x="1049147" y="1986025"/>
            <a:ext cx="5066100" cy="4169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FFFFFF"/>
                </a:solidFill>
              </a:rPr>
              <a:t>Mean Square Error (MSE):</a:t>
            </a:r>
            <a:endParaRPr>
              <a:solidFill>
                <a:srgbClr val="FFFFFF"/>
              </a:solidFill>
            </a:endParaRPr>
          </a:p>
          <a:p>
            <a:pPr indent="-406400" lvl="0" marL="457200" rtl="0" algn="l">
              <a:lnSpc>
                <a:spcPct val="115000"/>
              </a:lnSpc>
              <a:spcBef>
                <a:spcPts val="0"/>
              </a:spcBef>
              <a:spcAft>
                <a:spcPts val="0"/>
              </a:spcAft>
              <a:buClr>
                <a:srgbClr val="FFFFFF"/>
              </a:buClr>
              <a:buSzPts val="2800"/>
              <a:buFont typeface="PT Serif"/>
              <a:buChar char="•"/>
            </a:pPr>
            <a:r>
              <a:rPr lang="en-US">
                <a:solidFill>
                  <a:srgbClr val="FFFFFF"/>
                </a:solidFill>
              </a:rPr>
              <a:t>MRF Model: </a:t>
            </a:r>
            <a:r>
              <a:rPr lang="en-US"/>
              <a:t>0.016235</a:t>
            </a:r>
            <a:endParaRPr/>
          </a:p>
          <a:p>
            <a:pPr indent="-406400" lvl="0" marL="457200" rtl="0" algn="l">
              <a:lnSpc>
                <a:spcPct val="115000"/>
              </a:lnSpc>
              <a:spcBef>
                <a:spcPts val="0"/>
              </a:spcBef>
              <a:spcAft>
                <a:spcPts val="0"/>
              </a:spcAft>
              <a:buClr>
                <a:srgbClr val="FFFFFF"/>
              </a:buClr>
              <a:buSzPts val="2800"/>
              <a:buFont typeface="PT Serif"/>
              <a:buChar char="•"/>
            </a:pPr>
            <a:r>
              <a:rPr lang="en-US">
                <a:solidFill>
                  <a:srgbClr val="FFFFFF"/>
                </a:solidFill>
              </a:rPr>
              <a:t>NN Model: 0.017414</a:t>
            </a:r>
            <a:endParaRPr>
              <a:solidFill>
                <a:srgbClr val="FFFFFF"/>
              </a:solidFill>
            </a:endParaRPr>
          </a:p>
          <a:p>
            <a:pPr indent="-406400" lvl="0" marL="457200" rtl="0" algn="l">
              <a:lnSpc>
                <a:spcPct val="115000"/>
              </a:lnSpc>
              <a:spcBef>
                <a:spcPts val="0"/>
              </a:spcBef>
              <a:spcAft>
                <a:spcPts val="0"/>
              </a:spcAft>
              <a:buClr>
                <a:srgbClr val="FFFFFF"/>
              </a:buClr>
              <a:buSzPts val="2800"/>
              <a:buFont typeface="PT Serif"/>
              <a:buChar char="•"/>
            </a:pPr>
            <a:r>
              <a:rPr lang="en-US">
                <a:solidFill>
                  <a:srgbClr val="FFFFFF"/>
                </a:solidFill>
              </a:rPr>
              <a:t>XGBoost Model:  0.0175</a:t>
            </a:r>
            <a:endParaRPr>
              <a:solidFill>
                <a:srgbClr val="FFFFFF"/>
              </a:solidFill>
            </a:endParaRPr>
          </a:p>
          <a:p>
            <a:pPr indent="0" lvl="0" marL="228600" rtl="0" algn="l">
              <a:lnSpc>
                <a:spcPct val="90000"/>
              </a:lnSpc>
              <a:spcBef>
                <a:spcPts val="0"/>
              </a:spcBef>
              <a:spcAft>
                <a:spcPts val="0"/>
              </a:spcAft>
              <a:buNone/>
            </a:pPr>
            <a:r>
              <a:t/>
            </a:r>
            <a:endParaRPr/>
          </a:p>
        </p:txBody>
      </p:sp>
      <p:sp>
        <p:nvSpPr>
          <p:cNvPr id="567" name="Google Shape;567;p1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568" name="Google Shape;568;p16"/>
          <p:cNvPicPr preferRelativeResize="0"/>
          <p:nvPr/>
        </p:nvPicPr>
        <p:blipFill>
          <a:blip r:embed="rId3">
            <a:alphaModFix/>
          </a:blip>
          <a:stretch>
            <a:fillRect/>
          </a:stretch>
        </p:blipFill>
        <p:spPr>
          <a:xfrm>
            <a:off x="6228447" y="1986033"/>
            <a:ext cx="5771953" cy="358726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3073e735a3f_0_6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Results</a:t>
            </a:r>
            <a:endParaRPr b="0"/>
          </a:p>
        </p:txBody>
      </p:sp>
      <p:sp>
        <p:nvSpPr>
          <p:cNvPr id="574" name="Google Shape;574;g3073e735a3f_0_69"/>
          <p:cNvSpPr txBox="1"/>
          <p:nvPr>
            <p:ph idx="1" type="body"/>
          </p:nvPr>
        </p:nvSpPr>
        <p:spPr>
          <a:xfrm>
            <a:off x="1049150" y="1822275"/>
            <a:ext cx="10687800" cy="4918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FFFFFF"/>
              </a:buClr>
              <a:buSzPts val="2800"/>
              <a:buFont typeface="Calibri"/>
              <a:buChar char="•"/>
            </a:pPr>
            <a:r>
              <a:rPr lang="en-US">
                <a:solidFill>
                  <a:srgbClr val="FFFFFF"/>
                </a:solidFill>
              </a:rPr>
              <a:t>R²  for malnutrition prediction indexed by methodology and prevalence</a:t>
            </a:r>
            <a:endParaRPr>
              <a:solidFill>
                <a:srgbClr val="FFFFFF"/>
              </a:solidFill>
            </a:endParaRPr>
          </a:p>
          <a:p>
            <a:pPr indent="0" lvl="0" marL="457200" rtl="0" algn="l">
              <a:lnSpc>
                <a:spcPct val="115000"/>
              </a:lnSpc>
              <a:spcBef>
                <a:spcPts val="0"/>
              </a:spcBef>
              <a:spcAft>
                <a:spcPts val="0"/>
              </a:spcAft>
              <a:buNone/>
            </a:pPr>
            <a:r>
              <a:t/>
            </a:r>
            <a:endParaRPr b="1">
              <a:solidFill>
                <a:srgbClr val="FFFFFF"/>
              </a:solidFill>
            </a:endParaRPr>
          </a:p>
          <a:p>
            <a:pPr indent="0" lvl="0" marL="228600" rtl="0" algn="l">
              <a:lnSpc>
                <a:spcPct val="90000"/>
              </a:lnSpc>
              <a:spcBef>
                <a:spcPts val="0"/>
              </a:spcBef>
              <a:spcAft>
                <a:spcPts val="0"/>
              </a:spcAft>
              <a:buNone/>
            </a:pPr>
            <a:r>
              <a:t/>
            </a:r>
            <a:endParaRPr/>
          </a:p>
        </p:txBody>
      </p:sp>
      <p:sp>
        <p:nvSpPr>
          <p:cNvPr id="575" name="Google Shape;575;g3073e735a3f_0_6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576" name="Google Shape;576;g3073e735a3f_0_69"/>
          <p:cNvPicPr preferRelativeResize="0"/>
          <p:nvPr/>
        </p:nvPicPr>
        <p:blipFill>
          <a:blip r:embed="rId3">
            <a:alphaModFix/>
          </a:blip>
          <a:stretch>
            <a:fillRect/>
          </a:stretch>
        </p:blipFill>
        <p:spPr>
          <a:xfrm>
            <a:off x="1762125" y="2842938"/>
            <a:ext cx="8667750" cy="1838325"/>
          </a:xfrm>
          <a:prstGeom prst="rect">
            <a:avLst/>
          </a:prstGeom>
          <a:noFill/>
          <a:ln>
            <a:noFill/>
          </a:ln>
        </p:spPr>
      </p:pic>
      <p:pic>
        <p:nvPicPr>
          <p:cNvPr id="577" name="Google Shape;577;g3073e735a3f_0_69"/>
          <p:cNvPicPr preferRelativeResize="0"/>
          <p:nvPr/>
        </p:nvPicPr>
        <p:blipFill>
          <a:blip r:embed="rId4">
            <a:alphaModFix/>
          </a:blip>
          <a:stretch>
            <a:fillRect/>
          </a:stretch>
        </p:blipFill>
        <p:spPr>
          <a:xfrm>
            <a:off x="1743075" y="4871950"/>
            <a:ext cx="8705850" cy="1695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3073e735a3f_0_10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Results</a:t>
            </a:r>
            <a:endParaRPr b="0"/>
          </a:p>
        </p:txBody>
      </p:sp>
      <p:sp>
        <p:nvSpPr>
          <p:cNvPr id="583" name="Google Shape;583;g3073e735a3f_0_108"/>
          <p:cNvSpPr txBox="1"/>
          <p:nvPr>
            <p:ph idx="1" type="body"/>
          </p:nvPr>
        </p:nvSpPr>
        <p:spPr>
          <a:xfrm>
            <a:off x="1049150" y="1822275"/>
            <a:ext cx="10687800" cy="4918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FFFFFF"/>
              </a:buClr>
              <a:buSzPts val="2800"/>
              <a:buFont typeface="Calibri"/>
              <a:buChar char="•"/>
            </a:pPr>
            <a:r>
              <a:rPr lang="en-US">
                <a:solidFill>
                  <a:srgbClr val="FFFFFF"/>
                </a:solidFill>
              </a:rPr>
              <a:t>R²  </a:t>
            </a:r>
            <a:r>
              <a:rPr lang="en-US">
                <a:solidFill>
                  <a:srgbClr val="FFFFFF"/>
                </a:solidFill>
              </a:rPr>
              <a:t>comparison</a:t>
            </a:r>
            <a:r>
              <a:rPr lang="en-US">
                <a:solidFill>
                  <a:srgbClr val="FFFFFF"/>
                </a:solidFill>
              </a:rPr>
              <a:t>  </a:t>
            </a:r>
            <a:endParaRPr>
              <a:solidFill>
                <a:srgbClr val="FFFFFF"/>
              </a:solidFill>
            </a:endParaRPr>
          </a:p>
          <a:p>
            <a:pPr indent="0" lvl="0" marL="457200" rtl="0" algn="l">
              <a:lnSpc>
                <a:spcPct val="115000"/>
              </a:lnSpc>
              <a:spcBef>
                <a:spcPts val="0"/>
              </a:spcBef>
              <a:spcAft>
                <a:spcPts val="0"/>
              </a:spcAft>
              <a:buNone/>
            </a:pPr>
            <a:r>
              <a:t/>
            </a:r>
            <a:endParaRPr b="1">
              <a:solidFill>
                <a:srgbClr val="FFFFFF"/>
              </a:solidFill>
            </a:endParaRPr>
          </a:p>
          <a:p>
            <a:pPr indent="0" lvl="0" marL="228600" rtl="0" algn="l">
              <a:lnSpc>
                <a:spcPct val="90000"/>
              </a:lnSpc>
              <a:spcBef>
                <a:spcPts val="0"/>
              </a:spcBef>
              <a:spcAft>
                <a:spcPts val="0"/>
              </a:spcAft>
              <a:buNone/>
            </a:pPr>
            <a:r>
              <a:t/>
            </a:r>
            <a:endParaRPr/>
          </a:p>
        </p:txBody>
      </p:sp>
      <p:sp>
        <p:nvSpPr>
          <p:cNvPr id="584" name="Google Shape;584;g3073e735a3f_0_10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585" name="Google Shape;585;g3073e735a3f_0_108"/>
          <p:cNvPicPr preferRelativeResize="0"/>
          <p:nvPr/>
        </p:nvPicPr>
        <p:blipFill>
          <a:blip r:embed="rId3">
            <a:alphaModFix/>
          </a:blip>
          <a:stretch>
            <a:fillRect/>
          </a:stretch>
        </p:blipFill>
        <p:spPr>
          <a:xfrm>
            <a:off x="1743075" y="4871950"/>
            <a:ext cx="8705850" cy="1695450"/>
          </a:xfrm>
          <a:prstGeom prst="rect">
            <a:avLst/>
          </a:prstGeom>
          <a:noFill/>
          <a:ln>
            <a:noFill/>
          </a:ln>
        </p:spPr>
      </p:pic>
      <p:pic>
        <p:nvPicPr>
          <p:cNvPr id="586" name="Google Shape;586;g3073e735a3f_0_108"/>
          <p:cNvPicPr preferRelativeResize="0"/>
          <p:nvPr/>
        </p:nvPicPr>
        <p:blipFill>
          <a:blip r:embed="rId4">
            <a:alphaModFix/>
          </a:blip>
          <a:stretch>
            <a:fillRect/>
          </a:stretch>
        </p:blipFill>
        <p:spPr>
          <a:xfrm>
            <a:off x="1743075" y="2596400"/>
            <a:ext cx="8705851" cy="1848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3074ad8de74_0_3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Results | Scatter Plot:</a:t>
            </a:r>
            <a:endParaRPr b="0"/>
          </a:p>
        </p:txBody>
      </p:sp>
      <p:sp>
        <p:nvSpPr>
          <p:cNvPr id="592" name="Google Shape;592;g3074ad8de74_0_3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grpSp>
        <p:nvGrpSpPr>
          <p:cNvPr id="593" name="Google Shape;593;g3074ad8de74_0_39"/>
          <p:cNvGrpSpPr/>
          <p:nvPr/>
        </p:nvGrpSpPr>
        <p:grpSpPr>
          <a:xfrm>
            <a:off x="1039623" y="2117953"/>
            <a:ext cx="10112460" cy="4118381"/>
            <a:chOff x="1039650" y="2321475"/>
            <a:chExt cx="9152375" cy="3578401"/>
          </a:xfrm>
        </p:grpSpPr>
        <p:pic>
          <p:nvPicPr>
            <p:cNvPr id="594" name="Google Shape;594;g3074ad8de74_0_39"/>
            <p:cNvPicPr preferRelativeResize="0"/>
            <p:nvPr/>
          </p:nvPicPr>
          <p:blipFill>
            <a:blip r:embed="rId3">
              <a:alphaModFix/>
            </a:blip>
            <a:stretch>
              <a:fillRect/>
            </a:stretch>
          </p:blipFill>
          <p:spPr>
            <a:xfrm>
              <a:off x="3966100" y="2321475"/>
              <a:ext cx="2926449" cy="3578400"/>
            </a:xfrm>
            <a:prstGeom prst="rect">
              <a:avLst/>
            </a:prstGeom>
            <a:noFill/>
            <a:ln>
              <a:noFill/>
            </a:ln>
          </p:spPr>
        </p:pic>
        <p:pic>
          <p:nvPicPr>
            <p:cNvPr id="595" name="Google Shape;595;g3074ad8de74_0_39"/>
            <p:cNvPicPr preferRelativeResize="0"/>
            <p:nvPr/>
          </p:nvPicPr>
          <p:blipFill>
            <a:blip r:embed="rId4">
              <a:alphaModFix/>
            </a:blip>
            <a:stretch>
              <a:fillRect/>
            </a:stretch>
          </p:blipFill>
          <p:spPr>
            <a:xfrm>
              <a:off x="6892553" y="2321475"/>
              <a:ext cx="3299472" cy="3578399"/>
            </a:xfrm>
            <a:prstGeom prst="rect">
              <a:avLst/>
            </a:prstGeom>
            <a:noFill/>
            <a:ln>
              <a:noFill/>
            </a:ln>
          </p:spPr>
        </p:pic>
        <p:pic>
          <p:nvPicPr>
            <p:cNvPr id="596" name="Google Shape;596;g3074ad8de74_0_39"/>
            <p:cNvPicPr preferRelativeResize="0"/>
            <p:nvPr/>
          </p:nvPicPr>
          <p:blipFill>
            <a:blip r:embed="rId5">
              <a:alphaModFix/>
            </a:blip>
            <a:stretch>
              <a:fillRect/>
            </a:stretch>
          </p:blipFill>
          <p:spPr>
            <a:xfrm>
              <a:off x="1039650" y="2321475"/>
              <a:ext cx="2926451" cy="3578401"/>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3073e735a3f_0_52"/>
          <p:cNvSpPr txBox="1"/>
          <p:nvPr>
            <p:ph type="title"/>
          </p:nvPr>
        </p:nvSpPr>
        <p:spPr>
          <a:xfrm>
            <a:off x="569403" y="779192"/>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a:t>
            </a:r>
            <a:r>
              <a:rPr b="0" lang="en-US"/>
              <a:t>Results | </a:t>
            </a:r>
            <a:r>
              <a:rPr b="0" lang="en-US" sz="4266"/>
              <a:t>Parity Plot:</a:t>
            </a:r>
            <a:endParaRPr b="0" sz="4266"/>
          </a:p>
        </p:txBody>
      </p:sp>
      <p:sp>
        <p:nvSpPr>
          <p:cNvPr id="602" name="Google Shape;602;g3073e735a3f_0_52"/>
          <p:cNvSpPr txBox="1"/>
          <p:nvPr>
            <p:ph idx="1" type="body"/>
          </p:nvPr>
        </p:nvSpPr>
        <p:spPr>
          <a:xfrm>
            <a:off x="1039653" y="2025225"/>
            <a:ext cx="10903500" cy="41697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a:solidFill>
                <a:srgbClr val="FFFFFF"/>
              </a:solidFill>
              <a:latin typeface="PT Serif"/>
              <a:ea typeface="PT Serif"/>
              <a:cs typeface="PT Serif"/>
              <a:sym typeface="PT Serif"/>
            </a:endParaRPr>
          </a:p>
          <a:p>
            <a:pPr indent="0" lvl="0" marL="228600" rtl="0" algn="l">
              <a:lnSpc>
                <a:spcPct val="90000"/>
              </a:lnSpc>
              <a:spcBef>
                <a:spcPts val="0"/>
              </a:spcBef>
              <a:spcAft>
                <a:spcPts val="0"/>
              </a:spcAft>
              <a:buNone/>
            </a:pPr>
            <a:r>
              <a:t/>
            </a:r>
            <a:endParaRPr/>
          </a:p>
        </p:txBody>
      </p:sp>
      <p:sp>
        <p:nvSpPr>
          <p:cNvPr id="603" name="Google Shape;603;g3073e735a3f_0_5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604" name="Google Shape;604;g3073e735a3f_0_52"/>
          <p:cNvPicPr preferRelativeResize="0"/>
          <p:nvPr/>
        </p:nvPicPr>
        <p:blipFill>
          <a:blip r:embed="rId3">
            <a:alphaModFix/>
          </a:blip>
          <a:stretch>
            <a:fillRect/>
          </a:stretch>
        </p:blipFill>
        <p:spPr>
          <a:xfrm>
            <a:off x="785405" y="1700500"/>
            <a:ext cx="10621183" cy="448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3073e735a3f_0_60"/>
          <p:cNvSpPr txBox="1"/>
          <p:nvPr>
            <p:ph type="title"/>
          </p:nvPr>
        </p:nvSpPr>
        <p:spPr>
          <a:xfrm>
            <a:off x="569403" y="779192"/>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Evaluation </a:t>
            </a:r>
            <a:r>
              <a:rPr b="0" lang="en-US"/>
              <a:t>Results | </a:t>
            </a:r>
            <a:r>
              <a:rPr b="0" lang="en-US" sz="4266"/>
              <a:t>Residual Plot</a:t>
            </a:r>
            <a:r>
              <a:rPr b="0" lang="en-US" sz="4266"/>
              <a:t>:</a:t>
            </a:r>
            <a:endParaRPr b="0" sz="4266"/>
          </a:p>
        </p:txBody>
      </p:sp>
      <p:sp>
        <p:nvSpPr>
          <p:cNvPr id="610" name="Google Shape;610;g3073e735a3f_0_60"/>
          <p:cNvSpPr txBox="1"/>
          <p:nvPr>
            <p:ph idx="1" type="body"/>
          </p:nvPr>
        </p:nvSpPr>
        <p:spPr>
          <a:xfrm>
            <a:off x="1039653" y="2025225"/>
            <a:ext cx="10903500" cy="41697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a:solidFill>
                <a:srgbClr val="FFFFFF"/>
              </a:solidFill>
              <a:latin typeface="PT Serif"/>
              <a:ea typeface="PT Serif"/>
              <a:cs typeface="PT Serif"/>
              <a:sym typeface="PT Serif"/>
            </a:endParaRPr>
          </a:p>
          <a:p>
            <a:pPr indent="0" lvl="0" marL="228600" rtl="0" algn="l">
              <a:lnSpc>
                <a:spcPct val="90000"/>
              </a:lnSpc>
              <a:spcBef>
                <a:spcPts val="0"/>
              </a:spcBef>
              <a:spcAft>
                <a:spcPts val="0"/>
              </a:spcAft>
              <a:buNone/>
            </a:pPr>
            <a:r>
              <a:t/>
            </a:r>
            <a:endParaRPr/>
          </a:p>
        </p:txBody>
      </p:sp>
      <p:sp>
        <p:nvSpPr>
          <p:cNvPr id="611" name="Google Shape;611;g3073e735a3f_0_6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612" name="Google Shape;612;g3073e735a3f_0_60"/>
          <p:cNvPicPr preferRelativeResize="0"/>
          <p:nvPr/>
        </p:nvPicPr>
        <p:blipFill>
          <a:blip r:embed="rId3">
            <a:alphaModFix/>
          </a:blip>
          <a:stretch>
            <a:fillRect/>
          </a:stretch>
        </p:blipFill>
        <p:spPr>
          <a:xfrm>
            <a:off x="783729" y="1700500"/>
            <a:ext cx="10624534" cy="4494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Deployment</a:t>
            </a:r>
            <a:endParaRPr b="0"/>
          </a:p>
        </p:txBody>
      </p:sp>
      <p:sp>
        <p:nvSpPr>
          <p:cNvPr id="618" name="Google Shape;618;p1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SzPts val="2800"/>
              <a:buFont typeface="Calibri"/>
              <a:buChar char="•"/>
            </a:pPr>
            <a:r>
              <a:rPr lang="en-US">
                <a:solidFill>
                  <a:srgbClr val="FFFFFF"/>
                </a:solidFill>
              </a:rPr>
              <a:t>The deployment phase focuses on preparing the trained machine learning model for real-world or production use.</a:t>
            </a:r>
            <a:endParaRPr>
              <a:solidFill>
                <a:srgbClr val="FFFFFF"/>
              </a:solidFill>
            </a:endParaRPr>
          </a:p>
          <a:p>
            <a:pPr indent="-292100" lvl="0" marL="228600" rtl="0" algn="l">
              <a:spcBef>
                <a:spcPts val="0"/>
              </a:spcBef>
              <a:spcAft>
                <a:spcPts val="0"/>
              </a:spcAft>
              <a:buSzPts val="2800"/>
              <a:buFont typeface="Calibri"/>
              <a:buChar char="•"/>
            </a:pPr>
            <a:r>
              <a:rPr lang="en-US">
                <a:solidFill>
                  <a:srgbClr val="FFFFFF"/>
                </a:solidFill>
              </a:rPr>
              <a:t>The is to ensure that the model is reliably accessible to end-</a:t>
            </a:r>
            <a:r>
              <a:rPr lang="en-US">
                <a:solidFill>
                  <a:srgbClr val="FFFFFF"/>
                </a:solidFill>
              </a:rPr>
              <a:t>user objective</a:t>
            </a:r>
            <a:r>
              <a:rPr lang="en-US">
                <a:solidFill>
                  <a:srgbClr val="FFFFFF"/>
                </a:solidFill>
              </a:rPr>
              <a:t>s or other systems while maintaining both performance and security.</a:t>
            </a:r>
            <a:endParaRPr/>
          </a:p>
          <a:p>
            <a:pPr indent="-50800" lvl="0" marL="228600" rtl="0" algn="l">
              <a:lnSpc>
                <a:spcPct val="90000"/>
              </a:lnSpc>
              <a:spcBef>
                <a:spcPts val="1000"/>
              </a:spcBef>
              <a:spcAft>
                <a:spcPts val="0"/>
              </a:spcAft>
              <a:buClr>
                <a:schemeClr val="lt1"/>
              </a:buClr>
              <a:buSzPts val="2800"/>
              <a:buNone/>
            </a:pPr>
            <a:r>
              <a:t/>
            </a:r>
            <a:endParaRPr/>
          </a:p>
        </p:txBody>
      </p:sp>
      <p:sp>
        <p:nvSpPr>
          <p:cNvPr id="619" name="Google Shape;619;p1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620" name="Google Shape;620;p17"/>
          <p:cNvPicPr preferRelativeResize="0"/>
          <p:nvPr/>
        </p:nvPicPr>
        <p:blipFill rotWithShape="1">
          <a:blip r:embed="rId3">
            <a:alphaModFix/>
          </a:blip>
          <a:srcRect b="-12577" l="0" r="0" t="-58773"/>
          <a:stretch/>
        </p:blipFill>
        <p:spPr>
          <a:xfrm>
            <a:off x="88775" y="1986025"/>
            <a:ext cx="12192001" cy="47361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3066f6507c0_0_156"/>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Deployment</a:t>
            </a:r>
            <a:endParaRPr b="0"/>
          </a:p>
        </p:txBody>
      </p:sp>
      <p:sp>
        <p:nvSpPr>
          <p:cNvPr id="626" name="Google Shape;626;g3066f6507c0_0_156"/>
          <p:cNvSpPr txBox="1"/>
          <p:nvPr>
            <p:ph idx="1" type="body"/>
          </p:nvPr>
        </p:nvSpPr>
        <p:spPr>
          <a:xfrm>
            <a:off x="1039650" y="2059338"/>
            <a:ext cx="4105800" cy="4169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t/>
            </a:r>
            <a:endParaRPr sz="3000"/>
          </a:p>
          <a:p>
            <a:pPr indent="-50800" lvl="0" marL="228600" rtl="0" algn="l">
              <a:lnSpc>
                <a:spcPct val="90000"/>
              </a:lnSpc>
              <a:spcBef>
                <a:spcPts val="1000"/>
              </a:spcBef>
              <a:spcAft>
                <a:spcPts val="0"/>
              </a:spcAft>
              <a:buClr>
                <a:schemeClr val="lt1"/>
              </a:buClr>
              <a:buSzPts val="2800"/>
              <a:buNone/>
            </a:pPr>
            <a:r>
              <a:t/>
            </a:r>
            <a:endParaRPr sz="3000"/>
          </a:p>
          <a:p>
            <a:pPr indent="-50800" lvl="0" marL="228600" rtl="0" algn="l">
              <a:lnSpc>
                <a:spcPct val="90000"/>
              </a:lnSpc>
              <a:spcBef>
                <a:spcPts val="1000"/>
              </a:spcBef>
              <a:spcAft>
                <a:spcPts val="0"/>
              </a:spcAft>
              <a:buClr>
                <a:schemeClr val="lt1"/>
              </a:buClr>
              <a:buSzPts val="2800"/>
              <a:buNone/>
            </a:pPr>
            <a:r>
              <a:t/>
            </a:r>
            <a:endParaRPr sz="3000"/>
          </a:p>
          <a:p>
            <a:pPr indent="-50800" lvl="0" marL="228600" rtl="0" algn="ctr">
              <a:lnSpc>
                <a:spcPct val="90000"/>
              </a:lnSpc>
              <a:spcBef>
                <a:spcPts val="1000"/>
              </a:spcBef>
              <a:spcAft>
                <a:spcPts val="0"/>
              </a:spcAft>
              <a:buClr>
                <a:schemeClr val="lt1"/>
              </a:buClr>
              <a:buSzPts val="2800"/>
              <a:buNone/>
            </a:pPr>
            <a:r>
              <a:rPr lang="en-US" sz="3200"/>
              <a:t>User Interface</a:t>
            </a:r>
            <a:endParaRPr sz="3200"/>
          </a:p>
        </p:txBody>
      </p:sp>
      <p:sp>
        <p:nvSpPr>
          <p:cNvPr id="627" name="Google Shape;627;g3066f6507c0_0_156"/>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pic>
        <p:nvPicPr>
          <p:cNvPr id="628" name="Google Shape;628;g3066f6507c0_0_156"/>
          <p:cNvPicPr preferRelativeResize="0"/>
          <p:nvPr/>
        </p:nvPicPr>
        <p:blipFill rotWithShape="1">
          <a:blip r:embed="rId3">
            <a:alphaModFix/>
          </a:blip>
          <a:srcRect b="4041" l="2755" r="9770" t="5542"/>
          <a:stretch/>
        </p:blipFill>
        <p:spPr>
          <a:xfrm>
            <a:off x="5362028" y="1430399"/>
            <a:ext cx="4911971" cy="47986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Future Work</a:t>
            </a:r>
            <a:endParaRPr b="0"/>
          </a:p>
        </p:txBody>
      </p:sp>
      <p:sp>
        <p:nvSpPr>
          <p:cNvPr id="634" name="Google Shape;634;p1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None/>
            </a:pPr>
            <a:r>
              <a:t/>
            </a:r>
            <a:endParaRPr/>
          </a:p>
          <a:p>
            <a:pPr indent="-406400" lvl="0" marL="457200" marR="0" rtl="0" algn="just">
              <a:lnSpc>
                <a:spcPct val="115000"/>
              </a:lnSpc>
              <a:spcBef>
                <a:spcPts val="0"/>
              </a:spcBef>
              <a:spcAft>
                <a:spcPts val="0"/>
              </a:spcAft>
              <a:buSzPts val="2800"/>
              <a:buFont typeface="Calibri"/>
              <a:buChar char="●"/>
            </a:pPr>
            <a:r>
              <a:rPr lang="en-US"/>
              <a:t>Collaboration with local governments, NGOs, and community members will be sought to:</a:t>
            </a:r>
            <a:endParaRPr/>
          </a:p>
          <a:p>
            <a:pPr indent="-406400" lvl="1" marL="914400" marR="0" rtl="0" algn="just">
              <a:lnSpc>
                <a:spcPct val="115000"/>
              </a:lnSpc>
              <a:spcBef>
                <a:spcPts val="0"/>
              </a:spcBef>
              <a:spcAft>
                <a:spcPts val="0"/>
              </a:spcAft>
              <a:buSzPts val="2800"/>
              <a:buFont typeface="Calibri"/>
              <a:buChar char="○"/>
            </a:pPr>
            <a:r>
              <a:rPr lang="en-US" sz="2800"/>
              <a:t>Understand their needs and concerns.</a:t>
            </a:r>
            <a:endParaRPr sz="2800"/>
          </a:p>
          <a:p>
            <a:pPr indent="-406400" lvl="1" marL="914400" marR="0" rtl="0" algn="just">
              <a:lnSpc>
                <a:spcPct val="115000"/>
              </a:lnSpc>
              <a:spcBef>
                <a:spcPts val="0"/>
              </a:spcBef>
              <a:spcAft>
                <a:spcPts val="0"/>
              </a:spcAft>
              <a:buSzPts val="2800"/>
              <a:buFont typeface="Calibri"/>
              <a:buChar char="○"/>
            </a:pPr>
            <a:r>
              <a:rPr lang="en-US" sz="2800"/>
              <a:t>Integrate more data features.</a:t>
            </a:r>
            <a:endParaRPr sz="2800"/>
          </a:p>
          <a:p>
            <a:pPr indent="-406400" lvl="1" marL="914400" marR="0" rtl="0" algn="just">
              <a:lnSpc>
                <a:spcPct val="115000"/>
              </a:lnSpc>
              <a:spcBef>
                <a:spcPts val="0"/>
              </a:spcBef>
              <a:spcAft>
                <a:spcPts val="0"/>
              </a:spcAft>
              <a:buSzPts val="2800"/>
              <a:buFont typeface="Calibri"/>
              <a:buChar char="○"/>
            </a:pPr>
            <a:r>
              <a:rPr lang="en-US" sz="2800"/>
              <a:t>Understand More relations between the features.</a:t>
            </a:r>
            <a:endParaRPr sz="2800"/>
          </a:p>
          <a:p>
            <a:pPr indent="-50800" lvl="0" marL="228600" rtl="0" algn="l">
              <a:lnSpc>
                <a:spcPct val="90000"/>
              </a:lnSpc>
              <a:spcBef>
                <a:spcPts val="1000"/>
              </a:spcBef>
              <a:spcAft>
                <a:spcPts val="0"/>
              </a:spcAft>
              <a:buClr>
                <a:schemeClr val="lt1"/>
              </a:buClr>
              <a:buSzPts val="2800"/>
              <a:buNone/>
            </a:pPr>
            <a:r>
              <a:t/>
            </a:r>
            <a:endParaRPr/>
          </a:p>
        </p:txBody>
      </p:sp>
      <p:sp>
        <p:nvSpPr>
          <p:cNvPr id="635" name="Google Shape;635;p1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References</a:t>
            </a:r>
            <a:endParaRPr b="0"/>
          </a:p>
        </p:txBody>
      </p:sp>
      <p:sp>
        <p:nvSpPr>
          <p:cNvPr id="641" name="Google Shape;641;p1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t/>
            </a:r>
            <a:endParaRPr/>
          </a:p>
          <a:p>
            <a:pPr indent="-342900" lvl="0" marL="457200" rtl="0" algn="just">
              <a:lnSpc>
                <a:spcPct val="115000"/>
              </a:lnSpc>
              <a:spcBef>
                <a:spcPts val="0"/>
              </a:spcBef>
              <a:spcAft>
                <a:spcPts val="0"/>
              </a:spcAft>
              <a:buSzPts val="1800"/>
              <a:buFont typeface="Calibri"/>
              <a:buChar char="-"/>
            </a:pPr>
            <a:r>
              <a:rPr lang="en-US"/>
              <a:t>Browne, C., Matteson, D. S., McBride, L., et al. (2017) Multivariate random forest prediction of poverty and malnutrition prevalence. Journal of Applied Econometrics </a:t>
            </a:r>
            <a:r>
              <a:rPr lang="en-US" u="sng">
                <a:solidFill>
                  <a:schemeClr val="hlink"/>
                </a:solidFill>
                <a:hlinkClick r:id="rId3"/>
              </a:rPr>
              <a:t>Link</a:t>
            </a:r>
            <a:endParaRPr/>
          </a:p>
        </p:txBody>
      </p:sp>
      <p:sp>
        <p:nvSpPr>
          <p:cNvPr id="642" name="Google Shape;642;p1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Objectives</a:t>
            </a:r>
            <a:endParaRPr b="0">
              <a:solidFill>
                <a:schemeClr val="accent1"/>
              </a:solidFill>
            </a:endParaRPr>
          </a:p>
        </p:txBody>
      </p:sp>
      <p:sp>
        <p:nvSpPr>
          <p:cNvPr id="287" name="Google Shape;287;p6"/>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115000"/>
              </a:lnSpc>
              <a:spcBef>
                <a:spcPts val="0"/>
              </a:spcBef>
              <a:spcAft>
                <a:spcPts val="0"/>
              </a:spcAft>
              <a:buClr>
                <a:schemeClr val="lt1"/>
              </a:buClr>
              <a:buSzPts val="1800"/>
              <a:buFont typeface="Calibri"/>
              <a:buChar char="•"/>
            </a:pPr>
            <a:r>
              <a:rPr lang="en-US"/>
              <a:t>Improve early detection of malnutrition risks.</a:t>
            </a:r>
            <a:endParaRPr/>
          </a:p>
          <a:p>
            <a:pPr indent="0" lvl="0" marL="228600" rtl="0" algn="just">
              <a:lnSpc>
                <a:spcPct val="115000"/>
              </a:lnSpc>
              <a:spcBef>
                <a:spcPts val="0"/>
              </a:spcBef>
              <a:spcAft>
                <a:spcPts val="0"/>
              </a:spcAft>
              <a:buNone/>
            </a:pPr>
            <a:r>
              <a:t/>
            </a:r>
            <a:endParaRPr/>
          </a:p>
          <a:p>
            <a:pPr indent="-228600" lvl="0" marL="228600" rtl="0" algn="just">
              <a:lnSpc>
                <a:spcPct val="115000"/>
              </a:lnSpc>
              <a:spcBef>
                <a:spcPts val="0"/>
              </a:spcBef>
              <a:spcAft>
                <a:spcPts val="0"/>
              </a:spcAft>
              <a:buClr>
                <a:schemeClr val="lt1"/>
              </a:buClr>
              <a:buSzPts val="1800"/>
              <a:buFont typeface="Calibri"/>
              <a:buChar char="•"/>
            </a:pPr>
            <a:r>
              <a:rPr lang="en-US"/>
              <a:t>Equip healthcare providers and p</a:t>
            </a:r>
            <a:r>
              <a:rPr lang="en-US"/>
              <a:t>o</a:t>
            </a:r>
            <a:r>
              <a:rPr lang="en-US"/>
              <a:t>licymakers with a tool to target interventions more effectively.</a:t>
            </a:r>
            <a:endParaRPr/>
          </a:p>
          <a:p>
            <a:pPr indent="0" lvl="0" marL="228600" rtl="0" algn="just">
              <a:lnSpc>
                <a:spcPct val="115000"/>
              </a:lnSpc>
              <a:spcBef>
                <a:spcPts val="0"/>
              </a:spcBef>
              <a:spcAft>
                <a:spcPts val="0"/>
              </a:spcAft>
              <a:buNone/>
            </a:pPr>
            <a:r>
              <a:t/>
            </a:r>
            <a:endParaRPr/>
          </a:p>
          <a:p>
            <a:pPr indent="-228600" lvl="0" marL="228600" rtl="0" algn="just">
              <a:lnSpc>
                <a:spcPct val="115000"/>
              </a:lnSpc>
              <a:spcBef>
                <a:spcPts val="0"/>
              </a:spcBef>
              <a:spcAft>
                <a:spcPts val="0"/>
              </a:spcAft>
              <a:buClr>
                <a:schemeClr val="lt1"/>
              </a:buClr>
              <a:buSzPts val="1800"/>
              <a:buFont typeface="Calibri"/>
              <a:buChar char="•"/>
            </a:pPr>
            <a:r>
              <a:rPr lang="en-US"/>
              <a:t>M</a:t>
            </a:r>
            <a:r>
              <a:rPr lang="en-US"/>
              <a:t>achine learning model aims to c</a:t>
            </a:r>
            <a:r>
              <a:rPr lang="en-US"/>
              <a:t>ontribute to global efforts in reducing child malnutrition and advancing progress towards Sustainable Development Goal 2 (Zero Hunger).</a:t>
            </a:r>
            <a:endParaRPr/>
          </a:p>
          <a:p>
            <a:pPr indent="0" lvl="0" marL="0" rtl="0" algn="just">
              <a:lnSpc>
                <a:spcPct val="115000"/>
              </a:lnSpc>
              <a:spcBef>
                <a:spcPts val="1000"/>
              </a:spcBef>
              <a:spcAft>
                <a:spcPts val="0"/>
              </a:spcAft>
              <a:buNone/>
            </a:pPr>
            <a:r>
              <a:t/>
            </a:r>
            <a:endParaRPr/>
          </a:p>
        </p:txBody>
      </p:sp>
      <p:sp>
        <p:nvSpPr>
          <p:cNvPr id="288" name="Google Shape;288;p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2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Thank you!</a:t>
            </a:r>
            <a:endParaRPr b="0"/>
          </a:p>
        </p:txBody>
      </p:sp>
      <p:pic>
        <p:nvPicPr>
          <p:cNvPr id="649" name="Google Shape;649;p20"/>
          <p:cNvPicPr preferRelativeResize="0"/>
          <p:nvPr>
            <p:ph idx="1" type="body"/>
          </p:nvPr>
        </p:nvPicPr>
        <p:blipFill rotWithShape="1">
          <a:blip r:embed="rId3">
            <a:alphaModFix/>
          </a:blip>
          <a:srcRect b="0" l="0" r="0" t="0"/>
          <a:stretch/>
        </p:blipFill>
        <p:spPr>
          <a:xfrm>
            <a:off x="5113452" y="2818440"/>
            <a:ext cx="2482855" cy="2482855"/>
          </a:xfrm>
          <a:prstGeom prst="rect">
            <a:avLst/>
          </a:prstGeom>
          <a:noFill/>
          <a:ln>
            <a:noFill/>
          </a:ln>
        </p:spPr>
      </p:pic>
      <p:pic>
        <p:nvPicPr>
          <p:cNvPr id="650" name="Google Shape;650;p20"/>
          <p:cNvPicPr preferRelativeResize="0"/>
          <p:nvPr/>
        </p:nvPicPr>
        <p:blipFill rotWithShape="1">
          <a:blip r:embed="rId4">
            <a:alphaModFix/>
          </a:blip>
          <a:srcRect b="0" l="0" r="0" t="0"/>
          <a:stretch/>
        </p:blipFill>
        <p:spPr>
          <a:xfrm>
            <a:off x="8526090" y="3141200"/>
            <a:ext cx="2626258" cy="2008584"/>
          </a:xfrm>
          <a:prstGeom prst="rect">
            <a:avLst/>
          </a:prstGeom>
          <a:noFill/>
          <a:ln>
            <a:noFill/>
          </a:ln>
        </p:spPr>
      </p:pic>
      <p:pic>
        <p:nvPicPr>
          <p:cNvPr descr="A blue text on a black background&#10;&#10;Description automatically generated with low confidence" id="651" name="Google Shape;651;p20"/>
          <p:cNvPicPr preferRelativeResize="0"/>
          <p:nvPr/>
        </p:nvPicPr>
        <p:blipFill rotWithShape="1">
          <a:blip r:embed="rId5">
            <a:alphaModFix/>
          </a:blip>
          <a:srcRect b="0" l="0" r="0" t="0"/>
          <a:stretch/>
        </p:blipFill>
        <p:spPr>
          <a:xfrm>
            <a:off x="872505" y="3336909"/>
            <a:ext cx="3311164" cy="1617165"/>
          </a:xfrm>
          <a:prstGeom prst="rect">
            <a:avLst/>
          </a:prstGeom>
          <a:noFill/>
          <a:ln>
            <a:noFill/>
          </a:ln>
        </p:spPr>
      </p:pic>
      <p:sp>
        <p:nvSpPr>
          <p:cNvPr id="652" name="Google Shape;652;p2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SDG Relation</a:t>
            </a:r>
            <a:endParaRPr b="0"/>
          </a:p>
        </p:txBody>
      </p:sp>
      <p:sp>
        <p:nvSpPr>
          <p:cNvPr id="295" name="Google Shape;295;p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lnSpcReduction="20000"/>
          </a:bodyPr>
          <a:lstStyle/>
          <a:p>
            <a:pPr indent="0" lvl="0" marL="228600" rtl="0" algn="just">
              <a:lnSpc>
                <a:spcPct val="115000"/>
              </a:lnSpc>
              <a:spcBef>
                <a:spcPts val="0"/>
              </a:spcBef>
              <a:spcAft>
                <a:spcPts val="0"/>
              </a:spcAft>
              <a:buNone/>
            </a:pPr>
            <a:r>
              <a:t/>
            </a:r>
            <a:endParaRPr/>
          </a:p>
          <a:p>
            <a:pPr indent="-228600" lvl="0" marL="228600" rtl="0" algn="just">
              <a:lnSpc>
                <a:spcPct val="115000"/>
              </a:lnSpc>
              <a:spcBef>
                <a:spcPts val="0"/>
              </a:spcBef>
              <a:spcAft>
                <a:spcPts val="0"/>
              </a:spcAft>
              <a:buClr>
                <a:schemeClr val="lt1"/>
              </a:buClr>
              <a:buSzPts val="2800"/>
              <a:buFont typeface="Calibri"/>
              <a:buChar char="•"/>
            </a:pPr>
            <a:r>
              <a:rPr lang="en-US"/>
              <a:t>The project aligns with Sustainable Development Goal 2 (Zero Hunger) by aiming to reduce child malnutrition, which is a significant contributor to child mortality and morbidity in these regions.</a:t>
            </a:r>
            <a:endParaRPr/>
          </a:p>
          <a:p>
            <a:pPr indent="-292100" lvl="0" marL="228600" rtl="0" algn="just">
              <a:lnSpc>
                <a:spcPct val="115000"/>
              </a:lnSpc>
              <a:spcBef>
                <a:spcPts val="0"/>
              </a:spcBef>
              <a:spcAft>
                <a:spcPts val="0"/>
              </a:spcAft>
              <a:buSzPts val="2800"/>
              <a:buChar char="•"/>
            </a:pPr>
            <a:r>
              <a:rPr lang="en-US"/>
              <a:t>It also aligns with SDG 3 (Good Health and Well-Being) by aiming to ensure </a:t>
            </a:r>
            <a:r>
              <a:rPr lang="en-US"/>
              <a:t>healthy</a:t>
            </a:r>
            <a:r>
              <a:rPr lang="en-US"/>
              <a:t> </a:t>
            </a:r>
            <a:r>
              <a:rPr lang="en-US"/>
              <a:t>lives for children.</a:t>
            </a:r>
            <a:endParaRPr sz="2300">
              <a:solidFill>
                <a:srgbClr val="FFFFFF"/>
              </a:solidFill>
              <a:highlight>
                <a:srgbClr val="FFFFFF"/>
              </a:highlight>
            </a:endParaRPr>
          </a:p>
          <a:p>
            <a:pPr indent="0" lvl="0" marL="228600" rtl="0" algn="just">
              <a:lnSpc>
                <a:spcPct val="115000"/>
              </a:lnSpc>
              <a:spcBef>
                <a:spcPts val="0"/>
              </a:spcBef>
              <a:spcAft>
                <a:spcPts val="0"/>
              </a:spcAft>
              <a:buNone/>
            </a:pPr>
            <a:r>
              <a:t/>
            </a:r>
            <a:endParaRPr/>
          </a:p>
          <a:p>
            <a:pPr indent="0" lvl="0" marL="0" rtl="0" algn="just">
              <a:lnSpc>
                <a:spcPct val="115000"/>
              </a:lnSpc>
              <a:spcBef>
                <a:spcPts val="1000"/>
              </a:spcBef>
              <a:spcAft>
                <a:spcPts val="0"/>
              </a:spcAft>
              <a:buClr>
                <a:schemeClr val="lt1"/>
              </a:buClr>
              <a:buSzPts val="2800"/>
              <a:buNone/>
            </a:pPr>
            <a:r>
              <a:t/>
            </a:r>
            <a:endParaRPr/>
          </a:p>
        </p:txBody>
      </p:sp>
      <p:sp>
        <p:nvSpPr>
          <p:cNvPr id="296" name="Google Shape;296;p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b="0" lang="en-US"/>
              <a:t>Data</a:t>
            </a:r>
            <a:endParaRPr b="0"/>
          </a:p>
        </p:txBody>
      </p:sp>
      <p:sp>
        <p:nvSpPr>
          <p:cNvPr id="302" name="Google Shape;302;p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0" lang="en-US"/>
              <a:t>Data Collection </a:t>
            </a:r>
            <a:endParaRPr b="0"/>
          </a:p>
        </p:txBody>
      </p:sp>
      <p:sp>
        <p:nvSpPr>
          <p:cNvPr id="309" name="Google Shape;309;p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28600" lvl="0" marL="228600" rtl="0" algn="just">
              <a:lnSpc>
                <a:spcPct val="115000"/>
              </a:lnSpc>
              <a:spcBef>
                <a:spcPts val="0"/>
              </a:spcBef>
              <a:spcAft>
                <a:spcPts val="0"/>
              </a:spcAft>
              <a:buClr>
                <a:schemeClr val="lt1"/>
              </a:buClr>
              <a:buSzPts val="2800"/>
              <a:buFont typeface="Calibri"/>
              <a:buChar char="•"/>
            </a:pPr>
            <a:r>
              <a:rPr lang="en-US"/>
              <a:t>T</a:t>
            </a:r>
            <a:r>
              <a:rPr lang="en-US"/>
              <a:t>he project will leverage data from the “Multivariate random forest prediction of poverty and malnutrition prevalence” dataset available on Kaggle. </a:t>
            </a:r>
            <a:endParaRPr/>
          </a:p>
          <a:p>
            <a:pPr indent="0" lvl="0" marL="228600" rtl="0" algn="just">
              <a:lnSpc>
                <a:spcPct val="115000"/>
              </a:lnSpc>
              <a:spcBef>
                <a:spcPts val="0"/>
              </a:spcBef>
              <a:spcAft>
                <a:spcPts val="0"/>
              </a:spcAft>
              <a:buNone/>
            </a:pPr>
            <a:r>
              <a:t/>
            </a:r>
            <a:endParaRPr/>
          </a:p>
          <a:p>
            <a:pPr indent="-228600" lvl="0" marL="228600" rtl="0" algn="just">
              <a:lnSpc>
                <a:spcPct val="115000"/>
              </a:lnSpc>
              <a:spcBef>
                <a:spcPts val="0"/>
              </a:spcBef>
              <a:spcAft>
                <a:spcPts val="0"/>
              </a:spcAft>
              <a:buClr>
                <a:schemeClr val="lt1"/>
              </a:buClr>
              <a:buSzPts val="2800"/>
              <a:buFont typeface="Calibri"/>
              <a:buChar char="•"/>
            </a:pPr>
            <a:r>
              <a:rPr lang="en-US"/>
              <a:t>This dataset, derived from the research paper by Chris Browne, David S. Matteson, Linden McBride, and colleagues, offers a comprehensive repository of social indicators and environmental factors.</a:t>
            </a:r>
            <a:endParaRPr b="1" i="0" u="none" strike="noStrike">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p>
        </p:txBody>
      </p:sp>
      <p:sp>
        <p:nvSpPr>
          <p:cNvPr id="310" name="Google Shape;310;p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066f6507c0_0_91"/>
          <p:cNvSpPr txBox="1"/>
          <p:nvPr>
            <p:ph type="title"/>
          </p:nvPr>
        </p:nvSpPr>
        <p:spPr>
          <a:xfrm>
            <a:off x="1039650" y="920924"/>
            <a:ext cx="10112700" cy="1124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0" lang="en-US" sz="4850"/>
              <a:t>Data Collection</a:t>
            </a:r>
            <a:r>
              <a:rPr lang="en-US" sz="4850"/>
              <a:t> </a:t>
            </a:r>
            <a:endParaRPr/>
          </a:p>
        </p:txBody>
      </p:sp>
      <p:sp>
        <p:nvSpPr>
          <p:cNvPr id="317" name="Google Shape;317;g3066f6507c0_0_91"/>
          <p:cNvSpPr txBox="1"/>
          <p:nvPr>
            <p:ph idx="1" type="body"/>
          </p:nvPr>
        </p:nvSpPr>
        <p:spPr>
          <a:xfrm>
            <a:off x="710475" y="2321350"/>
            <a:ext cx="5317500" cy="41133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500"/>
              </a:spcBef>
              <a:spcAft>
                <a:spcPts val="0"/>
              </a:spcAft>
              <a:buSzPts val="2800"/>
              <a:buFont typeface="Calibri"/>
              <a:buChar char="•"/>
            </a:pPr>
            <a:r>
              <a:rPr lang="en-US"/>
              <a:t>The paper focus on data from eleven USAID Feed the Future (FTF) priority countries: Bangladesh, Ethiopia, Ghana, Guatemala, Honduras, Kenya, Mali, Nepal, Nigeria, Senegal, and Uganda.</a:t>
            </a:r>
            <a:endParaRPr/>
          </a:p>
          <a:p>
            <a:pPr indent="457200" lvl="1" marL="0" rtl="0" algn="just">
              <a:lnSpc>
                <a:spcPct val="115000"/>
              </a:lnSpc>
              <a:spcBef>
                <a:spcPts val="500"/>
              </a:spcBef>
              <a:spcAft>
                <a:spcPts val="0"/>
              </a:spcAft>
              <a:buClr>
                <a:schemeClr val="lt1"/>
              </a:buClr>
              <a:buSzPts val="2400"/>
              <a:buNone/>
            </a:pPr>
            <a:r>
              <a:t/>
            </a:r>
            <a:endParaRPr sz="2800"/>
          </a:p>
        </p:txBody>
      </p:sp>
      <p:sp>
        <p:nvSpPr>
          <p:cNvPr id="318" name="Google Shape;318;g3066f6507c0_0_9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
        <p:nvSpPr>
          <p:cNvPr id="319" name="Google Shape;319;g3066f6507c0_0_91"/>
          <p:cNvSpPr txBox="1"/>
          <p:nvPr>
            <p:ph idx="1" type="body"/>
          </p:nvPr>
        </p:nvSpPr>
        <p:spPr>
          <a:xfrm>
            <a:off x="6360300" y="2194450"/>
            <a:ext cx="5317500" cy="42402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500"/>
              </a:spcBef>
              <a:spcAft>
                <a:spcPts val="0"/>
              </a:spcAft>
              <a:buSzPts val="2800"/>
              <a:buFont typeface="Calibri"/>
              <a:buChar char="•"/>
            </a:pPr>
            <a:r>
              <a:rPr lang="en-US"/>
              <a:t>The data was a combination of many sources: DHS malnutrition and asset poverty data, Physical geography covariates, Food price data, Solar-induced chlorophyll fluorescence data, Land surface temperature data, Precipitation data.</a:t>
            </a:r>
            <a:endParaRPr/>
          </a:p>
          <a:p>
            <a:pPr indent="457200" lvl="1" marL="0" rtl="0" algn="just">
              <a:lnSpc>
                <a:spcPct val="115000"/>
              </a:lnSpc>
              <a:spcBef>
                <a:spcPts val="500"/>
              </a:spcBef>
              <a:spcAft>
                <a:spcPts val="0"/>
              </a:spcAft>
              <a:buClr>
                <a:schemeClr val="lt1"/>
              </a:buClr>
              <a:buSzPts val="2400"/>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2023-07-17T12:29:49Z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