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Helvetica Neue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rilxRbIkz3YkKNFZTtFMax6+m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Light-italic.fntdata"/><Relationship Id="rId10" Type="http://schemas.openxmlformats.org/officeDocument/2006/relationships/slide" Target="slides/slide4.xml"/><Relationship Id="rId32" Type="http://schemas.openxmlformats.org/officeDocument/2006/relationships/font" Target="fonts/HelveticaNeueLight-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688e539b5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30688e539b5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30688e539b5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0688e539b5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30688e539b5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30688e539b5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0688e539b5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30688e539b5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30688e539b5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0688e539b5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30688e539b5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0688e539b5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30688e539b5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688e539b5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30688e539b5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30688e539b5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688e539b5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30688e539b5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688e539b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30688e539b5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30688e539b5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688e539b5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30688e539b5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30688e539b5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688e539b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0688e539b5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6" name="Google Shape;296;g30688e539b5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688e539b5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30688e539b5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30688e539b5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22" name="Google Shape;22;p2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7"/>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88" name="Shape 88"/>
        <p:cNvGrpSpPr/>
        <p:nvPr/>
      </p:nvGrpSpPr>
      <p:grpSpPr>
        <a:xfrm>
          <a:off x="0" y="0"/>
          <a:ext cx="0" cy="0"/>
          <a:chOff x="0" y="0"/>
          <a:chExt cx="0" cy="0"/>
        </a:xfrm>
      </p:grpSpPr>
      <p:sp>
        <p:nvSpPr>
          <p:cNvPr id="89" name="Google Shape;89;p3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4"/>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4"/>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4"/>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25"/>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5"/>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16" name="Google Shape;116;p2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9" name="Shape 119"/>
        <p:cNvGrpSpPr/>
        <p:nvPr/>
      </p:nvGrpSpPr>
      <p:grpSpPr>
        <a:xfrm>
          <a:off x="0" y="0"/>
          <a:ext cx="0" cy="0"/>
          <a:chOff x="0" y="0"/>
          <a:chExt cx="0" cy="0"/>
        </a:xfrm>
      </p:grpSpPr>
      <p:sp>
        <p:nvSpPr>
          <p:cNvPr id="120" name="Google Shape;120;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2" name="Google Shape;122;p5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5" name="Shape 125"/>
        <p:cNvGrpSpPr/>
        <p:nvPr/>
      </p:nvGrpSpPr>
      <p:grpSpPr>
        <a:xfrm>
          <a:off x="0" y="0"/>
          <a:ext cx="0" cy="0"/>
          <a:chOff x="0" y="0"/>
          <a:chExt cx="0" cy="0"/>
        </a:xfrm>
      </p:grpSpPr>
      <p:sp>
        <p:nvSpPr>
          <p:cNvPr id="126" name="Google Shape;126;p52"/>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52"/>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52"/>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52"/>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5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52"/>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5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5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5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9"/>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55"/>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5"/>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6" name="Google Shape;146;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7" name="Google Shape;147;p5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56"/>
          <p:cNvSpPr/>
          <p:nvPr>
            <p:ph idx="2" type="pic"/>
          </p:nvPr>
        </p:nvSpPr>
        <p:spPr>
          <a:xfrm>
            <a:off x="5183188" y="987425"/>
            <a:ext cx="6172200" cy="4873625"/>
          </a:xfrm>
          <a:prstGeom prst="rect">
            <a:avLst/>
          </a:prstGeom>
          <a:noFill/>
          <a:ln>
            <a:noFill/>
          </a:ln>
        </p:spPr>
      </p:sp>
      <p:sp>
        <p:nvSpPr>
          <p:cNvPr id="153" name="Google Shape;153;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5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5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57"/>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5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169" name="Shape 169"/>
        <p:cNvGrpSpPr/>
        <p:nvPr/>
      </p:nvGrpSpPr>
      <p:grpSpPr>
        <a:xfrm>
          <a:off x="0" y="0"/>
          <a:ext cx="0" cy="0"/>
          <a:chOff x="0" y="0"/>
          <a:chExt cx="0" cy="0"/>
        </a:xfrm>
      </p:grpSpPr>
      <p:sp>
        <p:nvSpPr>
          <p:cNvPr id="170" name="Google Shape;170;p5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28"/>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8"/>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7" name="Shape 187"/>
        <p:cNvGrpSpPr/>
        <p:nvPr/>
      </p:nvGrpSpPr>
      <p:grpSpPr>
        <a:xfrm>
          <a:off x="0" y="0"/>
          <a:ext cx="0" cy="0"/>
          <a:chOff x="0" y="0"/>
          <a:chExt cx="0" cy="0"/>
        </a:xfrm>
      </p:grpSpPr>
      <p:sp>
        <p:nvSpPr>
          <p:cNvPr id="188" name="Google Shape;188;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0" name="Google Shape;190;p40"/>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3" name="Shape 193"/>
        <p:cNvGrpSpPr/>
        <p:nvPr/>
      </p:nvGrpSpPr>
      <p:grpSpPr>
        <a:xfrm>
          <a:off x="0" y="0"/>
          <a:ext cx="0" cy="0"/>
          <a:chOff x="0" y="0"/>
          <a:chExt cx="0" cy="0"/>
        </a:xfrm>
      </p:grpSpPr>
      <p:sp>
        <p:nvSpPr>
          <p:cNvPr id="194" name="Google Shape;194;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96" name="Google Shape;196;p4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9" name="Shape 199"/>
        <p:cNvGrpSpPr/>
        <p:nvPr/>
      </p:nvGrpSpPr>
      <p:grpSpPr>
        <a:xfrm>
          <a:off x="0" y="0"/>
          <a:ext cx="0" cy="0"/>
          <a:chOff x="0" y="0"/>
          <a:chExt cx="0" cy="0"/>
        </a:xfrm>
      </p:grpSpPr>
      <p:sp>
        <p:nvSpPr>
          <p:cNvPr id="200" name="Google Shape;200;p42"/>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2"/>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42"/>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4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4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06" name="Shape 206"/>
        <p:cNvGrpSpPr/>
        <p:nvPr/>
      </p:nvGrpSpPr>
      <p:grpSpPr>
        <a:xfrm>
          <a:off x="0" y="0"/>
          <a:ext cx="0" cy="0"/>
          <a:chOff x="0" y="0"/>
          <a:chExt cx="0" cy="0"/>
        </a:xfrm>
      </p:grpSpPr>
      <p:sp>
        <p:nvSpPr>
          <p:cNvPr id="207" name="Google Shape;207;p43"/>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8" name="Google Shape;208;p43"/>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43"/>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0" name="Google Shape;210;p43"/>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4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4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4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0"/>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5" name="Shape 215"/>
        <p:cNvGrpSpPr/>
        <p:nvPr/>
      </p:nvGrpSpPr>
      <p:grpSpPr>
        <a:xfrm>
          <a:off x="0" y="0"/>
          <a:ext cx="0" cy="0"/>
          <a:chOff x="0" y="0"/>
          <a:chExt cx="0" cy="0"/>
        </a:xfrm>
      </p:grpSpPr>
      <p:sp>
        <p:nvSpPr>
          <p:cNvPr id="216" name="Google Shape;216;p44"/>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4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4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
        <p:nvSpPr>
          <p:cNvPr id="221" name="Google Shape;221;p4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4" name="Shape 224"/>
        <p:cNvGrpSpPr/>
        <p:nvPr/>
      </p:nvGrpSpPr>
      <p:grpSpPr>
        <a:xfrm>
          <a:off x="0" y="0"/>
          <a:ext cx="0" cy="0"/>
          <a:chOff x="0" y="0"/>
          <a:chExt cx="0" cy="0"/>
        </a:xfrm>
      </p:grpSpPr>
      <p:sp>
        <p:nvSpPr>
          <p:cNvPr id="225" name="Google Shape;225;p46"/>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46"/>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7" name="Google Shape;227;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8" name="Google Shape;228;p4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4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1" name="Shape 231"/>
        <p:cNvGrpSpPr/>
        <p:nvPr/>
      </p:nvGrpSpPr>
      <p:grpSpPr>
        <a:xfrm>
          <a:off x="0" y="0"/>
          <a:ext cx="0" cy="0"/>
          <a:chOff x="0" y="0"/>
          <a:chExt cx="0" cy="0"/>
        </a:xfrm>
      </p:grpSpPr>
      <p:sp>
        <p:nvSpPr>
          <p:cNvPr id="232" name="Google Shape;232;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7"/>
          <p:cNvSpPr/>
          <p:nvPr>
            <p:ph idx="2" type="pic"/>
          </p:nvPr>
        </p:nvSpPr>
        <p:spPr>
          <a:xfrm>
            <a:off x="5183188" y="987425"/>
            <a:ext cx="6172200" cy="4873625"/>
          </a:xfrm>
          <a:prstGeom prst="rect">
            <a:avLst/>
          </a:prstGeom>
          <a:noFill/>
          <a:ln>
            <a:noFill/>
          </a:ln>
        </p:spPr>
      </p:sp>
      <p:sp>
        <p:nvSpPr>
          <p:cNvPr id="234" name="Google Shape;234;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5" name="Google Shape;235;p4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4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8" name="Shape 238"/>
        <p:cNvGrpSpPr/>
        <p:nvPr/>
      </p:nvGrpSpPr>
      <p:grpSpPr>
        <a:xfrm>
          <a:off x="0" y="0"/>
          <a:ext cx="0" cy="0"/>
          <a:chOff x="0" y="0"/>
          <a:chExt cx="0" cy="0"/>
        </a:xfrm>
      </p:grpSpPr>
      <p:sp>
        <p:nvSpPr>
          <p:cNvPr id="239" name="Google Shape;239;p48"/>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48"/>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4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4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4" name="Shape 244"/>
        <p:cNvGrpSpPr/>
        <p:nvPr/>
      </p:nvGrpSpPr>
      <p:grpSpPr>
        <a:xfrm>
          <a:off x="0" y="0"/>
          <a:ext cx="0" cy="0"/>
          <a:chOff x="0" y="0"/>
          <a:chExt cx="0" cy="0"/>
        </a:xfrm>
      </p:grpSpPr>
      <p:sp>
        <p:nvSpPr>
          <p:cNvPr id="245" name="Google Shape;245;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49"/>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4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250" name="Shape 250"/>
        <p:cNvGrpSpPr/>
        <p:nvPr/>
      </p:nvGrpSpPr>
      <p:grpSpPr>
        <a:xfrm>
          <a:off x="0" y="0"/>
          <a:ext cx="0" cy="0"/>
          <a:chOff x="0" y="0"/>
          <a:chExt cx="0" cy="0"/>
        </a:xfrm>
      </p:grpSpPr>
      <p:sp>
        <p:nvSpPr>
          <p:cNvPr id="251" name="Google Shape;251;p5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1"/>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32"/>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2"/>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2"/>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32"/>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5"/>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5"/>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6"/>
          <p:cNvSpPr/>
          <p:nvPr>
            <p:ph idx="2" type="pic"/>
          </p:nvPr>
        </p:nvSpPr>
        <p:spPr>
          <a:xfrm>
            <a:off x="5183188" y="987425"/>
            <a:ext cx="6172200" cy="4873625"/>
          </a:xfrm>
          <a:prstGeom prst="rect">
            <a:avLst/>
          </a:prstGeom>
          <a:noFill/>
          <a:ln>
            <a:noFill/>
          </a:ln>
        </p:spPr>
      </p:sp>
      <p:sp>
        <p:nvSpPr>
          <p:cNvPr id="72" name="Google Shape;72;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3.png"/><Relationship Id="rId2" Type="http://schemas.openxmlformats.org/officeDocument/2006/relationships/image" Target="../media/image17.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theme" Target="../theme/theme1.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3.png"/><Relationship Id="rId2" Type="http://schemas.openxmlformats.org/officeDocument/2006/relationships/image" Target="../media/image17.png"/><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theme" Target="../theme/theme4.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3.png"/><Relationship Id="rId2" Type="http://schemas.openxmlformats.org/officeDocument/2006/relationships/image" Target="../media/image17.png"/><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theme" Target="../theme/theme3.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1"/>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16" name="Google Shape;16;p21"/>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17" name="Google Shape;17;p21"/>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18" name="Google Shape;18;p21"/>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90" name="Shape 90"/>
        <p:cNvGrpSpPr/>
        <p:nvPr/>
      </p:nvGrpSpPr>
      <p:grpSpPr>
        <a:xfrm>
          <a:off x="0" y="0"/>
          <a:ext cx="0" cy="0"/>
          <a:chOff x="0" y="0"/>
          <a:chExt cx="0" cy="0"/>
        </a:xfrm>
      </p:grpSpPr>
      <p:sp>
        <p:nvSpPr>
          <p:cNvPr id="91" name="Google Shape;91;p2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3"/>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2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6" name="Google Shape;96;p23"/>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97" name="Google Shape;97;p23"/>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98" name="Google Shape;98;p23"/>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99" name="Google Shape;99;p23"/>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171" name="Shape 171"/>
        <p:cNvGrpSpPr/>
        <p:nvPr/>
      </p:nvGrpSpPr>
      <p:grpSpPr>
        <a:xfrm>
          <a:off x="0" y="0"/>
          <a:ext cx="0" cy="0"/>
          <a:chOff x="0" y="0"/>
          <a:chExt cx="0" cy="0"/>
        </a:xfrm>
      </p:grpSpPr>
      <p:sp>
        <p:nvSpPr>
          <p:cNvPr id="172" name="Google Shape;172;p2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3" name="Google Shape;173;p27"/>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4" name="Google Shape;174;p2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5" name="Google Shape;17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p2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77" name="Google Shape;177;p27"/>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178" name="Google Shape;178;p27"/>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179" name="Google Shape;179;p27"/>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180" name="Google Shape;180;p27"/>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www.ncbi.nlm.nih.gov/pmc/articles/PMC10044642/" TargetMode="External"/><Relationship Id="rId4" Type="http://schemas.openxmlformats.org/officeDocument/2006/relationships/hyperlink" Target="https://www.ncbi.nlm.nih.gov/pmc/articles/PMC10044642/" TargetMode="External"/><Relationship Id="rId9" Type="http://schemas.openxmlformats.org/officeDocument/2006/relationships/hyperlink" Target="https://www.ecdc.europa.eu/en/publications-data/antimicrobial-resistance-surveillance-europe-2022-2020-data" TargetMode="External"/><Relationship Id="rId5" Type="http://schemas.openxmlformats.org/officeDocument/2006/relationships/hyperlink" Target="https://www.ncbi.nlm.nih.gov/pmc/articles/PMC7264971/" TargetMode="External"/><Relationship Id="rId6" Type="http://schemas.openxmlformats.org/officeDocument/2006/relationships/hyperlink" Target="https://pubmed.ncbi.nlm.nih.gov/32488173" TargetMode="External"/><Relationship Id="rId7" Type="http://schemas.openxmlformats.org/officeDocument/2006/relationships/hyperlink" Target="https://doi.org/10.1038%2Fs41579-020-0395-y" TargetMode="External"/><Relationship Id="rId8" Type="http://schemas.openxmlformats.org/officeDocument/2006/relationships/hyperlink" Target="https://scholar.google.com/scholar_lookup?journal=Nat.+Rev.+Microbiol.&amp;title=Antimicrobial+use,+drug-resistant+infections+and+COVID-19&amp;author=T.M.+Rawson&amp;author=D.+Ming&amp;author=R.+Ahmad&amp;author=L.S.P.+Moore&amp;author=A.H.+Holmes&amp;volume=18&amp;publication_year=2020&amp;pages=409-410&amp;pmid=32488173&amp;doi=10.1038/s41579-020-0395-y&am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data.afro.who.int/en_GB/publication/global-antimicrobial-resistance-and-use-surveillance-system-glass-dashboard#dataset-descrip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
          <p:cNvSpPr txBox="1"/>
          <p:nvPr>
            <p:ph type="title"/>
          </p:nvPr>
        </p:nvSpPr>
        <p:spPr>
          <a:xfrm>
            <a:off x="449700" y="1709750"/>
            <a:ext cx="11092800" cy="285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C837"/>
              </a:buClr>
              <a:buSzPct val="100000"/>
              <a:buFont typeface="Calibri"/>
              <a:buNone/>
            </a:pPr>
            <a:r>
              <a:rPr lang="en-US"/>
              <a:t>Predicting Antimicrobial Resistance Using Machine Learning for Improved Healthcare Outcomes</a:t>
            </a:r>
            <a:endParaRPr/>
          </a:p>
        </p:txBody>
      </p:sp>
      <p:sp>
        <p:nvSpPr>
          <p:cNvPr id="257" name="Google Shape;257;p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2300"/>
              <a:t>Christian RWIBUTSO HAKIZINKA, Abdullah Amin,  Shamsun Nahar, Abdelmola Albadwi</a:t>
            </a:r>
            <a:endParaRPr sz="2300"/>
          </a:p>
          <a:p>
            <a:pPr indent="0" lvl="0" marL="0" rtl="0" algn="l">
              <a:lnSpc>
                <a:spcPct val="90000"/>
              </a:lnSpc>
              <a:spcBef>
                <a:spcPts val="1000"/>
              </a:spcBef>
              <a:spcAft>
                <a:spcPts val="0"/>
              </a:spcAft>
              <a:buClr>
                <a:schemeClr val="dk1"/>
              </a:buClr>
              <a:buSzPts val="2400"/>
              <a:buNone/>
            </a:pPr>
            <a:r>
              <a:rPr lang="en-US"/>
              <a:t>Oct 1, 2024</a:t>
            </a:r>
            <a:endParaRPr/>
          </a:p>
        </p:txBody>
      </p:sp>
      <p:sp>
        <p:nvSpPr>
          <p:cNvPr id="258" name="Google Shape;258;p1"/>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Frontier Tech Leaders Programme Global Cohort </a:t>
            </a:r>
            <a:r>
              <a:rPr lang="en-US" sz="1200">
                <a:solidFill>
                  <a:schemeClr val="dk1"/>
                </a:solidFill>
                <a:latin typeface="Calibri"/>
                <a:ea typeface="Calibri"/>
                <a:cs typeface="Calibri"/>
                <a:sym typeface="Calibri"/>
              </a:rPr>
              <a:t>3</a:t>
            </a:r>
            <a:endParaRPr sz="1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C837"/>
              </a:buClr>
              <a:buSzPts val="3960"/>
              <a:buFont typeface="Calibri"/>
              <a:buNone/>
            </a:pPr>
            <a:r>
              <a:rPr b="1" lang="en-US" sz="3559"/>
              <a:t>Exploratory Data Analysis (EDA) and Feature Engineering</a:t>
            </a:r>
            <a:endParaRPr sz="3559"/>
          </a:p>
        </p:txBody>
      </p:sp>
      <p:sp>
        <p:nvSpPr>
          <p:cNvPr id="329" name="Google Shape;329;p10"/>
          <p:cNvSpPr txBox="1"/>
          <p:nvPr>
            <p:ph idx="1" type="body"/>
          </p:nvPr>
        </p:nvSpPr>
        <p:spPr>
          <a:xfrm>
            <a:off x="854326" y="2158775"/>
            <a:ext cx="11142900" cy="4169700"/>
          </a:xfrm>
          <a:prstGeom prst="rect">
            <a:avLst/>
          </a:prstGeom>
          <a:noFill/>
          <a:ln>
            <a:noFill/>
          </a:ln>
        </p:spPr>
        <p:txBody>
          <a:bodyPr anchorCtr="0" anchor="t" bIns="45700" lIns="91425" spcFirstLastPara="1" rIns="91425" wrap="square" tIns="45700">
            <a:noAutofit/>
          </a:bodyPr>
          <a:lstStyle/>
          <a:p>
            <a:pPr indent="-50800" lvl="0" marL="228600" rtl="0" algn="just">
              <a:spcBef>
                <a:spcPts val="1000"/>
              </a:spcBef>
              <a:spcAft>
                <a:spcPts val="0"/>
              </a:spcAft>
              <a:buNone/>
            </a:pPr>
            <a:r>
              <a:rPr lang="en-US" sz="1800"/>
              <a:t>Visualizations: Using histograms, box plots, and scatter plots to understand data distributions and relationships.</a:t>
            </a:r>
            <a:endParaRPr sz="1800"/>
          </a:p>
          <a:p>
            <a:pPr indent="-50800" lvl="0" marL="228600" rtl="0" algn="just">
              <a:spcBef>
                <a:spcPts val="1000"/>
              </a:spcBef>
              <a:spcAft>
                <a:spcPts val="0"/>
              </a:spcAft>
              <a:buNone/>
            </a:pPr>
            <a:r>
              <a:rPr lang="en-US" sz="1800"/>
              <a:t>Insights: Identifying trends and patterns in the data, such as common resistance patterns and their correlation with specific antibiotics.</a:t>
            </a:r>
            <a:endParaRPr sz="1800"/>
          </a:p>
          <a:p>
            <a:pPr indent="-50800" lvl="0" marL="228600" rtl="0" algn="just">
              <a:lnSpc>
                <a:spcPct val="90000"/>
              </a:lnSpc>
              <a:spcBef>
                <a:spcPts val="1000"/>
              </a:spcBef>
              <a:spcAft>
                <a:spcPts val="0"/>
              </a:spcAft>
              <a:buClr>
                <a:schemeClr val="lt1"/>
              </a:buClr>
              <a:buSzPts val="2800"/>
              <a:buNone/>
            </a:pPr>
            <a:r>
              <a:rPr lang="en-US" sz="1800"/>
              <a:t>Our data </a:t>
            </a:r>
            <a:r>
              <a:rPr lang="en-US" sz="1800"/>
              <a:t>consist</a:t>
            </a:r>
            <a:r>
              <a:rPr lang="en-US" sz="1800"/>
              <a:t> of  data from 110 countries.</a:t>
            </a:r>
            <a:endParaRPr sz="1800"/>
          </a:p>
        </p:txBody>
      </p:sp>
      <p:sp>
        <p:nvSpPr>
          <p:cNvPr id="330" name="Google Shape;330;p10"/>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31" name="Google Shape;331;p10"/>
          <p:cNvPicPr preferRelativeResize="0"/>
          <p:nvPr/>
        </p:nvPicPr>
        <p:blipFill>
          <a:blip r:embed="rId3">
            <a:alphaModFix/>
          </a:blip>
          <a:stretch>
            <a:fillRect/>
          </a:stretch>
        </p:blipFill>
        <p:spPr>
          <a:xfrm>
            <a:off x="4519075" y="3576250"/>
            <a:ext cx="5442650" cy="290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30688e539b5_0_89"/>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C837"/>
              </a:buClr>
              <a:buSzPts val="3960"/>
              <a:buFont typeface="Calibri"/>
              <a:buNone/>
            </a:pPr>
            <a:r>
              <a:rPr b="1" lang="en-US" sz="3559"/>
              <a:t>EDA and Feature Engineering</a:t>
            </a:r>
            <a:endParaRPr sz="3559"/>
          </a:p>
        </p:txBody>
      </p:sp>
      <p:sp>
        <p:nvSpPr>
          <p:cNvPr id="338" name="Google Shape;338;g30688e539b5_0_89"/>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39" name="Google Shape;339;g30688e539b5_0_89"/>
          <p:cNvPicPr preferRelativeResize="0"/>
          <p:nvPr/>
        </p:nvPicPr>
        <p:blipFill>
          <a:blip r:embed="rId3">
            <a:alphaModFix/>
          </a:blip>
          <a:stretch>
            <a:fillRect/>
          </a:stretch>
        </p:blipFill>
        <p:spPr>
          <a:xfrm>
            <a:off x="3551100" y="2425400"/>
            <a:ext cx="3181350" cy="372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30688e539b5_0_99"/>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C837"/>
              </a:buClr>
              <a:buSzPts val="3960"/>
              <a:buFont typeface="Calibri"/>
              <a:buNone/>
            </a:pPr>
            <a:r>
              <a:rPr b="1" lang="en-US" sz="3559"/>
              <a:t>EDA and Feature Engineering</a:t>
            </a:r>
            <a:endParaRPr sz="3559"/>
          </a:p>
        </p:txBody>
      </p:sp>
      <p:sp>
        <p:nvSpPr>
          <p:cNvPr id="346" name="Google Shape;346;g30688e539b5_0_99"/>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47" name="Google Shape;347;g30688e539b5_0_99"/>
          <p:cNvPicPr preferRelativeResize="0"/>
          <p:nvPr/>
        </p:nvPicPr>
        <p:blipFill>
          <a:blip r:embed="rId3">
            <a:alphaModFix/>
          </a:blip>
          <a:stretch>
            <a:fillRect/>
          </a:stretch>
        </p:blipFill>
        <p:spPr>
          <a:xfrm>
            <a:off x="1039650" y="2596400"/>
            <a:ext cx="4514850" cy="2981325"/>
          </a:xfrm>
          <a:prstGeom prst="rect">
            <a:avLst/>
          </a:prstGeom>
          <a:noFill/>
          <a:ln>
            <a:noFill/>
          </a:ln>
        </p:spPr>
      </p:pic>
      <p:pic>
        <p:nvPicPr>
          <p:cNvPr id="348" name="Google Shape;348;g30688e539b5_0_99"/>
          <p:cNvPicPr preferRelativeResize="0"/>
          <p:nvPr/>
        </p:nvPicPr>
        <p:blipFill>
          <a:blip r:embed="rId4">
            <a:alphaModFix/>
          </a:blip>
          <a:stretch>
            <a:fillRect/>
          </a:stretch>
        </p:blipFill>
        <p:spPr>
          <a:xfrm>
            <a:off x="6907350" y="2451525"/>
            <a:ext cx="3838975" cy="327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 name="Shape 353"/>
        <p:cNvGrpSpPr/>
        <p:nvPr/>
      </p:nvGrpSpPr>
      <p:grpSpPr>
        <a:xfrm>
          <a:off x="0" y="0"/>
          <a:ext cx="0" cy="0"/>
          <a:chOff x="0" y="0"/>
          <a:chExt cx="0" cy="0"/>
        </a:xfrm>
      </p:grpSpPr>
      <p:sp>
        <p:nvSpPr>
          <p:cNvPr id="354" name="Google Shape;354;g30688e539b5_0_79"/>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Exploratory Data Analysis (EDA) and Feature Engineering</a:t>
            </a:r>
            <a:endParaRPr/>
          </a:p>
        </p:txBody>
      </p:sp>
      <p:sp>
        <p:nvSpPr>
          <p:cNvPr id="355" name="Google Shape;355;g30688e539b5_0_79"/>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800"/>
              <a:buFont typeface="Arial"/>
              <a:buChar char="•"/>
            </a:pPr>
            <a:r>
              <a:rPr lang="en-US"/>
              <a:t>Explain the process of creating or transforming features</a:t>
            </a:r>
            <a:endParaRPr/>
          </a:p>
          <a:p>
            <a:pPr indent="-228600" lvl="0" marL="228600" rtl="0" algn="l">
              <a:lnSpc>
                <a:spcPct val="90000"/>
              </a:lnSpc>
              <a:spcBef>
                <a:spcPts val="1000"/>
              </a:spcBef>
              <a:spcAft>
                <a:spcPts val="0"/>
              </a:spcAft>
              <a:buClr>
                <a:schemeClr val="lt1"/>
              </a:buClr>
              <a:buSzPts val="2800"/>
              <a:buFont typeface="Arial"/>
              <a:buChar char="•"/>
            </a:pPr>
            <a:r>
              <a:rPr lang="en-US"/>
              <a:t>Rationale behind feature engineering decisions</a:t>
            </a:r>
            <a:endParaRPr/>
          </a:p>
          <a:p>
            <a:pPr indent="-228600" lvl="0" marL="228600" rtl="0" algn="l">
              <a:lnSpc>
                <a:spcPct val="90000"/>
              </a:lnSpc>
              <a:spcBef>
                <a:spcPts val="1000"/>
              </a:spcBef>
              <a:spcAft>
                <a:spcPts val="0"/>
              </a:spcAft>
              <a:buClr>
                <a:schemeClr val="lt1"/>
              </a:buClr>
              <a:buSzPts val="2800"/>
              <a:buFont typeface="Arial"/>
              <a:buChar char="•"/>
            </a:pPr>
            <a:r>
              <a:rPr lang="en-US"/>
              <a:t>Describe scaling, normalization, encoding, etc.</a:t>
            </a:r>
            <a:endParaRPr/>
          </a:p>
          <a:p>
            <a:pPr indent="0" lvl="1" marL="457200" rtl="0" algn="l">
              <a:lnSpc>
                <a:spcPct val="90000"/>
              </a:lnSpc>
              <a:spcBef>
                <a:spcPts val="500"/>
              </a:spcBef>
              <a:spcAft>
                <a:spcPts val="0"/>
              </a:spcAft>
              <a:buClr>
                <a:schemeClr val="lt1"/>
              </a:buClr>
              <a:buSzPts val="2400"/>
              <a:buNone/>
            </a:pPr>
            <a:r>
              <a:t/>
            </a:r>
            <a:endParaRPr/>
          </a:p>
          <a:p>
            <a:pPr indent="-50800" lvl="0" marL="228600" rtl="0" algn="l">
              <a:lnSpc>
                <a:spcPct val="90000"/>
              </a:lnSpc>
              <a:spcBef>
                <a:spcPts val="1000"/>
              </a:spcBef>
              <a:spcAft>
                <a:spcPts val="0"/>
              </a:spcAft>
              <a:buClr>
                <a:schemeClr val="lt1"/>
              </a:buClr>
              <a:buSzPts val="2800"/>
              <a:buNone/>
            </a:pPr>
            <a:r>
              <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ts val="2800"/>
              <a:buNone/>
            </a:pPr>
            <a:r>
              <a:t/>
            </a:r>
            <a:endParaRPr/>
          </a:p>
        </p:txBody>
      </p:sp>
      <p:sp>
        <p:nvSpPr>
          <p:cNvPr id="356" name="Google Shape;356;g30688e539b5_0_79"/>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Model</a:t>
            </a:r>
            <a:endParaRPr/>
          </a:p>
        </p:txBody>
      </p:sp>
      <p:sp>
        <p:nvSpPr>
          <p:cNvPr id="362" name="Google Shape;362;p11"/>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2"/>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368" name="Google Shape;368;p12"/>
          <p:cNvSpPr txBox="1"/>
          <p:nvPr>
            <p:ph idx="1" type="body"/>
          </p:nvPr>
        </p:nvSpPr>
        <p:spPr>
          <a:xfrm>
            <a:off x="1049151" y="2007225"/>
            <a:ext cx="9934200" cy="41697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a:t>Model Selection</a:t>
            </a:r>
            <a:endParaRPr/>
          </a:p>
          <a:p>
            <a:pPr indent="0" lvl="0" marL="0" rtl="0" algn="l">
              <a:spcBef>
                <a:spcPts val="1000"/>
              </a:spcBef>
              <a:spcAft>
                <a:spcPts val="0"/>
              </a:spcAft>
              <a:buNone/>
            </a:pPr>
            <a:r>
              <a:rPr lang="en-US" sz="1800"/>
              <a:t>We explored three models: </a:t>
            </a:r>
            <a:endParaRPr sz="1800"/>
          </a:p>
          <a:p>
            <a:pPr indent="228600" lvl="0" marL="228600" rtl="0" algn="l">
              <a:spcBef>
                <a:spcPts val="1000"/>
              </a:spcBef>
              <a:spcAft>
                <a:spcPts val="0"/>
              </a:spcAft>
              <a:buNone/>
            </a:pPr>
            <a:r>
              <a:rPr lang="en-US" sz="1800"/>
              <a:t>Random Forest, </a:t>
            </a:r>
            <a:endParaRPr sz="1800"/>
          </a:p>
          <a:p>
            <a:pPr indent="228600" lvl="0" marL="228600" rtl="0" algn="l">
              <a:spcBef>
                <a:spcPts val="1000"/>
              </a:spcBef>
              <a:spcAft>
                <a:spcPts val="0"/>
              </a:spcAft>
              <a:buNone/>
            </a:pPr>
            <a:r>
              <a:rPr lang="en-US" sz="1800"/>
              <a:t>Logistic Regression,</a:t>
            </a:r>
            <a:endParaRPr sz="1800"/>
          </a:p>
          <a:p>
            <a:pPr indent="228600" lvl="0" marL="228600" rtl="0" algn="l">
              <a:spcBef>
                <a:spcPts val="1000"/>
              </a:spcBef>
              <a:spcAft>
                <a:spcPts val="0"/>
              </a:spcAft>
              <a:buNone/>
            </a:pPr>
            <a:r>
              <a:rPr lang="en-US" sz="1800"/>
              <a:t>XGBoost. </a:t>
            </a:r>
            <a:endParaRPr sz="1800"/>
          </a:p>
          <a:p>
            <a:pPr indent="0" lvl="0" marL="0" rtl="0" algn="l">
              <a:spcBef>
                <a:spcPts val="1000"/>
              </a:spcBef>
              <a:spcAft>
                <a:spcPts val="0"/>
              </a:spcAft>
              <a:buNone/>
            </a:pPr>
            <a:r>
              <a:rPr lang="en-US" sz="1800"/>
              <a:t>Random Forest offers high accuracy and feature importance but is computationally intensive. Logistic Regression is simple and interpretable, ideal for smaller datasets, while XGBoost provides strong performance and handles complex data effectively.</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US"/>
              <a:t>Why Logistic Regression?</a:t>
            </a:r>
            <a:endParaRPr/>
          </a:p>
          <a:p>
            <a:pPr indent="0" lvl="0" marL="0" rtl="0" algn="l">
              <a:spcBef>
                <a:spcPts val="1000"/>
              </a:spcBef>
              <a:spcAft>
                <a:spcPts val="0"/>
              </a:spcAft>
              <a:buNone/>
            </a:pPr>
            <a:r>
              <a:rPr lang="en-US" sz="1800"/>
              <a:t>We chose Logistic Regression due to its interpretability, efficiency with small datasets, and good accuracy. Despite its simplicity, it delivers a solid 91% accuracy and ensures stable predictions by minimizing overfitting.</a:t>
            </a:r>
            <a:endParaRPr/>
          </a:p>
        </p:txBody>
      </p:sp>
      <p:sp>
        <p:nvSpPr>
          <p:cNvPr id="369" name="Google Shape;369;p12"/>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30688e539b5_0_12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375" name="Google Shape;375;g30688e539b5_0_128"/>
          <p:cNvSpPr txBox="1"/>
          <p:nvPr>
            <p:ph idx="1" type="body"/>
          </p:nvPr>
        </p:nvSpPr>
        <p:spPr>
          <a:xfrm>
            <a:off x="1049151" y="2007225"/>
            <a:ext cx="9934200" cy="41697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a:t>Training and Hyperparameters</a:t>
            </a:r>
            <a:endParaRPr/>
          </a:p>
          <a:p>
            <a:pPr indent="0" lvl="0" marL="0" rtl="0" algn="l">
              <a:spcBef>
                <a:spcPts val="1000"/>
              </a:spcBef>
              <a:spcAft>
                <a:spcPts val="0"/>
              </a:spcAft>
              <a:buNone/>
            </a:pPr>
            <a:r>
              <a:rPr lang="en-US" sz="1800"/>
              <a:t>We trained the model using cross-validation to ensure robust results. Key hyperparameters included regularization strength and class weights to handle imbalanced data effectively.</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rPr lang="en-US"/>
              <a:t>Model Comparison</a:t>
            </a:r>
            <a:endParaRPr/>
          </a:p>
          <a:p>
            <a:pPr indent="0" lvl="0" marL="0" rtl="0" algn="l">
              <a:spcBef>
                <a:spcPts val="1000"/>
              </a:spcBef>
              <a:spcAft>
                <a:spcPts val="0"/>
              </a:spcAft>
              <a:buNone/>
            </a:pPr>
            <a:r>
              <a:rPr lang="en-US" sz="1800"/>
              <a:t>Logistic Regression outperformed others in interpretability and efficiency, while XGBoost offered higher complexity handling. Random Forest provided insights into feature importance but required more computational resources.</a:t>
            </a:r>
            <a:endParaRPr sz="1800"/>
          </a:p>
          <a:p>
            <a:pPr indent="0" lvl="0" marL="0" rtl="0" algn="l">
              <a:spcBef>
                <a:spcPts val="1000"/>
              </a:spcBef>
              <a:spcAft>
                <a:spcPts val="0"/>
              </a:spcAft>
              <a:buNone/>
            </a:pPr>
            <a:r>
              <a:t/>
            </a:r>
            <a:endParaRPr/>
          </a:p>
        </p:txBody>
      </p:sp>
      <p:sp>
        <p:nvSpPr>
          <p:cNvPr id="376" name="Google Shape;376;g30688e539b5_0_12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30688e539b5_0_11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382" name="Google Shape;382;g30688e539b5_0_11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83" name="Google Shape;383;g30688e539b5_0_118"/>
          <p:cNvPicPr preferRelativeResize="0"/>
          <p:nvPr/>
        </p:nvPicPr>
        <p:blipFill>
          <a:blip r:embed="rId3">
            <a:alphaModFix/>
          </a:blip>
          <a:stretch>
            <a:fillRect/>
          </a:stretch>
        </p:blipFill>
        <p:spPr>
          <a:xfrm>
            <a:off x="3984050" y="2072675"/>
            <a:ext cx="4618668" cy="466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3"/>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Model Evaluation and Hyperparameter Tuning</a:t>
            </a:r>
            <a:endParaRPr/>
          </a:p>
        </p:txBody>
      </p:sp>
      <p:sp>
        <p:nvSpPr>
          <p:cNvPr id="389" name="Google Shape;389;p13"/>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1000"/>
              </a:spcBef>
              <a:spcAft>
                <a:spcPts val="0"/>
              </a:spcAft>
              <a:buSzPts val="1018"/>
              <a:buNone/>
            </a:pPr>
            <a:r>
              <a:rPr lang="en-US" sz="2400"/>
              <a:t>Model Performance</a:t>
            </a:r>
            <a:endParaRPr sz="2400"/>
          </a:p>
          <a:p>
            <a:pPr indent="0" lvl="0" marL="228600" rtl="0" algn="l">
              <a:lnSpc>
                <a:spcPct val="70000"/>
              </a:lnSpc>
              <a:spcBef>
                <a:spcPts val="1000"/>
              </a:spcBef>
              <a:spcAft>
                <a:spcPts val="0"/>
              </a:spcAft>
              <a:buNone/>
            </a:pPr>
            <a:r>
              <a:rPr lang="en-US" sz="1920"/>
              <a:t>Our Logistic Regression model achieved an accuracy of 91%, with precision, recall, and F1-score metrics highlighting balanced performance across all classes. The model's ROC-AUC score further demonstrated its strong ability to distinguish between resistant </a:t>
            </a:r>
            <a:r>
              <a:rPr lang="en-US" sz="1900"/>
              <a:t>and non-resistant bacteria.</a:t>
            </a:r>
            <a:endParaRPr sz="1900"/>
          </a:p>
          <a:p>
            <a:pPr indent="0" lvl="0" marL="228600" rtl="0" algn="l">
              <a:lnSpc>
                <a:spcPct val="70000"/>
              </a:lnSpc>
              <a:spcBef>
                <a:spcPts val="1000"/>
              </a:spcBef>
              <a:spcAft>
                <a:spcPts val="0"/>
              </a:spcAft>
              <a:buNone/>
            </a:pPr>
            <a:r>
              <a:t/>
            </a:r>
            <a:endParaRPr sz="1900"/>
          </a:p>
          <a:p>
            <a:pPr indent="0" lvl="0" marL="0" rtl="0" algn="l">
              <a:lnSpc>
                <a:spcPct val="70000"/>
              </a:lnSpc>
              <a:spcBef>
                <a:spcPts val="1000"/>
              </a:spcBef>
              <a:spcAft>
                <a:spcPts val="0"/>
              </a:spcAft>
              <a:buSzPts val="1018"/>
              <a:buNone/>
            </a:pPr>
            <a:r>
              <a:rPr lang="en-US" sz="2400"/>
              <a:t>Hyperparameter Tuning</a:t>
            </a:r>
            <a:endParaRPr sz="2400"/>
          </a:p>
          <a:p>
            <a:pPr indent="0" lvl="0" marL="228600" rtl="0" algn="l">
              <a:lnSpc>
                <a:spcPct val="70000"/>
              </a:lnSpc>
              <a:spcBef>
                <a:spcPts val="1000"/>
              </a:spcBef>
              <a:spcAft>
                <a:spcPts val="0"/>
              </a:spcAft>
              <a:buNone/>
            </a:pPr>
            <a:r>
              <a:rPr lang="en-US" sz="1920"/>
              <a:t>We tuned key parameters like regularization strength (C) and class weights to handle class imbalance. This optimization improved recall and reduced false negatives, resulting in better performance in predicting resistant bacteria.</a:t>
            </a:r>
            <a:endParaRPr sz="1920"/>
          </a:p>
          <a:p>
            <a:pPr indent="0" lvl="0" marL="0" rtl="0" algn="l">
              <a:lnSpc>
                <a:spcPct val="70000"/>
              </a:lnSpc>
              <a:spcBef>
                <a:spcPts val="1000"/>
              </a:spcBef>
              <a:spcAft>
                <a:spcPts val="0"/>
              </a:spcAft>
              <a:buSzPts val="1018"/>
              <a:buNone/>
            </a:pPr>
            <a:r>
              <a:t/>
            </a:r>
            <a:endParaRPr sz="2400"/>
          </a:p>
          <a:p>
            <a:pPr indent="0" lvl="0" marL="0" rtl="0" algn="l">
              <a:lnSpc>
                <a:spcPct val="70000"/>
              </a:lnSpc>
              <a:spcBef>
                <a:spcPts val="1000"/>
              </a:spcBef>
              <a:spcAft>
                <a:spcPts val="0"/>
              </a:spcAft>
              <a:buSzPts val="1018"/>
              <a:buNone/>
            </a:pPr>
            <a:r>
              <a:rPr lang="en-US" sz="2400"/>
              <a:t>Visualizations</a:t>
            </a:r>
            <a:endParaRPr sz="2400"/>
          </a:p>
          <a:p>
            <a:pPr indent="0" lvl="0" marL="228600" rtl="0" algn="l">
              <a:lnSpc>
                <a:spcPct val="70000"/>
              </a:lnSpc>
              <a:spcBef>
                <a:spcPts val="1000"/>
              </a:spcBef>
              <a:spcAft>
                <a:spcPts val="0"/>
              </a:spcAft>
              <a:buNone/>
            </a:pPr>
            <a:r>
              <a:rPr lang="en-US" sz="1920"/>
              <a:t>Confusion matrix and ROC curve visualizations were used to illustrate model performance. The ROC curve showed an AUC score of 0.92, confirming the model's strong discriminatory power.</a:t>
            </a:r>
            <a:endParaRPr sz="2290"/>
          </a:p>
        </p:txBody>
      </p:sp>
      <p:sp>
        <p:nvSpPr>
          <p:cNvPr id="390" name="Google Shape;390;p13"/>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Results</a:t>
            </a:r>
            <a:endParaRPr/>
          </a:p>
        </p:txBody>
      </p:sp>
      <p:sp>
        <p:nvSpPr>
          <p:cNvPr id="396" name="Google Shape;396;p15"/>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0688e539b5_0_15"/>
          <p:cNvSpPr txBox="1"/>
          <p:nvPr>
            <p:ph type="title"/>
          </p:nvPr>
        </p:nvSpPr>
        <p:spPr>
          <a:xfrm>
            <a:off x="1039653" y="7599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Outline</a:t>
            </a:r>
            <a:endParaRPr/>
          </a:p>
        </p:txBody>
      </p:sp>
      <p:sp>
        <p:nvSpPr>
          <p:cNvPr id="265" name="Google Shape;265;g30688e539b5_0_15"/>
          <p:cNvSpPr txBox="1"/>
          <p:nvPr>
            <p:ph idx="1" type="body"/>
          </p:nvPr>
        </p:nvSpPr>
        <p:spPr>
          <a:xfrm>
            <a:off x="1049144" y="1702419"/>
            <a:ext cx="10093800" cy="4169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Char char="•"/>
            </a:pPr>
            <a:r>
              <a:rPr lang="en-US" sz="2000"/>
              <a:t>Concept note and implementation plan:</a:t>
            </a:r>
            <a:endParaRPr/>
          </a:p>
          <a:p>
            <a:pPr indent="-228600" lvl="1" marL="685800" rtl="0" algn="l">
              <a:lnSpc>
                <a:spcPct val="90000"/>
              </a:lnSpc>
              <a:spcBef>
                <a:spcPts val="500"/>
              </a:spcBef>
              <a:spcAft>
                <a:spcPts val="0"/>
              </a:spcAft>
              <a:buClr>
                <a:schemeClr val="lt1"/>
              </a:buClr>
              <a:buSzPts val="2000"/>
              <a:buFont typeface="Courier New"/>
              <a:buChar char="o"/>
            </a:pPr>
            <a:r>
              <a:rPr lang="en-US" sz="2000"/>
              <a:t>Background</a:t>
            </a:r>
            <a:endParaRPr/>
          </a:p>
          <a:p>
            <a:pPr indent="-228600" lvl="1" marL="685800" rtl="0" algn="l">
              <a:lnSpc>
                <a:spcPct val="90000"/>
              </a:lnSpc>
              <a:spcBef>
                <a:spcPts val="500"/>
              </a:spcBef>
              <a:spcAft>
                <a:spcPts val="0"/>
              </a:spcAft>
              <a:buClr>
                <a:schemeClr val="lt1"/>
              </a:buClr>
              <a:buSzPts val="2000"/>
              <a:buFont typeface="Courier New"/>
              <a:buChar char="o"/>
            </a:pPr>
            <a:r>
              <a:rPr lang="en-US" sz="2000"/>
              <a:t>Objectives</a:t>
            </a:r>
            <a:endParaRPr/>
          </a:p>
          <a:p>
            <a:pPr indent="-228600" lvl="1" marL="685800" rtl="0" algn="l">
              <a:lnSpc>
                <a:spcPct val="90000"/>
              </a:lnSpc>
              <a:spcBef>
                <a:spcPts val="500"/>
              </a:spcBef>
              <a:spcAft>
                <a:spcPts val="0"/>
              </a:spcAft>
              <a:buClr>
                <a:schemeClr val="lt1"/>
              </a:buClr>
              <a:buSzPts val="2000"/>
              <a:buFont typeface="Courier New"/>
              <a:buChar char="o"/>
            </a:pPr>
            <a:r>
              <a:rPr lang="en-US" sz="2000"/>
              <a:t>SDG Relation</a:t>
            </a:r>
            <a:endParaRPr/>
          </a:p>
          <a:p>
            <a:pPr indent="-228600" lvl="0" marL="228600" rtl="0" algn="l">
              <a:lnSpc>
                <a:spcPct val="90000"/>
              </a:lnSpc>
              <a:spcBef>
                <a:spcPts val="1000"/>
              </a:spcBef>
              <a:spcAft>
                <a:spcPts val="0"/>
              </a:spcAft>
              <a:buClr>
                <a:schemeClr val="lt1"/>
              </a:buClr>
              <a:buSzPts val="2000"/>
              <a:buChar char="•"/>
            </a:pPr>
            <a:r>
              <a:rPr lang="en-US" sz="2000"/>
              <a:t>Data</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Data Collection</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Exploratory Data Analysis (EDA) and Feature Engineering</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Model Selection and Training</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Model Evaluation and Hyperparameter Tuning</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Model Refinement and Testing</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Results</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Deployment</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Future Work</a:t>
            </a:r>
            <a:endParaRPr/>
          </a:p>
          <a:p>
            <a:pPr indent="0" lvl="0" marL="0" rtl="0" algn="l">
              <a:lnSpc>
                <a:spcPct val="90000"/>
              </a:lnSpc>
              <a:spcBef>
                <a:spcPts val="1000"/>
              </a:spcBef>
              <a:spcAft>
                <a:spcPts val="0"/>
              </a:spcAft>
              <a:buClr>
                <a:schemeClr val="lt1"/>
              </a:buClr>
              <a:buSzPts val="2800"/>
              <a:buNone/>
            </a:pPr>
            <a:r>
              <a:t/>
            </a:r>
            <a:endParaRPr>
              <a:solidFill>
                <a:srgbClr val="FFFFFF"/>
              </a:solidFill>
            </a:endParaRPr>
          </a:p>
        </p:txBody>
      </p:sp>
      <p:sp>
        <p:nvSpPr>
          <p:cNvPr id="266" name="Google Shape;266;g30688e539b5_0_15"/>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6"/>
          <p:cNvSpPr txBox="1"/>
          <p:nvPr>
            <p:ph type="title"/>
          </p:nvPr>
        </p:nvSpPr>
        <p:spPr>
          <a:xfrm>
            <a:off x="945978" y="454554"/>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Evaluation Results</a:t>
            </a:r>
            <a:endParaRPr/>
          </a:p>
        </p:txBody>
      </p:sp>
      <p:sp>
        <p:nvSpPr>
          <p:cNvPr id="402" name="Google Shape;402;p16"/>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7"/>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Deployment</a:t>
            </a:r>
            <a:endParaRPr/>
          </a:p>
        </p:txBody>
      </p:sp>
      <p:sp>
        <p:nvSpPr>
          <p:cNvPr id="408" name="Google Shape;408;p17"/>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409" name="Google Shape;409;p17"/>
          <p:cNvPicPr preferRelativeResize="0"/>
          <p:nvPr/>
        </p:nvPicPr>
        <p:blipFill rotWithShape="1">
          <a:blip r:embed="rId3">
            <a:alphaModFix/>
          </a:blip>
          <a:srcRect b="1898" l="14969" r="18203" t="5961"/>
          <a:stretch/>
        </p:blipFill>
        <p:spPr>
          <a:xfrm>
            <a:off x="2732575" y="2027525"/>
            <a:ext cx="6726849" cy="43339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8"/>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Future Work</a:t>
            </a:r>
            <a:endParaRPr/>
          </a:p>
        </p:txBody>
      </p:sp>
      <p:sp>
        <p:nvSpPr>
          <p:cNvPr id="415" name="Google Shape;415;p18"/>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50800" lvl="0" marL="228600" rtl="0" algn="l">
              <a:spcBef>
                <a:spcPts val="1000"/>
              </a:spcBef>
              <a:spcAft>
                <a:spcPts val="0"/>
              </a:spcAft>
              <a:buNone/>
            </a:pPr>
            <a:r>
              <a:rPr lang="en-US" sz="1800"/>
              <a:t>To further enhance model accuracy and robustness, future steps will involve expanding the dataset by incorporating more diverse bacterial strains and antibiotic classes. Additionally, we aim to experiment with advanced models like neural networks to capture more complex resistance patterns. Regular model updates and retraining with new data will ensure adaptability to emerging resistance trends.</a:t>
            </a:r>
            <a:endParaRPr sz="1800"/>
          </a:p>
          <a:p>
            <a:pPr indent="0" lvl="0" marL="0" rtl="0" algn="l">
              <a:spcBef>
                <a:spcPts val="1000"/>
              </a:spcBef>
              <a:spcAft>
                <a:spcPts val="0"/>
              </a:spcAft>
              <a:buNone/>
            </a:pPr>
            <a:r>
              <a:t/>
            </a:r>
            <a:endParaRPr sz="1800"/>
          </a:p>
          <a:p>
            <a:pPr indent="-50800" lvl="0" marL="228600" rtl="0" algn="l">
              <a:spcBef>
                <a:spcPts val="1000"/>
              </a:spcBef>
              <a:spcAft>
                <a:spcPts val="0"/>
              </a:spcAft>
              <a:buNone/>
            </a:pPr>
            <a:r>
              <a:rPr lang="en-US" sz="1800"/>
              <a:t>Upon validation, the model can be deployed in hospital systems to provide real-time predictions of bacterial resistance. This integration will enable healthcare providers to make data-driven decisions, improving patient outcomes and optimizing antibiotic use, thereby reducing the spread of resistant infections.</a:t>
            </a:r>
            <a:endParaRPr sz="1800"/>
          </a:p>
          <a:p>
            <a:pPr indent="-50800" lvl="0" marL="228600" rtl="0" algn="l">
              <a:lnSpc>
                <a:spcPct val="90000"/>
              </a:lnSpc>
              <a:spcBef>
                <a:spcPts val="1000"/>
              </a:spcBef>
              <a:spcAft>
                <a:spcPts val="0"/>
              </a:spcAft>
              <a:buClr>
                <a:schemeClr val="lt1"/>
              </a:buClr>
              <a:buSzPts val="2800"/>
              <a:buNone/>
            </a:pPr>
            <a:r>
              <a:t/>
            </a:r>
            <a:endParaRPr sz="1800"/>
          </a:p>
        </p:txBody>
      </p:sp>
      <p:sp>
        <p:nvSpPr>
          <p:cNvPr id="416" name="Google Shape;416;p18"/>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9"/>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References</a:t>
            </a:r>
            <a:endParaRPr/>
          </a:p>
        </p:txBody>
      </p:sp>
      <p:sp>
        <p:nvSpPr>
          <p:cNvPr id="422" name="Google Shape;422;p19"/>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lnSpcReduction="10000"/>
          </a:bodyPr>
          <a:lstStyle/>
          <a:p>
            <a:pPr indent="-317500" lvl="0" marL="457200" rtl="0" algn="just">
              <a:lnSpc>
                <a:spcPct val="100000"/>
              </a:lnSpc>
              <a:spcBef>
                <a:spcPts val="1200"/>
              </a:spcBef>
              <a:spcAft>
                <a:spcPts val="0"/>
              </a:spcAft>
              <a:buClr>
                <a:schemeClr val="dk1"/>
              </a:buClr>
              <a:buSzPts val="1400"/>
              <a:buAutoNum type="arabicPeriod"/>
            </a:pPr>
            <a:r>
              <a:rPr lang="en-US" sz="1400">
                <a:solidFill>
                  <a:schemeClr val="dk1"/>
                </a:solidFill>
                <a:latin typeface="Arial"/>
                <a:ea typeface="Arial"/>
                <a:cs typeface="Arial"/>
                <a:sym typeface="Arial"/>
              </a:rPr>
              <a:t>Sakagianni, A., Koufopoulou, C., Feretzakis, G., Kalles, D., Verykios, V. S., Myrianthefs, P., &amp; Fildisis, G. (2023). Using Machine Learning to Predict Antimicrobial Resistance―A Literature Review. </a:t>
            </a:r>
            <a:r>
              <a:rPr i="1" lang="en-US" sz="1400">
                <a:solidFill>
                  <a:schemeClr val="dk1"/>
                </a:solidFill>
                <a:latin typeface="Arial"/>
                <a:ea typeface="Arial"/>
                <a:cs typeface="Arial"/>
                <a:sym typeface="Arial"/>
              </a:rPr>
              <a:t>Journal Name</a:t>
            </a:r>
            <a:r>
              <a:rPr lang="en-US" sz="1400">
                <a:solidFill>
                  <a:schemeClr val="dk1"/>
                </a:solidFill>
                <a:latin typeface="Arial"/>
                <a:ea typeface="Arial"/>
                <a:cs typeface="Arial"/>
                <a:sym typeface="Arial"/>
              </a:rPr>
              <a:t>, </a:t>
            </a:r>
            <a:r>
              <a:rPr i="1" lang="en-US" sz="1400">
                <a:solidFill>
                  <a:schemeClr val="dk1"/>
                </a:solidFill>
                <a:latin typeface="Arial"/>
                <a:ea typeface="Arial"/>
                <a:cs typeface="Arial"/>
                <a:sym typeface="Arial"/>
              </a:rPr>
              <a:t>Volume</a:t>
            </a:r>
            <a:r>
              <a:rPr lang="en-US" sz="1400">
                <a:solidFill>
                  <a:schemeClr val="dk1"/>
                </a:solidFill>
                <a:latin typeface="Arial"/>
                <a:ea typeface="Arial"/>
                <a:cs typeface="Arial"/>
                <a:sym typeface="Arial"/>
              </a:rPr>
              <a:t>(Issue), Pages.</a:t>
            </a:r>
            <a:r>
              <a:rPr lang="en-US" sz="14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US" sz="1400" u="sng">
                <a:solidFill>
                  <a:schemeClr val="dk1"/>
                </a:solidFill>
                <a:latin typeface="Arial"/>
                <a:ea typeface="Arial"/>
                <a:cs typeface="Arial"/>
                <a:sym typeface="Arial"/>
                <a:hlinkClick r:id="rId4">
                  <a:extLst>
                    <a:ext uri="{A12FA001-AC4F-418D-AE19-62706E023703}">
                      <ahyp:hlinkClr val="tx"/>
                    </a:ext>
                  </a:extLst>
                </a:hlinkClick>
              </a:rPr>
              <a:t>https://www.ncbi.nlm.nih.gov/pmc/articles/PMC10044642/</a:t>
            </a:r>
            <a:endParaRPr sz="1400">
              <a:solidFill>
                <a:schemeClr val="dk1"/>
              </a:solidFill>
            </a:endParaRPr>
          </a:p>
          <a:p>
            <a:pPr indent="0" lvl="0" marL="0" rtl="0" algn="just">
              <a:lnSpc>
                <a:spcPct val="100000"/>
              </a:lnSpc>
              <a:spcBef>
                <a:spcPts val="1200"/>
              </a:spcBef>
              <a:spcAft>
                <a:spcPts val="0"/>
              </a:spcAft>
              <a:buNone/>
            </a:pPr>
            <a:r>
              <a:t/>
            </a:r>
            <a:endParaRPr sz="1400">
              <a:solidFill>
                <a:schemeClr val="dk1"/>
              </a:solidFill>
            </a:endParaRPr>
          </a:p>
          <a:p>
            <a:pPr indent="-317500" lvl="0" marL="457200" rtl="0" algn="just">
              <a:lnSpc>
                <a:spcPct val="100000"/>
              </a:lnSpc>
              <a:spcBef>
                <a:spcPts val="1200"/>
              </a:spcBef>
              <a:spcAft>
                <a:spcPts val="0"/>
              </a:spcAft>
              <a:buClr>
                <a:schemeClr val="dk1"/>
              </a:buClr>
              <a:buSzPts val="1400"/>
              <a:buAutoNum type="arabicPeriod"/>
            </a:pPr>
            <a:r>
              <a:rPr lang="en-US" sz="1400">
                <a:solidFill>
                  <a:schemeClr val="dk1"/>
                </a:solidFill>
                <a:latin typeface="Times New Roman"/>
                <a:ea typeface="Times New Roman"/>
                <a:cs typeface="Times New Roman"/>
                <a:sym typeface="Times New Roman"/>
              </a:rPr>
              <a:t>Rawson T.M., Ming D., Ahmad R., Moore L.S.P., Holmes A.H. Antimicrobial use, drug-resistant infections and COVID-19. </a:t>
            </a:r>
            <a:r>
              <a:rPr i="1" lang="en-US" sz="1400">
                <a:solidFill>
                  <a:schemeClr val="dk1"/>
                </a:solidFill>
                <a:latin typeface="Times New Roman"/>
                <a:ea typeface="Times New Roman"/>
                <a:cs typeface="Times New Roman"/>
                <a:sym typeface="Times New Roman"/>
              </a:rPr>
              <a:t>Nat. Rev. Microbiol. </a:t>
            </a:r>
            <a:r>
              <a:rPr lang="en-US" sz="1400">
                <a:solidFill>
                  <a:schemeClr val="dk1"/>
                </a:solidFill>
                <a:latin typeface="Times New Roman"/>
                <a:ea typeface="Times New Roman"/>
                <a:cs typeface="Times New Roman"/>
                <a:sym typeface="Times New Roman"/>
              </a:rPr>
              <a:t>2020;18:409–410. doi: 10.1038/s41579-020-0395-y. [</a:t>
            </a:r>
            <a:r>
              <a:rPr lang="en-US" sz="14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PMC free article</a:t>
            </a:r>
            <a:r>
              <a:rPr lang="en-US" sz="1400">
                <a:solidFill>
                  <a:schemeClr val="dk1"/>
                </a:solidFill>
                <a:latin typeface="Times New Roman"/>
                <a:ea typeface="Times New Roman"/>
                <a:cs typeface="Times New Roman"/>
                <a:sym typeface="Times New Roman"/>
              </a:rPr>
              <a:t>] [</a:t>
            </a:r>
            <a:r>
              <a:rPr lang="en-US" sz="14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PubMed</a:t>
            </a:r>
            <a:r>
              <a:rPr lang="en-US" sz="1400">
                <a:solidFill>
                  <a:schemeClr val="dk1"/>
                </a:solidFill>
                <a:latin typeface="Times New Roman"/>
                <a:ea typeface="Times New Roman"/>
                <a:cs typeface="Times New Roman"/>
                <a:sym typeface="Times New Roman"/>
              </a:rPr>
              <a:t>] [</a:t>
            </a:r>
            <a:r>
              <a:rPr lang="en-US" sz="14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CrossRef</a:t>
            </a:r>
            <a:r>
              <a:rPr lang="en-US" sz="1400">
                <a:solidFill>
                  <a:schemeClr val="dk1"/>
                </a:solidFill>
                <a:latin typeface="Times New Roman"/>
                <a:ea typeface="Times New Roman"/>
                <a:cs typeface="Times New Roman"/>
                <a:sym typeface="Times New Roman"/>
              </a:rPr>
              <a:t>] [</a:t>
            </a:r>
            <a:r>
              <a:rPr lang="en-US" sz="1400" u="sng">
                <a:solidFill>
                  <a:schemeClr val="dk1"/>
                </a:solidFill>
                <a:latin typeface="Times New Roman"/>
                <a:ea typeface="Times New Roman"/>
                <a:cs typeface="Times New Roman"/>
                <a:sym typeface="Times New Roman"/>
                <a:hlinkClick r:id="rId8">
                  <a:extLst>
                    <a:ext uri="{A12FA001-AC4F-418D-AE19-62706E023703}">
                      <ahyp:hlinkClr val="tx"/>
                    </a:ext>
                  </a:extLst>
                </a:hlinkClick>
              </a:rPr>
              <a:t>Google Scholar</a:t>
            </a: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1200"/>
              </a:spcBef>
              <a:spcAft>
                <a:spcPts val="0"/>
              </a:spcAft>
              <a:buClr>
                <a:schemeClr val="dk1"/>
              </a:buClr>
              <a:buSzPts val="1400"/>
              <a:buFont typeface="Times New Roman"/>
              <a:buAutoNum type="arabicPeriod"/>
            </a:pPr>
            <a:r>
              <a:rPr lang="en-US" sz="1400">
                <a:solidFill>
                  <a:schemeClr val="dk1"/>
                </a:solidFill>
                <a:latin typeface="Times New Roman"/>
                <a:ea typeface="Times New Roman"/>
                <a:cs typeface="Times New Roman"/>
                <a:sym typeface="Times New Roman"/>
              </a:rPr>
              <a:t>WHO Regional Office for Europe/European Centre for Disease Prevention and Control . Antimicrobial Resistance Surveillance in Europe 2022–2020 Data. WHO Regional Office for Europe; Copenhagen, Denmark: 2022. [(accessed on 1 August 2022)]. Available online: </a:t>
            </a:r>
            <a:r>
              <a:rPr lang="en-US" sz="1400" u="sng">
                <a:solidFill>
                  <a:schemeClr val="hlink"/>
                </a:solidFill>
                <a:latin typeface="Times New Roman"/>
                <a:ea typeface="Times New Roman"/>
                <a:cs typeface="Times New Roman"/>
                <a:sym typeface="Times New Roman"/>
                <a:hlinkClick r:id="rId9"/>
              </a:rPr>
              <a:t>https://www.ecdc.europa.eu/en/publications-data/antimicrobial-resistance-surveillance-europe-2022-2020-data</a:t>
            </a: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1200"/>
              </a:spcBef>
              <a:spcAft>
                <a:spcPts val="0"/>
              </a:spcAft>
              <a:buClr>
                <a:schemeClr val="dk1"/>
              </a:buClr>
              <a:buSzPts val="1400"/>
              <a:buFont typeface="Times New Roman"/>
              <a:buAutoNum type="arabicPeriod"/>
            </a:pPr>
            <a:r>
              <a:rPr lang="en-US" sz="1400">
                <a:solidFill>
                  <a:schemeClr val="dk1"/>
                </a:solidFill>
                <a:latin typeface="Times New Roman"/>
                <a:ea typeface="Times New Roman"/>
                <a:cs typeface="Times New Roman"/>
                <a:sym typeface="Times New Roman"/>
              </a:rPr>
              <a:t>Feretzakis G., Loupelis E., Sakagianni A., Skarmoutsou N., Michelidou S., Velentza A., Martsoukou M., Valakis K., Petropoulou S., Koutalas E. A 2-Year Single-Centre Audit on Antibiotic Resistance of Pseudomonas aeruginosa, Acinetobacter baumannii and Klebsiella pneumoniae Strains from an Intensive Care Unit and Other Wards in a General Public Hospital in Greece. Antibiotics. 2019;8:62. doi: 10.3390/antibiotics8020062.</a:t>
            </a:r>
            <a:endParaRPr sz="1400">
              <a:solidFill>
                <a:schemeClr val="dk1"/>
              </a:solidFill>
              <a:latin typeface="Times New Roman"/>
              <a:ea typeface="Times New Roman"/>
              <a:cs typeface="Times New Roman"/>
              <a:sym typeface="Times New Roman"/>
            </a:endParaRPr>
          </a:p>
        </p:txBody>
      </p:sp>
      <p:sp>
        <p:nvSpPr>
          <p:cNvPr id="423" name="Google Shape;423;p19"/>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Thank you!</a:t>
            </a:r>
            <a:endParaRPr/>
          </a:p>
        </p:txBody>
      </p:sp>
      <p:pic>
        <p:nvPicPr>
          <p:cNvPr id="430" name="Google Shape;430;p20"/>
          <p:cNvPicPr preferRelativeResize="0"/>
          <p:nvPr>
            <p:ph idx="1" type="body"/>
          </p:nvPr>
        </p:nvPicPr>
        <p:blipFill rotWithShape="1">
          <a:blip r:embed="rId3">
            <a:alphaModFix/>
          </a:blip>
          <a:srcRect b="0" l="0" r="0" t="0"/>
          <a:stretch/>
        </p:blipFill>
        <p:spPr>
          <a:xfrm>
            <a:off x="5113452" y="2818440"/>
            <a:ext cx="2482855" cy="2482855"/>
          </a:xfrm>
          <a:prstGeom prst="rect">
            <a:avLst/>
          </a:prstGeom>
          <a:noFill/>
          <a:ln>
            <a:noFill/>
          </a:ln>
        </p:spPr>
      </p:pic>
      <p:pic>
        <p:nvPicPr>
          <p:cNvPr id="431" name="Google Shape;431;p20"/>
          <p:cNvPicPr preferRelativeResize="0"/>
          <p:nvPr/>
        </p:nvPicPr>
        <p:blipFill rotWithShape="1">
          <a:blip r:embed="rId4">
            <a:alphaModFix/>
          </a:blip>
          <a:srcRect b="0" l="0" r="0" t="0"/>
          <a:stretch/>
        </p:blipFill>
        <p:spPr>
          <a:xfrm>
            <a:off x="8526090" y="3141200"/>
            <a:ext cx="2626258" cy="2008584"/>
          </a:xfrm>
          <a:prstGeom prst="rect">
            <a:avLst/>
          </a:prstGeom>
          <a:noFill/>
          <a:ln>
            <a:noFill/>
          </a:ln>
        </p:spPr>
      </p:pic>
      <p:pic>
        <p:nvPicPr>
          <p:cNvPr descr="A blue text on a black background&#10;&#10;Description automatically generated with low confidence" id="432" name="Google Shape;432;p20"/>
          <p:cNvPicPr preferRelativeResize="0"/>
          <p:nvPr/>
        </p:nvPicPr>
        <p:blipFill rotWithShape="1">
          <a:blip r:embed="rId5">
            <a:alphaModFix/>
          </a:blip>
          <a:srcRect b="0" l="0" r="0" t="0"/>
          <a:stretch/>
        </p:blipFill>
        <p:spPr>
          <a:xfrm>
            <a:off x="872505" y="3336909"/>
            <a:ext cx="3311164" cy="1617165"/>
          </a:xfrm>
          <a:prstGeom prst="rect">
            <a:avLst/>
          </a:prstGeom>
          <a:noFill/>
          <a:ln>
            <a:noFill/>
          </a:ln>
        </p:spPr>
      </p:pic>
      <p:sp>
        <p:nvSpPr>
          <p:cNvPr id="433" name="Google Shape;433;p20"/>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0688e539b5_0_22"/>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Concept note and implementation plan</a:t>
            </a:r>
            <a:endParaRPr/>
          </a:p>
        </p:txBody>
      </p:sp>
      <p:sp>
        <p:nvSpPr>
          <p:cNvPr id="272" name="Google Shape;272;g30688e539b5_0_22"/>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30688e539b5_0_27"/>
          <p:cNvSpPr txBox="1"/>
          <p:nvPr>
            <p:ph type="title"/>
          </p:nvPr>
        </p:nvSpPr>
        <p:spPr>
          <a:xfrm>
            <a:off x="941127" y="525225"/>
            <a:ext cx="34098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Background</a:t>
            </a:r>
            <a:endParaRPr>
              <a:solidFill>
                <a:schemeClr val="accent1"/>
              </a:solidFill>
            </a:endParaRPr>
          </a:p>
        </p:txBody>
      </p:sp>
      <p:sp>
        <p:nvSpPr>
          <p:cNvPr id="279" name="Google Shape;279;g30688e539b5_0_27"/>
          <p:cNvSpPr txBox="1"/>
          <p:nvPr>
            <p:ph idx="1" type="body"/>
          </p:nvPr>
        </p:nvSpPr>
        <p:spPr>
          <a:xfrm>
            <a:off x="941125" y="3246025"/>
            <a:ext cx="10093800" cy="16005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lang="en-US" sz="2500"/>
              <a:t>Problem Background</a:t>
            </a:r>
            <a:endParaRPr sz="2500"/>
          </a:p>
          <a:p>
            <a:pPr indent="-349250" lvl="0" marL="457200" rtl="0" algn="just">
              <a:spcBef>
                <a:spcPts val="1000"/>
              </a:spcBef>
              <a:spcAft>
                <a:spcPts val="0"/>
              </a:spcAft>
              <a:buSzPts val="1900"/>
              <a:buChar char="-"/>
            </a:pPr>
            <a:r>
              <a:rPr lang="en-US" sz="1900"/>
              <a:t>AMR happens when bacteria evolve to survive antibiotic treatments, often due to overuse and misuse of antibiotics. Countries like India, the United States, and China are significantly affected by rising AMR cases, leading to prolonged illnesses, higher healthcare costs, and increased mortality rates.</a:t>
            </a:r>
            <a:endParaRPr sz="1900"/>
          </a:p>
          <a:p>
            <a:pPr indent="0" lvl="0" marL="0" rtl="0" algn="just">
              <a:spcBef>
                <a:spcPts val="1000"/>
              </a:spcBef>
              <a:spcAft>
                <a:spcPts val="0"/>
              </a:spcAft>
              <a:buNone/>
            </a:pPr>
            <a:r>
              <a:rPr lang="en-US" sz="2500"/>
              <a:t>Importance of the Problem</a:t>
            </a:r>
            <a:endParaRPr sz="3100"/>
          </a:p>
          <a:p>
            <a:pPr indent="-349250" lvl="0" marL="457200" rtl="0" algn="just">
              <a:spcBef>
                <a:spcPts val="1000"/>
              </a:spcBef>
              <a:spcAft>
                <a:spcPts val="0"/>
              </a:spcAft>
              <a:buSzPts val="1900"/>
              <a:buChar char="-"/>
            </a:pPr>
            <a:r>
              <a:rPr lang="en-US" sz="1900"/>
              <a:t>Without accurate predictions, the misuse of antibiotics continues, worsening resistance. Addressing this issue will improve patient outcomes, limit the spread of resistant bacteria, and support the development of more effective treatment plans.</a:t>
            </a:r>
            <a:endParaRPr sz="1900"/>
          </a:p>
          <a:p>
            <a:pPr indent="0" lvl="0" marL="457200" rtl="0" algn="just">
              <a:spcBef>
                <a:spcPts val="1000"/>
              </a:spcBef>
              <a:spcAft>
                <a:spcPts val="0"/>
              </a:spcAft>
              <a:buNone/>
            </a:pPr>
            <a:r>
              <a:t/>
            </a:r>
            <a:endParaRPr sz="1900"/>
          </a:p>
        </p:txBody>
      </p:sp>
      <p:sp>
        <p:nvSpPr>
          <p:cNvPr id="280" name="Google Shape;280;g30688e539b5_0_27"/>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281" name="Google Shape;281;g30688e539b5_0_27"/>
          <p:cNvPicPr preferRelativeResize="0"/>
          <p:nvPr/>
        </p:nvPicPr>
        <p:blipFill>
          <a:blip r:embed="rId3">
            <a:alphaModFix/>
          </a:blip>
          <a:stretch>
            <a:fillRect/>
          </a:stretch>
        </p:blipFill>
        <p:spPr>
          <a:xfrm>
            <a:off x="8422275" y="1705875"/>
            <a:ext cx="3110851" cy="1768750"/>
          </a:xfrm>
          <a:prstGeom prst="rect">
            <a:avLst/>
          </a:prstGeom>
          <a:noFill/>
          <a:ln>
            <a:noFill/>
          </a:ln>
        </p:spPr>
      </p:pic>
      <p:sp>
        <p:nvSpPr>
          <p:cNvPr id="282" name="Google Shape;282;g30688e539b5_0_27"/>
          <p:cNvSpPr txBox="1"/>
          <p:nvPr>
            <p:ph idx="1" type="body"/>
          </p:nvPr>
        </p:nvSpPr>
        <p:spPr>
          <a:xfrm>
            <a:off x="941125" y="1517300"/>
            <a:ext cx="7380000" cy="21459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lang="en-US" sz="2500"/>
              <a:t>Overview</a:t>
            </a:r>
            <a:endParaRPr sz="2500"/>
          </a:p>
          <a:p>
            <a:pPr indent="-349250" lvl="0" marL="457200" rtl="0" algn="just">
              <a:spcBef>
                <a:spcPts val="1000"/>
              </a:spcBef>
              <a:spcAft>
                <a:spcPts val="0"/>
              </a:spcAft>
              <a:buSzPts val="1900"/>
              <a:buChar char="-"/>
            </a:pPr>
            <a:r>
              <a:rPr lang="en-US" sz="1900"/>
              <a:t>Antimicrobial resistance (AMR) is a growing global health threat that reduces the effectiveness of antibiotics, making it harder to treat infections. Our project aims to address the challenge of predicting when bacteria will become resistant to specific antibiotics.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30688e539b5_0_59"/>
          <p:cNvSpPr txBox="1"/>
          <p:nvPr>
            <p:ph type="title"/>
          </p:nvPr>
        </p:nvSpPr>
        <p:spPr>
          <a:xfrm>
            <a:off x="941127" y="525225"/>
            <a:ext cx="34098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Background</a:t>
            </a:r>
            <a:endParaRPr>
              <a:solidFill>
                <a:schemeClr val="accent1"/>
              </a:solidFill>
            </a:endParaRPr>
          </a:p>
        </p:txBody>
      </p:sp>
      <p:sp>
        <p:nvSpPr>
          <p:cNvPr id="289" name="Google Shape;289;g30688e539b5_0_59"/>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
        <p:nvSpPr>
          <p:cNvPr id="290" name="Google Shape;290;g30688e539b5_0_59"/>
          <p:cNvSpPr txBox="1"/>
          <p:nvPr>
            <p:ph idx="1" type="body"/>
          </p:nvPr>
        </p:nvSpPr>
        <p:spPr>
          <a:xfrm>
            <a:off x="941125" y="1517300"/>
            <a:ext cx="9897600" cy="6798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lang="en-US" sz="2500"/>
              <a:t>Deaths associated with AMR by region (in thousands)</a:t>
            </a:r>
            <a:endParaRPr sz="1900"/>
          </a:p>
        </p:txBody>
      </p:sp>
      <p:pic>
        <p:nvPicPr>
          <p:cNvPr id="291" name="Google Shape;291;g30688e539b5_0_59"/>
          <p:cNvPicPr preferRelativeResize="0"/>
          <p:nvPr/>
        </p:nvPicPr>
        <p:blipFill>
          <a:blip r:embed="rId3">
            <a:alphaModFix/>
          </a:blip>
          <a:stretch>
            <a:fillRect/>
          </a:stretch>
        </p:blipFill>
        <p:spPr>
          <a:xfrm>
            <a:off x="3022300" y="2267875"/>
            <a:ext cx="6541526" cy="2842624"/>
          </a:xfrm>
          <a:prstGeom prst="rect">
            <a:avLst/>
          </a:prstGeom>
          <a:noFill/>
          <a:ln>
            <a:noFill/>
          </a:ln>
        </p:spPr>
      </p:pic>
      <p:sp>
        <p:nvSpPr>
          <p:cNvPr id="292" name="Google Shape;292;g30688e539b5_0_59"/>
          <p:cNvSpPr txBox="1"/>
          <p:nvPr>
            <p:ph idx="1" type="body"/>
          </p:nvPr>
        </p:nvSpPr>
        <p:spPr>
          <a:xfrm>
            <a:off x="1170725" y="5545875"/>
            <a:ext cx="10244700" cy="9213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lang="en-US" sz="1900"/>
              <a:t>Curbing antimicrobial resistance (AMR) is crucial to achieving our broader goal of ending poverty and ensuring a sustainable, healthy planet. This is a battle we cannot afford to lose!</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0688e539b5_0_34"/>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Objectives</a:t>
            </a:r>
            <a:endParaRPr>
              <a:solidFill>
                <a:schemeClr val="accent1"/>
              </a:solidFill>
            </a:endParaRPr>
          </a:p>
        </p:txBody>
      </p:sp>
      <p:sp>
        <p:nvSpPr>
          <p:cNvPr id="299" name="Google Shape;299;g30688e539b5_0_34"/>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sz="2400">
                <a:latin typeface="Arial"/>
                <a:ea typeface="Arial"/>
                <a:cs typeface="Arial"/>
                <a:sym typeface="Arial"/>
              </a:rPr>
              <a:t>Project Goals</a:t>
            </a:r>
            <a:endParaRPr sz="2400">
              <a:latin typeface="Arial"/>
              <a:ea typeface="Arial"/>
              <a:cs typeface="Arial"/>
              <a:sym typeface="Arial"/>
            </a:endParaRPr>
          </a:p>
          <a:p>
            <a:pPr indent="-228600" lvl="0" marL="228600" rtl="0" algn="l">
              <a:spcBef>
                <a:spcPts val="1000"/>
              </a:spcBef>
              <a:spcAft>
                <a:spcPts val="0"/>
              </a:spcAft>
              <a:buSzPts val="1800"/>
              <a:buChar char="•"/>
            </a:pPr>
            <a:r>
              <a:rPr lang="en-US" sz="1800">
                <a:latin typeface="Arial"/>
                <a:ea typeface="Arial"/>
                <a:cs typeface="Arial"/>
                <a:sym typeface="Arial"/>
              </a:rPr>
              <a:t>Predict bacterial resistance to specific antibiotics using machine learning.</a:t>
            </a:r>
            <a:endParaRPr sz="1800">
              <a:latin typeface="Arial"/>
              <a:ea typeface="Arial"/>
              <a:cs typeface="Arial"/>
              <a:sym typeface="Arial"/>
            </a:endParaRPr>
          </a:p>
          <a:p>
            <a:pPr indent="-228600" lvl="0" marL="228600" rtl="0" algn="l">
              <a:spcBef>
                <a:spcPts val="1000"/>
              </a:spcBef>
              <a:spcAft>
                <a:spcPts val="0"/>
              </a:spcAft>
              <a:buSzPts val="1800"/>
              <a:buChar char="•"/>
            </a:pPr>
            <a:r>
              <a:rPr lang="en-US" sz="1800">
                <a:latin typeface="Arial"/>
                <a:ea typeface="Arial"/>
                <a:cs typeface="Arial"/>
                <a:sym typeface="Arial"/>
              </a:rPr>
              <a:t>Improve treatment decision-making for healthcare providers.</a:t>
            </a:r>
            <a:endParaRPr sz="1800">
              <a:latin typeface="Arial"/>
              <a:ea typeface="Arial"/>
              <a:cs typeface="Arial"/>
              <a:sym typeface="Arial"/>
            </a:endParaRPr>
          </a:p>
          <a:p>
            <a:pPr indent="-228600" lvl="0" marL="228600" rtl="0" algn="l">
              <a:spcBef>
                <a:spcPts val="1000"/>
              </a:spcBef>
              <a:spcAft>
                <a:spcPts val="0"/>
              </a:spcAft>
              <a:buSzPts val="1800"/>
              <a:buChar char="•"/>
            </a:pPr>
            <a:r>
              <a:rPr lang="en-US" sz="1800">
                <a:latin typeface="Arial"/>
                <a:ea typeface="Arial"/>
                <a:cs typeface="Arial"/>
                <a:sym typeface="Arial"/>
              </a:rPr>
              <a:t>Help reduce the spread of antimicrobial resistance (AMR) and improve patient outcomes.</a:t>
            </a:r>
            <a:endParaRPr sz="1800">
              <a:latin typeface="Arial"/>
              <a:ea typeface="Arial"/>
              <a:cs typeface="Arial"/>
              <a:sym typeface="Arial"/>
            </a:endParaRPr>
          </a:p>
          <a:p>
            <a:pPr indent="0" lvl="0" marL="228600" rtl="0" algn="l">
              <a:spcBef>
                <a:spcPts val="1000"/>
              </a:spcBef>
              <a:spcAft>
                <a:spcPts val="0"/>
              </a:spcAft>
              <a:buNone/>
            </a:pPr>
            <a:r>
              <a:t/>
            </a:r>
            <a:endParaRPr sz="1800">
              <a:latin typeface="Arial"/>
              <a:ea typeface="Arial"/>
              <a:cs typeface="Arial"/>
              <a:sym typeface="Arial"/>
            </a:endParaRPr>
          </a:p>
          <a:p>
            <a:pPr indent="0" lvl="0" marL="0" rtl="0" algn="l">
              <a:spcBef>
                <a:spcPts val="1000"/>
              </a:spcBef>
              <a:spcAft>
                <a:spcPts val="0"/>
              </a:spcAft>
              <a:buNone/>
            </a:pPr>
            <a:r>
              <a:rPr lang="en-US" sz="2400">
                <a:latin typeface="Arial"/>
                <a:ea typeface="Arial"/>
                <a:cs typeface="Arial"/>
                <a:sym typeface="Arial"/>
              </a:rPr>
              <a:t>Model Aim</a:t>
            </a:r>
            <a:endParaRPr sz="2400">
              <a:latin typeface="Arial"/>
              <a:ea typeface="Arial"/>
              <a:cs typeface="Arial"/>
              <a:sym typeface="Arial"/>
            </a:endParaRPr>
          </a:p>
          <a:p>
            <a:pPr indent="-228600" lvl="0" marL="228600" rtl="0" algn="l">
              <a:spcBef>
                <a:spcPts val="1000"/>
              </a:spcBef>
              <a:spcAft>
                <a:spcPts val="0"/>
              </a:spcAft>
              <a:buSzPts val="1800"/>
              <a:buChar char="•"/>
            </a:pPr>
            <a:r>
              <a:rPr lang="en-US" sz="1800">
                <a:latin typeface="Arial"/>
                <a:ea typeface="Arial"/>
                <a:cs typeface="Arial"/>
                <a:sym typeface="Arial"/>
              </a:rPr>
              <a:t>Develop an accurate model that identifies resistance patterns in bacteria.</a:t>
            </a:r>
            <a:endParaRPr sz="1800">
              <a:latin typeface="Arial"/>
              <a:ea typeface="Arial"/>
              <a:cs typeface="Arial"/>
              <a:sym typeface="Arial"/>
            </a:endParaRPr>
          </a:p>
          <a:p>
            <a:pPr indent="-228600" lvl="0" marL="228600" rtl="0" algn="l">
              <a:spcBef>
                <a:spcPts val="1000"/>
              </a:spcBef>
              <a:spcAft>
                <a:spcPts val="0"/>
              </a:spcAft>
              <a:buSzPts val="1800"/>
              <a:buFont typeface="Arial"/>
              <a:buChar char="•"/>
            </a:pPr>
            <a:r>
              <a:rPr lang="en-US" sz="1800">
                <a:latin typeface="Arial"/>
                <a:ea typeface="Arial"/>
                <a:cs typeface="Arial"/>
                <a:sym typeface="Arial"/>
              </a:rPr>
              <a:t>Enable timely and effective treatment selection to combat resistant infections.</a:t>
            </a:r>
            <a:endParaRPr sz="1800">
              <a:latin typeface="Arial"/>
              <a:ea typeface="Arial"/>
              <a:cs typeface="Arial"/>
              <a:sym typeface="Arial"/>
            </a:endParaRPr>
          </a:p>
        </p:txBody>
      </p:sp>
      <p:sp>
        <p:nvSpPr>
          <p:cNvPr id="300" name="Google Shape;300;g30688e539b5_0_34"/>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30688e539b5_0_41"/>
          <p:cNvSpPr txBox="1"/>
          <p:nvPr>
            <p:ph type="title"/>
          </p:nvPr>
        </p:nvSpPr>
        <p:spPr>
          <a:xfrm>
            <a:off x="777675" y="530651"/>
            <a:ext cx="10112700" cy="79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SDG Relation</a:t>
            </a:r>
            <a:endParaRPr/>
          </a:p>
        </p:txBody>
      </p:sp>
      <p:sp>
        <p:nvSpPr>
          <p:cNvPr id="307" name="Google Shape;307;g30688e539b5_0_41"/>
          <p:cNvSpPr txBox="1"/>
          <p:nvPr>
            <p:ph idx="1" type="body"/>
          </p:nvPr>
        </p:nvSpPr>
        <p:spPr>
          <a:xfrm>
            <a:off x="783025" y="1384600"/>
            <a:ext cx="11036400" cy="50673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1000"/>
              </a:spcBef>
              <a:spcAft>
                <a:spcPts val="0"/>
              </a:spcAft>
              <a:buNone/>
            </a:pPr>
            <a:r>
              <a:rPr b="1" lang="en-US" sz="1815">
                <a:solidFill>
                  <a:schemeClr val="dk1"/>
                </a:solidFill>
                <a:latin typeface="Arial"/>
                <a:ea typeface="Arial"/>
                <a:cs typeface="Arial"/>
                <a:sym typeface="Arial"/>
              </a:rPr>
              <a:t>SDG 3: Good Health and Well-being</a:t>
            </a:r>
            <a:endParaRPr b="1" sz="1815">
              <a:solidFill>
                <a:schemeClr val="dk1"/>
              </a:solidFill>
              <a:latin typeface="Arial"/>
              <a:ea typeface="Arial"/>
              <a:cs typeface="Arial"/>
              <a:sym typeface="Arial"/>
            </a:endParaRPr>
          </a:p>
          <a:p>
            <a:pPr indent="-343870" lvl="0" marL="457200" rtl="0" algn="l">
              <a:lnSpc>
                <a:spcPct val="95000"/>
              </a:lnSpc>
              <a:spcBef>
                <a:spcPts val="1200"/>
              </a:spcBef>
              <a:spcAft>
                <a:spcPts val="0"/>
              </a:spcAft>
              <a:buClr>
                <a:schemeClr val="dk1"/>
              </a:buClr>
              <a:buSzPts val="1815"/>
              <a:buChar char="●"/>
            </a:pPr>
            <a:r>
              <a:rPr lang="en-US" sz="1815">
                <a:solidFill>
                  <a:schemeClr val="dk1"/>
                </a:solidFill>
                <a:latin typeface="Arial"/>
                <a:ea typeface="Arial"/>
                <a:cs typeface="Arial"/>
                <a:sym typeface="Arial"/>
              </a:rPr>
              <a:t>Improves healthcare outcomes by predicting effective treatments for diseases like antimicrobial resistance.</a:t>
            </a:r>
            <a:endParaRPr sz="1815">
              <a:solidFill>
                <a:schemeClr val="dk1"/>
              </a:solidFill>
              <a:latin typeface="Arial"/>
              <a:ea typeface="Arial"/>
              <a:cs typeface="Arial"/>
              <a:sym typeface="Arial"/>
            </a:endParaRPr>
          </a:p>
          <a:p>
            <a:pPr indent="-343870" lvl="0" marL="457200" rtl="0" algn="l">
              <a:lnSpc>
                <a:spcPct val="95000"/>
              </a:lnSpc>
              <a:spcBef>
                <a:spcPts val="0"/>
              </a:spcBef>
              <a:spcAft>
                <a:spcPts val="0"/>
              </a:spcAft>
              <a:buClr>
                <a:schemeClr val="dk1"/>
              </a:buClr>
              <a:buSzPts val="1815"/>
              <a:buChar char="●"/>
            </a:pPr>
            <a:r>
              <a:rPr lang="en-US" sz="1815">
                <a:solidFill>
                  <a:schemeClr val="dk1"/>
                </a:solidFill>
                <a:latin typeface="Arial"/>
                <a:ea typeface="Arial"/>
                <a:cs typeface="Arial"/>
                <a:sym typeface="Arial"/>
              </a:rPr>
              <a:t>Helps combat drug-resistant pathogens, reducing disease burden globally.</a:t>
            </a:r>
            <a:endParaRPr sz="1815">
              <a:solidFill>
                <a:schemeClr val="dk1"/>
              </a:solidFill>
              <a:latin typeface="Arial"/>
              <a:ea typeface="Arial"/>
              <a:cs typeface="Arial"/>
              <a:sym typeface="Arial"/>
            </a:endParaRPr>
          </a:p>
          <a:p>
            <a:pPr indent="0" lvl="0" marL="0" rtl="0" algn="l">
              <a:lnSpc>
                <a:spcPct val="95000"/>
              </a:lnSpc>
              <a:spcBef>
                <a:spcPts val="1200"/>
              </a:spcBef>
              <a:spcAft>
                <a:spcPts val="0"/>
              </a:spcAft>
              <a:buNone/>
            </a:pPr>
            <a:r>
              <a:rPr b="1" lang="en-US" sz="1815">
                <a:solidFill>
                  <a:schemeClr val="dk1"/>
                </a:solidFill>
                <a:latin typeface="Arial"/>
                <a:ea typeface="Arial"/>
                <a:cs typeface="Arial"/>
                <a:sym typeface="Arial"/>
              </a:rPr>
              <a:t>SDG 9: Industry, Innovation, and Infrastructure</a:t>
            </a:r>
            <a:endParaRPr b="1" sz="1815">
              <a:solidFill>
                <a:schemeClr val="dk1"/>
              </a:solidFill>
              <a:latin typeface="Arial"/>
              <a:ea typeface="Arial"/>
              <a:cs typeface="Arial"/>
              <a:sym typeface="Arial"/>
            </a:endParaRPr>
          </a:p>
          <a:p>
            <a:pPr indent="-343870" lvl="0" marL="457200" rtl="0" algn="l">
              <a:lnSpc>
                <a:spcPct val="95000"/>
              </a:lnSpc>
              <a:spcBef>
                <a:spcPts val="1200"/>
              </a:spcBef>
              <a:spcAft>
                <a:spcPts val="0"/>
              </a:spcAft>
              <a:buClr>
                <a:schemeClr val="dk1"/>
              </a:buClr>
              <a:buSzPts val="1815"/>
              <a:buChar char="●"/>
            </a:pPr>
            <a:r>
              <a:rPr lang="en-US" sz="1815">
                <a:solidFill>
                  <a:schemeClr val="dk1"/>
                </a:solidFill>
                <a:latin typeface="Arial"/>
                <a:ea typeface="Arial"/>
                <a:cs typeface="Arial"/>
                <a:sym typeface="Arial"/>
              </a:rPr>
              <a:t>Drives innovation in healthcare by applying advanced machine learning techniques for drug development and medical research.</a:t>
            </a:r>
            <a:endParaRPr sz="1815">
              <a:solidFill>
                <a:schemeClr val="dk1"/>
              </a:solidFill>
              <a:latin typeface="Arial"/>
              <a:ea typeface="Arial"/>
              <a:cs typeface="Arial"/>
              <a:sym typeface="Arial"/>
            </a:endParaRPr>
          </a:p>
          <a:p>
            <a:pPr indent="0" lvl="0" marL="0" rtl="0" algn="l">
              <a:lnSpc>
                <a:spcPct val="95000"/>
              </a:lnSpc>
              <a:spcBef>
                <a:spcPts val="1200"/>
              </a:spcBef>
              <a:spcAft>
                <a:spcPts val="0"/>
              </a:spcAft>
              <a:buNone/>
            </a:pPr>
            <a:r>
              <a:rPr b="1" lang="en-US" sz="1815">
                <a:solidFill>
                  <a:schemeClr val="dk1"/>
                </a:solidFill>
                <a:latin typeface="Arial"/>
                <a:ea typeface="Arial"/>
                <a:cs typeface="Arial"/>
                <a:sym typeface="Arial"/>
              </a:rPr>
              <a:t>SDG 12: Responsible Consumption and Production</a:t>
            </a:r>
            <a:endParaRPr b="1" sz="1815">
              <a:solidFill>
                <a:schemeClr val="dk1"/>
              </a:solidFill>
              <a:latin typeface="Arial"/>
              <a:ea typeface="Arial"/>
              <a:cs typeface="Arial"/>
              <a:sym typeface="Arial"/>
            </a:endParaRPr>
          </a:p>
          <a:p>
            <a:pPr indent="-343870" lvl="0" marL="457200" rtl="0" algn="l">
              <a:lnSpc>
                <a:spcPct val="95000"/>
              </a:lnSpc>
              <a:spcBef>
                <a:spcPts val="1200"/>
              </a:spcBef>
              <a:spcAft>
                <a:spcPts val="0"/>
              </a:spcAft>
              <a:buClr>
                <a:schemeClr val="dk1"/>
              </a:buClr>
              <a:buSzPts val="1815"/>
              <a:buChar char="●"/>
            </a:pPr>
            <a:r>
              <a:rPr lang="en-US" sz="1815">
                <a:solidFill>
                  <a:schemeClr val="dk1"/>
                </a:solidFill>
                <a:latin typeface="Arial"/>
                <a:ea typeface="Arial"/>
                <a:cs typeface="Arial"/>
                <a:sym typeface="Arial"/>
              </a:rPr>
              <a:t>Reduces overuse of antibiotics by predicting drug efficacy, promoting responsible use of medical resources.</a:t>
            </a:r>
            <a:endParaRPr sz="1815">
              <a:solidFill>
                <a:schemeClr val="dk1"/>
              </a:solidFill>
              <a:latin typeface="Arial"/>
              <a:ea typeface="Arial"/>
              <a:cs typeface="Arial"/>
              <a:sym typeface="Arial"/>
            </a:endParaRPr>
          </a:p>
          <a:p>
            <a:pPr indent="0" lvl="0" marL="0" rtl="0" algn="l">
              <a:lnSpc>
                <a:spcPct val="95000"/>
              </a:lnSpc>
              <a:spcBef>
                <a:spcPts val="1200"/>
              </a:spcBef>
              <a:spcAft>
                <a:spcPts val="0"/>
              </a:spcAft>
              <a:buNone/>
            </a:pPr>
            <a:r>
              <a:rPr b="1" lang="en-US" sz="1815">
                <a:solidFill>
                  <a:schemeClr val="dk1"/>
                </a:solidFill>
                <a:latin typeface="Arial"/>
                <a:ea typeface="Arial"/>
                <a:cs typeface="Arial"/>
                <a:sym typeface="Arial"/>
              </a:rPr>
              <a:t>SDG 17: Partnerships for the Goals</a:t>
            </a:r>
            <a:endParaRPr b="1" sz="1815">
              <a:solidFill>
                <a:schemeClr val="dk1"/>
              </a:solidFill>
              <a:latin typeface="Arial"/>
              <a:ea typeface="Arial"/>
              <a:cs typeface="Arial"/>
              <a:sym typeface="Arial"/>
            </a:endParaRPr>
          </a:p>
          <a:p>
            <a:pPr indent="-343870" lvl="0" marL="457200" rtl="0" algn="l">
              <a:lnSpc>
                <a:spcPct val="95000"/>
              </a:lnSpc>
              <a:spcBef>
                <a:spcPts val="1200"/>
              </a:spcBef>
              <a:spcAft>
                <a:spcPts val="0"/>
              </a:spcAft>
              <a:buClr>
                <a:schemeClr val="dk1"/>
              </a:buClr>
              <a:buSzPts val="1815"/>
              <a:buChar char="●"/>
            </a:pPr>
            <a:r>
              <a:rPr lang="en-US" sz="1815">
                <a:solidFill>
                  <a:schemeClr val="dk1"/>
                </a:solidFill>
                <a:latin typeface="Arial"/>
                <a:ea typeface="Arial"/>
                <a:cs typeface="Arial"/>
                <a:sym typeface="Arial"/>
              </a:rPr>
              <a:t>Fosters collaboration between governments, health institutions, and research bodies through data sharing to address global health challenges.</a:t>
            </a:r>
            <a:endParaRPr sz="2400"/>
          </a:p>
        </p:txBody>
      </p:sp>
      <p:sp>
        <p:nvSpPr>
          <p:cNvPr id="308" name="Google Shape;308;g30688e539b5_0_41"/>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Data</a:t>
            </a:r>
            <a:endParaRPr/>
          </a:p>
        </p:txBody>
      </p:sp>
      <p:sp>
        <p:nvSpPr>
          <p:cNvPr id="314" name="Google Shape;314;p8"/>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9"/>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Data Collection </a:t>
            </a:r>
            <a:endParaRPr/>
          </a:p>
        </p:txBody>
      </p:sp>
      <p:sp>
        <p:nvSpPr>
          <p:cNvPr id="321" name="Google Shape;321;p9"/>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p>
            <a:pPr indent="-247650" lvl="0" marL="228600" rtl="0" algn="just">
              <a:lnSpc>
                <a:spcPct val="115000"/>
              </a:lnSpc>
              <a:spcBef>
                <a:spcPts val="1200"/>
              </a:spcBef>
              <a:spcAft>
                <a:spcPts val="0"/>
              </a:spcAft>
              <a:buClr>
                <a:schemeClr val="dk1"/>
              </a:buClr>
              <a:buSzPts val="2100"/>
              <a:buFont typeface="Calibri"/>
              <a:buChar char="•"/>
            </a:pPr>
            <a:r>
              <a:rPr lang="en-US" sz="2100">
                <a:solidFill>
                  <a:schemeClr val="dk1"/>
                </a:solidFill>
              </a:rPr>
              <a:t>The datasets for our project was sourced from reputable institutions such as the World Health Organization (WHO) and various healthcare research centers. These datasets include demographic, clinical, laboratory, and microbiological data essential for understanding antimicrobial resistance (AMR) patterns. During data collection, preprocessing steps was involve integrating data from multiple sources and standardizing formats.</a:t>
            </a:r>
            <a:endParaRPr sz="2100">
              <a:solidFill>
                <a:schemeClr val="dk1"/>
              </a:solidFill>
            </a:endParaRPr>
          </a:p>
          <a:p>
            <a:pPr indent="-247650" lvl="0" marL="228600" rtl="0" algn="just">
              <a:lnSpc>
                <a:spcPct val="115000"/>
              </a:lnSpc>
              <a:spcBef>
                <a:spcPts val="0"/>
              </a:spcBef>
              <a:spcAft>
                <a:spcPts val="0"/>
              </a:spcAft>
              <a:buClr>
                <a:schemeClr val="dk1"/>
              </a:buClr>
              <a:buSzPts val="2100"/>
              <a:buChar char="•"/>
            </a:pPr>
            <a:r>
              <a:rPr lang="en-US" sz="2100">
                <a:solidFill>
                  <a:schemeClr val="dk1"/>
                </a:solidFill>
                <a:latin typeface="Arial"/>
                <a:ea typeface="Arial"/>
                <a:cs typeface="Arial"/>
                <a:sym typeface="Arial"/>
              </a:rPr>
              <a:t>Link: </a:t>
            </a:r>
            <a:r>
              <a:rPr lang="en-US" sz="2100" u="sng">
                <a:solidFill>
                  <a:srgbClr val="3D85C6"/>
                </a:solidFill>
                <a:latin typeface="Arial"/>
                <a:ea typeface="Arial"/>
                <a:cs typeface="Arial"/>
                <a:sym typeface="Arial"/>
                <a:hlinkClick r:id="rId3">
                  <a:extLst>
                    <a:ext uri="{A12FA001-AC4F-418D-AE19-62706E023703}">
                      <ahyp:hlinkClr val="tx"/>
                    </a:ext>
                  </a:extLst>
                </a:hlinkClick>
              </a:rPr>
              <a:t>Global Antimicrobial Resistance and Use Surveillance System (GLASS) Dashboard - Publication - WHO AFRO Health Data Hub</a:t>
            </a:r>
            <a:endParaRPr sz="2100"/>
          </a:p>
          <a:p>
            <a:pPr indent="-184150" lvl="0" marL="228600" rtl="0" algn="just">
              <a:lnSpc>
                <a:spcPct val="90000"/>
              </a:lnSpc>
              <a:spcBef>
                <a:spcPts val="1000"/>
              </a:spcBef>
              <a:spcAft>
                <a:spcPts val="0"/>
              </a:spcAft>
              <a:buClr>
                <a:schemeClr val="lt1"/>
              </a:buClr>
              <a:buSzPts val="2100"/>
              <a:buFont typeface="Arial"/>
              <a:buChar char="•"/>
            </a:pPr>
            <a:r>
              <a:rPr lang="en-US" sz="2100"/>
              <a:t>Missing which were more than 30% were dropped and there were no outliers in the data</a:t>
            </a:r>
            <a:endParaRPr sz="2100"/>
          </a:p>
        </p:txBody>
      </p:sp>
      <p:sp>
        <p:nvSpPr>
          <p:cNvPr id="322" name="Google Shape;322;p9"/>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2023-07-17T12:29:49Z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0x010100CFD09C42E8C23742B9E074A3CA081CCE</vt:lpwstr>
  </property>
  <property fmtid="{D5CDD505-2E9C-101B-9397-08002B2CF9AE}" pid="3" name="MediaServiceImageTags">
    <vt:lpwstr/>
  </property>
</Properties>
</file>