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27"/>
  </p:notesMasterIdLst>
  <p:sldIdLst>
    <p:sldId id="450" r:id="rId8"/>
    <p:sldId id="451" r:id="rId9"/>
    <p:sldId id="452" r:id="rId10"/>
    <p:sldId id="449" r:id="rId11"/>
    <p:sldId id="415" r:id="rId12"/>
    <p:sldId id="426" r:id="rId13"/>
    <p:sldId id="448" r:id="rId14"/>
    <p:sldId id="417" r:id="rId15"/>
    <p:sldId id="434" r:id="rId16"/>
    <p:sldId id="453" r:id="rId17"/>
    <p:sldId id="429" r:id="rId18"/>
    <p:sldId id="435" r:id="rId19"/>
    <p:sldId id="436" r:id="rId20"/>
    <p:sldId id="455" r:id="rId21"/>
    <p:sldId id="440" r:id="rId22"/>
    <p:sldId id="454" r:id="rId23"/>
    <p:sldId id="446" r:id="rId24"/>
    <p:sldId id="447" r:id="rId25"/>
    <p:sldId id="40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7F"/>
    <a:srgbClr val="4CA3AA"/>
    <a:srgbClr val="FFC837"/>
    <a:srgbClr val="FFC836"/>
    <a:srgbClr val="2B2551"/>
    <a:srgbClr val="5059B3"/>
    <a:srgbClr val="BFBFBF"/>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2A29B-142B-8C41-8889-5FD9FDDEDB27}" v="173" dt="2023-12-06T13:45:24.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16"/>
    <p:restoredTop sz="94635"/>
  </p:normalViewPr>
  <p:slideViewPr>
    <p:cSldViewPr snapToGrid="0">
      <p:cViewPr varScale="1">
        <p:scale>
          <a:sx n="78" d="100"/>
          <a:sy n="78" d="100"/>
        </p:scale>
        <p:origin x="7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10/4/2024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a:t>
            </a:fld>
            <a:endParaRPr lang="en-US"/>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a:p>
        </p:txBody>
      </p:sp>
    </p:spTree>
    <p:extLst>
      <p:ext uri="{BB962C8B-B14F-4D97-AF65-F5344CB8AC3E}">
        <p14:creationId xmlns:p14="http://schemas.microsoft.com/office/powerpoint/2010/main" val="51571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4</a:t>
            </a:fld>
            <a:endParaRPr lang="en-US"/>
          </a:p>
        </p:txBody>
      </p:sp>
    </p:spTree>
    <p:extLst>
      <p:ext uri="{BB962C8B-B14F-4D97-AF65-F5344CB8AC3E}">
        <p14:creationId xmlns:p14="http://schemas.microsoft.com/office/powerpoint/2010/main" val="43475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5</a:t>
            </a:fld>
            <a:endParaRPr lang="en-US"/>
          </a:p>
        </p:txBody>
      </p:sp>
    </p:spTree>
    <p:extLst>
      <p:ext uri="{BB962C8B-B14F-4D97-AF65-F5344CB8AC3E}">
        <p14:creationId xmlns:p14="http://schemas.microsoft.com/office/powerpoint/2010/main" val="262915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6</a:t>
            </a:fld>
            <a:endParaRPr lang="en-TR"/>
          </a:p>
        </p:txBody>
      </p:sp>
    </p:spTree>
    <p:extLst>
      <p:ext uri="{BB962C8B-B14F-4D97-AF65-F5344CB8AC3E}">
        <p14:creationId xmlns:p14="http://schemas.microsoft.com/office/powerpoint/2010/main" val="4077221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8</a:t>
            </a:fld>
            <a:endParaRPr lang="en-TR"/>
          </a:p>
        </p:txBody>
      </p:sp>
    </p:spTree>
    <p:extLst>
      <p:ext uri="{BB962C8B-B14F-4D97-AF65-F5344CB8AC3E}">
        <p14:creationId xmlns:p14="http://schemas.microsoft.com/office/powerpoint/2010/main" val="382232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9</a:t>
            </a:fld>
            <a:endParaRPr lang="en-TR"/>
          </a:p>
        </p:txBody>
      </p:sp>
    </p:spTree>
    <p:extLst>
      <p:ext uri="{BB962C8B-B14F-4D97-AF65-F5344CB8AC3E}">
        <p14:creationId xmlns:p14="http://schemas.microsoft.com/office/powerpoint/2010/main" val="112872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19</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5.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hyperlink" Target="https://journals.plos.org/plosone/article?id=10.1371/journal.pone.0252402" TargetMode="External"/><Relationship Id="rId2" Type="http://schemas.openxmlformats.org/officeDocument/2006/relationships/hyperlink" Target="https://www.mdpi.com/2072-4292/14/9/1990" TargetMode="External"/><Relationship Id="rId1" Type="http://schemas.openxmlformats.org/officeDocument/2006/relationships/slideLayout" Target="../slideLayouts/slideLayout38.xml"/><Relationship Id="rId6" Type="http://schemas.openxmlformats.org/officeDocument/2006/relationships/hyperlink" Target="https://www.kaggle.com/code/mahmoudmagdyelnahal/crop-yield-prediction-99" TargetMode="External"/><Relationship Id="rId5" Type="http://schemas.openxmlformats.org/officeDocument/2006/relationships/hyperlink" Target="https://link.springer.com/chapter/10.1007/978-981-99-9707-7_26" TargetMode="External"/><Relationship Id="rId4" Type="http://schemas.openxmlformats.org/officeDocument/2006/relationships/hyperlink" Target="https://link.springer.com/chapter/10.1007/978-981-99-4725-6_77"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6.xml"/><Relationship Id="rId5"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code/mahmoudmagdyelnahal/crop-yield-prediction-99" TargetMode="External"/><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lstStyle/>
          <a:p>
            <a:r>
              <a:rPr lang="en-US" dirty="0">
                <a:cs typeface="Calibri Light"/>
              </a:rPr>
              <a:t>CROP YIELD PREDICTION</a:t>
            </a:r>
            <a:endParaRPr lang="en-US" dirty="0"/>
          </a:p>
        </p:txBody>
      </p:sp>
      <p:sp>
        <p:nvSpPr>
          <p:cNvPr id="3" name="Text Placeholder 2">
            <a:extLst>
              <a:ext uri="{FF2B5EF4-FFF2-40B4-BE49-F238E27FC236}">
                <a16:creationId xmlns:a16="http://schemas.microsoft.com/office/drawing/2014/main" id="{26A01406-CE87-67FD-1433-72C6D6211A0B}"/>
              </a:ext>
            </a:extLst>
          </p:cNvPr>
          <p:cNvSpPr>
            <a:spLocks noGrp="1"/>
          </p:cNvSpPr>
          <p:nvPr>
            <p:ph type="body" idx="1"/>
          </p:nvPr>
        </p:nvSpPr>
        <p:spPr/>
        <p:txBody>
          <a:bodyPr vert="horz" lIns="91440" tIns="45720" rIns="91440" bIns="45720" rtlCol="0" anchor="t">
            <a:normAutofit/>
          </a:bodyPr>
          <a:lstStyle/>
          <a:p>
            <a:r>
              <a:rPr lang="en-US" dirty="0">
                <a:cs typeface="Calibri"/>
              </a:rPr>
              <a:t>NISHANT SUBEDI</a:t>
            </a:r>
          </a:p>
          <a:p>
            <a:r>
              <a:rPr lang="en-US" dirty="0">
                <a:cs typeface="Calibri"/>
              </a:rPr>
              <a:t>10/01/2024</a:t>
            </a:r>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48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Model</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26630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Selection</a:t>
            </a:r>
            <a:r>
              <a:rPr lang="tr-TR" b="1" dirty="0"/>
              <a:t> and Training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2007219"/>
            <a:ext cx="10093712" cy="4673228"/>
          </a:xfrm>
        </p:spPr>
        <p:txBody>
          <a:bodyPr>
            <a:normAutofit fontScale="92500" lnSpcReduction="20000"/>
          </a:bodyPr>
          <a:lstStyle/>
          <a:p>
            <a:pPr>
              <a:buFont typeface="Arial" panose="020B0604020202020204" pitchFamily="34" charset="0"/>
              <a:buChar char="•"/>
            </a:pPr>
            <a:r>
              <a:rPr lang="en-US" sz="2400" b="1" dirty="0"/>
              <a:t>Rationale for Choosing a Specific Model:</a:t>
            </a:r>
            <a:r>
              <a:rPr lang="en-US" sz="2400" dirty="0"/>
              <a:t> The TensorFlow and </a:t>
            </a:r>
            <a:r>
              <a:rPr lang="en-US" sz="2400" dirty="0" err="1"/>
              <a:t>Keras</a:t>
            </a:r>
            <a:r>
              <a:rPr lang="en-US" sz="2400" dirty="0"/>
              <a:t> deep </a:t>
            </a:r>
            <a:r>
              <a:rPr lang="en-US" sz="2400"/>
              <a:t>learning were </a:t>
            </a:r>
            <a:r>
              <a:rPr lang="en-US" sz="2400" dirty="0"/>
              <a:t>selected for its ability to capture complex non-linear relationships in the data, enhancing prediction accuracy.</a:t>
            </a:r>
          </a:p>
          <a:p>
            <a:pPr>
              <a:buFont typeface="Arial" panose="020B0604020202020204" pitchFamily="34" charset="0"/>
              <a:buChar char="•"/>
            </a:pPr>
            <a:endParaRPr lang="en-US" sz="2400" dirty="0"/>
          </a:p>
          <a:p>
            <a:pPr>
              <a:buFont typeface="Arial" panose="020B0604020202020204" pitchFamily="34" charset="0"/>
              <a:buChar char="•"/>
            </a:pPr>
            <a:r>
              <a:rPr lang="en-US" sz="2400" b="1" dirty="0"/>
              <a:t>Strengths and Weaknesses:</a:t>
            </a:r>
            <a:r>
              <a:rPr lang="en-US" sz="2400" dirty="0"/>
              <a:t> Strengths include flexibility and the capacity to learn from large datasets, while weaknesses involve the need for significant computational resources and potential overfitting.</a:t>
            </a:r>
          </a:p>
          <a:p>
            <a:pPr>
              <a:buFont typeface="Arial" panose="020B0604020202020204" pitchFamily="34" charset="0"/>
              <a:buChar char="•"/>
            </a:pPr>
            <a:endParaRPr lang="en-US" sz="2400" dirty="0"/>
          </a:p>
          <a:p>
            <a:pPr>
              <a:buFont typeface="Arial" panose="020B0604020202020204" pitchFamily="34" charset="0"/>
              <a:buChar char="•"/>
            </a:pPr>
            <a:r>
              <a:rPr lang="en-US" sz="2400" b="1" dirty="0"/>
              <a:t>Details on Training the Model:</a:t>
            </a:r>
            <a:r>
              <a:rPr lang="en-US" sz="2400" dirty="0"/>
              <a:t> The model was trained using the Adam optimizer and Mean Squared Error (MSE) loss function, with a validation split to monitor performance.</a:t>
            </a:r>
          </a:p>
          <a:p>
            <a:pPr>
              <a:buFont typeface="Arial" panose="020B0604020202020204" pitchFamily="34" charset="0"/>
              <a:buChar char="•"/>
            </a:pPr>
            <a:endParaRPr lang="en-US" sz="2400" dirty="0"/>
          </a:p>
          <a:p>
            <a:pPr>
              <a:buFont typeface="Arial" panose="020B0604020202020204" pitchFamily="34" charset="0"/>
              <a:buChar char="•"/>
            </a:pPr>
            <a:r>
              <a:rPr lang="en-US" sz="2400" b="1" dirty="0"/>
              <a:t>Hyperparameters Used and Cross-Validation Techniques:</a:t>
            </a:r>
            <a:r>
              <a:rPr lang="en-US" sz="2400" dirty="0"/>
              <a:t> Key hyperparameters included learning rate, batch size, and the number of neurons in hidden layers, while K-fold cross-validation was employed to ensure robust performance evaluation.</a:t>
            </a:r>
            <a:endParaRPr lang="tr-TR" sz="2400"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2968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Model Evaluation</a:t>
            </a:r>
            <a:r>
              <a:rPr lang="tr-TR" b="1" dirty="0"/>
              <a:t> and </a:t>
            </a:r>
            <a:r>
              <a:rPr lang="en-US" b="1" dirty="0"/>
              <a:t>Hyperparameter Tuning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a:buFont typeface="Arial" panose="020B0604020202020204" pitchFamily="34" charset="0"/>
              <a:buChar char="•"/>
            </a:pPr>
            <a:r>
              <a:rPr lang="en-US" sz="2400" dirty="0"/>
              <a:t>Evaluation metrics such as Mean Squared Error (MSE) and R-squared were used to quantify model performance, supplemented by visualizations like loss curves and scatter plots of predicted versus actual values.  </a:t>
            </a:r>
          </a:p>
          <a:p>
            <a:pPr>
              <a:buFont typeface="Arial" panose="020B0604020202020204" pitchFamily="34" charset="0"/>
              <a:buChar char="•"/>
            </a:pPr>
            <a:r>
              <a:rPr lang="en-US" sz="2400" dirty="0"/>
              <a:t>The model achieved an MSE of 48.11 and an R-squared of 0.82, indicating strong predictive capability and good fit to the data.  </a:t>
            </a:r>
          </a:p>
          <a:p>
            <a:pPr>
              <a:buFont typeface="Arial" panose="020B0604020202020204" pitchFamily="34" charset="0"/>
              <a:buChar char="•"/>
            </a:pPr>
            <a:r>
              <a:rPr lang="en-US" sz="2400" dirty="0"/>
              <a:t>Hyperparameter tuning included adjustments to the learning rate, batch size, and dropout rate, which improved model performance and reduced overfitting.  </a:t>
            </a:r>
          </a:p>
          <a:p>
            <a:pPr>
              <a:buFont typeface="Arial" panose="020B0604020202020204" pitchFamily="34" charset="0"/>
              <a:buChar char="•"/>
            </a:pPr>
            <a:r>
              <a:rPr lang="en-US" sz="2400" dirty="0"/>
              <a:t>The impact of hyperparameter tuning resulted in a final MSE of 50.34 and an R-squared of 0.80, demonstrating enhanced generalization to unseen data. </a:t>
            </a:r>
            <a:endParaRPr lang="tr-TR" dirty="0"/>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07347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Refinement</a:t>
            </a:r>
            <a:r>
              <a:rPr lang="tr-TR" b="1" dirty="0"/>
              <a:t> and Testing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2007219"/>
            <a:ext cx="10093712" cy="4600058"/>
          </a:xfrm>
        </p:spPr>
        <p:txBody>
          <a:bodyPr vert="horz" lIns="91440" tIns="45720" rIns="91440" bIns="45720" rtlCol="0" anchor="t">
            <a:noAutofit/>
          </a:bodyPr>
          <a:lstStyle/>
          <a:p>
            <a:pPr>
              <a:buFont typeface="Arial" panose="020B0604020202020204" pitchFamily="34" charset="0"/>
              <a:buChar char="•"/>
            </a:pPr>
            <a:r>
              <a:rPr lang="en-US" sz="2600" dirty="0"/>
              <a:t>The refinement phase focused on enhancing the model's accuracy and generalization through techniques like hyperparameter tuning, regularization, and feature selection.  </a:t>
            </a:r>
          </a:p>
          <a:p>
            <a:pPr>
              <a:buFont typeface="Arial" panose="020B0604020202020204" pitchFamily="34" charset="0"/>
              <a:buChar char="•"/>
            </a:pPr>
            <a:r>
              <a:rPr lang="en-US" sz="2600" dirty="0"/>
              <a:t>Techniques such as dropout layers and early stopping were implemented to mitigate overfitting and improve model robustness.  </a:t>
            </a:r>
          </a:p>
          <a:p>
            <a:pPr>
              <a:buFont typeface="Arial" panose="020B0604020202020204" pitchFamily="34" charset="0"/>
              <a:buChar char="•"/>
            </a:pPr>
            <a:r>
              <a:rPr lang="en-US" sz="2600" dirty="0"/>
              <a:t>The test submission phase involved preparing the test dataset using the same preprocessing steps applied during training, ensuring consistency in input data.  </a:t>
            </a:r>
          </a:p>
          <a:p>
            <a:pPr>
              <a:buFont typeface="Arial" panose="020B0604020202020204" pitchFamily="34" charset="0"/>
              <a:buChar char="•"/>
            </a:pPr>
            <a:r>
              <a:rPr lang="en-US" sz="2600" dirty="0"/>
              <a:t>On the test dataset, the model achieved a Mean Squared Error of 50.34 and an R-squared value of 0.80, confirming its effectiveness in predicting crop yields. </a:t>
            </a:r>
            <a:endParaRPr lang="tr-TR" sz="2600" dirty="0"/>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652675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Results</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10156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39652" y="1074611"/>
            <a:ext cx="10112695" cy="921254"/>
          </a:xfrm>
        </p:spPr>
        <p:txBody>
          <a:bodyPr/>
          <a:lstStyle/>
          <a:p>
            <a:r>
              <a:rPr lang="en-US" b="1" dirty="0"/>
              <a:t>Evaluation Results</a:t>
            </a:r>
            <a:endParaRPr lang="tr-TR" dirty="0"/>
          </a:p>
        </p:txBody>
      </p:sp>
      <p:pic>
        <p:nvPicPr>
          <p:cNvPr id="6" name="Content Placeholder 5" descr="A screenshot of a computer screen&#10;&#10;Description automatically generated">
            <a:extLst>
              <a:ext uri="{FF2B5EF4-FFF2-40B4-BE49-F238E27FC236}">
                <a16:creationId xmlns:a16="http://schemas.microsoft.com/office/drawing/2014/main" id="{F9D8158D-CEFC-8F9B-491A-063B49F1CBA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8776" y="2615924"/>
            <a:ext cx="5802713" cy="2812882"/>
          </a:xfrm>
        </p:spPr>
      </p:pic>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8" name="Picture 7" descr="A graph with blue lines and numbers&#10;&#10;Description automatically generated">
            <a:extLst>
              <a:ext uri="{FF2B5EF4-FFF2-40B4-BE49-F238E27FC236}">
                <a16:creationId xmlns:a16="http://schemas.microsoft.com/office/drawing/2014/main" id="{698E8AAC-B600-1B95-69F8-C3D13A2F1A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511" y="2623032"/>
            <a:ext cx="5802713" cy="2798666"/>
          </a:xfrm>
          <a:prstGeom prst="rect">
            <a:avLst/>
          </a:prstGeom>
        </p:spPr>
      </p:pic>
    </p:spTree>
    <p:extLst>
      <p:ext uri="{BB962C8B-B14F-4D97-AF65-F5344CB8AC3E}">
        <p14:creationId xmlns:p14="http://schemas.microsoft.com/office/powerpoint/2010/main" val="878654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Deployment</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Arial" panose="020B0604020202020204" pitchFamily="34" charset="0"/>
              <a:buChar char="•"/>
            </a:pPr>
            <a:r>
              <a:rPr lang="en-US" sz="2400" dirty="0"/>
              <a:t>The deployment phase involves making the trained machine learning model accessible to end-users through a Django web application, enabling real-time crop yield predictions.  </a:t>
            </a:r>
          </a:p>
          <a:p>
            <a:pPr>
              <a:buFont typeface="Arial" panose="020B0604020202020204" pitchFamily="34" charset="0"/>
              <a:buChar char="•"/>
            </a:pPr>
            <a:endParaRPr lang="en-US" sz="2400" dirty="0"/>
          </a:p>
          <a:p>
            <a:pPr>
              <a:buFont typeface="Arial" panose="020B0604020202020204" pitchFamily="34" charset="0"/>
              <a:buChar char="•"/>
            </a:pPr>
            <a:r>
              <a:rPr lang="en-US" sz="2400" dirty="0"/>
              <a:t>Model serialization was achieved using TensorFlow/</a:t>
            </a:r>
            <a:r>
              <a:rPr lang="en-US" sz="2400" dirty="0" err="1"/>
              <a:t>Keras</a:t>
            </a:r>
            <a:r>
              <a:rPr lang="en-US" sz="2400" dirty="0"/>
              <a:t> for the trained model and </a:t>
            </a:r>
            <a:r>
              <a:rPr lang="en-US" sz="2400" dirty="0" err="1"/>
              <a:t>Joblib</a:t>
            </a:r>
            <a:r>
              <a:rPr lang="en-US" sz="2400" dirty="0"/>
              <a:t> for the preprocessing pipeline, ensuring efficient loading and consistent input handling during predictions.  </a:t>
            </a:r>
          </a:p>
          <a:p>
            <a:pPr>
              <a:buFont typeface="Arial" panose="020B0604020202020204" pitchFamily="34" charset="0"/>
              <a:buChar char="•"/>
            </a:pPr>
            <a:endParaRPr lang="en-US" sz="2400" dirty="0"/>
          </a:p>
          <a:p>
            <a:pPr>
              <a:buFont typeface="Arial" panose="020B0604020202020204" pitchFamily="34" charset="0"/>
              <a:buChar char="•"/>
            </a:pPr>
            <a:r>
              <a:rPr lang="en-US" sz="2400" dirty="0"/>
              <a:t>The Django web application serves the serialized model and preprocessing pipeline, allowing users to input relevant data and receive predictions, with the potential for API integration to enhance accessibility and functionality. </a:t>
            </a:r>
            <a:endParaRPr lang="en-US" sz="2400" b="1"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118007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b="1" dirty="0"/>
              <a:t>Future Work</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Arial" panose="020B0604020202020204" pitchFamily="34" charset="0"/>
              <a:buChar char="•"/>
            </a:pPr>
            <a:r>
              <a:rPr lang="en-US" sz="2400" dirty="0"/>
              <a:t>Future work could focus on enhancing model accuracy through the integration of additional features such as satellite imagery and soil moisture data, which can provide deeper insights into crop yield predictions.  </a:t>
            </a:r>
          </a:p>
          <a:p>
            <a:pPr>
              <a:buFont typeface="Arial" panose="020B0604020202020204" pitchFamily="34" charset="0"/>
              <a:buChar char="•"/>
            </a:pPr>
            <a:endParaRPr lang="en-US" sz="2400" dirty="0"/>
          </a:p>
          <a:p>
            <a:pPr>
              <a:buFont typeface="Arial" panose="020B0604020202020204" pitchFamily="34" charset="0"/>
              <a:buChar char="•"/>
            </a:pPr>
            <a:r>
              <a:rPr lang="en-US" sz="2400" dirty="0"/>
              <a:t>Exploring alternative machine learning models, such as ensemble methods or advanced deep learning architectures, could further improve performance and generalization to different agricultural contexts.  </a:t>
            </a:r>
          </a:p>
          <a:p>
            <a:pPr>
              <a:buFont typeface="Arial" panose="020B0604020202020204" pitchFamily="34" charset="0"/>
              <a:buChar char="•"/>
            </a:pPr>
            <a:endParaRPr lang="en-US" sz="2400" dirty="0"/>
          </a:p>
          <a:p>
            <a:pPr>
              <a:buFont typeface="Arial" panose="020B0604020202020204" pitchFamily="34" charset="0"/>
              <a:buChar char="•"/>
            </a:pPr>
            <a:r>
              <a:rPr lang="en-US" sz="2400" dirty="0"/>
              <a:t>Additionally, expanding data sources to include real-time weather data and historical yield records can enrich the dataset, offering more robust predictions and insights for farmers and agricultural consultants. </a:t>
            </a:r>
            <a:endParaRPr lang="tr-TR" dirty="0"/>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92952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dirty="0"/>
              <a:t>References</a:t>
            </a:r>
          </a:p>
        </p:txBody>
      </p:sp>
      <p:sp>
        <p:nvSpPr>
          <p:cNvPr id="4" name="Content Placeholder 3">
            <a:extLst>
              <a:ext uri="{FF2B5EF4-FFF2-40B4-BE49-F238E27FC236}">
                <a16:creationId xmlns:a16="http://schemas.microsoft.com/office/drawing/2014/main" id="{87B3D5D2-6BDD-200E-3526-D8A93E03FE6B}"/>
              </a:ext>
            </a:extLst>
          </p:cNvPr>
          <p:cNvSpPr>
            <a:spLocks noGrp="1"/>
          </p:cNvSpPr>
          <p:nvPr>
            <p:ph idx="1"/>
          </p:nvPr>
        </p:nvSpPr>
        <p:spPr/>
        <p:txBody>
          <a:bodyPr/>
          <a:lstStyle/>
          <a:p>
            <a:r>
              <a:rPr lang="en-US" dirty="0">
                <a:hlinkClick r:id="rId2"/>
              </a:rPr>
              <a:t>https://www.mdpi.com/2072-4292/14/9/1990</a:t>
            </a:r>
            <a:endParaRPr lang="en-US" dirty="0"/>
          </a:p>
          <a:p>
            <a:r>
              <a:rPr lang="en-US" dirty="0">
                <a:hlinkClick r:id="rId3"/>
              </a:rPr>
              <a:t>https://journals.plos.org/plosone/article?id=10.1371/journal.pone.0252402</a:t>
            </a:r>
            <a:endParaRPr lang="en-US" dirty="0"/>
          </a:p>
          <a:p>
            <a:r>
              <a:rPr lang="en-US" dirty="0">
                <a:hlinkClick r:id="rId4"/>
              </a:rPr>
              <a:t>https://link.springer.com/chapter/10.1007/978-981-99-4725-6_77</a:t>
            </a:r>
            <a:endParaRPr lang="en-US" dirty="0"/>
          </a:p>
          <a:p>
            <a:r>
              <a:rPr lang="en-US" dirty="0">
                <a:hlinkClick r:id="rId5"/>
              </a:rPr>
              <a:t>https://link.springer.com/chapter/10.1007/978-981-99-9707-7_26</a:t>
            </a:r>
            <a:endParaRPr lang="en-US" dirty="0"/>
          </a:p>
          <a:p>
            <a:r>
              <a:rPr lang="en-US" dirty="0">
                <a:hlinkClick r:id="rId6"/>
              </a:rPr>
              <a:t>https://www.kaggle.com/code/mahmoudmagdyelnahal/crop-yield-prediction-99</a:t>
            </a:r>
            <a:endParaRPr lang="en-US" dirty="0"/>
          </a:p>
          <a:p>
            <a:endParaRPr lang="en-US" dirty="0"/>
          </a:p>
        </p:txBody>
      </p:sp>
      <p:sp>
        <p:nvSpPr>
          <p:cNvPr id="5" name="TextBox 4">
            <a:extLst>
              <a:ext uri="{FF2B5EF4-FFF2-40B4-BE49-F238E27FC236}">
                <a16:creationId xmlns:a16="http://schemas.microsoft.com/office/drawing/2014/main" id="{720BD25A-33DA-62BB-4D58-79DFD193F16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937316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F0A447-09FE-4C82-9183-4BB6FE9805EC}"/>
              </a:ext>
            </a:extLst>
          </p:cNvPr>
          <p:cNvSpPr>
            <a:spLocks noGrp="1"/>
          </p:cNvSpPr>
          <p:nvPr>
            <p:ph type="title"/>
          </p:nvPr>
        </p:nvSpPr>
        <p:spPr/>
        <p:txBody>
          <a:bodyPr/>
          <a:lstStyle/>
          <a:p>
            <a:r>
              <a:rPr lang="en-CA"/>
              <a:t>Thank</a:t>
            </a:r>
            <a:r>
              <a:rPr lang="en-US"/>
              <a:t> </a:t>
            </a:r>
            <a:r>
              <a:rPr lang="en-CA"/>
              <a:t>you!</a:t>
            </a:r>
            <a:endParaRPr lang="en-US"/>
          </a:p>
        </p:txBody>
      </p:sp>
      <p:pic>
        <p:nvPicPr>
          <p:cNvPr id="15" name="Content Placeholder 14">
            <a:extLst>
              <a:ext uri="{FF2B5EF4-FFF2-40B4-BE49-F238E27FC236}">
                <a16:creationId xmlns:a16="http://schemas.microsoft.com/office/drawing/2014/main"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a16="http://schemas.microsoft.com/office/drawing/2014/main"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a16="http://schemas.microsoft.com/office/drawing/2014/main"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
        <p:nvSpPr>
          <p:cNvPr id="5" name="TextBox 4">
            <a:extLst>
              <a:ext uri="{FF2B5EF4-FFF2-40B4-BE49-F238E27FC236}">
                <a16:creationId xmlns:a16="http://schemas.microsoft.com/office/drawing/2014/main" id="{49A709F5-91F0-A745-9890-74813078BE1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40573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err="1">
                <a:solidFill>
                  <a:schemeClr val="accent1"/>
                </a:solidFill>
                <a:cs typeface="Calibri Light"/>
              </a:rPr>
              <a:t>Outline</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r>
              <a:rPr lang="en-US" sz="2000" dirty="0">
                <a:cs typeface="Calibri"/>
              </a:rPr>
              <a:t>Concept note and implementation plan:</a:t>
            </a:r>
          </a:p>
          <a:p>
            <a:pPr lvl="1">
              <a:buFont typeface="Courier New" panose="020B0604020202020204" pitchFamily="34" charset="0"/>
              <a:buChar char="o"/>
            </a:pPr>
            <a:r>
              <a:rPr lang="en-US" sz="2000" dirty="0">
                <a:cs typeface="Calibri"/>
              </a:rPr>
              <a:t>Background</a:t>
            </a:r>
          </a:p>
          <a:p>
            <a:pPr lvl="1">
              <a:buFont typeface="Courier New" panose="020B0604020202020204" pitchFamily="34" charset="0"/>
              <a:buChar char="o"/>
            </a:pPr>
            <a:r>
              <a:rPr lang="en-US" sz="2000" dirty="0">
                <a:cs typeface="Calibri"/>
              </a:rPr>
              <a:t>Objectives</a:t>
            </a:r>
          </a:p>
          <a:p>
            <a:pPr lvl="1">
              <a:buFont typeface="Courier New" panose="020B0604020202020204" pitchFamily="34" charset="0"/>
              <a:buChar char="o"/>
            </a:pPr>
            <a:r>
              <a:rPr lang="en-US" sz="2000" dirty="0">
                <a:cs typeface="Calibri"/>
              </a:rPr>
              <a:t>SDG Relation</a:t>
            </a:r>
          </a:p>
          <a:p>
            <a:r>
              <a:rPr lang="en-US" sz="2000" dirty="0">
                <a:cs typeface="Calibri"/>
              </a:rPr>
              <a:t>Data</a:t>
            </a:r>
          </a:p>
          <a:p>
            <a:pPr lvl="1"/>
            <a:r>
              <a:rPr lang="en-US" sz="2000" dirty="0">
                <a:solidFill>
                  <a:srgbClr val="FFFFFF"/>
                </a:solidFill>
                <a:ea typeface="+mn-lt"/>
                <a:cs typeface="Calibri"/>
              </a:rPr>
              <a:t>Data Collection</a:t>
            </a:r>
          </a:p>
          <a:p>
            <a:pPr lvl="1"/>
            <a:r>
              <a:rPr lang="en-US" sz="2000" dirty="0">
                <a:solidFill>
                  <a:srgbClr val="FFFFFF"/>
                </a:solidFill>
                <a:ea typeface="+mn-lt"/>
                <a:cs typeface="+mn-lt"/>
              </a:rPr>
              <a:t>Exploratory Data Analysis (EDA) and Feature Engineering</a:t>
            </a:r>
          </a:p>
          <a:p>
            <a:r>
              <a:rPr lang="en-US" sz="2000" dirty="0">
                <a:solidFill>
                  <a:srgbClr val="FFFFFF"/>
                </a:solidFill>
                <a:ea typeface="+mn-lt"/>
                <a:cs typeface="+mn-lt"/>
              </a:rPr>
              <a:t>Model Selection and Training</a:t>
            </a:r>
          </a:p>
          <a:p>
            <a:pPr lvl="1"/>
            <a:r>
              <a:rPr lang="en-US" sz="2000" dirty="0">
                <a:solidFill>
                  <a:srgbClr val="FFFFFF"/>
                </a:solidFill>
                <a:ea typeface="+mn-lt"/>
                <a:cs typeface="+mn-lt"/>
              </a:rPr>
              <a:t>Model Evaluation and Hyperparameter Tuning</a:t>
            </a:r>
          </a:p>
          <a:p>
            <a:pPr lvl="1"/>
            <a:r>
              <a:rPr lang="en-US" sz="2000" dirty="0">
                <a:solidFill>
                  <a:srgbClr val="FFFFFF"/>
                </a:solidFill>
                <a:ea typeface="+mn-lt"/>
                <a:cs typeface="+mn-lt"/>
              </a:rPr>
              <a:t>Model Refinement and Testing</a:t>
            </a:r>
          </a:p>
          <a:p>
            <a:r>
              <a:rPr lang="en-US" sz="2000" dirty="0">
                <a:solidFill>
                  <a:srgbClr val="FFFFFF"/>
                </a:solidFill>
                <a:ea typeface="+mn-lt"/>
                <a:cs typeface="+mn-lt"/>
              </a:rPr>
              <a:t>Results</a:t>
            </a:r>
          </a:p>
          <a:p>
            <a:r>
              <a:rPr lang="en-US" sz="2000" dirty="0">
                <a:solidFill>
                  <a:srgbClr val="FFFFFF"/>
                </a:solidFill>
                <a:ea typeface="+mn-lt"/>
                <a:cs typeface="+mn-lt"/>
              </a:rPr>
              <a:t>Deployment</a:t>
            </a:r>
          </a:p>
          <a:p>
            <a:r>
              <a:rPr lang="en-US" sz="2000" dirty="0">
                <a:solidFill>
                  <a:srgbClr val="FFFFFF"/>
                </a:solidFill>
                <a:ea typeface="+mn-lt"/>
                <a:cs typeface="+mn-lt"/>
              </a:rPr>
              <a:t>Future Work</a:t>
            </a:r>
          </a:p>
          <a:p>
            <a:pPr marL="0" indent="0">
              <a:buNone/>
            </a:pPr>
            <a:endParaRPr lang="en-US" dirty="0">
              <a:solidFill>
                <a:srgbClr val="FFFFFF"/>
              </a:solidFill>
              <a:ea typeface="+mn-lt"/>
              <a:cs typeface="+mn-l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2937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Concept note and implementation plan</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28486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a:solidFill>
                  <a:schemeClr val="accent1"/>
                </a:solidFill>
              </a:rPr>
              <a:t>Background</a:t>
            </a:r>
            <a:endParaRPr lang="en-US">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pPr>
              <a:buFont typeface="Arial" panose="020B0604020202020204" pitchFamily="34" charset="0"/>
              <a:buChar char="•"/>
            </a:pPr>
            <a:r>
              <a:rPr lang="en-US" b="1" dirty="0"/>
              <a:t>Overview: </a:t>
            </a:r>
            <a:r>
              <a:rPr lang="en-US" dirty="0"/>
              <a:t>Developing a deep learning model to predict crop yields using soil and weather data.</a:t>
            </a:r>
          </a:p>
          <a:p>
            <a:endParaRPr lang="en-US" dirty="0"/>
          </a:p>
          <a:p>
            <a:r>
              <a:rPr lang="en-US" b="1" dirty="0"/>
              <a:t>Importance: </a:t>
            </a:r>
            <a:r>
              <a:rPr lang="en-US" dirty="0"/>
              <a:t>Accurate crop predictions are crucial for optimizing resources, increasing productivity, and enhancing food security.</a:t>
            </a:r>
            <a:endParaRPr lang="tr-TR" dirty="0"/>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4728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a:t>Objectives</a:t>
            </a:r>
            <a:endParaRPr lang="en-US" dirty="0">
              <a:solidFill>
                <a:schemeClr val="accent1"/>
              </a:solidFill>
            </a:endParaRPr>
          </a:p>
        </p:txBody>
      </p:sp>
      <p:sp>
        <p:nvSpPr>
          <p:cNvPr id="6" name="Text Placeholder 5">
            <a:extLst>
              <a:ext uri="{FF2B5EF4-FFF2-40B4-BE49-F238E27FC236}">
                <a16:creationId xmlns:a16="http://schemas.microsoft.com/office/drawing/2014/main" id="{758080CA-6A48-CBE0-6A73-68F0348FC0EB}"/>
              </a:ext>
            </a:extLst>
          </p:cNvPr>
          <p:cNvSpPr>
            <a:spLocks noGrp="1"/>
          </p:cNvSpPr>
          <p:nvPr>
            <p:ph idx="1"/>
          </p:nvPr>
        </p:nvSpPr>
        <p:spPr/>
        <p:txBody>
          <a:bodyPr vert="horz" lIns="91440" tIns="45720" rIns="91440" bIns="45720" rtlCol="0" anchor="t">
            <a:normAutofit/>
          </a:bodyPr>
          <a:lstStyle/>
          <a:p>
            <a:pPr>
              <a:buFont typeface="Arial,Sans-Serif" panose="020B0604020202020204" pitchFamily="34" charset="0"/>
            </a:pPr>
            <a:r>
              <a:rPr lang="en-US" b="1" dirty="0"/>
              <a:t>Project Objective:</a:t>
            </a:r>
            <a:r>
              <a:rPr lang="en-US" dirty="0"/>
              <a:t> Develop an AI-based model for accurate crop yield predictions using soil and weather data.</a:t>
            </a:r>
          </a:p>
          <a:p>
            <a:pPr>
              <a:buFont typeface="Arial,Sans-Serif" panose="020B0604020202020204" pitchFamily="34" charset="0"/>
            </a:pPr>
            <a:endParaRPr lang="en-US" dirty="0"/>
          </a:p>
          <a:p>
            <a:pPr>
              <a:buFont typeface="Arial,Sans-Serif" panose="020B0604020202020204" pitchFamily="34" charset="0"/>
            </a:pPr>
            <a:r>
              <a:rPr lang="en-US" b="1" dirty="0"/>
              <a:t>Model Goals</a:t>
            </a:r>
            <a:r>
              <a:rPr lang="en-US" dirty="0"/>
              <a:t>: Improve prediction accuracy, support data-driven decisions for farmers by leveraging deep learning techniques.</a:t>
            </a: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07612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p:txBody>
          <a:bodyPr/>
          <a:lstStyle/>
          <a:p>
            <a:r>
              <a:rPr lang="tr-TR" b="1" dirty="0"/>
              <a:t>SDG Relation</a:t>
            </a:r>
            <a:endParaRPr lang="tr-TR" dirty="0"/>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p:txBody>
          <a:bodyPr vert="horz" lIns="91440" tIns="45720" rIns="91440" bIns="45720" rtlCol="0" anchor="t">
            <a:normAutofit/>
          </a:bodyPr>
          <a:lstStyle/>
          <a:p>
            <a:r>
              <a:rPr lang="en-US" dirty="0"/>
              <a:t>The project supports </a:t>
            </a:r>
            <a:r>
              <a:rPr lang="en-US" b="1" dirty="0"/>
              <a:t>SDG 2 (Zero Hunger)</a:t>
            </a:r>
            <a:r>
              <a:rPr lang="en-US" dirty="0"/>
              <a:t> by providing accurate crop yield predictions to improve agricultural productivity.</a:t>
            </a:r>
          </a:p>
          <a:p>
            <a:endParaRPr lang="en-US" dirty="0"/>
          </a:p>
          <a:p>
            <a:r>
              <a:rPr lang="en-US" dirty="0"/>
              <a:t>It helps farmers make informed decisions, contributing to food security and promoting sustainable farming practices.</a:t>
            </a:r>
            <a:endParaRPr lang="tr-TR" dirty="0"/>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87217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Data</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62793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p:txBody>
          <a:bodyPr>
            <a:normAutofit/>
          </a:bodyPr>
          <a:lstStyle/>
          <a:p>
            <a:pPr>
              <a:buFont typeface="Arial" panose="020B0604020202020204" pitchFamily="34" charset="0"/>
              <a:buChar char="•"/>
            </a:pPr>
            <a:r>
              <a:rPr lang="en-US" b="1" dirty="0"/>
              <a:t>Dataset Sources:</a:t>
            </a:r>
            <a:r>
              <a:rPr lang="en-US" dirty="0"/>
              <a:t> Data is sourced from </a:t>
            </a:r>
            <a:r>
              <a:rPr lang="en-US" dirty="0">
                <a:hlinkClick r:id="rId3"/>
              </a:rPr>
              <a:t>Kaggle</a:t>
            </a:r>
            <a:r>
              <a:rPr lang="en-US" dirty="0"/>
              <a:t> , weather (temperature, rainfall) and soil data (pesticides used).</a:t>
            </a:r>
          </a:p>
          <a:p>
            <a:pPr>
              <a:buFont typeface="Arial" panose="020B0604020202020204" pitchFamily="34" charset="0"/>
              <a:buChar char="•"/>
            </a:pPr>
            <a:r>
              <a:rPr lang="en-US" b="1" dirty="0"/>
              <a:t>Preprocessing Steps:</a:t>
            </a:r>
            <a:r>
              <a:rPr lang="en-US" dirty="0"/>
              <a:t> Data cleaning involves renaming columns, handling inconsistencies, and standardizing formats for consistency.</a:t>
            </a:r>
          </a:p>
          <a:p>
            <a:pPr>
              <a:buFont typeface="Arial" panose="020B0604020202020204" pitchFamily="34" charset="0"/>
              <a:buChar char="•"/>
            </a:pPr>
            <a:r>
              <a:rPr lang="en-US" b="1" dirty="0"/>
              <a:t>Handling Missing Values/Outliers:</a:t>
            </a:r>
            <a:r>
              <a:rPr lang="en-US" dirty="0"/>
              <a:t> Missing values are addressed through imputation techniques, and outliers are identified and handled using statistical methods to ensure data quality.</a:t>
            </a:r>
            <a:endParaRPr lang="tr-TR" dirty="0"/>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53061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2007219"/>
            <a:ext cx="10093712" cy="4590226"/>
          </a:xfrm>
        </p:spPr>
        <p:txBody>
          <a:bodyPr>
            <a:noAutofit/>
          </a:bodyPr>
          <a:lstStyle/>
          <a:p>
            <a:r>
              <a:rPr lang="en-US" b="1" dirty="0"/>
              <a:t>Feature Creation/Transformation:</a:t>
            </a:r>
            <a:r>
              <a:rPr lang="en-US" dirty="0"/>
              <a:t> Features were created through transformations such as log transformations for skewed distributions and aggregating data to enhance temporal analysis.  </a:t>
            </a:r>
          </a:p>
          <a:p>
            <a:r>
              <a:rPr lang="en-US" b="1" dirty="0"/>
              <a:t>Rationale:</a:t>
            </a:r>
            <a:r>
              <a:rPr lang="en-US" dirty="0"/>
              <a:t> These transformations aim to improve the model's ability to capture complex relationships and enhance predictive accuracy.  </a:t>
            </a:r>
          </a:p>
          <a:p>
            <a:r>
              <a:rPr lang="en-US" b="1" dirty="0"/>
              <a:t>Scaling and Normalization:</a:t>
            </a:r>
            <a:r>
              <a:rPr lang="en-US" dirty="0"/>
              <a:t> Numerical features were scaled using standardization to ensure all features contribute equally to the model, while categorical variables are encoded using one-hot encoding for better representation.</a:t>
            </a:r>
            <a:endParaRPr lang="tr-TR"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84368180"/>
      </p:ext>
    </p:extLst>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89bc397-8023-43b3-aca1-460fd2a87427">
      <UserInfo>
        <DisplayName>Ipek beril Benli</DisplayName>
        <AccountId>43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FD09C42E8C23742B9E074A3CA081CCE" ma:contentTypeVersion="10" ma:contentTypeDescription="Create a new document." ma:contentTypeScope="" ma:versionID="ca3976c2db7ffb7ece117251890e0751">
  <xsd:schema xmlns:xsd="http://www.w3.org/2001/XMLSchema" xmlns:xs="http://www.w3.org/2001/XMLSchema" xmlns:p="http://schemas.microsoft.com/office/2006/metadata/properties" xmlns:ns2="089bc397-8023-43b3-aca1-460fd2a87427" xmlns:ns3="8add6d38-482c-4231-ad61-5f80979d88f9" targetNamespace="http://schemas.microsoft.com/office/2006/metadata/properties" ma:root="true" ma:fieldsID="acd57a2ff35cab461f5b23b004bee2d1" ns2:_="" ns3:_="">
    <xsd:import namespace="089bc397-8023-43b3-aca1-460fd2a87427"/>
    <xsd:import namespace="8add6d38-482c-4231-ad61-5f80979d88f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9bc397-8023-43b3-aca1-460fd2a874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add6d38-482c-4231-ad61-5f80979d88f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EDE2C8-FC7C-4381-A834-6FD8DD37E8B0}">
  <ds:schemaRefs>
    <ds:schemaRef ds:uri="6259e846-8b77-4076-b7b3-191dee427045"/>
    <ds:schemaRef ds:uri="97847797-b717-4ffb-b5fd-2a237f853cd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8024aa29-09e0-41bf-a8ba-de7a3ccff2d2"/>
    <ds:schemaRef ds:uri="30072bdd-44e3-492a-9bf3-41313a20fa59"/>
    <ds:schemaRef ds:uri="089bc397-8023-43b3-aca1-460fd2a87427"/>
  </ds:schemaRefs>
</ds:datastoreItem>
</file>

<file path=customXml/itemProps2.xml><?xml version="1.0" encoding="utf-8"?>
<ds:datastoreItem xmlns:ds="http://schemas.openxmlformats.org/officeDocument/2006/customXml" ds:itemID="{D3BD1963-0221-4001-B65F-5B9E7AC8D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9bc397-8023-43b3-aca1-460fd2a87427"/>
    <ds:schemaRef ds:uri="8add6d38-482c-4231-ad61-5f80979d88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73DD53-6A06-4588-9E9A-777572FF21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44</TotalTime>
  <Words>1056</Words>
  <Application>Microsoft Office PowerPoint</Application>
  <PresentationFormat>Widescreen</PresentationFormat>
  <Paragraphs>105</Paragraphs>
  <Slides>19</Slides>
  <Notes>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19</vt:i4>
      </vt:variant>
    </vt:vector>
  </HeadingPairs>
  <TitlesOfParts>
    <vt:vector size="29" baseType="lpstr">
      <vt:lpstr>Arial</vt:lpstr>
      <vt:lpstr>Arial,Sans-Serif</vt:lpstr>
      <vt:lpstr>Calibri</vt:lpstr>
      <vt:lpstr>Calibri Light</vt:lpstr>
      <vt:lpstr>Courier New</vt:lpstr>
      <vt:lpstr>Helvetica Neue Thin</vt:lpstr>
      <vt:lpstr>frontiertech</vt:lpstr>
      <vt:lpstr>frontiertech</vt:lpstr>
      <vt:lpstr>frontiertech</vt:lpstr>
      <vt:lpstr>frontiertech</vt:lpstr>
      <vt:lpstr>CROP YIELD PREDICTION</vt:lpstr>
      <vt:lpstr>Outline</vt:lpstr>
      <vt:lpstr>Concept note and implementation plan</vt:lpstr>
      <vt:lpstr>Background</vt:lpstr>
      <vt:lpstr>Objectives</vt:lpstr>
      <vt:lpstr>SDG Relation</vt:lpstr>
      <vt:lpstr>Data</vt:lpstr>
      <vt:lpstr>Data Collection </vt:lpstr>
      <vt:lpstr>Exploratory Data Analysis (EDA) and Feature Engineering</vt:lpstr>
      <vt:lpstr>Model</vt:lpstr>
      <vt:lpstr>Model Selection and Training</vt:lpstr>
      <vt:lpstr>Model Evaluation and Hyperparameter Tuning</vt:lpstr>
      <vt:lpstr>Model Refinement and Testing</vt:lpstr>
      <vt:lpstr>Results</vt:lpstr>
      <vt:lpstr>Evaluation Results</vt:lpstr>
      <vt:lpstr>Deployment</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Nishant Subedi</cp:lastModifiedBy>
  <cp:revision>148</cp:revision>
  <dcterms:created xsi:type="dcterms:W3CDTF">2023-07-17T12:29:49Z</dcterms:created>
  <dcterms:modified xsi:type="dcterms:W3CDTF">2024-10-04T15:32:35Z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0x010100CFD09C42E8C23742B9E074A3CA081CCE</vt:lpwstr>
  </property>
  <property fmtid="{D5CDD505-2E9C-101B-9397-08002B2CF9AE}" pid="3" name="MediaServiceImageTags">
    <vt:lpwstr/>
  </property>
</Properties>
</file>