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1" r:id="rId5"/>
    <p:sldMasterId id="2147483704" r:id="rId6"/>
    <p:sldMasterId id="2147483717" r:id="rId7"/>
  </p:sldMasterIdLst>
  <p:notesMasterIdLst>
    <p:notesMasterId r:id="rId22"/>
  </p:notesMasterIdLst>
  <p:sldIdLst>
    <p:sldId id="450" r:id="rId8"/>
    <p:sldId id="451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17FD41-7516-14E4-28EC-9EDA718D0E38}" name="Izel Karaoglu" initials="IK" userId="S::izel.karaoglu@undp.org::0324853d-3d06-43c0-96b6-d1a6d5104983" providerId="AD"/>
  <p188:author id="{54501D4E-9689-4057-BA76-F9B887FE214C}" name="Gokhan Dikmener" initials="GD" userId="S::gokhan.dikmener@undp.org::9723776f-4214-4c1d-a3cf-ef6f76b31897" providerId="AD"/>
  <p188:author id="{7EE290B3-41AE-3A4B-7BAA-4A2FF2A2DB4F}" name="Dina Akylbekova" initials="DA" userId="S::dina.akylbekova@undp.org::d0186547-350c-4ee8-9f3b-afe70f175dd5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7F"/>
    <a:srgbClr val="4CA3AA"/>
    <a:srgbClr val="FFC837"/>
    <a:srgbClr val="FFC836"/>
    <a:srgbClr val="2B2551"/>
    <a:srgbClr val="5059B3"/>
    <a:srgbClr val="BFBFBF"/>
    <a:srgbClr val="816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A29B-142B-8C41-8889-5FD9FDDEDB27}" v="173" dt="2023-12-06T13:45:24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6"/>
    <p:restoredTop sz="94635"/>
  </p:normalViewPr>
  <p:slideViewPr>
    <p:cSldViewPr snapToGrid="0">
      <p:cViewPr varScale="1">
        <p:scale>
          <a:sx n="67" d="100"/>
          <a:sy n="67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8F11-D0DF-4008-860B-4A7D93BC166E}" type="datetimeFigureOut"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C2A8A-8D13-4B94-B9F1-C53F69A20F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BD55D-E2EB-4EFC-86FE-667FCB25C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1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0AFE-1DBF-7E8D-D159-CB2740D1F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968CD-2869-EA3A-0DD1-A5A2D5C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6D9F-3D84-214D-E619-6C52D7D6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D0DF-E17B-BE31-AF8D-98461969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ABB43-DB54-8C8B-D543-9018F24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92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CDA7-8D8D-B1F1-64C9-2F29664B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64779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6C3A-685B-9E4C-F310-3A1488C9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144" y="2007219"/>
            <a:ext cx="10093712" cy="4169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2C50-7AEC-57FA-E188-02A8BB4E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AA8F-10FB-12E2-F20D-364DE7F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E03C-41E4-E4D9-AAA0-B27E6B0B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20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0583-DC88-A043-6756-02E726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A1D-FB68-B4D9-38AE-D41CAD29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78B6-C770-DBA7-D72E-F21E455A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BF44A-D805-8A8F-BDB1-C4A23EE3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2123A-8C72-26AD-32B7-B0BFFE78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4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FE9B-F908-C500-C1E3-358BD7C8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F326F-99C8-9587-9963-6E35053E8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D67A5-94D4-4E69-9628-D6DEB9DA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431C-A265-D34A-944E-CC9A181F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9B15-FF02-464B-4C34-200F7635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8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C8401-1843-1655-F73D-F747402A3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8FE71-A0BE-2F0E-D92C-8E04F1E8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65D7A-44AE-60C8-E76C-AF9A2897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842A5-1F6A-328A-EA3C-5E222D8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C082C-3876-F053-6806-91AF41F1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3482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6E65C-7F29-15EF-2896-E823E754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652" y="1987368"/>
            <a:ext cx="4957923" cy="597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FE081-7726-68A8-B2DE-91E85DE93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9652" y="2671761"/>
            <a:ext cx="4957923" cy="3517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729DD-0596-962B-F2FE-99AE58861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7367"/>
            <a:ext cx="4980148" cy="6010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2AAFB-C0E5-D15D-CFE4-0F39C954F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1761"/>
            <a:ext cx="4980148" cy="35179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5DFCA-FFEE-83C3-311C-72341332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123A-4E67-68FB-C816-8EECD5E7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1270-7B16-5132-39AE-92CF35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301CB1-BC83-6901-0435-F7BEB62A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5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20D6-323D-58F3-C1A8-D0B28E95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B7FABC-AD17-563C-BBAD-685E5B48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DC5B4-2F3E-35D1-ABE4-64151563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AC8B7-C8D5-F167-57B9-7E944DDC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BADD4-F03A-2A8D-3272-6A9E83F0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FCFD2-9264-26CD-609A-4532C709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93E02-F21C-9E2D-B553-7B5AFF9F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2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1209-5995-FA2B-F80D-F627E74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2526"/>
            <a:ext cx="3932237" cy="13548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1A60-592E-D125-A5D6-CB88265D4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316" y="1304693"/>
            <a:ext cx="6170071" cy="45563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678C3-A107-DC85-7584-ED2F27204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DB2F-0437-833D-6F2D-404A8C37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9CC0-BEF1-57A5-D401-115FAFF1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95F7-B6A1-616E-BFA0-96BE4A6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CE89-DC78-78F2-1D61-01E13C0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5C0CA-C054-8A6D-95E0-5F3F2CE6C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5B09-0801-8A2D-33BD-BAF2F2E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F42E0-D949-5E19-D422-D3201892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553E2-C713-33CE-C586-3C1B366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F6D2-4CE9-EDA2-BD03-329F96E3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0378C-69C2-7CAE-B82A-E3F880BB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053628"/>
            <a:ext cx="10112695" cy="921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E0D5-E3CD-B760-BCAD-A8847245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144" y="2007219"/>
            <a:ext cx="10093712" cy="416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9637-E086-47D5-C715-6DA83126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1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6968A-196E-CA85-8443-A1493D364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4EE3-FC71-1067-62B2-A82FC0552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9965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D8313-3DF9-A62B-E6F1-1650C131664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-359"/>
            <a:ext cx="771055" cy="1172344"/>
          </a:xfrm>
          <a:prstGeom prst="rect">
            <a:avLst/>
          </a:prstGeom>
        </p:spPr>
      </p:pic>
      <p:pic>
        <p:nvPicPr>
          <p:cNvPr id="8" name="Picture 7" descr="A blue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F8F417-56E3-A2D9-115B-61AF7F8CDCE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39" y="318825"/>
            <a:ext cx="1172344" cy="572570"/>
          </a:xfrm>
          <a:prstGeom prst="rect">
            <a:avLst/>
          </a:prstGeom>
        </p:spPr>
      </p:pic>
      <p:pic>
        <p:nvPicPr>
          <p:cNvPr id="9" name="Picture 8" descr="A picture containing screenshot, graphics, circle, design&#10;&#10;Description automatically generated">
            <a:extLst>
              <a:ext uri="{FF2B5EF4-FFF2-40B4-BE49-F238E27FC236}">
                <a16:creationId xmlns:a16="http://schemas.microsoft.com/office/drawing/2014/main" id="{EDA4587A-7287-1A7C-EBCB-3CEE4E940E0F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64" y="219583"/>
            <a:ext cx="771055" cy="771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6692E9-7E86-2CE7-316B-A5A39C68D83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084427" y="256851"/>
            <a:ext cx="959440" cy="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1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C83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F62-297C-8D0F-E3E5-1BA3EBDC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the Impact of Renewable Energy Adoption on Economic Recovery of Developing 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01406-CE87-67FD-1433-72C6D6211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Team Member: Madan Ghimire</a:t>
            </a:r>
          </a:p>
          <a:p>
            <a:r>
              <a:rPr dirty="0"/>
              <a:t>Date:</a:t>
            </a:r>
            <a:r>
              <a:rPr lang="en-US" dirty="0"/>
              <a:t> 04/10/2024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1E698-AC64-A6F4-2958-27D7E92C645A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45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and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Evaluation Metrics:</a:t>
            </a:r>
          </a:p>
          <a:p>
            <a:r>
              <a:rPr dirty="0"/>
              <a:t>R2 accuracy and Mean Squared Error</a:t>
            </a:r>
          </a:p>
          <a:p>
            <a:r>
              <a:rPr dirty="0"/>
              <a:t>Hyperparameter Tuning with GridSearchCV.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Refinement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Used:</a:t>
            </a:r>
          </a:p>
          <a:p>
            <a:r>
              <a:t>• Feature selection using Feature Importance algorithms</a:t>
            </a:r>
          </a:p>
          <a:p>
            <a:r>
              <a:t>• ARIMA for missing data replacement.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ANN Model Performance: Achieved an R2 score of 0.71.</a:t>
            </a:r>
          </a:p>
          <a:p>
            <a:r>
              <a:t>Random Forest Model: GridSearchCV hyperparameter tuning results.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Deployment Phase:</a:t>
            </a:r>
          </a:p>
          <a:p>
            <a:r>
              <a:t>• Gradio interface for real-time predictions.</a:t>
            </a:r>
          </a:p>
          <a:p>
            <a:r>
              <a:t>Model serialized using TensorFlow/Keras.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data quality and integrating more features.</a:t>
            </a:r>
          </a:p>
          <a:p>
            <a:r>
              <a:t>Addressing biases in the dataset and enhancing model scalability.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6830-C736-B9F3-AD74-ED1BB96E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solidFill>
                  <a:schemeClr val="accent1"/>
                </a:solidFill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F76-1D20-7B7F-2BC6-49C2EDDA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en-US" sz="2000" dirty="0">
                <a:cs typeface="Calibri"/>
              </a:rPr>
              <a:t>Concept note and implementation plan: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Background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Objectives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cs typeface="Calibri"/>
              </a:rPr>
              <a:t>SDG Relation</a:t>
            </a:r>
          </a:p>
          <a:p>
            <a:r>
              <a:rPr lang="en-US" sz="2000" dirty="0">
                <a:cs typeface="Calibri"/>
              </a:rPr>
              <a:t>Data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Calibri"/>
              </a:rPr>
              <a:t>Data Collection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Exploratory Data Analysis (EDA) and Feature Engineering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Selection and Training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Evaluation and Hyperparameter Tuning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Model Refinement and Testing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Results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Deployment</a:t>
            </a: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Future Work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Circle: Hollow 6" hidden="1">
            <a:extLst>
              <a:ext uri="{FF2B5EF4-FFF2-40B4-BE49-F238E27FC236}">
                <a16:creationId xmlns:a16="http://schemas.microsoft.com/office/drawing/2014/main" id="{F3DDA129-2FF3-9CDB-B867-3EF91E276EDD}"/>
              </a:ext>
            </a:extLst>
          </p:cNvPr>
          <p:cNvSpPr/>
          <p:nvPr/>
        </p:nvSpPr>
        <p:spPr>
          <a:xfrm>
            <a:off x="6689477" y="1552059"/>
            <a:ext cx="4664324" cy="4617748"/>
          </a:xfrm>
          <a:prstGeom prst="donut">
            <a:avLst>
              <a:gd name="adj" fmla="val 7961"/>
            </a:avLst>
          </a:prstGeom>
          <a:solidFill>
            <a:srgbClr val="2B2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8702D-3810-95EE-921B-5D1FEB39E81E}"/>
              </a:ext>
            </a:extLst>
          </p:cNvPr>
          <p:cNvSpPr txBox="1"/>
          <p:nvPr/>
        </p:nvSpPr>
        <p:spPr>
          <a:xfrm>
            <a:off x="88776" y="177553"/>
            <a:ext cx="506618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Frontier Tech Leaders </a:t>
            </a:r>
            <a:r>
              <a:rPr lang="en-US" sz="1200" err="1">
                <a:cs typeface="Calibri"/>
              </a:rPr>
              <a:t>Programme</a:t>
            </a:r>
            <a:r>
              <a:rPr lang="en-US" sz="1200" dirty="0">
                <a:cs typeface="Calibri"/>
              </a:rPr>
              <a:t> Global Cohort 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937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 Note and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Background:</a:t>
            </a:r>
          </a:p>
          <a:p>
            <a:r>
              <a:t>Renewable energy is crucial for economic recovery in developing nations.</a:t>
            </a:r>
          </a:p>
          <a:p>
            <a:r>
              <a:t>Alignment with SDG 7 (Affordable and Clean Energy) and SDG 8 (Decent Work and Economic Growth).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Investigate the relationship between renewable energy adoption and its effects on economic recovery in developing nations.</a:t>
            </a:r>
          </a:p>
          <a:p>
            <a:r>
              <a:rPr dirty="0"/>
              <a:t>Provide data-driven insights for policy decisions related to SDG 7 and interconnected SDGs.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addresses SDG 7 and SDG 8:</a:t>
            </a:r>
          </a:p>
          <a:p>
            <a:r>
              <a:rPr dirty="0"/>
              <a:t>SDG 7: Focuses on renewable energy’s role in fostering affordable, clean energy.</a:t>
            </a:r>
          </a:p>
          <a:p>
            <a:r>
              <a:rPr dirty="0"/>
              <a:t>SDG 8: Explores how renewable energy impacts economic recovery, job creation, and sustained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Sources:</a:t>
            </a:r>
          </a:p>
          <a:p>
            <a:r>
              <a:rPr dirty="0"/>
              <a:t>World Development Indicators (WDI) from the World Bank.</a:t>
            </a:r>
          </a:p>
          <a:p>
            <a:r>
              <a:rPr dirty="0"/>
              <a:t> UNDP Data Futures Platform.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Preprocessing:</a:t>
            </a:r>
          </a:p>
          <a:p>
            <a:r>
              <a:rPr dirty="0"/>
              <a:t>30 years of data from </a:t>
            </a:r>
            <a:r>
              <a:rPr lang="en-US" dirty="0"/>
              <a:t>28</a:t>
            </a:r>
            <a:r>
              <a:rPr dirty="0"/>
              <a:t> Least Developed Countries.</a:t>
            </a:r>
          </a:p>
          <a:p>
            <a:r>
              <a:rPr dirty="0"/>
              <a:t>Data normalization to handle missing values, cleaning, and outlier treatment.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 and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CO2 emissions and energy imports over time.</a:t>
            </a:r>
          </a:p>
          <a:p>
            <a:r>
              <a:t>Feature Engineering: Creating features like renewable energy percentage, electricity trade costs, and debt levels.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Selection:</a:t>
            </a:r>
          </a:p>
          <a:p>
            <a:r>
              <a:rPr dirty="0"/>
              <a:t>Support Vector Regression (SVR)</a:t>
            </a:r>
          </a:p>
          <a:p>
            <a:r>
              <a:rPr dirty="0"/>
              <a:t>K-Nearest Neighbor (KNN)</a:t>
            </a:r>
          </a:p>
          <a:p>
            <a:r>
              <a:rPr dirty="0"/>
              <a:t>Random Forest</a:t>
            </a:r>
          </a:p>
          <a:p>
            <a:r>
              <a:rPr dirty="0"/>
              <a:t>Model Training: Implemented using Scikit-learn.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2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3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FEFFFF"/>
      </a:accent3>
      <a:accent4>
        <a:srgbClr val="FE567D"/>
      </a:accent4>
      <a:accent5>
        <a:srgbClr val="5B9BD5"/>
      </a:accent5>
      <a:accent6>
        <a:srgbClr val="FFFEFD"/>
      </a:accent6>
      <a:hlink>
        <a:srgbClr val="FDFFFD"/>
      </a:hlink>
      <a:folHlink>
        <a:srgbClr val="FFFEF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4.xml><?xml version="1.0" encoding="utf-8"?>
<a:theme xmlns:a="http://schemas.openxmlformats.org/drawingml/2006/main" name="frontiertech">
  <a:themeElements>
    <a:clrScheme name="Custom 2">
      <a:dk1>
        <a:srgbClr val="FEFFFE"/>
      </a:dk1>
      <a:lt1>
        <a:srgbClr val="FFFFFF"/>
      </a:lt1>
      <a:dk2>
        <a:srgbClr val="FEFFFE"/>
      </a:dk2>
      <a:lt2>
        <a:srgbClr val="E7E6E6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FEC736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ntiertech" id="{080EFA3D-C8D7-854C-92B6-C1B57E0C876C}" vid="{B32CB7BD-E073-884D-B079-B7B9A4B05A1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9bc397-8023-43b3-aca1-460fd2a87427">
      <UserInfo>
        <DisplayName>Ipek beril Benli</DisplayName>
        <AccountId>43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D09C42E8C23742B9E074A3CA081CCE" ma:contentTypeVersion="10" ma:contentTypeDescription="Create a new document." ma:contentTypeScope="" ma:versionID="ca3976c2db7ffb7ece117251890e0751">
  <xsd:schema xmlns:xsd="http://www.w3.org/2001/XMLSchema" xmlns:xs="http://www.w3.org/2001/XMLSchema" xmlns:p="http://schemas.microsoft.com/office/2006/metadata/properties" xmlns:ns2="089bc397-8023-43b3-aca1-460fd2a87427" xmlns:ns3="8add6d38-482c-4231-ad61-5f80979d88f9" targetNamespace="http://schemas.microsoft.com/office/2006/metadata/properties" ma:root="true" ma:fieldsID="acd57a2ff35cab461f5b23b004bee2d1" ns2:_="" ns3:_="">
    <xsd:import namespace="089bc397-8023-43b3-aca1-460fd2a87427"/>
    <xsd:import namespace="8add6d38-482c-4231-ad61-5f80979d88f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bc397-8023-43b3-aca1-460fd2a874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d6d38-482c-4231-ad61-5f80979d88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DE2C8-FC7C-4381-A834-6FD8DD37E8B0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024aa29-09e0-41bf-a8ba-de7a3ccff2d2"/>
    <ds:schemaRef ds:uri="30072bdd-44e3-492a-9bf3-41313a20fa59"/>
    <ds:schemaRef ds:uri="089bc397-8023-43b3-aca1-460fd2a87427"/>
  </ds:schemaRefs>
</ds:datastoreItem>
</file>

<file path=customXml/itemProps2.xml><?xml version="1.0" encoding="utf-8"?>
<ds:datastoreItem xmlns:ds="http://schemas.openxmlformats.org/officeDocument/2006/customXml" ds:itemID="{D3BD1963-0221-4001-B65F-5B9E7AC8D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bc397-8023-43b3-aca1-460fd2a87427"/>
    <ds:schemaRef ds:uri="8add6d38-482c-4231-ad61-5f80979d88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73DD53-6A06-4588-9E9A-777572FF2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399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Helvetica Neue Thin</vt:lpstr>
      <vt:lpstr>frontiertech</vt:lpstr>
      <vt:lpstr>frontiertech</vt:lpstr>
      <vt:lpstr>frontiertech</vt:lpstr>
      <vt:lpstr>frontiertech</vt:lpstr>
      <vt:lpstr>Analyzing the Impact of Renewable Energy Adoption on Economic Recovery of Developing Nations</vt:lpstr>
      <vt:lpstr>Outline</vt:lpstr>
      <vt:lpstr>Concept Note and Implementation Plan</vt:lpstr>
      <vt:lpstr>Objectives</vt:lpstr>
      <vt:lpstr>SDG Relation</vt:lpstr>
      <vt:lpstr>Data</vt:lpstr>
      <vt:lpstr>Data Collection</vt:lpstr>
      <vt:lpstr>Exploratory Data Analysis (EDA) and Feature Engineering</vt:lpstr>
      <vt:lpstr>Model Selection and Training</vt:lpstr>
      <vt:lpstr>Model Evaluation and Hyperparameter Tuning</vt:lpstr>
      <vt:lpstr>Model Refinement and Testing</vt:lpstr>
      <vt:lpstr>Results</vt:lpstr>
      <vt:lpstr>Deployment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Madan Ghimire</cp:lastModifiedBy>
  <cp:revision>115</cp:revision>
  <dcterms:created xsi:type="dcterms:W3CDTF">2023-07-17T12:29:49Z</dcterms:created>
  <dcterms:modified xsi:type="dcterms:W3CDTF">2024-10-04T12:01:19Z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0x010100CFD09C42E8C23742B9E074A3CA081CCE</vt:lpwstr>
  </property>
  <property fmtid="{D5CDD505-2E9C-101B-9397-08002B2CF9AE}" pid="3" name="MediaServiceImageTags">
    <vt:lpwstr/>
  </property>
</Properties>
</file>