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91" r:id="rId5"/>
    <p:sldMasterId id="2147483704" r:id="rId6"/>
    <p:sldMasterId id="2147483717" r:id="rId7"/>
    <p:sldMasterId id="2147483730" r:id="rId8"/>
  </p:sldMasterIdLst>
  <p:notesMasterIdLst>
    <p:notesMasterId r:id="rId28"/>
  </p:notesMasterIdLst>
  <p:sldIdLst>
    <p:sldId id="450" r:id="rId9"/>
    <p:sldId id="451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69" r:id="rId18"/>
    <p:sldId id="470" r:id="rId19"/>
    <p:sldId id="471" r:id="rId20"/>
    <p:sldId id="472" r:id="rId21"/>
    <p:sldId id="464" r:id="rId22"/>
    <p:sldId id="465" r:id="rId23"/>
    <p:sldId id="466" r:id="rId24"/>
    <p:sldId id="467" r:id="rId25"/>
    <p:sldId id="447" r:id="rId26"/>
    <p:sldId id="40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E17FD41-7516-14E4-28EC-9EDA718D0E38}" name="Izel Karaoglu" initials="IK" userId="S::izel.karaoglu@undp.org::0324853d-3d06-43c0-96b6-d1a6d5104983" providerId="AD"/>
  <p188:author id="{54501D4E-9689-4057-BA76-F9B887FE214C}" name="Gokhan Dikmener" initials="GD" userId="S::gokhan.dikmener@undp.org::9723776f-4214-4c1d-a3cf-ef6f76b31897" providerId="AD"/>
  <p188:author id="{7EE290B3-41AE-3A4B-7BAA-4A2FF2A2DB4F}" name="Dina Akylbekova" initials="DA" userId="S::dina.akylbekova@undp.org::d0186547-350c-4ee8-9f3b-afe70f175dd5" providerId="AD"/>
  <p188:author id="{AD2977F2-1110-00CA-B921-CFBBF1E22859}" name="Ipek beril Benli" initials="IB" userId="S::ipek.beril.benli@undp.org::8f9c5f4b-b22c-49ff-bdd5-d07e2760743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837"/>
    <a:srgbClr val="FF577F"/>
    <a:srgbClr val="4CA3AA"/>
    <a:srgbClr val="FFC836"/>
    <a:srgbClr val="2B2551"/>
    <a:srgbClr val="5059B3"/>
    <a:srgbClr val="BFBFBF"/>
    <a:srgbClr val="816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6"/>
    <p:restoredTop sz="94635"/>
  </p:normalViewPr>
  <p:slideViewPr>
    <p:cSldViewPr snapToGrid="0">
      <p:cViewPr varScale="1">
        <p:scale>
          <a:sx n="67" d="100"/>
          <a:sy n="67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viewProps" Target="viewProps.xml"/><Relationship Id="rId8" Type="http://schemas.openxmlformats.org/officeDocument/2006/relationships/slideMaster" Target="slideMasters/slideMaster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defRPr>
            </a:pPr>
            <a:r>
              <a:rPr lang="en-GB" sz="240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R2 Evaluation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9909291351539436E-2"/>
          <c:y val="0.1230644333582912"/>
          <c:w val="0.96009070864846058"/>
          <c:h val="0.722976379763377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Random Forest</c:v>
                </c:pt>
                <c:pt idx="1">
                  <c:v>Support Vector Regression</c:v>
                </c:pt>
                <c:pt idx="2">
                  <c:v>k Nearest Neighbour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0.30280000000000001</c:v>
                </c:pt>
                <c:pt idx="1">
                  <c:v>0.28560000000000002</c:v>
                </c:pt>
                <c:pt idx="2">
                  <c:v>0.20100000000000001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B-4AA4-9520-2C914B6A45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Random Forest</c:v>
                </c:pt>
                <c:pt idx="1">
                  <c:v>Support Vector Regression</c:v>
                </c:pt>
                <c:pt idx="2">
                  <c:v>k Nearest Neighbour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768B-4AA4-9520-2C914B6A45E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Random Forest</c:v>
                </c:pt>
                <c:pt idx="1">
                  <c:v>Support Vector Regression</c:v>
                </c:pt>
                <c:pt idx="2">
                  <c:v>k Nearest Neighbour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768B-4AA4-9520-2C914B6A45E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124957424"/>
        <c:axId val="1124955984"/>
      </c:barChart>
      <c:catAx>
        <c:axId val="1124957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cap="all" baseline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1124955984"/>
        <c:crosses val="autoZero"/>
        <c:auto val="1"/>
        <c:lblAlgn val="ctr"/>
        <c:lblOffset val="100"/>
        <c:noMultiLvlLbl val="0"/>
      </c:catAx>
      <c:valAx>
        <c:axId val="112495598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24957424"/>
        <c:crosses val="autoZero"/>
        <c:crossBetween val="between"/>
      </c:valAx>
      <c:spPr>
        <a:solidFill>
          <a:srgbClr val="2B255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C8F11-D0DF-4008-860B-4A7D93BC166E}" type="datetimeFigureOut"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C2A8A-8D13-4B94-B9F1-C53F69A20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0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13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Developing nations face significant economic challenges, often exacerbated by limited access to clean, affordable energy, which hinders their economic resilience, poverty reduction efforts, and social protection.</a:t>
            </a:r>
          </a:p>
          <a:p>
            <a:r>
              <a:rPr lang="en-US" dirty="0"/>
              <a:t>The reliance on non-renewable, costly, and environmentally harmful energy sources restricts economic growth in these regions, making renewable energy adoption crucial for sustainable development.</a:t>
            </a:r>
          </a:p>
          <a:p>
            <a:r>
              <a:rPr lang="en-US" dirty="0"/>
              <a:t>Despite global efforts, the current pace of renewable energy adoption is insufficient to address the economic and environmental challenges in developing countries, necessitating a data-driven approach for effective policy formulation.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639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Weaknesses:</a:t>
            </a:r>
          </a:p>
          <a:p>
            <a:r>
              <a:rPr lang="en-US" dirty="0"/>
              <a:t>Prone to overfitting without pruning.</a:t>
            </a:r>
          </a:p>
          <a:p>
            <a:r>
              <a:rPr lang="en-US" dirty="0"/>
              <a:t>Sensitive to small variations in the data.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Training Details:</a:t>
            </a:r>
          </a:p>
          <a:p>
            <a:pPr marL="0" indent="0">
              <a:buNone/>
            </a:pPr>
            <a:r>
              <a:rPr lang="en-US" dirty="0"/>
              <a:t>Trained with MSE criterion; prone to high variance.</a:t>
            </a:r>
          </a:p>
          <a:p>
            <a:pPr marL="0" indent="0">
              <a:buNone/>
            </a:pPr>
            <a:r>
              <a:rPr lang="en-US" dirty="0"/>
              <a:t>Moderate initial R2 accuracy, but poor generalization.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193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Weaknesses:</a:t>
            </a:r>
          </a:p>
          <a:p>
            <a:r>
              <a:rPr lang="en-US" dirty="0"/>
              <a:t>Prone to overfitting without pruning.</a:t>
            </a:r>
          </a:p>
          <a:p>
            <a:r>
              <a:rPr lang="en-US" dirty="0"/>
              <a:t>Sensitive to small variations in the data.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Training Details:</a:t>
            </a:r>
          </a:p>
          <a:p>
            <a:pPr marL="0" indent="0">
              <a:buNone/>
            </a:pPr>
            <a:r>
              <a:rPr lang="en-US" dirty="0"/>
              <a:t>Trained with MSE criterion; prone to high variance.</a:t>
            </a:r>
          </a:p>
          <a:p>
            <a:pPr marL="0" indent="0">
              <a:buNone/>
            </a:pPr>
            <a:r>
              <a:rPr lang="en-US" dirty="0"/>
              <a:t>Moderate initial R2 accuracy, but poor generalization.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367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Weaknesses:</a:t>
            </a:r>
          </a:p>
          <a:p>
            <a:r>
              <a:rPr lang="en-US" dirty="0"/>
              <a:t>Prone to overfitting without pruning.</a:t>
            </a:r>
          </a:p>
          <a:p>
            <a:r>
              <a:rPr lang="en-US" dirty="0"/>
              <a:t>Sensitive to small variations in the data.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Training Details:</a:t>
            </a:r>
          </a:p>
          <a:p>
            <a:pPr marL="0" indent="0">
              <a:buNone/>
            </a:pPr>
            <a:r>
              <a:rPr lang="en-US" dirty="0"/>
              <a:t>Trained with MSE criterion; prone to high variance.</a:t>
            </a:r>
          </a:p>
          <a:p>
            <a:pPr marL="0" indent="0">
              <a:buNone/>
            </a:pPr>
            <a:r>
              <a:rPr lang="en-US" dirty="0"/>
              <a:t>Moderate initial R2 accuracy, but poor generalization.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133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1486C-A7A5-4436-8111-6FB9AC8714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28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>
            <a:normAutofit/>
          </a:bodyPr>
          <a:lstStyle>
            <a:lvl1pPr>
              <a:defRPr sz="40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>
            <a:normAutofit/>
          </a:bodyPr>
          <a:lstStyle>
            <a:lvl1pPr>
              <a:defRPr sz="20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0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0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0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0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2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722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124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299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24844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149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170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323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998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2620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5563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0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40" y="1095639"/>
            <a:ext cx="10515600" cy="2852737"/>
          </a:xfrm>
        </p:spPr>
        <p:txBody>
          <a:bodyPr>
            <a:normAutofit fontScale="90000"/>
          </a:bodyPr>
          <a:lstStyle/>
          <a:p>
            <a:r>
              <a:rPr dirty="0"/>
              <a:t>Analyzing the Impact of Renewable Energy Adoption on Economic Recovery of Developing Nations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01406-CE87-67FD-1433-72C6D6211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Team Member: Madan Ghimire</a:t>
            </a:r>
            <a:r>
              <a:rPr lang="en-US" dirty="0"/>
              <a:t> </a:t>
            </a:r>
            <a:endParaRPr dirty="0"/>
          </a:p>
          <a:p>
            <a:r>
              <a:rPr dirty="0"/>
              <a:t>Date:</a:t>
            </a:r>
            <a:r>
              <a:rPr lang="en-US" dirty="0"/>
              <a:t> 04/10/2024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4845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A1B415-89B9-8918-43C6-B50CA4162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128783"/>
            <a:ext cx="10739952" cy="1457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Rationale for Choosing:</a:t>
            </a:r>
          </a:p>
          <a:p>
            <a:r>
              <a:rPr lang="en-US" sz="2800" dirty="0"/>
              <a:t>Chosen for robustness and handling variance better than a single tree.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DCA8AF-0C9F-66B8-45AB-798D81CB7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669" y="207529"/>
            <a:ext cx="10112695" cy="921254"/>
          </a:xfrm>
        </p:spPr>
        <p:txBody>
          <a:bodyPr>
            <a:normAutofit/>
          </a:bodyPr>
          <a:lstStyle/>
          <a:p>
            <a:r>
              <a:rPr lang="en-GB" dirty="0"/>
              <a:t>Random Forest Regression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DFD5AABA-5282-0ACC-019F-E8105AC01662}"/>
              </a:ext>
            </a:extLst>
          </p:cNvPr>
          <p:cNvSpPr txBox="1">
            <a:spLocks/>
          </p:cNvSpPr>
          <p:nvPr/>
        </p:nvSpPr>
        <p:spPr>
          <a:xfrm>
            <a:off x="930251" y="2209833"/>
            <a:ext cx="10233251" cy="14572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Strengths:</a:t>
            </a:r>
          </a:p>
          <a:p>
            <a:pPr marL="0" indent="0">
              <a:buNone/>
            </a:pPr>
            <a:r>
              <a:rPr lang="en-US" dirty="0"/>
              <a:t>• Reduces overfitting through averaging.</a:t>
            </a:r>
          </a:p>
          <a:p>
            <a:pPr marL="0" indent="0">
              <a:buNone/>
            </a:pPr>
            <a:r>
              <a:rPr lang="en-US" dirty="0"/>
              <a:t>• Handles missing data and outliers well.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6C83183F-7DC8-4B58-00D3-7AF75EAE2BEE}"/>
              </a:ext>
            </a:extLst>
          </p:cNvPr>
          <p:cNvSpPr txBox="1">
            <a:spLocks/>
          </p:cNvSpPr>
          <p:nvPr/>
        </p:nvSpPr>
        <p:spPr>
          <a:xfrm>
            <a:off x="900113" y="3667088"/>
            <a:ext cx="10233251" cy="1333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Weaknesses:</a:t>
            </a:r>
          </a:p>
          <a:p>
            <a:r>
              <a:rPr lang="en-US" dirty="0"/>
              <a:t>Computationally expensive and hard to interpret.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0F92F27C-8AB7-8C28-06C9-005F2F18D36B}"/>
              </a:ext>
            </a:extLst>
          </p:cNvPr>
          <p:cNvSpPr txBox="1">
            <a:spLocks/>
          </p:cNvSpPr>
          <p:nvPr/>
        </p:nvSpPr>
        <p:spPr>
          <a:xfrm>
            <a:off x="930251" y="5000589"/>
            <a:ext cx="10233251" cy="14572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Training Details:</a:t>
            </a:r>
          </a:p>
          <a:p>
            <a:pPr marL="0" indent="0">
              <a:buNone/>
            </a:pPr>
            <a:r>
              <a:rPr lang="en-US" dirty="0"/>
              <a:t>Trained with 100 estimators, grid search for hyperparameters.</a:t>
            </a:r>
          </a:p>
          <a:p>
            <a:pPr marL="0" indent="0">
              <a:buNone/>
            </a:pPr>
            <a:r>
              <a:rPr lang="en-US" dirty="0"/>
              <a:t>High initial R2 score, but complexity affected interpretability.</a:t>
            </a:r>
          </a:p>
        </p:txBody>
      </p:sp>
    </p:spTree>
    <p:extLst>
      <p:ext uri="{BB962C8B-B14F-4D97-AF65-F5344CB8AC3E}">
        <p14:creationId xmlns:p14="http://schemas.microsoft.com/office/powerpoint/2010/main" val="55235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A1B415-89B9-8918-43C6-B50CA4162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128783"/>
            <a:ext cx="10739952" cy="1457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Rationale for Choosing:</a:t>
            </a:r>
          </a:p>
          <a:p>
            <a:pPr marL="0" indent="0">
              <a:buNone/>
            </a:pPr>
            <a:r>
              <a:rPr lang="en-US" dirty="0"/>
              <a:t>Selected for its ability to model non-linear relationships using kernel functions.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DCA8AF-0C9F-66B8-45AB-798D81CB7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669" y="207529"/>
            <a:ext cx="10112695" cy="921254"/>
          </a:xfrm>
        </p:spPr>
        <p:txBody>
          <a:bodyPr>
            <a:normAutofit/>
          </a:bodyPr>
          <a:lstStyle/>
          <a:p>
            <a:r>
              <a:rPr lang="en-GB" dirty="0"/>
              <a:t>Support Vector Regression (SVR)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DFD5AABA-5282-0ACC-019F-E8105AC01662}"/>
              </a:ext>
            </a:extLst>
          </p:cNvPr>
          <p:cNvSpPr txBox="1">
            <a:spLocks/>
          </p:cNvSpPr>
          <p:nvPr/>
        </p:nvSpPr>
        <p:spPr>
          <a:xfrm>
            <a:off x="930251" y="2462284"/>
            <a:ext cx="10233251" cy="14572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Strengths:</a:t>
            </a:r>
          </a:p>
          <a:p>
            <a:r>
              <a:rPr lang="en-US" dirty="0"/>
              <a:t>Effective in high-dimensional spaces, handles non-linear data.</a:t>
            </a:r>
          </a:p>
          <a:p>
            <a:r>
              <a:rPr lang="en-US" dirty="0"/>
              <a:t>Less prone to overfitting.</a:t>
            </a:r>
          </a:p>
          <a:p>
            <a:endParaRPr lang="en-US" dirty="0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6C83183F-7DC8-4B58-00D3-7AF75EAE2BEE}"/>
              </a:ext>
            </a:extLst>
          </p:cNvPr>
          <p:cNvSpPr txBox="1">
            <a:spLocks/>
          </p:cNvSpPr>
          <p:nvPr/>
        </p:nvSpPr>
        <p:spPr>
          <a:xfrm>
            <a:off x="900113" y="3859715"/>
            <a:ext cx="10233251" cy="1333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Weaknesses:</a:t>
            </a:r>
          </a:p>
          <a:p>
            <a:r>
              <a:rPr lang="en-US" dirty="0"/>
              <a:t>Requires feature scaling, sensitive to parameter tuning.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0F92F27C-8AB7-8C28-06C9-005F2F18D36B}"/>
              </a:ext>
            </a:extLst>
          </p:cNvPr>
          <p:cNvSpPr txBox="1">
            <a:spLocks/>
          </p:cNvSpPr>
          <p:nvPr/>
        </p:nvSpPr>
        <p:spPr>
          <a:xfrm>
            <a:off x="930251" y="5193216"/>
            <a:ext cx="10233251" cy="1457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Training Details:</a:t>
            </a:r>
          </a:p>
          <a:p>
            <a:r>
              <a:rPr lang="en-US" dirty="0"/>
              <a:t>Trained with RBF kernel, optimized epsilon and regularization parameter (C).</a:t>
            </a:r>
          </a:p>
        </p:txBody>
      </p:sp>
    </p:spTree>
    <p:extLst>
      <p:ext uri="{BB962C8B-B14F-4D97-AF65-F5344CB8AC3E}">
        <p14:creationId xmlns:p14="http://schemas.microsoft.com/office/powerpoint/2010/main" val="427798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A1B415-89B9-8918-43C6-B50CA4162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128783"/>
            <a:ext cx="10739952" cy="1457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Rationale for Choosing:</a:t>
            </a:r>
          </a:p>
          <a:p>
            <a:r>
              <a:rPr lang="en-US" dirty="0"/>
              <a:t>Chosen for its non-linear modeling ability and adaptability to complex datasets</a:t>
            </a:r>
          </a:p>
          <a:p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DCA8AF-0C9F-66B8-45AB-798D81CB7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669" y="207529"/>
            <a:ext cx="10112695" cy="921254"/>
          </a:xfrm>
        </p:spPr>
        <p:txBody>
          <a:bodyPr>
            <a:normAutofit/>
          </a:bodyPr>
          <a:lstStyle/>
          <a:p>
            <a:r>
              <a:rPr lang="en-GB" dirty="0"/>
              <a:t>Artificial Neural Network (ANN)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DFD5AABA-5282-0ACC-019F-E8105AC01662}"/>
              </a:ext>
            </a:extLst>
          </p:cNvPr>
          <p:cNvSpPr txBox="1">
            <a:spLocks/>
          </p:cNvSpPr>
          <p:nvPr/>
        </p:nvSpPr>
        <p:spPr>
          <a:xfrm>
            <a:off x="930250" y="2495586"/>
            <a:ext cx="10233251" cy="1457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Strengths:</a:t>
            </a:r>
          </a:p>
          <a:p>
            <a:r>
              <a:rPr lang="en-US" dirty="0"/>
              <a:t>Captures complex relationships, adaptable to high-dimensional data</a:t>
            </a:r>
          </a:p>
          <a:p>
            <a:endParaRPr lang="en-US" dirty="0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6C83183F-7DC8-4B58-00D3-7AF75EAE2BEE}"/>
              </a:ext>
            </a:extLst>
          </p:cNvPr>
          <p:cNvSpPr txBox="1">
            <a:spLocks/>
          </p:cNvSpPr>
          <p:nvPr/>
        </p:nvSpPr>
        <p:spPr>
          <a:xfrm>
            <a:off x="900113" y="3605212"/>
            <a:ext cx="10233251" cy="1333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Weaknesses:</a:t>
            </a:r>
          </a:p>
          <a:p>
            <a:r>
              <a:rPr lang="en-US" dirty="0"/>
              <a:t>Black-box model, prone to overfitting.</a:t>
            </a:r>
          </a:p>
          <a:p>
            <a:pPr marL="0" indent="0">
              <a:buNone/>
            </a:pPr>
            <a:r>
              <a:rPr lang="en-US" dirty="0"/>
              <a:t>• Requires large datasets for training.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0F92F27C-8AB7-8C28-06C9-005F2F18D36B}"/>
              </a:ext>
            </a:extLst>
          </p:cNvPr>
          <p:cNvSpPr txBox="1">
            <a:spLocks/>
          </p:cNvSpPr>
          <p:nvPr/>
        </p:nvSpPr>
        <p:spPr>
          <a:xfrm>
            <a:off x="930251" y="5193216"/>
            <a:ext cx="10233251" cy="1457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Training Details:</a:t>
            </a:r>
          </a:p>
          <a:p>
            <a:pPr marL="0" indent="0">
              <a:buNone/>
            </a:pPr>
            <a:r>
              <a:rPr lang="en-US" dirty="0"/>
              <a:t>• Trained with 2 hidden layers, ReLU activation, and MSE loss function.</a:t>
            </a:r>
          </a:p>
          <a:p>
            <a:pPr marL="0" indent="0">
              <a:buNone/>
            </a:pPr>
            <a:r>
              <a:rPr lang="en-US" dirty="0"/>
              <a:t>• Achieved R2 score of 0.71 after 1000 epochs.</a:t>
            </a:r>
          </a:p>
        </p:txBody>
      </p:sp>
    </p:spTree>
    <p:extLst>
      <p:ext uri="{BB962C8B-B14F-4D97-AF65-F5344CB8AC3E}">
        <p14:creationId xmlns:p14="http://schemas.microsoft.com/office/powerpoint/2010/main" val="385154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Model Evaluation and Hyperparameter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144" y="2007219"/>
            <a:ext cx="3794319" cy="4169743"/>
          </a:xfrm>
        </p:spPr>
        <p:txBody>
          <a:bodyPr/>
          <a:lstStyle/>
          <a:p>
            <a:r>
              <a:rPr dirty="0"/>
              <a:t>Evaluation Metrics:</a:t>
            </a:r>
          </a:p>
          <a:p>
            <a:r>
              <a:rPr dirty="0"/>
              <a:t>R2 accuracy 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ADB5F66-BF55-4F5D-1A7A-FB206A2ACC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8971027"/>
              </p:ext>
            </p:extLst>
          </p:nvPr>
        </p:nvGraphicFramePr>
        <p:xfrm>
          <a:off x="4972050" y="1986032"/>
          <a:ext cx="7219950" cy="4300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6452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Refinement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Techniques Used:</a:t>
            </a:r>
          </a:p>
          <a:p>
            <a:r>
              <a:rPr dirty="0"/>
              <a:t>Feature selection using Feature Importance algorithms</a:t>
            </a:r>
          </a:p>
          <a:p>
            <a:r>
              <a:rPr dirty="0"/>
              <a:t>ARIMA for missing data replacement.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144" y="2007219"/>
            <a:ext cx="5046856" cy="4169743"/>
          </a:xfrm>
        </p:spPr>
        <p:txBody>
          <a:bodyPr/>
          <a:lstStyle/>
          <a:p>
            <a:r>
              <a:rPr dirty="0"/>
              <a:t>ANN Model Performance: Achieved an </a:t>
            </a:r>
            <a:r>
              <a:rPr lang="en-US" dirty="0"/>
              <a:t>MSE</a:t>
            </a:r>
            <a:r>
              <a:rPr dirty="0"/>
              <a:t> score of </a:t>
            </a:r>
            <a:r>
              <a:rPr lang="en-US" dirty="0"/>
              <a:t>0.31 on training</a:t>
            </a:r>
          </a:p>
          <a:p>
            <a:r>
              <a:rPr lang="en-US" dirty="0"/>
              <a:t>ANN Model R2 score was 0.35 after performing the prediction</a:t>
            </a:r>
          </a:p>
          <a:p>
            <a:endParaRPr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D020B55-85A1-EAB5-A3B3-C43B1D053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6" y="1525406"/>
            <a:ext cx="54673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" y="342215"/>
            <a:ext cx="10112695" cy="921254"/>
          </a:xfrm>
        </p:spPr>
        <p:txBody>
          <a:bodyPr/>
          <a:lstStyle/>
          <a:p>
            <a:r>
              <a:rPr dirty="0"/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878" y="1263469"/>
            <a:ext cx="3975260" cy="4169743"/>
          </a:xfrm>
        </p:spPr>
        <p:txBody>
          <a:bodyPr/>
          <a:lstStyle/>
          <a:p>
            <a:r>
              <a:rPr dirty="0"/>
              <a:t>Deployment Phase:</a:t>
            </a:r>
          </a:p>
          <a:p>
            <a:r>
              <a:rPr dirty="0"/>
              <a:t>• Gradio interface for real-time predictions.</a:t>
            </a:r>
          </a:p>
          <a:p>
            <a:r>
              <a:rPr dirty="0"/>
              <a:t>Model serialized using TensorFlow/Keras.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A3EEA1-43F7-567F-754C-7C8791BB1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138" y="1064779"/>
            <a:ext cx="7617106" cy="416974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Improving data quality and integrating more features.</a:t>
            </a:r>
          </a:p>
          <a:p>
            <a:r>
              <a:t>Addressing biases in the dataset and enhancing model scalability.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References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3D5D2-6BDD-200E-3526-D8A93E03F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Anon Access all data | Data Futures Exchange</a:t>
            </a:r>
            <a:endParaRPr lang="en-GB" dirty="0">
              <a:effectLst/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r>
              <a:rPr lang="en-US" b="0" kern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Anon World Development Indicators | DataBank 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0BD25A-33DA-62BB-4D58-79DFD193F16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EFFF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Frontier Tech Leaders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FEFFF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Programme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EFFF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Global Cohort 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EFFF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7316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BF0A447-09FE-4C82-9183-4BB6FE98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Thank</a:t>
            </a:r>
            <a:r>
              <a:rPr lang="en-US"/>
              <a:t> </a:t>
            </a:r>
            <a:r>
              <a:rPr lang="en-CA"/>
              <a:t>you!</a:t>
            </a:r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623F5AB-9A95-66EE-7E7D-4B7F69EB8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452" y="2818440"/>
            <a:ext cx="2482855" cy="248285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E0807B-0AF4-A78A-8B9C-7DC4DEFD0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090" y="3141200"/>
            <a:ext cx="2626258" cy="2008584"/>
          </a:xfrm>
          <a:prstGeom prst="rect">
            <a:avLst/>
          </a:prstGeom>
        </p:spPr>
      </p:pic>
      <p:pic>
        <p:nvPicPr>
          <p:cNvPr id="4" name="Picture 3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1A9D06FE-2446-6AC3-98EB-7117519DA9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05" y="3336909"/>
            <a:ext cx="3311164" cy="1617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A709F5-91F0-A745-9890-74813078BE1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EFFF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Frontier Tech Leaders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FEFFF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Programme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EFFF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Global Cohort 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EFFF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573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2" y="681038"/>
            <a:ext cx="10112695" cy="921254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accent1"/>
                </a:solidFill>
                <a:cs typeface="Calibri Ligh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AF76-1D20-7B7F-2BC6-49C2EDDA6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652" y="1602292"/>
            <a:ext cx="10093712" cy="4169743"/>
          </a:xfrm>
        </p:spPr>
        <p:txBody>
          <a:bodyPr anchor="t">
            <a:noAutofit/>
          </a:bodyPr>
          <a:lstStyle/>
          <a:p>
            <a:r>
              <a:rPr lang="en-US" sz="2000" dirty="0">
                <a:cs typeface="Calibri"/>
              </a:rPr>
              <a:t>Concept note and implementation plan: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cs typeface="Calibri"/>
              </a:rPr>
              <a:t>Background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cs typeface="Calibri"/>
              </a:rPr>
              <a:t>Objectives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cs typeface="Calibri"/>
              </a:rPr>
              <a:t>SDG Relation</a:t>
            </a:r>
          </a:p>
          <a:p>
            <a:r>
              <a:rPr lang="en-US" sz="2000" dirty="0">
                <a:cs typeface="Calibri"/>
              </a:rPr>
              <a:t>Data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+mn-lt"/>
                <a:cs typeface="Calibri"/>
              </a:rPr>
              <a:t>Data Collection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Exploratory Data Analysis (EDA) and Feature Engineering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Model Selection and Training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Model Evaluation and Hyperparameter Tuning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Model Refinement and Testing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Results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Deployment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Future Work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8702D-3810-95EE-921B-5D1FEB39E81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2937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40" y="348997"/>
            <a:ext cx="10112695" cy="921254"/>
          </a:xfrm>
        </p:spPr>
        <p:txBody>
          <a:bodyPr>
            <a:normAutofit fontScale="90000"/>
          </a:bodyPr>
          <a:lstStyle/>
          <a:p>
            <a:r>
              <a:rPr dirty="0"/>
              <a:t>Concept Note and Implementation </a:t>
            </a:r>
            <a:br>
              <a:rPr lang="en-US" dirty="0"/>
            </a:br>
            <a:r>
              <a:rPr dirty="0"/>
              <a:t>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2FE111-B243-6FA7-D562-06B2746D5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663" y="1113090"/>
            <a:ext cx="5524500" cy="5524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E4F0FE-100D-CAC9-7705-A9EDDCD1DBAC}"/>
              </a:ext>
            </a:extLst>
          </p:cNvPr>
          <p:cNvSpPr txBox="1"/>
          <p:nvPr/>
        </p:nvSpPr>
        <p:spPr>
          <a:xfrm>
            <a:off x="711040" y="1428750"/>
            <a:ext cx="52325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Developing nations face significant economic challenges, often exacerbated by limited access to clean, affordable energy, which hinders their economic resilience, poverty reduction efforts, and social protection.</a:t>
            </a:r>
          </a:p>
          <a:p>
            <a:pPr algn="just"/>
            <a:endParaRPr lang="en-GB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99DD8-8877-08C5-7EC5-439F4E860DBC}"/>
              </a:ext>
            </a:extLst>
          </p:cNvPr>
          <p:cNvSpPr txBox="1"/>
          <p:nvPr/>
        </p:nvSpPr>
        <p:spPr>
          <a:xfrm>
            <a:off x="673655" y="3875340"/>
            <a:ext cx="52325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reliance on non-renewable, costly, and environmentally harmful energy sources restricts economic growth in these regions, making renewable energy adoption crucial for sustainable development.</a:t>
            </a:r>
            <a:endParaRPr lang="en-GB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GB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Investigate the relationship between renewable energy adoption and its effects on economic recovery in developing nations.</a:t>
            </a:r>
          </a:p>
          <a:p>
            <a:r>
              <a:rPr dirty="0"/>
              <a:t>Provide data-driven insights for policy decisions related to SDG 7 and interconnected SDGs.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SDG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project addresses SDG 7 and SDG 8:</a:t>
            </a:r>
          </a:p>
          <a:p>
            <a:r>
              <a:rPr dirty="0"/>
              <a:t>SDG 7: Focuses on renewable energy’s role in fostering affordable, clean energy.</a:t>
            </a:r>
          </a:p>
          <a:p>
            <a:r>
              <a:rPr dirty="0"/>
              <a:t>SDG 8: Explores how renewable energy impacts economic recovery, job creation, and sustained growth.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Sources:</a:t>
            </a:r>
          </a:p>
          <a:p>
            <a:r>
              <a:rPr dirty="0"/>
              <a:t>World Development Indicators (WDI) from the World Bank.</a:t>
            </a:r>
          </a:p>
          <a:p>
            <a:r>
              <a:rPr dirty="0"/>
              <a:t>UNDP Data Futures Platform.</a:t>
            </a:r>
            <a:endParaRPr lang="en-US" dirty="0"/>
          </a:p>
          <a:p>
            <a:r>
              <a:rPr lang="en-US" dirty="0"/>
              <a:t>33 years of data of 28 Least Developed Countries.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353" y="493279"/>
            <a:ext cx="10112695" cy="921254"/>
          </a:xfrm>
        </p:spPr>
        <p:txBody>
          <a:bodyPr/>
          <a:lstStyle/>
          <a:p>
            <a:r>
              <a:rPr dirty="0">
                <a:latin typeface="Cambria" panose="02040503050406030204" pitchFamily="18" charset="0"/>
                <a:ea typeface="Cambria" panose="02040503050406030204" pitchFamily="18" charset="0"/>
              </a:rP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144" y="1550019"/>
            <a:ext cx="10093712" cy="4169743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Preprocessing: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Converted data from text format to numerical format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Formatted data along the time series and alphabetically </a:t>
            </a:r>
          </a:p>
          <a:p>
            <a:r>
              <a:rPr lang="en-US" b="0" kern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ARIMA technique which uses time series forecasting to fill the missing data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An ARIMA model is defined by three parameters: p, d and q.</a:t>
            </a:r>
            <a:endParaRPr lang="en-GB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p: The order of the autoregressive term.</a:t>
            </a:r>
            <a:endParaRPr lang="en-GB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d: The number of differencing operations required to make the time series stationary.</a:t>
            </a:r>
            <a:endParaRPr lang="en-GB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q: The order of the moving average term.</a:t>
            </a:r>
            <a:endParaRPr lang="en-GB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915" y="316996"/>
            <a:ext cx="10112695" cy="921254"/>
          </a:xfrm>
        </p:spPr>
        <p:txBody>
          <a:bodyPr>
            <a:normAutofit fontScale="90000"/>
          </a:bodyPr>
          <a:lstStyle/>
          <a:p>
            <a:r>
              <a:rPr dirty="0"/>
              <a:t>Exploratory Data Analysis (EDA) </a:t>
            </a:r>
            <a:br>
              <a:rPr lang="en-US" dirty="0"/>
            </a:br>
            <a:r>
              <a:rPr dirty="0"/>
              <a:t>and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57" y="1926255"/>
            <a:ext cx="4837306" cy="4169743"/>
          </a:xfrm>
        </p:spPr>
        <p:txBody>
          <a:bodyPr/>
          <a:lstStyle/>
          <a:p>
            <a:r>
              <a:rPr lang="en-US" dirty="0"/>
              <a:t>Rationale: </a:t>
            </a:r>
            <a:r>
              <a:rPr dirty="0"/>
              <a:t>CO2 emissions and energy imports over time.</a:t>
            </a:r>
          </a:p>
          <a:p>
            <a:r>
              <a:rPr dirty="0"/>
              <a:t>Feature Engineering: Creating features like renewable energy percentage, electricity trade costs, and debt levels.</a:t>
            </a:r>
            <a:endParaRPr lang="en-US" dirty="0"/>
          </a:p>
          <a:p>
            <a:r>
              <a:rPr lang="en-US" dirty="0"/>
              <a:t>Total of 13 features</a:t>
            </a:r>
          </a:p>
          <a:p>
            <a:r>
              <a:rPr lang="en-US" dirty="0"/>
              <a:t>Dependent Feature = Annual Growth of GDP 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4DA51A-2D31-C220-FE59-CC6F2B263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675" y="1209675"/>
            <a:ext cx="5648325" cy="56483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 and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Model Selection:</a:t>
            </a:r>
          </a:p>
          <a:p>
            <a:r>
              <a:rPr dirty="0"/>
              <a:t>Support Vector Regression (SVR)</a:t>
            </a:r>
          </a:p>
          <a:p>
            <a:r>
              <a:rPr dirty="0"/>
              <a:t>K-Nearest Neighbor (KNN)</a:t>
            </a:r>
          </a:p>
          <a:p>
            <a:r>
              <a:rPr dirty="0"/>
              <a:t>Random Forest</a:t>
            </a:r>
            <a:endParaRPr lang="en-US" dirty="0"/>
          </a:p>
          <a:p>
            <a:r>
              <a:rPr lang="en-US" dirty="0"/>
              <a:t>ANN</a:t>
            </a:r>
            <a:endParaRPr dirty="0"/>
          </a:p>
          <a:p>
            <a:r>
              <a:rPr dirty="0"/>
              <a:t>Model Training:</a:t>
            </a:r>
            <a:r>
              <a:rPr lang="en-US" dirty="0"/>
              <a:t> Using trained dataset developed during data preprocessing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2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3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FEFFFF"/>
      </a:accent3>
      <a:accent4>
        <a:srgbClr val="FE567D"/>
      </a:accent4>
      <a:accent5>
        <a:srgbClr val="5B9BD5"/>
      </a:accent5>
      <a:accent6>
        <a:srgbClr val="FFFEFD"/>
      </a:accent6>
      <a:hlink>
        <a:srgbClr val="FDFFFD"/>
      </a:hlink>
      <a:folHlink>
        <a:srgbClr val="FFFEF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4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5.xml><?xml version="1.0" encoding="utf-8"?>
<a:theme xmlns:a="http://schemas.openxmlformats.org/drawingml/2006/main" name="1_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D09C42E8C23742B9E074A3CA081CCE" ma:contentTypeVersion="10" ma:contentTypeDescription="Create a new document." ma:contentTypeScope="" ma:versionID="ca3976c2db7ffb7ece117251890e0751">
  <xsd:schema xmlns:xsd="http://www.w3.org/2001/XMLSchema" xmlns:xs="http://www.w3.org/2001/XMLSchema" xmlns:p="http://schemas.microsoft.com/office/2006/metadata/properties" xmlns:ns2="089bc397-8023-43b3-aca1-460fd2a87427" xmlns:ns3="8add6d38-482c-4231-ad61-5f80979d88f9" targetNamespace="http://schemas.microsoft.com/office/2006/metadata/properties" ma:root="true" ma:fieldsID="acd57a2ff35cab461f5b23b004bee2d1" ns2:_="" ns3:_="">
    <xsd:import namespace="089bc397-8023-43b3-aca1-460fd2a87427"/>
    <xsd:import namespace="8add6d38-482c-4231-ad61-5f80979d88f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9bc397-8023-43b3-aca1-460fd2a8742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dd6d38-482c-4231-ad61-5f80979d88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89bc397-8023-43b3-aca1-460fd2a87427">
      <UserInfo>
        <DisplayName>Ipek beril Benli</DisplayName>
        <AccountId>43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1673DD53-6A06-4588-9E9A-777572FF21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BD1963-0221-4001-B65F-5B9E7AC8D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9bc397-8023-43b3-aca1-460fd2a87427"/>
    <ds:schemaRef ds:uri="8add6d38-482c-4231-ad61-5f80979d88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EDE2C8-FC7C-4381-A834-6FD8DD37E8B0}">
  <ds:schemaRefs>
    <ds:schemaRef ds:uri="6259e846-8b77-4076-b7b3-191dee427045"/>
    <ds:schemaRef ds:uri="97847797-b717-4ffb-b5fd-2a237f853cd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8024aa29-09e0-41bf-a8ba-de7a3ccff2d2"/>
    <ds:schemaRef ds:uri="30072bdd-44e3-492a-9bf3-41313a20fa59"/>
    <ds:schemaRef ds:uri="089bc397-8023-43b3-aca1-460fd2a8742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954</Words>
  <Application>Microsoft Office PowerPoint</Application>
  <PresentationFormat>Widescreen</PresentationFormat>
  <Paragraphs>141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</vt:lpstr>
      <vt:lpstr>Calibri</vt:lpstr>
      <vt:lpstr>Calibri Light</vt:lpstr>
      <vt:lpstr>Cambria</vt:lpstr>
      <vt:lpstr>Courier New</vt:lpstr>
      <vt:lpstr>Helvetica Neue Thin</vt:lpstr>
      <vt:lpstr>Symbol</vt:lpstr>
      <vt:lpstr>Times New Roman</vt:lpstr>
      <vt:lpstr>frontiertech</vt:lpstr>
      <vt:lpstr>frontiertech</vt:lpstr>
      <vt:lpstr>frontiertech</vt:lpstr>
      <vt:lpstr>frontiertech</vt:lpstr>
      <vt:lpstr>1_frontiertech</vt:lpstr>
      <vt:lpstr>Analyzing the Impact of Renewable Energy Adoption on Economic Recovery of Developing Nations </vt:lpstr>
      <vt:lpstr>Outline</vt:lpstr>
      <vt:lpstr>Concept Note and Implementation  Plan</vt:lpstr>
      <vt:lpstr>Objectives</vt:lpstr>
      <vt:lpstr>SDG Relation</vt:lpstr>
      <vt:lpstr>Data</vt:lpstr>
      <vt:lpstr>Data Collection</vt:lpstr>
      <vt:lpstr>Exploratory Data Analysis (EDA)  and Feature Engineering</vt:lpstr>
      <vt:lpstr>Model Selection and Training</vt:lpstr>
      <vt:lpstr>Random Forest Regression</vt:lpstr>
      <vt:lpstr>Support Vector Regression (SVR)</vt:lpstr>
      <vt:lpstr>Artificial Neural Network (ANN)</vt:lpstr>
      <vt:lpstr>Model Evaluation and Hyperparameter Tuning</vt:lpstr>
      <vt:lpstr>Model Refinement and Testing</vt:lpstr>
      <vt:lpstr>Results</vt:lpstr>
      <vt:lpstr>Deployment</vt:lpstr>
      <vt:lpstr>Future Work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Madan Ghimire</cp:lastModifiedBy>
  <cp:revision>117</cp:revision>
  <dcterms:created xsi:type="dcterms:W3CDTF">2023-07-17T12:29:49Z</dcterms:created>
  <dcterms:modified xsi:type="dcterms:W3CDTF">2024-10-04T15:52:04Z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0x010100CFD09C42E8C23742B9E074A3CA081CCE</vt:lpwstr>
  </property>
  <property fmtid="{D5CDD505-2E9C-101B-9397-08002B2CF9AE}" pid="3" name="MediaServiceImageTags">
    <vt:lpwstr/>
  </property>
</Properties>
</file>